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5"/>
  </p:notesMasterIdLst>
  <p:sldIdLst>
    <p:sldId id="256" r:id="rId2"/>
    <p:sldId id="303" r:id="rId3"/>
    <p:sldId id="305" r:id="rId4"/>
    <p:sldId id="306" r:id="rId5"/>
    <p:sldId id="307" r:id="rId6"/>
    <p:sldId id="308" r:id="rId7"/>
    <p:sldId id="309" r:id="rId8"/>
    <p:sldId id="310" r:id="rId9"/>
    <p:sldId id="311" r:id="rId10"/>
    <p:sldId id="315" r:id="rId11"/>
    <p:sldId id="312" r:id="rId12"/>
    <p:sldId id="313"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2" autoAdjust="0"/>
    <p:restoredTop sz="88905" autoAdjust="0"/>
  </p:normalViewPr>
  <p:slideViewPr>
    <p:cSldViewPr snapToGrid="0">
      <p:cViewPr varScale="1">
        <p:scale>
          <a:sx n="60" d="100"/>
          <a:sy n="60" d="100"/>
        </p:scale>
        <p:origin x="52" y="1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6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Light" panose="020F0302020204030204" pitchFamily="34" charset="0"/>
              </a:defRPr>
            </a:lvl1pPr>
          </a:lstStyle>
          <a:p>
            <a:fld id="{B747E308-EECF-424A-A854-E10DAE08912C}"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C1C80B62-BD92-469F-926D-64291AC82B36}" type="slidenum">
              <a:rPr lang="en-US" smtClean="0"/>
              <a:pPr/>
              <a:t>‹#›</a:t>
            </a:fld>
            <a:endParaRPr lang="en-US"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US" dirty="0"/>
          </a:p>
        </p:txBody>
      </p:sp>
    </p:spTree>
    <p:extLst>
      <p:ext uri="{BB962C8B-B14F-4D97-AF65-F5344CB8AC3E}">
        <p14:creationId xmlns:p14="http://schemas.microsoft.com/office/powerpoint/2010/main" val="295612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80B62-BD92-469F-926D-64291AC82B36}" type="slidenum">
              <a:rPr lang="en-US" smtClean="0"/>
              <a:t>1</a:t>
            </a:fld>
            <a:endParaRPr lang="en-US"/>
          </a:p>
        </p:txBody>
      </p:sp>
    </p:spTree>
    <p:extLst>
      <p:ext uri="{BB962C8B-B14F-4D97-AF65-F5344CB8AC3E}">
        <p14:creationId xmlns:p14="http://schemas.microsoft.com/office/powerpoint/2010/main" val="11646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http://www.righto.com/2020/06/a-look-at-die-of-8086-processor.html </a:t>
            </a:r>
          </a:p>
          <a:p>
            <a:r>
              <a:rPr lang="en-US" dirty="0"/>
              <a:t>Definition of a register in terms a child would understand:</a:t>
            </a:r>
          </a:p>
          <a:p>
            <a:endParaRPr lang="en-US" dirty="0"/>
          </a:p>
          <a:p>
            <a:pPr algn="l"/>
            <a:r>
              <a:rPr lang="en-US" b="0" i="0" dirty="0" err="1">
                <a:effectLst/>
                <a:latin typeface="-apple-system"/>
              </a:rPr>
              <a:t>lright</a:t>
            </a:r>
            <a:r>
              <a:rPr lang="en-US" b="0" i="0" dirty="0">
                <a:effectLst/>
                <a:latin typeface="-apple-system"/>
              </a:rPr>
              <a:t>, imagine a register in assembly language is like a tiny notebook that a computer uses to write down and keep track of important information. Just like you might use a notebook to remember your homework or to-do list, a computer uses registers to remember and store small pieces of information that it needs to do its job.</a:t>
            </a:r>
          </a:p>
          <a:p>
            <a:pPr algn="l"/>
            <a:r>
              <a:rPr lang="en-US" b="0" i="0" dirty="0">
                <a:effectLst/>
                <a:latin typeface="-apple-system"/>
              </a:rPr>
              <a:t>In the computer world, these registers are super fast and can hold small amounts of data, like numbers or special instructions. They help the computer do calculations, remember where things are stored, and keep track of what it's supposed to do next.</a:t>
            </a:r>
          </a:p>
          <a:p>
            <a:pPr algn="l"/>
            <a:r>
              <a:rPr lang="en-US" b="0" i="0" dirty="0">
                <a:effectLst/>
                <a:latin typeface="-apple-system"/>
              </a:rPr>
              <a:t>So, think of a register as a little helper in the computer's brain, jotting down important notes and helping it carry out tasks quickly and efficiently.</a:t>
            </a:r>
          </a:p>
          <a:p>
            <a:endParaRPr lang="en-US" dirty="0"/>
          </a:p>
        </p:txBody>
      </p:sp>
      <p:sp>
        <p:nvSpPr>
          <p:cNvPr id="4" name="Slide Number Placeholder 3"/>
          <p:cNvSpPr>
            <a:spLocks noGrp="1"/>
          </p:cNvSpPr>
          <p:nvPr>
            <p:ph type="sldNum" sz="quarter" idx="5"/>
          </p:nvPr>
        </p:nvSpPr>
        <p:spPr/>
        <p:txBody>
          <a:bodyPr/>
          <a:lstStyle/>
          <a:p>
            <a:fld id="{C1C80B62-BD92-469F-926D-64291AC82B36}" type="slidenum">
              <a:rPr lang="en-US" smtClean="0"/>
              <a:pPr/>
              <a:t>3</a:t>
            </a:fld>
            <a:endParaRPr lang="en-US" dirty="0"/>
          </a:p>
        </p:txBody>
      </p:sp>
    </p:spTree>
    <p:extLst>
      <p:ext uri="{BB962C8B-B14F-4D97-AF65-F5344CB8AC3E}">
        <p14:creationId xmlns:p14="http://schemas.microsoft.com/office/powerpoint/2010/main" val="239779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https://www.intel.com/content/www/us/en/history/history-intel-chips-timeline-poster.html</a:t>
            </a:r>
          </a:p>
          <a:p>
            <a:r>
              <a:rPr lang="en-US" dirty="0"/>
              <a:t>“trans.” is short for transistors</a:t>
            </a:r>
          </a:p>
        </p:txBody>
      </p:sp>
      <p:sp>
        <p:nvSpPr>
          <p:cNvPr id="4" name="Slide Number Placeholder 3"/>
          <p:cNvSpPr>
            <a:spLocks noGrp="1"/>
          </p:cNvSpPr>
          <p:nvPr>
            <p:ph type="sldNum" sz="quarter" idx="5"/>
          </p:nvPr>
        </p:nvSpPr>
        <p:spPr/>
        <p:txBody>
          <a:bodyPr/>
          <a:lstStyle/>
          <a:p>
            <a:fld id="{C1C80B62-BD92-469F-926D-64291AC82B36}" type="slidenum">
              <a:rPr lang="en-US" smtClean="0"/>
              <a:pPr/>
              <a:t>4</a:t>
            </a:fld>
            <a:endParaRPr lang="en-US" dirty="0"/>
          </a:p>
        </p:txBody>
      </p:sp>
    </p:spTree>
    <p:extLst>
      <p:ext uri="{BB962C8B-B14F-4D97-AF65-F5344CB8AC3E}">
        <p14:creationId xmlns:p14="http://schemas.microsoft.com/office/powerpoint/2010/main" val="94197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t>
            </a:r>
            <a:r>
              <a:rPr lang="en-US" dirty="0" err="1"/>
              <a:t>mul</a:t>
            </a:r>
            <a:r>
              <a:rPr lang="en-US" dirty="0"/>
              <a:t>” is unsigned multiplication</a:t>
            </a:r>
          </a:p>
          <a:p>
            <a:r>
              <a:rPr lang="en-US" dirty="0"/>
              <a:t>Note: </a:t>
            </a:r>
            <a:r>
              <a:rPr lang="en-US" dirty="0" err="1"/>
              <a:t>onlinegdb</a:t>
            </a:r>
            <a:r>
              <a:rPr lang="en-US" dirty="0"/>
              <a:t> does not allow push/pop of 32-bit registers – a bug? – so push %</a:t>
            </a:r>
            <a:r>
              <a:rPr lang="en-US" dirty="0" err="1"/>
              <a:t>rax</a:t>
            </a:r>
            <a:r>
              <a:rPr lang="en-US" dirty="0"/>
              <a:t> will result in a build error</a:t>
            </a:r>
          </a:p>
          <a:p>
            <a:r>
              <a:rPr lang="en-US" dirty="0"/>
              <a:t>ADD: discussion on setting, clearing specific bits using AND, OR</a:t>
            </a:r>
          </a:p>
        </p:txBody>
      </p:sp>
      <p:sp>
        <p:nvSpPr>
          <p:cNvPr id="4" name="Slide Number Placeholder 3"/>
          <p:cNvSpPr>
            <a:spLocks noGrp="1"/>
          </p:cNvSpPr>
          <p:nvPr>
            <p:ph type="sldNum" sz="quarter" idx="5"/>
          </p:nvPr>
        </p:nvSpPr>
        <p:spPr/>
        <p:txBody>
          <a:bodyPr/>
          <a:lstStyle/>
          <a:p>
            <a:fld id="{C1C80B62-BD92-469F-926D-64291AC82B36}" type="slidenum">
              <a:rPr lang="en-US" smtClean="0"/>
              <a:pPr/>
              <a:t>8</a:t>
            </a:fld>
            <a:endParaRPr lang="en-US" dirty="0"/>
          </a:p>
        </p:txBody>
      </p:sp>
    </p:spTree>
    <p:extLst>
      <p:ext uri="{BB962C8B-B14F-4D97-AF65-F5344CB8AC3E}">
        <p14:creationId xmlns:p14="http://schemas.microsoft.com/office/powerpoint/2010/main" val="72836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C80B62-BD92-469F-926D-64291AC82B36}" type="slidenum">
              <a:rPr lang="en-US" smtClean="0"/>
              <a:pPr/>
              <a:t>9</a:t>
            </a:fld>
            <a:endParaRPr lang="en-US" dirty="0"/>
          </a:p>
        </p:txBody>
      </p:sp>
    </p:spTree>
    <p:extLst>
      <p:ext uri="{BB962C8B-B14F-4D97-AF65-F5344CB8AC3E}">
        <p14:creationId xmlns:p14="http://schemas.microsoft.com/office/powerpoint/2010/main" val="218256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8"/>
          <p:cNvSpPr>
            <a:spLocks noGrp="1"/>
          </p:cNvSpPr>
          <p:nvPr>
            <p:ph type="sldNum" sz="quarter" idx="12"/>
          </p:nvPr>
        </p:nvSpPr>
        <p:spPr/>
        <p:txBody>
          <a:bodyPr/>
          <a:lstStyle/>
          <a:p>
            <a:fld id="{5444ADE4-5231-4F9D-9D64-60BB27C6886F}" type="slidenum">
              <a:rPr lang="en-US" smtClean="0"/>
              <a:t>‹#›</a:t>
            </a:fld>
            <a:endParaRPr lang="en-US"/>
          </a:p>
        </p:txBody>
      </p:sp>
      <p:cxnSp>
        <p:nvCxnSpPr>
          <p:cNvPr id="10" name="Straight Connector 9"/>
          <p:cNvCxnSpPr/>
          <p:nvPr userDrawn="1"/>
        </p:nvCxnSpPr>
        <p:spPr>
          <a:xfrm>
            <a:off x="1524000" y="3509963"/>
            <a:ext cx="9144000" cy="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887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191470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35705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latin typeface="Calibri Light" panose="020F0302020204030204" pitchFamily="34" charset="0"/>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latin typeface="Calibri Light" panose="020F0302020204030204" pitchFamily="34" charset="0"/>
              </a:rPr>
              <a:t>”</a:t>
            </a:r>
          </a:p>
        </p:txBody>
      </p:sp>
    </p:spTree>
    <p:extLst>
      <p:ext uri="{BB962C8B-B14F-4D97-AF65-F5344CB8AC3E}">
        <p14:creationId xmlns:p14="http://schemas.microsoft.com/office/powerpoint/2010/main" val="95997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24743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lvl1pPr>
              <a:defRPr>
                <a:solidFill>
                  <a:schemeClr val="tx1"/>
                </a:solidFill>
              </a:defRPr>
            </a:lvl1pPr>
          </a:lstStyle>
          <a:p>
            <a:r>
              <a:rPr lang="en-US" dirty="0"/>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5" name="Slide Number Placeholder 4"/>
          <p:cNvSpPr>
            <a:spLocks noGrp="1"/>
          </p:cNvSpPr>
          <p:nvPr>
            <p:ph type="sldNum" sz="quarter" idx="12"/>
          </p:nvPr>
        </p:nvSpPr>
        <p:spPr/>
        <p:txBody>
          <a:body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114636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Calibri Light" panose="020F0302020204030204" pitchFamily="34" charset="0"/>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dirty="0"/>
          </a:p>
        </p:txBody>
      </p:sp>
      <p:cxnSp>
        <p:nvCxnSpPr>
          <p:cNvPr id="7" name="Straight Connector 6"/>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93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Calibri Light" panose="020F0302020204030204" pitchFamily="34" charset="0"/>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6" name="Slide Number Placeholder 5"/>
          <p:cNvSpPr>
            <a:spLocks noGrp="1"/>
          </p:cNvSpPr>
          <p:nvPr>
            <p:ph type="sldNum" sz="quarter" idx="12"/>
          </p:nvPr>
        </p:nvSpPr>
        <p:spPr/>
        <p:txBody>
          <a:bodyPr/>
          <a:lstStyle/>
          <a:p>
            <a:fld id="{5444ADE4-5231-4F9D-9D64-60BB27C6886F}" type="slidenum">
              <a:rPr lang="en-US" smtClean="0"/>
              <a:t>‹#›</a:t>
            </a:fld>
            <a:endParaRPr lang="en-US"/>
          </a:p>
        </p:txBody>
      </p:sp>
      <p:cxnSp>
        <p:nvCxnSpPr>
          <p:cNvPr id="9" name="Straight Connector 8"/>
          <p:cNvCxnSpPr/>
          <p:nvPr userDrawn="1"/>
        </p:nvCxnSpPr>
        <p:spPr>
          <a:xfrm flipV="1">
            <a:off x="820738" y="456802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655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120000" y="1825625"/>
            <a:ext cx="5025216"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19840" y="1825625"/>
            <a:ext cx="503396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100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20000" y="2505075"/>
            <a:ext cx="5025216"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9" name="Slide Number Placeholder 8"/>
          <p:cNvSpPr>
            <a:spLocks noGrp="1"/>
          </p:cNvSpPr>
          <p:nvPr>
            <p:ph type="sldNum" sz="quarter" idx="12"/>
          </p:nvPr>
        </p:nvSpPr>
        <p:spPr/>
        <p:txBody>
          <a:bodyPr/>
          <a:lstStyle/>
          <a:p>
            <a:fld id="{5444ADE4-5231-4F9D-9D64-60BB27C6886F}" type="slidenum">
              <a:rPr lang="en-US" smtClean="0"/>
              <a:t>‹#›</a:t>
            </a:fld>
            <a:endParaRPr lang="en-US"/>
          </a:p>
        </p:txBody>
      </p:sp>
      <p:cxnSp>
        <p:nvCxnSpPr>
          <p:cNvPr id="10" name="Straight Connector 9"/>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896127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5" name="Slide Number Placeholder 4"/>
          <p:cNvSpPr>
            <a:spLocks noGrp="1"/>
          </p:cNvSpPr>
          <p:nvPr>
            <p:ph type="sldNum" sz="quarter" idx="12"/>
          </p:nvPr>
        </p:nvSpPr>
        <p:spPr/>
        <p:txBody>
          <a:bodyPr/>
          <a:lstStyle/>
          <a:p>
            <a:fld id="{5444ADE4-5231-4F9D-9D64-60BB27C6886F}" type="slidenum">
              <a:rPr lang="en-US" smtClean="0"/>
              <a:t>‹#›</a:t>
            </a:fld>
            <a:endParaRPr lang="en-US"/>
          </a:p>
        </p:txBody>
      </p:sp>
      <p:cxnSp>
        <p:nvCxnSpPr>
          <p:cNvPr id="6" name="Straight Connector 5"/>
          <p:cNvCxnSpPr/>
          <p:nvPr userDrawn="1"/>
        </p:nvCxnSpPr>
        <p:spPr>
          <a:xfrm flipV="1">
            <a:off x="827088" y="1681163"/>
            <a:ext cx="10526712" cy="21440"/>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146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4" name="Slide Number Placeholder 3"/>
          <p:cNvSpPr>
            <a:spLocks noGrp="1"/>
          </p:cNvSpPr>
          <p:nvPr>
            <p:ph type="sldNum" sz="quarter" idx="12"/>
          </p:nvPr>
        </p:nvSpPr>
        <p:spPr/>
        <p:txBody>
          <a:bodyPr/>
          <a:lstStyle/>
          <a:p>
            <a:fld id="{5444ADE4-5231-4F9D-9D64-60BB27C6886F}" type="slidenum">
              <a:rPr lang="en-US" smtClean="0"/>
              <a:t>‹#›</a:t>
            </a:fld>
            <a:endParaRPr lang="en-US"/>
          </a:p>
        </p:txBody>
      </p:sp>
    </p:spTree>
    <p:extLst>
      <p:ext uri="{BB962C8B-B14F-4D97-AF65-F5344CB8AC3E}">
        <p14:creationId xmlns:p14="http://schemas.microsoft.com/office/powerpoint/2010/main" val="186039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3611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Calibri Light" panose="020F0302020204030204" pitchFamily="34" charset="0"/>
              </a:defRPr>
            </a:lvl1pPr>
          </a:lstStyle>
          <a:p>
            <a:r>
              <a:rPr lang="en-US" dirty="0"/>
              <a:t>Copyright 2024 Dr. Robert W. Hasker</a:t>
            </a:r>
          </a:p>
        </p:txBody>
      </p:sp>
      <p:sp>
        <p:nvSpPr>
          <p:cNvPr id="7" name="Slide Number Placeholder 6"/>
          <p:cNvSpPr>
            <a:spLocks noGrp="1"/>
          </p:cNvSpPr>
          <p:nvPr>
            <p:ph type="sldNum" sz="quarter" idx="12"/>
          </p:nvPr>
        </p:nvSpPr>
        <p:spPr/>
        <p:txBody>
          <a:bodyPr/>
          <a:lstStyle/>
          <a:p>
            <a:fld id="{5444ADE4-5231-4F9D-9D64-60BB27C6886F}" type="slidenum">
              <a:rPr lang="en-US" smtClean="0"/>
              <a:t>‹#›</a:t>
            </a:fld>
            <a:endParaRPr lang="en-US"/>
          </a:p>
        </p:txBody>
      </p:sp>
      <p:cxnSp>
        <p:nvCxnSpPr>
          <p:cNvPr id="8" name="Straight Connector 7"/>
          <p:cNvCxnSpPr/>
          <p:nvPr userDrawn="1"/>
        </p:nvCxnSpPr>
        <p:spPr>
          <a:xfrm>
            <a:off x="827088" y="2050809"/>
            <a:ext cx="3944937" cy="13181"/>
          </a:xfrm>
          <a:prstGeom prst="line">
            <a:avLst/>
          </a:prstGeom>
          <a:ln w="41275">
            <a:solidFill>
              <a:srgbClr val="9E1B2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166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Calibri Light" panose="020F0302020204030204" pitchFamily="34" charset="0"/>
              </a:defRPr>
            </a:lvl1pPr>
          </a:lstStyle>
          <a:p>
            <a:fld id="{5444ADE4-5231-4F9D-9D64-60BB27C6886F}" type="slidenum">
              <a:rPr lang="en-US" smtClean="0"/>
              <a:pPr/>
              <a:t>‹#›</a:t>
            </a:fld>
            <a:endParaRPr lang="en-US" dirty="0"/>
          </a:p>
        </p:txBody>
      </p:sp>
    </p:spTree>
    <p:extLst>
      <p:ext uri="{BB962C8B-B14F-4D97-AF65-F5344CB8AC3E}">
        <p14:creationId xmlns:p14="http://schemas.microsoft.com/office/powerpoint/2010/main" val="801388637"/>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n.wikibooks.org/wiki/X86_Assembl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cadahacker.com/library/Documents/Cheat_Sheets/Programming%20-%20x86%20Instructions%201.pd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books.org/wiki/X86_Assembly/Shift_and_Rotate" TargetMode="External"/><Relationship Id="rId2" Type="http://schemas.openxmlformats.org/officeDocument/2006/relationships/hyperlink" Target="https://en.wikibooks.org/wiki/X86_Assembly/Arithmeti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linegdb.com/online_gcc_assembler" TargetMode="External"/><Relationship Id="rId2" Type="http://schemas.openxmlformats.org/officeDocument/2006/relationships/hyperlink" Target="https://faculty-web.msoe.edu/hasker/csc2210/samples/simp_asm_fun_call.cp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ighto.com/2020/06/a-look-at-die-of-8086-processor.html"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onlinegdb.com/online_gcc_assembl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Phrases_from_The_Hitchhiker%27s_Guide_to_the_Galaxy#The_Answer_to_the_Ultimate_Question_of_Life,_the_Universe,_and_Everything_is_4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nary-translator.net/calculator.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4028"/>
            <a:ext cx="11353800" cy="2393972"/>
          </a:xfrm>
        </p:spPr>
        <p:txBody>
          <a:bodyPr>
            <a:normAutofit/>
          </a:bodyPr>
          <a:lstStyle/>
          <a:p>
            <a:r>
              <a:rPr lang="en-US" sz="7200" dirty="0"/>
              <a:t>Note 4</a:t>
            </a:r>
            <a:br>
              <a:rPr lang="en-US" sz="7200" dirty="0"/>
            </a:br>
            <a:r>
              <a:rPr lang="en-US" sz="7200" dirty="0"/>
              <a:t>Assembly Programming (x86)</a:t>
            </a:r>
          </a:p>
        </p:txBody>
      </p:sp>
      <p:sp>
        <p:nvSpPr>
          <p:cNvPr id="3" name="Subtitle 2"/>
          <p:cNvSpPr>
            <a:spLocks noGrp="1"/>
          </p:cNvSpPr>
          <p:nvPr>
            <p:ph type="subTitle" idx="1"/>
          </p:nvPr>
        </p:nvSpPr>
        <p:spPr/>
        <p:txBody>
          <a:bodyPr>
            <a:normAutofit/>
          </a:bodyPr>
          <a:lstStyle/>
          <a:p>
            <a:r>
              <a:rPr lang="en-US" dirty="0"/>
              <a:t>CSC 2210 Procedural and Object-Oriented C++</a:t>
            </a:r>
          </a:p>
        </p:txBody>
      </p:sp>
      <p:sp>
        <p:nvSpPr>
          <p:cNvPr id="6" name="TextBox 5"/>
          <p:cNvSpPr txBox="1"/>
          <p:nvPr/>
        </p:nvSpPr>
        <p:spPr>
          <a:xfrm>
            <a:off x="176270" y="6444476"/>
            <a:ext cx="2595390" cy="276999"/>
          </a:xfrm>
          <a:prstGeom prst="rect">
            <a:avLst/>
          </a:prstGeom>
          <a:noFill/>
        </p:spPr>
        <p:txBody>
          <a:bodyPr wrap="none" rtlCol="0">
            <a:spAutoFit/>
          </a:bodyPr>
          <a:lstStyle/>
          <a:p>
            <a:r>
              <a:rPr lang="en-US" sz="1200" dirty="0">
                <a:solidFill>
                  <a:schemeClr val="accent3">
                    <a:lumMod val="60000"/>
                    <a:lumOff val="40000"/>
                  </a:schemeClr>
                </a:solidFill>
                <a:latin typeface="Calibri Light" panose="020F0302020204030204" pitchFamily="34" charset="0"/>
              </a:rPr>
              <a:t>Copyright © 2023-24 Robert W. Hasker</a:t>
            </a:r>
          </a:p>
        </p:txBody>
      </p:sp>
      <p:sp>
        <p:nvSpPr>
          <p:cNvPr id="4" name="TextBox 3">
            <a:extLst>
              <a:ext uri="{FF2B5EF4-FFF2-40B4-BE49-F238E27FC236}">
                <a16:creationId xmlns:a16="http://schemas.microsoft.com/office/drawing/2014/main" id="{DB91C182-B0F9-33B9-A846-5970D9577EED}"/>
              </a:ext>
            </a:extLst>
          </p:cNvPr>
          <p:cNvSpPr txBox="1"/>
          <p:nvPr/>
        </p:nvSpPr>
        <p:spPr>
          <a:xfrm>
            <a:off x="6565392" y="283464"/>
            <a:ext cx="5363969" cy="17543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dirty="0">
                <a:solidFill>
                  <a:schemeClr val="bg1"/>
                </a:solidFill>
              </a:rPr>
              <a:t>Reading: </a:t>
            </a:r>
            <a:r>
              <a:rPr lang="en-US" dirty="0">
                <a:solidFill>
                  <a:schemeClr val="bg1"/>
                </a:solidFill>
                <a:hlinkClick r:id="rId3">
                  <a:extLst>
                    <a:ext uri="{A12FA001-AC4F-418D-AE19-62706E023703}">
                      <ahyp:hlinkClr xmlns:ahyp="http://schemas.microsoft.com/office/drawing/2018/hyperlinkcolor" val="tx"/>
                    </a:ext>
                  </a:extLst>
                </a:hlinkClick>
              </a:rPr>
              <a:t>https://en.wikibooks.org/wiki/X86_Assembly</a:t>
            </a:r>
            <a:r>
              <a:rPr lang="en-US" dirty="0">
                <a:solidFill>
                  <a:schemeClr val="bg1"/>
                </a:solidFill>
              </a:rPr>
              <a:t> </a:t>
            </a:r>
          </a:p>
          <a:p>
            <a:r>
              <a:rPr lang="en-US" dirty="0">
                <a:solidFill>
                  <a:schemeClr val="bg1"/>
                </a:solidFill>
              </a:rPr>
              <a:t>Sections:</a:t>
            </a:r>
          </a:p>
          <a:p>
            <a:pPr marL="285750" indent="-285750">
              <a:buFont typeface="Arial" panose="020B0604020202020204" pitchFamily="34" charset="0"/>
              <a:buChar char="•"/>
            </a:pPr>
            <a:r>
              <a:rPr lang="en-US" dirty="0">
                <a:solidFill>
                  <a:schemeClr val="bg1"/>
                </a:solidFill>
              </a:rPr>
              <a:t>x86 Basics</a:t>
            </a:r>
          </a:p>
          <a:p>
            <a:pPr marL="285750" indent="-285750">
              <a:buFont typeface="Arial" panose="020B0604020202020204" pitchFamily="34" charset="0"/>
              <a:buChar char="•"/>
            </a:pPr>
            <a:r>
              <a:rPr lang="en-US" dirty="0">
                <a:solidFill>
                  <a:schemeClr val="bg1"/>
                </a:solidFill>
              </a:rPr>
              <a:t>x86 Instruction Set</a:t>
            </a:r>
          </a:p>
          <a:p>
            <a:pPr marL="285750" indent="-285750">
              <a:buFont typeface="Arial" panose="020B0604020202020204" pitchFamily="34" charset="0"/>
              <a:buChar char="•"/>
            </a:pPr>
            <a:r>
              <a:rPr lang="en-US" dirty="0">
                <a:solidFill>
                  <a:schemeClr val="bg1"/>
                </a:solidFill>
              </a:rPr>
              <a:t>Syntaxes and Assemblers</a:t>
            </a:r>
          </a:p>
          <a:p>
            <a:r>
              <a:rPr lang="en-US" dirty="0">
                <a:solidFill>
                  <a:schemeClr val="bg1"/>
                </a:solidFill>
              </a:rPr>
              <a:t>Useful reference: </a:t>
            </a:r>
            <a:r>
              <a:rPr lang="en-US" dirty="0">
                <a:solidFill>
                  <a:srgbClr val="0070C0"/>
                </a:solidFill>
                <a:hlinkClick r:id="rId4">
                  <a:extLst>
                    <a:ext uri="{A12FA001-AC4F-418D-AE19-62706E023703}">
                      <ahyp:hlinkClr xmlns:ahyp="http://schemas.microsoft.com/office/drawing/2018/hyperlinkcolor" val="tx"/>
                    </a:ext>
                  </a:extLst>
                </a:hlinkClick>
              </a:rPr>
              <a:t>x86 cheat sheet</a:t>
            </a:r>
            <a:endParaRPr lang="en-US" dirty="0">
              <a:solidFill>
                <a:srgbClr val="0070C0"/>
              </a:solidFill>
            </a:endParaRPr>
          </a:p>
        </p:txBody>
      </p:sp>
    </p:spTree>
    <p:extLst>
      <p:ext uri="{BB962C8B-B14F-4D97-AF65-F5344CB8AC3E}">
        <p14:creationId xmlns:p14="http://schemas.microsoft.com/office/powerpoint/2010/main" val="343994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F116-45CA-50FC-4914-8C761D90A832}"/>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E31E86A6-D22D-30C4-F283-8EE2523E50E8}"/>
              </a:ext>
            </a:extLst>
          </p:cNvPr>
          <p:cNvSpPr>
            <a:spLocks noGrp="1"/>
          </p:cNvSpPr>
          <p:nvPr>
            <p:ph idx="1"/>
          </p:nvPr>
        </p:nvSpPr>
        <p:spPr/>
        <p:txBody>
          <a:bodyPr>
            <a:normAutofit/>
          </a:bodyPr>
          <a:lstStyle/>
          <a:p>
            <a:r>
              <a:rPr lang="en-US" dirty="0"/>
              <a:t>Suppose %</a:t>
            </a:r>
            <a:r>
              <a:rPr lang="en-US" dirty="0" err="1"/>
              <a:t>rax</a:t>
            </a:r>
            <a:r>
              <a:rPr lang="en-US" dirty="0"/>
              <a:t>, %</a:t>
            </a:r>
            <a:r>
              <a:rPr lang="en-US" dirty="0" err="1"/>
              <a:t>rbx</a:t>
            </a:r>
            <a:r>
              <a:rPr lang="en-US" dirty="0"/>
              <a:t>, %</a:t>
            </a:r>
            <a:r>
              <a:rPr lang="en-US" dirty="0" err="1"/>
              <a:t>rcx</a:t>
            </a:r>
            <a:r>
              <a:rPr lang="en-US" dirty="0"/>
              <a:t>, and %</a:t>
            </a:r>
            <a:r>
              <a:rPr lang="en-US" dirty="0" err="1"/>
              <a:t>rdx</a:t>
            </a:r>
            <a:r>
              <a:rPr lang="en-US" dirty="0"/>
              <a:t> contain the populations of four cities; set %</a:t>
            </a:r>
            <a:r>
              <a:rPr lang="en-US" dirty="0" err="1"/>
              <a:t>rdx</a:t>
            </a:r>
            <a:r>
              <a:rPr lang="en-US" dirty="0"/>
              <a:t> to the total population and %</a:t>
            </a:r>
            <a:r>
              <a:rPr lang="en-US" dirty="0" err="1"/>
              <a:t>rcx</a:t>
            </a:r>
            <a:r>
              <a:rPr lang="en-US" dirty="0"/>
              <a:t> to the (truncated) average</a:t>
            </a:r>
          </a:p>
          <a:p>
            <a:pPr lvl="1"/>
            <a:r>
              <a:rPr lang="en-US" dirty="0"/>
              <a:t>Step one: compute the sum</a:t>
            </a:r>
          </a:p>
          <a:p>
            <a:pPr lvl="2"/>
            <a:r>
              <a:rPr lang="en-US" dirty="0"/>
              <a:t>What would be pseudocode for each instruction in the sequence?</a:t>
            </a:r>
          </a:p>
          <a:p>
            <a:pPr lvl="1"/>
            <a:r>
              <a:rPr lang="en-US" dirty="0"/>
              <a:t>Step two: compute the average</a:t>
            </a:r>
          </a:p>
          <a:p>
            <a:pPr lvl="1"/>
            <a:r>
              <a:rPr lang="en-US" dirty="0"/>
              <a:t>Challenge: Using div, </a:t>
            </a:r>
            <a:r>
              <a:rPr lang="en-US" dirty="0" err="1"/>
              <a:t>idiv</a:t>
            </a:r>
            <a:r>
              <a:rPr lang="en-US" dirty="0"/>
              <a:t> is challenging because there are lots of rules</a:t>
            </a:r>
          </a:p>
          <a:p>
            <a:pPr lvl="2"/>
            <a:r>
              <a:rPr lang="en-US" dirty="0"/>
              <a:t>See </a:t>
            </a:r>
            <a:r>
              <a:rPr lang="en-US" dirty="0">
                <a:hlinkClick r:id="rId2"/>
              </a:rPr>
              <a:t>https://en.wikibooks.org/wiki/X86_Assembly/Arithmetic</a:t>
            </a:r>
            <a:endParaRPr lang="en-US" dirty="0"/>
          </a:p>
          <a:p>
            <a:pPr lvl="1"/>
            <a:r>
              <a:rPr lang="en-US" dirty="0"/>
              <a:t>Simple solution for divide by four: </a:t>
            </a:r>
            <a:r>
              <a:rPr lang="en-US" dirty="0">
                <a:hlinkClick r:id="rId3"/>
              </a:rPr>
              <a:t>shift bits to the right</a:t>
            </a:r>
            <a:endParaRPr lang="en-US" dirty="0"/>
          </a:p>
          <a:p>
            <a:pPr lvl="1"/>
            <a:r>
              <a:rPr lang="en-US" i="1" dirty="0"/>
              <a:t>Example</a:t>
            </a:r>
            <a:r>
              <a:rPr lang="en-US" dirty="0"/>
              <a:t>: if %</a:t>
            </a:r>
            <a:r>
              <a:rPr lang="en-US" dirty="0" err="1"/>
              <a:t>rdx</a:t>
            </a:r>
            <a:r>
              <a:rPr lang="en-US" dirty="0"/>
              <a:t> is 183 or 0b10110111, a right shift by </a:t>
            </a:r>
            <a:r>
              <a:rPr lang="en-US" i="1" dirty="0"/>
              <a:t>one</a:t>
            </a:r>
            <a:r>
              <a:rPr lang="en-US" dirty="0"/>
              <a:t> gives 0b01011011 or 91, by </a:t>
            </a:r>
            <a:r>
              <a:rPr lang="en-US" i="1" dirty="0"/>
              <a:t>two</a:t>
            </a:r>
            <a:r>
              <a:rPr lang="en-US" dirty="0"/>
              <a:t> gives 0b00101101 or 45.</a:t>
            </a:r>
          </a:p>
        </p:txBody>
      </p:sp>
    </p:spTree>
    <p:extLst>
      <p:ext uri="{BB962C8B-B14F-4D97-AF65-F5344CB8AC3E}">
        <p14:creationId xmlns:p14="http://schemas.microsoft.com/office/powerpoint/2010/main" val="79960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45F2-FB20-4F2B-2510-A52ADB424A9B}"/>
              </a:ext>
            </a:extLst>
          </p:cNvPr>
          <p:cNvSpPr>
            <a:spLocks noGrp="1"/>
          </p:cNvSpPr>
          <p:nvPr>
            <p:ph type="title"/>
          </p:nvPr>
        </p:nvSpPr>
        <p:spPr/>
        <p:txBody>
          <a:bodyPr>
            <a:noAutofit/>
          </a:bodyPr>
          <a:lstStyle/>
          <a:p>
            <a:r>
              <a:rPr lang="en-US" sz="4800" dirty="0"/>
              <a:t>Adding assembly code to C/C++ programs</a:t>
            </a:r>
          </a:p>
        </p:txBody>
      </p:sp>
      <p:sp>
        <p:nvSpPr>
          <p:cNvPr id="3" name="Content Placeholder 2">
            <a:extLst>
              <a:ext uri="{FF2B5EF4-FFF2-40B4-BE49-F238E27FC236}">
                <a16:creationId xmlns:a16="http://schemas.microsoft.com/office/drawing/2014/main" id="{22592A26-195F-3125-7341-8F7D4548F4CC}"/>
              </a:ext>
            </a:extLst>
          </p:cNvPr>
          <p:cNvSpPr>
            <a:spLocks noGrp="1"/>
          </p:cNvSpPr>
          <p:nvPr>
            <p:ph idx="1"/>
          </p:nvPr>
        </p:nvSpPr>
        <p:spPr>
          <a:xfrm>
            <a:off x="1119999" y="1825625"/>
            <a:ext cx="10862893" cy="4830356"/>
          </a:xfrm>
        </p:spPr>
        <p:txBody>
          <a:bodyPr>
            <a:normAutofit fontScale="92500" lnSpcReduction="20000"/>
          </a:bodyPr>
          <a:lstStyle/>
          <a:p>
            <a:r>
              <a:rPr lang="en-US" dirty="0"/>
              <a:t>WHY?</a:t>
            </a:r>
          </a:p>
          <a:p>
            <a:pPr lvl="1"/>
            <a:r>
              <a:rPr lang="en-US" dirty="0"/>
              <a:t>Machine control that’s not possible at a high level; </a:t>
            </a:r>
            <a:r>
              <a:rPr lang="en-US" dirty="0" err="1"/>
              <a:t>eg</a:t>
            </a:r>
            <a:r>
              <a:rPr lang="en-US" dirty="0"/>
              <a:t>, communicate with floating point processor</a:t>
            </a:r>
          </a:p>
          <a:p>
            <a:pPr lvl="1"/>
            <a:r>
              <a:rPr lang="en-US" dirty="0"/>
              <a:t>Improved speed for complex operations: example, comparing strings 8 bytes at a time</a:t>
            </a:r>
          </a:p>
          <a:p>
            <a:r>
              <a:rPr lang="en-US" dirty="0"/>
              <a:t>Method 1: just write the full program in assembly</a:t>
            </a:r>
          </a:p>
          <a:p>
            <a:pPr lvl="1"/>
            <a:r>
              <a:rPr lang="en-US" dirty="0"/>
              <a:t>Lots of detail, very labor intensive</a:t>
            </a:r>
          </a:p>
          <a:p>
            <a:pPr lvl="1"/>
            <a:r>
              <a:rPr lang="en-US" dirty="0"/>
              <a:t>Input and output becomes especially tedious</a:t>
            </a:r>
          </a:p>
          <a:p>
            <a:r>
              <a:rPr lang="en-US" dirty="0"/>
              <a:t>Alternative: use the </a:t>
            </a:r>
            <a:r>
              <a:rPr lang="en-US" dirty="0">
                <a:solidFill>
                  <a:schemeClr val="accent6"/>
                </a:solidFill>
                <a:latin typeface="Consolas" panose="020B0609020204030204" pitchFamily="49" charset="0"/>
              </a:rPr>
              <a:t>__</a:t>
            </a:r>
            <a:r>
              <a:rPr lang="en-US" dirty="0" err="1">
                <a:solidFill>
                  <a:schemeClr val="accent6"/>
                </a:solidFill>
                <a:latin typeface="Consolas" panose="020B0609020204030204" pitchFamily="49" charset="0"/>
              </a:rPr>
              <a:t>asm</a:t>
            </a:r>
            <a:r>
              <a:rPr lang="en-US" dirty="0">
                <a:solidFill>
                  <a:schemeClr val="accent6"/>
                </a:solidFill>
                <a:latin typeface="Consolas" panose="020B0609020204030204" pitchFamily="49" charset="0"/>
              </a:rPr>
              <a:t>__ </a:t>
            </a:r>
            <a:r>
              <a:rPr lang="en-US" dirty="0"/>
              <a:t>keyword </a:t>
            </a:r>
          </a:p>
          <a:p>
            <a:pPr lvl="1"/>
            <a:r>
              <a:rPr lang="en-US" dirty="0"/>
              <a:t>This encapsulates assembly code and executes it like regular statements</a:t>
            </a:r>
          </a:p>
          <a:p>
            <a:pPr lvl="1"/>
            <a:r>
              <a:rPr lang="en-US" dirty="0"/>
              <a:t>See </a:t>
            </a:r>
            <a:r>
              <a:rPr lang="en-US" dirty="0">
                <a:hlinkClick r:id="rId2"/>
              </a:rPr>
              <a:t>samples/simp_asm_fun_call.cpp</a:t>
            </a:r>
            <a:endParaRPr lang="en-US" dirty="0"/>
          </a:p>
          <a:p>
            <a:r>
              <a:rPr lang="en-US" dirty="0"/>
              <a:t>We will typically write our assembly code using </a:t>
            </a:r>
            <a:r>
              <a:rPr lang="en-US" dirty="0" err="1">
                <a:hlinkClick r:id="rId3"/>
              </a:rPr>
              <a:t>onlinegdb</a:t>
            </a:r>
            <a:endParaRPr lang="en-US" dirty="0"/>
          </a:p>
          <a:p>
            <a:pPr lvl="1"/>
            <a:r>
              <a:rPr lang="en-US" dirty="0"/>
              <a:t>No installation</a:t>
            </a:r>
          </a:p>
          <a:p>
            <a:pPr lvl="1"/>
            <a:r>
              <a:rPr lang="en-US" dirty="0"/>
              <a:t>Simple debugging</a:t>
            </a:r>
          </a:p>
          <a:p>
            <a:pPr lvl="1"/>
            <a:r>
              <a:rPr lang="en-US" dirty="0"/>
              <a:t>Works fine for small pieces</a:t>
            </a:r>
          </a:p>
        </p:txBody>
      </p:sp>
    </p:spTree>
    <p:extLst>
      <p:ext uri="{BB962C8B-B14F-4D97-AF65-F5344CB8AC3E}">
        <p14:creationId xmlns:p14="http://schemas.microsoft.com/office/powerpoint/2010/main" val="38451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3688-BDA2-53EC-26FA-A86147194D2D}"/>
              </a:ext>
            </a:extLst>
          </p:cNvPr>
          <p:cNvSpPr>
            <a:spLocks noGrp="1"/>
          </p:cNvSpPr>
          <p:nvPr>
            <p:ph type="title"/>
          </p:nvPr>
        </p:nvSpPr>
        <p:spPr/>
        <p:txBody>
          <a:bodyPr/>
          <a:lstStyle/>
          <a:p>
            <a:r>
              <a:rPr lang="en-US" dirty="0"/>
              <a:t>A note on sizes and instructions</a:t>
            </a:r>
          </a:p>
        </p:txBody>
      </p:sp>
      <p:sp>
        <p:nvSpPr>
          <p:cNvPr id="3" name="Content Placeholder 2">
            <a:extLst>
              <a:ext uri="{FF2B5EF4-FFF2-40B4-BE49-F238E27FC236}">
                <a16:creationId xmlns:a16="http://schemas.microsoft.com/office/drawing/2014/main" id="{5FCBB326-A3DF-BDAE-CF3A-9DA3B6F34346}"/>
              </a:ext>
            </a:extLst>
          </p:cNvPr>
          <p:cNvSpPr>
            <a:spLocks noGrp="1"/>
          </p:cNvSpPr>
          <p:nvPr>
            <p:ph idx="1"/>
          </p:nvPr>
        </p:nvSpPr>
        <p:spPr>
          <a:xfrm>
            <a:off x="1120000" y="1825625"/>
            <a:ext cx="10233800" cy="4793836"/>
          </a:xfrm>
        </p:spPr>
        <p:txBody>
          <a:bodyPr>
            <a:normAutofit lnSpcReduction="10000"/>
          </a:bodyPr>
          <a:lstStyle/>
          <a:p>
            <a:r>
              <a:rPr lang="en-US" dirty="0"/>
              <a:t>Many x86 instructions work on multiple types of data</a:t>
            </a:r>
          </a:p>
          <a:p>
            <a:pPr lvl="1"/>
            <a:r>
              <a:rPr lang="en-US" dirty="0"/>
              <a:t>Example: the 32-bit mov instruction can move a byte, a word, a long (32), or a quadword (64 bits)</a:t>
            </a:r>
          </a:p>
          <a:p>
            <a:pPr lvl="1"/>
            <a:r>
              <a:rPr lang="en-US" dirty="0"/>
              <a:t>These are written as </a:t>
            </a:r>
            <a:r>
              <a:rPr lang="en-US" dirty="0" err="1">
                <a:latin typeface="Consolas" panose="020B0609020204030204" pitchFamily="49" charset="0"/>
              </a:rPr>
              <a:t>movb</a:t>
            </a:r>
            <a:r>
              <a:rPr lang="en-US" dirty="0"/>
              <a:t>, </a:t>
            </a:r>
            <a:r>
              <a:rPr lang="en-US" dirty="0" err="1">
                <a:latin typeface="Consolas" panose="020B0609020204030204" pitchFamily="49" charset="0"/>
              </a:rPr>
              <a:t>movw</a:t>
            </a:r>
            <a:r>
              <a:rPr lang="en-US" dirty="0"/>
              <a:t>, </a:t>
            </a:r>
            <a:r>
              <a:rPr lang="en-US" dirty="0" err="1">
                <a:latin typeface="Consolas" panose="020B0609020204030204" pitchFamily="49" charset="0"/>
              </a:rPr>
              <a:t>movl</a:t>
            </a:r>
            <a:r>
              <a:rPr lang="en-US" dirty="0"/>
              <a:t>, </a:t>
            </a:r>
            <a:r>
              <a:rPr lang="en-US" dirty="0" err="1">
                <a:latin typeface="Consolas" panose="020B0609020204030204" pitchFamily="49" charset="0"/>
              </a:rPr>
              <a:t>movq</a:t>
            </a:r>
            <a:endParaRPr lang="en-US" dirty="0">
              <a:latin typeface="Consolas" panose="020B0609020204030204" pitchFamily="49" charset="0"/>
            </a:endParaRPr>
          </a:p>
          <a:p>
            <a:pPr lvl="1"/>
            <a:r>
              <a:rPr lang="en-US" dirty="0"/>
              <a:t>Example: </a:t>
            </a:r>
            <a:r>
              <a:rPr lang="en-US" dirty="0" err="1">
                <a:solidFill>
                  <a:schemeClr val="accent6"/>
                </a:solidFill>
                <a:latin typeface="Consolas" panose="020B0609020204030204" pitchFamily="49" charset="0"/>
              </a:rPr>
              <a:t>movl</a:t>
            </a:r>
            <a:r>
              <a:rPr lang="en-US" dirty="0">
                <a:solidFill>
                  <a:schemeClr val="accent6"/>
                </a:solidFill>
                <a:latin typeface="Consolas" panose="020B0609020204030204" pitchFamily="49" charset="0"/>
              </a:rPr>
              <a:t> $5, %</a:t>
            </a:r>
            <a:r>
              <a:rPr lang="en-US" dirty="0" err="1">
                <a:solidFill>
                  <a:schemeClr val="accent6"/>
                </a:solidFill>
                <a:latin typeface="Consolas" panose="020B0609020204030204" pitchFamily="49" charset="0"/>
              </a:rPr>
              <a:t>eax</a:t>
            </a:r>
            <a:r>
              <a:rPr lang="en-US" dirty="0">
                <a:solidFill>
                  <a:schemeClr val="accent6"/>
                </a:solidFill>
                <a:latin typeface="Consolas" panose="020B0609020204030204" pitchFamily="49" charset="0"/>
              </a:rPr>
              <a:t> </a:t>
            </a:r>
          </a:p>
          <a:p>
            <a:pPr lvl="1"/>
            <a:r>
              <a:rPr lang="en-US" dirty="0"/>
              <a:t>But note </a:t>
            </a:r>
            <a:r>
              <a:rPr lang="en-US" dirty="0">
                <a:latin typeface="Consolas" panose="020B0609020204030204" pitchFamily="49" charset="0"/>
              </a:rPr>
              <a:t>%</a:t>
            </a:r>
            <a:r>
              <a:rPr lang="en-US" dirty="0" err="1">
                <a:latin typeface="Consolas" panose="020B0609020204030204" pitchFamily="49" charset="0"/>
              </a:rPr>
              <a:t>eax</a:t>
            </a:r>
            <a:r>
              <a:rPr lang="en-US" dirty="0"/>
              <a:t> is 32 bits, so can assume we want to set all 32!</a:t>
            </a:r>
          </a:p>
          <a:p>
            <a:pPr lvl="1"/>
            <a:r>
              <a:rPr lang="en-US" dirty="0"/>
              <a:t>Similar suffixes can be appended to </a:t>
            </a:r>
            <a:r>
              <a:rPr lang="en-US" dirty="0">
                <a:latin typeface="Consolas" panose="020B0609020204030204" pitchFamily="49" charset="0"/>
              </a:rPr>
              <a:t>add</a:t>
            </a:r>
            <a:r>
              <a:rPr lang="en-US" dirty="0"/>
              <a:t>, </a:t>
            </a:r>
            <a:r>
              <a:rPr lang="en-US" dirty="0" err="1">
                <a:latin typeface="Consolas" panose="020B0609020204030204" pitchFamily="49" charset="0"/>
              </a:rPr>
              <a:t>imul</a:t>
            </a:r>
            <a:r>
              <a:rPr lang="en-US" dirty="0"/>
              <a:t>, </a:t>
            </a:r>
            <a:r>
              <a:rPr lang="en-US" dirty="0" err="1">
                <a:latin typeface="Consolas" panose="020B0609020204030204" pitchFamily="49" charset="0"/>
              </a:rPr>
              <a:t>xor</a:t>
            </a:r>
            <a:r>
              <a:rPr lang="en-US" dirty="0"/>
              <a:t>, </a:t>
            </a:r>
            <a:r>
              <a:rPr lang="en-US" dirty="0">
                <a:latin typeface="Consolas" panose="020B0609020204030204" pitchFamily="49" charset="0"/>
              </a:rPr>
              <a:t>and</a:t>
            </a:r>
            <a:r>
              <a:rPr lang="en-US" dirty="0"/>
              <a:t>, etc.</a:t>
            </a:r>
          </a:p>
          <a:p>
            <a:r>
              <a:rPr lang="en-US" dirty="0"/>
              <a:t>GAS uses the register size to determine how much data to “move”</a:t>
            </a:r>
          </a:p>
          <a:p>
            <a:r>
              <a:rPr lang="en-US" dirty="0"/>
              <a:t>Other assemblers require you to always specify</a:t>
            </a:r>
          </a:p>
          <a:p>
            <a:pPr lvl="1"/>
            <a:r>
              <a:rPr lang="en-US" dirty="0"/>
              <a:t>This was an ill-fated attempt to add types to assembly code</a:t>
            </a:r>
          </a:p>
          <a:p>
            <a:pPr lvl="1"/>
            <a:r>
              <a:rPr lang="en-US" dirty="0"/>
              <a:t>In most cases, this is redundant information – violating “write once”</a:t>
            </a:r>
          </a:p>
          <a:p>
            <a:r>
              <a:rPr lang="en-US" dirty="0"/>
              <a:t>You will often see this size information in "disassembled" code</a:t>
            </a:r>
          </a:p>
          <a:p>
            <a:endParaRPr lang="en-US" dirty="0"/>
          </a:p>
        </p:txBody>
      </p:sp>
    </p:spTree>
    <p:extLst>
      <p:ext uri="{BB962C8B-B14F-4D97-AF65-F5344CB8AC3E}">
        <p14:creationId xmlns:p14="http://schemas.microsoft.com/office/powerpoint/2010/main" val="30314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145D-7E5D-F655-0351-AC1D5CEE7510}"/>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6F3C0B1A-5306-AF97-451B-65C8694C7DDB}"/>
              </a:ext>
            </a:extLst>
          </p:cNvPr>
          <p:cNvSpPr>
            <a:spLocks noGrp="1"/>
          </p:cNvSpPr>
          <p:nvPr>
            <p:ph idx="1"/>
          </p:nvPr>
        </p:nvSpPr>
        <p:spPr/>
        <p:txBody>
          <a:bodyPr>
            <a:normAutofit lnSpcReduction="10000"/>
          </a:bodyPr>
          <a:lstStyle/>
          <a:p>
            <a:r>
              <a:rPr lang="en-US" dirty="0"/>
              <a:t>A brief history of the Intel (x86) family</a:t>
            </a:r>
          </a:p>
          <a:p>
            <a:r>
              <a:rPr lang="en-US" dirty="0"/>
              <a:t>x86 registers (8 bit through 64 bit)</a:t>
            </a:r>
          </a:p>
          <a:p>
            <a:pPr lvl="1"/>
            <a:r>
              <a:rPr lang="en-US" dirty="0"/>
              <a:t>16-bit: ax (ah/al), bx (</a:t>
            </a:r>
            <a:r>
              <a:rPr lang="en-US" dirty="0" err="1"/>
              <a:t>bh</a:t>
            </a:r>
            <a:r>
              <a:rPr lang="en-US" dirty="0"/>
              <a:t>/bl), cx (</a:t>
            </a:r>
            <a:r>
              <a:rPr lang="en-US" dirty="0" err="1"/>
              <a:t>ch</a:t>
            </a:r>
            <a:r>
              <a:rPr lang="en-US" dirty="0"/>
              <a:t>/cl), dx (dh/dl), </a:t>
            </a:r>
            <a:r>
              <a:rPr lang="en-US" dirty="0" err="1"/>
              <a:t>sp</a:t>
            </a:r>
            <a:r>
              <a:rPr lang="en-US" dirty="0"/>
              <a:t>, bp</a:t>
            </a:r>
          </a:p>
          <a:p>
            <a:pPr lvl="1"/>
            <a:r>
              <a:rPr lang="en-US" dirty="0"/>
              <a:t>32-bit: </a:t>
            </a:r>
            <a:r>
              <a:rPr lang="en-US" dirty="0" err="1"/>
              <a:t>eax</a:t>
            </a:r>
            <a:r>
              <a:rPr lang="en-US" dirty="0"/>
              <a:t>, </a:t>
            </a:r>
            <a:r>
              <a:rPr lang="en-US" dirty="0" err="1"/>
              <a:t>ebx</a:t>
            </a:r>
            <a:r>
              <a:rPr lang="en-US" dirty="0"/>
              <a:t>, </a:t>
            </a:r>
            <a:r>
              <a:rPr lang="en-US" dirty="0" err="1"/>
              <a:t>ecx</a:t>
            </a:r>
            <a:r>
              <a:rPr lang="en-US" dirty="0"/>
              <a:t>, </a:t>
            </a:r>
            <a:r>
              <a:rPr lang="en-US" dirty="0" err="1"/>
              <a:t>edx</a:t>
            </a:r>
            <a:r>
              <a:rPr lang="en-US" dirty="0"/>
              <a:t>, </a:t>
            </a:r>
            <a:r>
              <a:rPr lang="en-US" dirty="0" err="1"/>
              <a:t>esp</a:t>
            </a:r>
            <a:r>
              <a:rPr lang="en-US" dirty="0"/>
              <a:t>, </a:t>
            </a:r>
            <a:r>
              <a:rPr lang="en-US" dirty="0" err="1"/>
              <a:t>ebp</a:t>
            </a:r>
            <a:endParaRPr lang="en-US" dirty="0"/>
          </a:p>
          <a:p>
            <a:pPr lvl="1"/>
            <a:r>
              <a:rPr lang="en-US" dirty="0"/>
              <a:t>64-bit: rax, </a:t>
            </a:r>
            <a:r>
              <a:rPr lang="en-US" dirty="0" err="1"/>
              <a:t>rbx</a:t>
            </a:r>
            <a:r>
              <a:rPr lang="en-US" dirty="0"/>
              <a:t>, </a:t>
            </a:r>
            <a:r>
              <a:rPr lang="en-US" dirty="0" err="1"/>
              <a:t>rcx</a:t>
            </a:r>
            <a:r>
              <a:rPr lang="en-US" dirty="0"/>
              <a:t>, </a:t>
            </a:r>
            <a:r>
              <a:rPr lang="en-US" dirty="0" err="1"/>
              <a:t>rdx</a:t>
            </a:r>
            <a:r>
              <a:rPr lang="en-US" dirty="0"/>
              <a:t>, </a:t>
            </a:r>
            <a:r>
              <a:rPr lang="en-US" dirty="0" err="1"/>
              <a:t>rsp</a:t>
            </a:r>
            <a:r>
              <a:rPr lang="en-US" dirty="0"/>
              <a:t>, </a:t>
            </a:r>
            <a:r>
              <a:rPr lang="en-US" dirty="0" err="1"/>
              <a:t>rbp</a:t>
            </a:r>
            <a:endParaRPr lang="en-US" dirty="0"/>
          </a:p>
          <a:p>
            <a:pPr lvl="1"/>
            <a:r>
              <a:rPr lang="en-US" dirty="0"/>
              <a:t>64-bit adds r8, r9, … r15</a:t>
            </a:r>
          </a:p>
          <a:p>
            <a:r>
              <a:rPr lang="en-US" dirty="0"/>
              <a:t>Basic math: </a:t>
            </a:r>
            <a:r>
              <a:rPr lang="en-US" dirty="0">
                <a:latin typeface="Consolas" panose="020B0609020204030204" pitchFamily="49" charset="0"/>
              </a:rPr>
              <a:t>add</a:t>
            </a:r>
            <a:r>
              <a:rPr lang="en-US" dirty="0"/>
              <a:t>, </a:t>
            </a:r>
            <a:r>
              <a:rPr lang="en-US" dirty="0">
                <a:latin typeface="Consolas" panose="020B0609020204030204" pitchFamily="49" charset="0"/>
              </a:rPr>
              <a:t>neg</a:t>
            </a:r>
            <a:r>
              <a:rPr lang="en-US" dirty="0"/>
              <a:t>, </a:t>
            </a:r>
            <a:r>
              <a:rPr lang="en-US" dirty="0" err="1">
                <a:latin typeface="Consolas" panose="020B0609020204030204" pitchFamily="49" charset="0"/>
              </a:rPr>
              <a:t>imul</a:t>
            </a:r>
            <a:r>
              <a:rPr lang="en-US" dirty="0"/>
              <a:t>, etc.</a:t>
            </a:r>
            <a:endParaRPr lang="en-US" dirty="0">
              <a:latin typeface="Consolas" panose="020B0609020204030204" pitchFamily="49" charset="0"/>
            </a:endParaRPr>
          </a:p>
          <a:p>
            <a:r>
              <a:rPr lang="en-US" dirty="0"/>
              <a:t>Basic bitwise operations: </a:t>
            </a:r>
            <a:r>
              <a:rPr lang="en-US" dirty="0">
                <a:latin typeface="Consolas" panose="020B0609020204030204" pitchFamily="49" charset="0"/>
              </a:rPr>
              <a:t>and</a:t>
            </a:r>
            <a:r>
              <a:rPr lang="en-US" dirty="0"/>
              <a:t>, </a:t>
            </a:r>
            <a:r>
              <a:rPr lang="en-US" dirty="0">
                <a:latin typeface="Consolas" panose="020B0609020204030204" pitchFamily="49" charset="0"/>
              </a:rPr>
              <a:t>or</a:t>
            </a:r>
            <a:r>
              <a:rPr lang="en-US" dirty="0"/>
              <a:t>, </a:t>
            </a:r>
            <a:r>
              <a:rPr lang="en-US" dirty="0" err="1">
                <a:latin typeface="Consolas" panose="020B0609020204030204" pitchFamily="49" charset="0"/>
              </a:rPr>
              <a:t>xor</a:t>
            </a:r>
            <a:r>
              <a:rPr lang="en-US" dirty="0"/>
              <a:t>, </a:t>
            </a:r>
            <a:r>
              <a:rPr lang="en-US" dirty="0">
                <a:latin typeface="Consolas" panose="020B0609020204030204" pitchFamily="49" charset="0"/>
              </a:rPr>
              <a:t>not</a:t>
            </a:r>
            <a:r>
              <a:rPr lang="en-US" dirty="0"/>
              <a:t>, </a:t>
            </a:r>
            <a:r>
              <a:rPr lang="en-US" dirty="0" err="1">
                <a:latin typeface="Consolas" panose="020B0609020204030204" pitchFamily="49" charset="0"/>
              </a:rPr>
              <a:t>shr</a:t>
            </a:r>
            <a:r>
              <a:rPr lang="en-US" dirty="0"/>
              <a:t>, </a:t>
            </a:r>
            <a:r>
              <a:rPr lang="en-US" dirty="0" err="1">
                <a:latin typeface="Consolas" panose="020B0609020204030204" pitchFamily="49" charset="0"/>
              </a:rPr>
              <a:t>shl</a:t>
            </a:r>
            <a:endParaRPr lang="en-US" dirty="0"/>
          </a:p>
          <a:p>
            <a:r>
              <a:rPr lang="en-US" dirty="0"/>
              <a:t>Straight-line assembly programs</a:t>
            </a:r>
          </a:p>
          <a:p>
            <a:r>
              <a:rPr lang="en-US" dirty="0"/>
              <a:t>Next: loopy labels</a:t>
            </a:r>
          </a:p>
          <a:p>
            <a:endParaRPr lang="en-US" dirty="0"/>
          </a:p>
        </p:txBody>
      </p:sp>
    </p:spTree>
    <p:extLst>
      <p:ext uri="{BB962C8B-B14F-4D97-AF65-F5344CB8AC3E}">
        <p14:creationId xmlns:p14="http://schemas.microsoft.com/office/powerpoint/2010/main" val="169109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B4D6-CD17-B91D-82B5-75792F12C6B4}"/>
              </a:ext>
            </a:extLst>
          </p:cNvPr>
          <p:cNvSpPr>
            <a:spLocks noGrp="1"/>
          </p:cNvSpPr>
          <p:nvPr>
            <p:ph type="title"/>
          </p:nvPr>
        </p:nvSpPr>
        <p:spPr>
          <a:xfrm>
            <a:off x="839788" y="457200"/>
            <a:ext cx="3932237" cy="1084521"/>
          </a:xfrm>
        </p:spPr>
        <p:txBody>
          <a:bodyPr/>
          <a:lstStyle/>
          <a:p>
            <a:r>
              <a:rPr lang="en-US" dirty="0"/>
              <a:t>The Intel 8086 Processor</a:t>
            </a:r>
          </a:p>
        </p:txBody>
      </p:sp>
      <p:sp>
        <p:nvSpPr>
          <p:cNvPr id="3" name="Content Placeholder 2">
            <a:extLst>
              <a:ext uri="{FF2B5EF4-FFF2-40B4-BE49-F238E27FC236}">
                <a16:creationId xmlns:a16="http://schemas.microsoft.com/office/drawing/2014/main" id="{449F1739-32E5-A4EF-85AC-198C1AE34F6F}"/>
              </a:ext>
            </a:extLst>
          </p:cNvPr>
          <p:cNvSpPr>
            <a:spLocks noGrp="1"/>
          </p:cNvSpPr>
          <p:nvPr>
            <p:ph type="body" sz="half" idx="2"/>
          </p:nvPr>
        </p:nvSpPr>
        <p:spPr>
          <a:xfrm>
            <a:off x="1135336" y="2171700"/>
            <a:ext cx="3652025" cy="4535424"/>
          </a:xfrm>
        </p:spPr>
        <p:txBody>
          <a:bodyPr>
            <a:normAutofit/>
          </a:bodyPr>
          <a:lstStyle/>
          <a:p>
            <a:pPr marL="285750" indent="-285750">
              <a:buFont typeface="Arial" panose="020B0604020202020204" pitchFamily="34" charset="0"/>
              <a:buChar char="•"/>
            </a:pPr>
            <a:r>
              <a:rPr lang="en-US" sz="2400" dirty="0"/>
              <a:t>We are looking at the 8086 because it is supported by the school laptops.</a:t>
            </a:r>
          </a:p>
          <a:p>
            <a:pPr marL="285750" indent="-285750">
              <a:buFont typeface="Arial" panose="020B0604020202020204" pitchFamily="34" charset="0"/>
              <a:buChar char="•"/>
            </a:pPr>
            <a:r>
              <a:rPr lang="en-US" sz="2400" dirty="0"/>
              <a:t>Released in 1978, could be considered the model T of microprocessors</a:t>
            </a:r>
          </a:p>
          <a:p>
            <a:pPr marL="742950" lvl="1" indent="-285750">
              <a:buFont typeface="Arial" panose="020B0604020202020204" pitchFamily="34" charset="0"/>
              <a:buChar char="•"/>
            </a:pPr>
            <a:r>
              <a:rPr lang="en-US" sz="2200" dirty="0"/>
              <a:t>relatively simple but got the job done, produced in large quantities</a:t>
            </a:r>
          </a:p>
          <a:p>
            <a:pPr marL="285750" indent="-285750">
              <a:buFont typeface="Arial" panose="020B0604020202020204" pitchFamily="34" charset="0"/>
              <a:buChar char="•"/>
            </a:pPr>
            <a:r>
              <a:rPr lang="en-US" sz="2400" dirty="0"/>
              <a:t>A full computer on a single chip</a:t>
            </a:r>
          </a:p>
        </p:txBody>
      </p:sp>
      <p:pic>
        <p:nvPicPr>
          <p:cNvPr id="7" name="Picture 6" descr="A close-up of a computer chip&#10;&#10;Description automatically generated">
            <a:extLst>
              <a:ext uri="{FF2B5EF4-FFF2-40B4-BE49-F238E27FC236}">
                <a16:creationId xmlns:a16="http://schemas.microsoft.com/office/drawing/2014/main" id="{4E7E35C7-5838-6E98-5E38-BCEEF7261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331" y="297112"/>
            <a:ext cx="6313425" cy="6092455"/>
          </a:xfrm>
          <a:prstGeom prst="rect">
            <a:avLst/>
          </a:prstGeom>
        </p:spPr>
      </p:pic>
      <p:sp>
        <p:nvSpPr>
          <p:cNvPr id="4" name="TextBox 3">
            <a:extLst>
              <a:ext uri="{FF2B5EF4-FFF2-40B4-BE49-F238E27FC236}">
                <a16:creationId xmlns:a16="http://schemas.microsoft.com/office/drawing/2014/main" id="{3F8B8950-632A-A49B-EF14-22910FF282B1}"/>
              </a:ext>
            </a:extLst>
          </p:cNvPr>
          <p:cNvSpPr txBox="1"/>
          <p:nvPr/>
        </p:nvSpPr>
        <p:spPr>
          <a:xfrm>
            <a:off x="4190001" y="6423857"/>
            <a:ext cx="8001999" cy="369332"/>
          </a:xfrm>
          <a:prstGeom prst="rect">
            <a:avLst/>
          </a:prstGeom>
          <a:noFill/>
        </p:spPr>
        <p:txBody>
          <a:bodyPr wrap="none" rtlCol="0">
            <a:spAutoFit/>
          </a:bodyPr>
          <a:lstStyle/>
          <a:p>
            <a:r>
              <a:rPr lang="en-US" sz="1800" dirty="0"/>
              <a:t>Image from </a:t>
            </a:r>
            <a:r>
              <a:rPr lang="en-US" sz="1800" dirty="0">
                <a:hlinkClick r:id="rId3"/>
              </a:rPr>
              <a:t>http://www.righto.com/2020/06/a-look-at-die-of-8086-processor.html</a:t>
            </a:r>
            <a:endParaRPr lang="en-US" sz="1800" dirty="0"/>
          </a:p>
        </p:txBody>
      </p:sp>
    </p:spTree>
    <p:extLst>
      <p:ext uri="{BB962C8B-B14F-4D97-AF65-F5344CB8AC3E}">
        <p14:creationId xmlns:p14="http://schemas.microsoft.com/office/powerpoint/2010/main" val="40037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1364-4735-0D9C-6B11-3A6428B4D4F8}"/>
              </a:ext>
            </a:extLst>
          </p:cNvPr>
          <p:cNvSpPr>
            <a:spLocks noGrp="1"/>
          </p:cNvSpPr>
          <p:nvPr>
            <p:ph type="title"/>
          </p:nvPr>
        </p:nvSpPr>
        <p:spPr>
          <a:xfrm>
            <a:off x="808965" y="868166"/>
            <a:ext cx="3932237" cy="877824"/>
          </a:xfrm>
        </p:spPr>
        <p:txBody>
          <a:bodyPr/>
          <a:lstStyle/>
          <a:p>
            <a:r>
              <a:rPr lang="en-US" dirty="0"/>
              <a:t>8086 Structure</a:t>
            </a:r>
          </a:p>
        </p:txBody>
      </p:sp>
      <p:pic>
        <p:nvPicPr>
          <p:cNvPr id="6" name="Picture Placeholder 5" descr="A close-up of a circuit board">
            <a:extLst>
              <a:ext uri="{FF2B5EF4-FFF2-40B4-BE49-F238E27FC236}">
                <a16:creationId xmlns:a16="http://schemas.microsoft.com/office/drawing/2014/main" id="{28AB96FF-E292-CEA4-AD8A-E22DD160CCB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9158" b="9158"/>
          <a:stretch>
            <a:fillRect/>
          </a:stretch>
        </p:blipFill>
        <p:spPr>
          <a:xfrm>
            <a:off x="6178193" y="261991"/>
            <a:ext cx="5874783" cy="4638782"/>
          </a:xfrm>
        </p:spPr>
      </p:pic>
      <p:sp>
        <p:nvSpPr>
          <p:cNvPr id="4" name="Text Placeholder 3">
            <a:extLst>
              <a:ext uri="{FF2B5EF4-FFF2-40B4-BE49-F238E27FC236}">
                <a16:creationId xmlns:a16="http://schemas.microsoft.com/office/drawing/2014/main" id="{937EE895-2268-253A-7CE4-E23CF5DEC151}"/>
              </a:ext>
            </a:extLst>
          </p:cNvPr>
          <p:cNvSpPr>
            <a:spLocks noGrp="1"/>
          </p:cNvSpPr>
          <p:nvPr>
            <p:ph type="body" sz="half" idx="2"/>
          </p:nvPr>
        </p:nvSpPr>
        <p:spPr>
          <a:xfrm>
            <a:off x="1048082" y="2167847"/>
            <a:ext cx="4869834" cy="4500081"/>
          </a:xfrm>
        </p:spPr>
        <p:txBody>
          <a:bodyPr>
            <a:normAutofit lnSpcReduction="10000"/>
          </a:bodyPr>
          <a:lstStyle/>
          <a:p>
            <a:pPr marL="285750" indent="-285750">
              <a:buFont typeface="Arial" panose="020B0604020202020204" pitchFamily="34" charset="0"/>
              <a:buChar char="•"/>
            </a:pPr>
            <a:r>
              <a:rPr lang="en-US" sz="2000" dirty="0"/>
              <a:t>16 bits, 29,000 transistors</a:t>
            </a:r>
          </a:p>
          <a:p>
            <a:pPr marL="285750" indent="-285750">
              <a:buFont typeface="Arial" panose="020B0604020202020204" pitchFamily="34" charset="0"/>
              <a:buChar char="•"/>
            </a:pPr>
            <a:r>
              <a:rPr lang="en-US" sz="2000" dirty="0"/>
              <a:t>Could address up to 1 MiB – that is, 20-bit addresses</a:t>
            </a:r>
          </a:p>
          <a:p>
            <a:pPr marL="285750" indent="-285750">
              <a:buFont typeface="Arial" panose="020B0604020202020204" pitchFamily="34" charset="0"/>
              <a:buChar char="•"/>
            </a:pPr>
            <a:r>
              <a:rPr lang="en-US" sz="2000" dirty="0"/>
              <a:t>Floating point math done on a separate processor, the 8087</a:t>
            </a:r>
          </a:p>
          <a:p>
            <a:pPr marL="285750" indent="-285750">
              <a:buFont typeface="Arial" panose="020B0604020202020204" pitchFamily="34" charset="0"/>
              <a:buChar char="•"/>
            </a:pPr>
            <a:r>
              <a:rPr lang="en-US" sz="2000" dirty="0"/>
              <a:t>Registers:</a:t>
            </a:r>
          </a:p>
          <a:p>
            <a:pPr marL="742950" lvl="1" indent="-285750">
              <a:buFont typeface="Arial" panose="020B0604020202020204" pitchFamily="34" charset="0"/>
              <a:buChar char="•"/>
            </a:pPr>
            <a:r>
              <a:rPr lang="en-US" sz="1800" dirty="0">
                <a:solidFill>
                  <a:schemeClr val="tx1"/>
                </a:solidFill>
              </a:rPr>
              <a:t>AX, BX, CX, DX: general purpose</a:t>
            </a:r>
          </a:p>
          <a:p>
            <a:pPr marL="742950" lvl="1" indent="-285750">
              <a:buFont typeface="Arial" panose="020B0604020202020204" pitchFamily="34" charset="0"/>
              <a:buChar char="•"/>
            </a:pPr>
            <a:r>
              <a:rPr lang="en-US" sz="1800" dirty="0">
                <a:solidFill>
                  <a:schemeClr val="tx1"/>
                </a:solidFill>
              </a:rPr>
              <a:t>AX = AH/AL, BX = BH/BL, etc.</a:t>
            </a:r>
          </a:p>
          <a:p>
            <a:pPr marL="742950" lvl="1" indent="-285750">
              <a:buFont typeface="Arial" panose="020B0604020202020204" pitchFamily="34" charset="0"/>
              <a:buChar char="•"/>
            </a:pPr>
            <a:r>
              <a:rPr lang="en-US" sz="1800" dirty="0">
                <a:solidFill>
                  <a:schemeClr val="tx1"/>
                </a:solidFill>
              </a:rPr>
              <a:t>SP: stack pointer</a:t>
            </a:r>
          </a:p>
          <a:p>
            <a:pPr marL="742950" lvl="1" indent="-285750">
              <a:buFont typeface="Arial" panose="020B0604020202020204" pitchFamily="34" charset="0"/>
              <a:buChar char="•"/>
            </a:pPr>
            <a:r>
              <a:rPr lang="en-US" sz="1800" dirty="0">
                <a:solidFill>
                  <a:schemeClr val="tx1"/>
                </a:solidFill>
              </a:rPr>
              <a:t>BP: stack base pointer</a:t>
            </a:r>
          </a:p>
          <a:p>
            <a:pPr marL="1200150" lvl="2" indent="-285750">
              <a:buFont typeface="Arial" panose="020B0604020202020204" pitchFamily="34" charset="0"/>
              <a:buChar char="•"/>
            </a:pPr>
            <a:r>
              <a:rPr lang="en-US" sz="1600" dirty="0">
                <a:solidFill>
                  <a:schemeClr val="tx1"/>
                </a:solidFill>
              </a:rPr>
              <a:t>Used for current function</a:t>
            </a:r>
          </a:p>
          <a:p>
            <a:pPr marL="742950" lvl="1" indent="-285750">
              <a:buFont typeface="Arial" panose="020B0604020202020204" pitchFamily="34" charset="0"/>
              <a:buChar char="•"/>
            </a:pPr>
            <a:r>
              <a:rPr lang="en-US" sz="1800" dirty="0">
                <a:solidFill>
                  <a:schemeClr val="tx1"/>
                </a:solidFill>
              </a:rPr>
              <a:t>SI, DI: source/destination index</a:t>
            </a:r>
          </a:p>
          <a:p>
            <a:pPr marL="1200150" lvl="2" indent="-285750">
              <a:buFont typeface="Arial" panose="020B0604020202020204" pitchFamily="34" charset="0"/>
              <a:buChar char="•"/>
            </a:pPr>
            <a:r>
              <a:rPr lang="en-US" sz="1600" dirty="0">
                <a:solidFill>
                  <a:schemeClr val="tx1"/>
                </a:solidFill>
              </a:rPr>
              <a:t>Used for array operations</a:t>
            </a:r>
          </a:p>
          <a:p>
            <a:pPr marL="285750" indent="-285750">
              <a:buFont typeface="Arial" panose="020B0604020202020204" pitchFamily="34" charset="0"/>
              <a:buChar char="•"/>
            </a:pPr>
            <a:r>
              <a:rPr lang="en-US" sz="2000" dirty="0"/>
              <a:t>Complex registers because didn’t have a lot of transistors to work with!!</a:t>
            </a:r>
            <a:endParaRPr lang="en-US" sz="2000" dirty="0">
              <a:solidFill>
                <a:schemeClr val="tx1"/>
              </a:solidFill>
            </a:endParaRPr>
          </a:p>
        </p:txBody>
      </p:sp>
      <p:sp>
        <p:nvSpPr>
          <p:cNvPr id="3" name="TextBox 2">
            <a:extLst>
              <a:ext uri="{FF2B5EF4-FFF2-40B4-BE49-F238E27FC236}">
                <a16:creationId xmlns:a16="http://schemas.microsoft.com/office/drawing/2014/main" id="{50DF6159-6290-0B06-B098-CADCCD6182C7}"/>
              </a:ext>
            </a:extLst>
          </p:cNvPr>
          <p:cNvSpPr txBox="1"/>
          <p:nvPr/>
        </p:nvSpPr>
        <p:spPr>
          <a:xfrm>
            <a:off x="6096000" y="5118681"/>
            <a:ext cx="5874783"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And don’t ask your grandparents about the joys of accessing all of memory!</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SS: stack segment register, CS: code segment, DS: data segment, ES: extra segment</a:t>
            </a: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Had to add these to AX/BX/etc. to get effective addresses…</a:t>
            </a:r>
          </a:p>
        </p:txBody>
      </p:sp>
      <p:sp>
        <p:nvSpPr>
          <p:cNvPr id="5" name="Rectangle: Rounded Corners 4">
            <a:extLst>
              <a:ext uri="{FF2B5EF4-FFF2-40B4-BE49-F238E27FC236}">
                <a16:creationId xmlns:a16="http://schemas.microsoft.com/office/drawing/2014/main" id="{2E2097B3-EC60-9C54-E710-4606C22E5383}"/>
              </a:ext>
            </a:extLst>
          </p:cNvPr>
          <p:cNvSpPr/>
          <p:nvPr/>
        </p:nvSpPr>
        <p:spPr>
          <a:xfrm>
            <a:off x="6589614" y="2190707"/>
            <a:ext cx="1394460" cy="413536"/>
          </a:xfrm>
          <a:prstGeom prst="round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C830A0-4452-E41B-7171-0E46054CF11C}"/>
              </a:ext>
            </a:extLst>
          </p:cNvPr>
          <p:cNvSpPr txBox="1"/>
          <p:nvPr/>
        </p:nvSpPr>
        <p:spPr>
          <a:xfrm>
            <a:off x="8395495" y="868166"/>
            <a:ext cx="1436991" cy="224676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000" dirty="0">
                <a:solidFill>
                  <a:schemeClr val="bg1"/>
                </a:solidFill>
                <a:latin typeface="Calibri Light" panose="020F0302020204030204" pitchFamily="34" charset="0"/>
                <a:cs typeface="Calibri Light" panose="020F0302020204030204" pitchFamily="34" charset="0"/>
              </a:rPr>
              <a:t>Note what a register </a:t>
            </a:r>
            <a:r>
              <a:rPr lang="en-US" sz="2000" i="1" dirty="0">
                <a:solidFill>
                  <a:schemeClr val="bg1"/>
                </a:solidFill>
                <a:latin typeface="Calibri Light" panose="020F0302020204030204" pitchFamily="34" charset="0"/>
                <a:cs typeface="Calibri Light" panose="020F0302020204030204" pitchFamily="34" charset="0"/>
              </a:rPr>
              <a:t>is</a:t>
            </a:r>
            <a:r>
              <a:rPr lang="en-US" sz="2000" dirty="0">
                <a:solidFill>
                  <a:schemeClr val="bg1"/>
                </a:solidFill>
                <a:latin typeface="Calibri Light" panose="020F0302020204030204" pitchFamily="34" charset="0"/>
                <a:cs typeface="Calibri Light" panose="020F0302020204030204" pitchFamily="34" charset="0"/>
              </a:rPr>
              <a:t>: a box of bits, connected to the ALU and Control circuits</a:t>
            </a:r>
          </a:p>
        </p:txBody>
      </p:sp>
      <p:cxnSp>
        <p:nvCxnSpPr>
          <p:cNvPr id="9" name="Straight Connector 8">
            <a:extLst>
              <a:ext uri="{FF2B5EF4-FFF2-40B4-BE49-F238E27FC236}">
                <a16:creationId xmlns:a16="http://schemas.microsoft.com/office/drawing/2014/main" id="{77A47CAD-D03E-8048-CA1E-3F6C5088813A}"/>
              </a:ext>
            </a:extLst>
          </p:cNvPr>
          <p:cNvCxnSpPr>
            <a:cxnSpLocks/>
            <a:stCxn id="5" idx="3"/>
          </p:cNvCxnSpPr>
          <p:nvPr/>
        </p:nvCxnSpPr>
        <p:spPr>
          <a:xfrm flipV="1">
            <a:off x="7984074" y="2190707"/>
            <a:ext cx="411421" cy="20676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35B0A1-1892-8835-6BC1-11C5D8BCF929}"/>
              </a:ext>
            </a:extLst>
          </p:cNvPr>
          <p:cNvSpPr txBox="1"/>
          <p:nvPr/>
        </p:nvSpPr>
        <p:spPr>
          <a:xfrm>
            <a:off x="6679073" y="3494493"/>
            <a:ext cx="4869834" cy="255454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2000" i="1" dirty="0">
                <a:latin typeface="Calibri Light" panose="020F0302020204030204" pitchFamily="34" charset="0"/>
                <a:cs typeface="Calibri Light" panose="020F0302020204030204" pitchFamily="34" charset="0"/>
              </a:rPr>
              <a:t>A definition of  a register by ChatGPT (2024):</a:t>
            </a:r>
          </a:p>
          <a:p>
            <a:br>
              <a:rPr lang="en-US" sz="2000" b="0" i="0" dirty="0">
                <a:effectLst/>
                <a:latin typeface="Calibri Light" panose="020F0302020204030204" pitchFamily="34" charset="0"/>
                <a:cs typeface="Calibri Light" panose="020F0302020204030204" pitchFamily="34" charset="0"/>
              </a:rPr>
            </a:br>
            <a:r>
              <a:rPr lang="en-US" sz="2000" b="0" i="0" dirty="0">
                <a:effectLst/>
                <a:latin typeface="Calibri Light" panose="020F0302020204030204" pitchFamily="34" charset="0"/>
                <a:cs typeface="Calibri Light" panose="020F0302020204030204" pitchFamily="34" charset="0"/>
              </a:rPr>
              <a:t>In assembly language, a register is a small, fast storage location within the CPU (Central Processing Unit) that is used to quickly store and retrieve data. Registers are an essential part of the processor architecture and play a crucial role in executing instructions.</a:t>
            </a:r>
          </a:p>
        </p:txBody>
      </p:sp>
    </p:spTree>
    <p:extLst>
      <p:ext uri="{BB962C8B-B14F-4D97-AF65-F5344CB8AC3E}">
        <p14:creationId xmlns:p14="http://schemas.microsoft.com/office/powerpoint/2010/main" val="35702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77DB83-A620-A981-02E6-FF1E757D16B0}"/>
              </a:ext>
            </a:extLst>
          </p:cNvPr>
          <p:cNvPicPr>
            <a:picLocks noChangeAspect="1"/>
          </p:cNvPicPr>
          <p:nvPr/>
        </p:nvPicPr>
        <p:blipFill>
          <a:blip r:embed="rId3"/>
          <a:stretch>
            <a:fillRect/>
          </a:stretch>
        </p:blipFill>
        <p:spPr>
          <a:xfrm>
            <a:off x="339429" y="1117534"/>
            <a:ext cx="11513142" cy="5321573"/>
          </a:xfrm>
          <a:prstGeom prst="rect">
            <a:avLst/>
          </a:prstGeom>
        </p:spPr>
      </p:pic>
      <p:sp>
        <p:nvSpPr>
          <p:cNvPr id="7" name="Title 6">
            <a:extLst>
              <a:ext uri="{FF2B5EF4-FFF2-40B4-BE49-F238E27FC236}">
                <a16:creationId xmlns:a16="http://schemas.microsoft.com/office/drawing/2014/main" id="{586173AA-15DA-FDE8-442C-C0D91F0F2040}"/>
              </a:ext>
            </a:extLst>
          </p:cNvPr>
          <p:cNvSpPr>
            <a:spLocks noGrp="1"/>
          </p:cNvSpPr>
          <p:nvPr>
            <p:ph type="title"/>
          </p:nvPr>
        </p:nvSpPr>
        <p:spPr>
          <a:xfrm>
            <a:off x="339428" y="221287"/>
            <a:ext cx="11852571" cy="672565"/>
          </a:xfrm>
        </p:spPr>
        <p:txBody>
          <a:bodyPr>
            <a:normAutofit fontScale="90000"/>
          </a:bodyPr>
          <a:lstStyle/>
          <a:p>
            <a:r>
              <a:rPr lang="en-US" dirty="0"/>
              <a:t>A partial Intel timeline (w/ jumps in word size)</a:t>
            </a:r>
          </a:p>
        </p:txBody>
      </p:sp>
      <p:sp>
        <p:nvSpPr>
          <p:cNvPr id="9" name="TextBox 8">
            <a:extLst>
              <a:ext uri="{FF2B5EF4-FFF2-40B4-BE49-F238E27FC236}">
                <a16:creationId xmlns:a16="http://schemas.microsoft.com/office/drawing/2014/main" id="{3FA9AC80-E8CF-F408-5950-9A05B0C070B8}"/>
              </a:ext>
            </a:extLst>
          </p:cNvPr>
          <p:cNvSpPr txBox="1"/>
          <p:nvPr/>
        </p:nvSpPr>
        <p:spPr>
          <a:xfrm>
            <a:off x="4993240" y="2782669"/>
            <a:ext cx="1831271"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latin typeface="Calibri Light" panose="020F0302020204030204" pitchFamily="34" charset="0"/>
                <a:cs typeface="Calibri Light" panose="020F0302020204030204" pitchFamily="34" charset="0"/>
              </a:rPr>
              <a:t>8086 in 1978</a:t>
            </a:r>
          </a:p>
          <a:p>
            <a:r>
              <a:rPr lang="en-US" dirty="0">
                <a:latin typeface="Calibri Light" panose="020F0302020204030204" pitchFamily="34" charset="0"/>
                <a:cs typeface="Calibri Light" panose="020F0302020204030204" pitchFamily="34" charset="0"/>
              </a:rPr>
              <a:t>16 bits, 29k trans.</a:t>
            </a:r>
            <a:endParaRPr lang="en-US" sz="1400" dirty="0">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316A0262-9B64-A434-96D9-8C1E0A5F3C63}"/>
              </a:ext>
            </a:extLst>
          </p:cNvPr>
          <p:cNvSpPr txBox="1"/>
          <p:nvPr/>
        </p:nvSpPr>
        <p:spPr>
          <a:xfrm>
            <a:off x="8762143" y="2782668"/>
            <a:ext cx="1948290"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latin typeface="Calibri Light" panose="020F0302020204030204" pitchFamily="34" charset="0"/>
                <a:cs typeface="Calibri Light" panose="020F0302020204030204" pitchFamily="34" charset="0"/>
              </a:rPr>
              <a:t>80386 in 1985</a:t>
            </a:r>
          </a:p>
          <a:p>
            <a:r>
              <a:rPr lang="en-US" dirty="0">
                <a:latin typeface="Calibri Light" panose="020F0302020204030204" pitchFamily="34" charset="0"/>
                <a:cs typeface="Calibri Light" panose="020F0302020204030204" pitchFamily="34" charset="0"/>
              </a:rPr>
              <a:t>32 bits, 275k trans.</a:t>
            </a:r>
            <a:endParaRPr lang="en-US" sz="1400" dirty="0">
              <a:latin typeface="Calibri Light" panose="020F030202020403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4B25D232-1983-7893-8614-5BE13BA502DC}"/>
              </a:ext>
            </a:extLst>
          </p:cNvPr>
          <p:cNvSpPr txBox="1"/>
          <p:nvPr/>
        </p:nvSpPr>
        <p:spPr>
          <a:xfrm>
            <a:off x="9695411" y="5205657"/>
            <a:ext cx="2030043" cy="64633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dirty="0">
                <a:latin typeface="Calibri Light" panose="020F0302020204030204" pitchFamily="34" charset="0"/>
                <a:cs typeface="Calibri Light" panose="020F0302020204030204" pitchFamily="34" charset="0"/>
              </a:rPr>
              <a:t>Core 2 Duo in 2006</a:t>
            </a:r>
          </a:p>
          <a:p>
            <a:r>
              <a:rPr lang="en-US" dirty="0">
                <a:latin typeface="Calibri Light" panose="020F0302020204030204" pitchFamily="34" charset="0"/>
                <a:cs typeface="Calibri Light" panose="020F0302020204030204" pitchFamily="34" charset="0"/>
              </a:rPr>
              <a:t>64 bits, 209m trans.</a:t>
            </a:r>
            <a:endParaRPr lang="en-US" sz="1400" dirty="0">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BDA7F83D-253D-5780-7B3A-884E3532B1FA}"/>
              </a:ext>
            </a:extLst>
          </p:cNvPr>
          <p:cNvSpPr txBox="1"/>
          <p:nvPr/>
        </p:nvSpPr>
        <p:spPr>
          <a:xfrm>
            <a:off x="3576345" y="5851988"/>
            <a:ext cx="4665060" cy="40011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none" rtlCol="0">
            <a:spAutoFit/>
          </a:bodyPr>
          <a:lstStyle/>
          <a:p>
            <a:r>
              <a:rPr lang="en-US" sz="2000" dirty="0">
                <a:solidFill>
                  <a:schemeClr val="bg1"/>
                </a:solidFill>
              </a:rPr>
              <a:t>7000 times as many transistors in 38 years!</a:t>
            </a:r>
          </a:p>
        </p:txBody>
      </p:sp>
      <p:sp>
        <p:nvSpPr>
          <p:cNvPr id="13" name="TextBox 12">
            <a:extLst>
              <a:ext uri="{FF2B5EF4-FFF2-40B4-BE49-F238E27FC236}">
                <a16:creationId xmlns:a16="http://schemas.microsoft.com/office/drawing/2014/main" id="{C43DD219-11D4-FF28-1653-7ED2593335A2}"/>
              </a:ext>
            </a:extLst>
          </p:cNvPr>
          <p:cNvSpPr txBox="1"/>
          <p:nvPr/>
        </p:nvSpPr>
        <p:spPr>
          <a:xfrm>
            <a:off x="801390" y="1510280"/>
            <a:ext cx="6818615" cy="34163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400" dirty="0">
                <a:solidFill>
                  <a:schemeClr val="tx1"/>
                </a:solidFill>
                <a:latin typeface="Calibri Light" panose="020F0302020204030204" pitchFamily="34" charset="0"/>
                <a:cs typeface="Calibri Light" panose="020F0302020204030204" pitchFamily="34" charset="0"/>
              </a:rPr>
              <a:t>32-bit registers:</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EAX, EBX, ECX, EDX</a:t>
            </a:r>
          </a:p>
          <a:p>
            <a:pPr marL="742950" lvl="1"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 means “extended”</a:t>
            </a:r>
          </a:p>
          <a:p>
            <a:pPr marL="742950" lvl="1"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EAX extends AX, EBX extends BX, etc.</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ESP, EBP: extended stack, stack base registers</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ESI, EDI: array processing</a:t>
            </a:r>
          </a:p>
          <a:p>
            <a:r>
              <a:rPr lang="en-US" sz="2400" dirty="0">
                <a:latin typeface="Calibri Light" panose="020F0302020204030204" pitchFamily="34" charset="0"/>
                <a:cs typeface="Calibri Light" panose="020F0302020204030204" pitchFamily="34" charset="0"/>
              </a:rPr>
              <a:t>64-bit architecture:</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RAX, RBX, RCX, RDX: 64-bit extension of EAX, etc.</a:t>
            </a:r>
          </a:p>
          <a:p>
            <a:pPr marL="285750" indent="-28575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Also have new, general purpose registers: R8-R15</a:t>
            </a:r>
          </a:p>
        </p:txBody>
      </p:sp>
    </p:spTree>
    <p:extLst>
      <p:ext uri="{BB962C8B-B14F-4D97-AF65-F5344CB8AC3E}">
        <p14:creationId xmlns:p14="http://schemas.microsoft.com/office/powerpoint/2010/main" val="40852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833AA5-BB75-A478-E9E7-4741C66BF7DA}"/>
              </a:ext>
            </a:extLst>
          </p:cNvPr>
          <p:cNvSpPr>
            <a:spLocks noGrp="1"/>
          </p:cNvSpPr>
          <p:nvPr>
            <p:ph type="title"/>
          </p:nvPr>
        </p:nvSpPr>
        <p:spPr/>
        <p:txBody>
          <a:bodyPr/>
          <a:lstStyle/>
          <a:p>
            <a:r>
              <a:rPr lang="en-US" dirty="0"/>
              <a:t>Some first assembly code</a:t>
            </a:r>
          </a:p>
        </p:txBody>
      </p:sp>
      <p:sp>
        <p:nvSpPr>
          <p:cNvPr id="4" name="Content Placeholder 3">
            <a:extLst>
              <a:ext uri="{FF2B5EF4-FFF2-40B4-BE49-F238E27FC236}">
                <a16:creationId xmlns:a16="http://schemas.microsoft.com/office/drawing/2014/main" id="{0807EE70-E2E4-DF26-F6DE-D911EA68AED2}"/>
              </a:ext>
            </a:extLst>
          </p:cNvPr>
          <p:cNvSpPr>
            <a:spLocks noGrp="1"/>
          </p:cNvSpPr>
          <p:nvPr>
            <p:ph idx="1"/>
          </p:nvPr>
        </p:nvSpPr>
        <p:spPr>
          <a:xfrm>
            <a:off x="1120000" y="1825624"/>
            <a:ext cx="10233800" cy="4862851"/>
          </a:xfrm>
        </p:spPr>
        <p:txBody>
          <a:bodyPr>
            <a:normAutofit/>
          </a:bodyPr>
          <a:lstStyle/>
          <a:p>
            <a:r>
              <a:rPr lang="en-US" dirty="0"/>
              <a:t>We will use the online assembler at </a:t>
            </a:r>
            <a:r>
              <a:rPr lang="en-US" dirty="0">
                <a:hlinkClick r:id="rId2"/>
              </a:rPr>
              <a:t>https://www.onlinegdb.com/online_gcc_assembler</a:t>
            </a:r>
            <a:endParaRPr lang="en-US" dirty="0"/>
          </a:p>
          <a:p>
            <a:pPr lvl="1"/>
            <a:r>
              <a:rPr lang="en-US" dirty="0"/>
              <a:t>Our apologies for the advertisements!</a:t>
            </a:r>
          </a:p>
          <a:p>
            <a:r>
              <a:rPr lang="en-US" dirty="0"/>
              <a:t>This uses GAS – the GNU Assembly</a:t>
            </a:r>
          </a:p>
          <a:p>
            <a:pPr lvl="1"/>
            <a:r>
              <a:rPr lang="en-US" dirty="0"/>
              <a:t>It’s used by g++ on Windows</a:t>
            </a:r>
          </a:p>
          <a:p>
            <a:r>
              <a:rPr lang="en-US" dirty="0"/>
              <a:t>A first program: </a:t>
            </a:r>
          </a:p>
          <a:p>
            <a:pPr lvl="1"/>
            <a:r>
              <a:rPr lang="en-US" dirty="0">
                <a:solidFill>
                  <a:schemeClr val="accent6"/>
                </a:solidFill>
                <a:latin typeface="Consolas" panose="020B0609020204030204" pitchFamily="49" charset="0"/>
              </a:rPr>
              <a:t>main</a:t>
            </a:r>
            <a:r>
              <a:rPr lang="en-US" dirty="0"/>
              <a:t>: entry point – corresponds to main in C++</a:t>
            </a:r>
          </a:p>
          <a:p>
            <a:pPr lvl="1"/>
            <a:r>
              <a:rPr lang="en-US" dirty="0" err="1">
                <a:solidFill>
                  <a:schemeClr val="accent6"/>
                </a:solidFill>
                <a:latin typeface="Consolas" panose="020B0609020204030204" pitchFamily="49" charset="0"/>
              </a:rPr>
              <a:t>xor</a:t>
            </a:r>
            <a:r>
              <a:rPr lang="en-US" dirty="0">
                <a:solidFill>
                  <a:schemeClr val="accent6"/>
                </a:solidFill>
                <a:latin typeface="Consolas" panose="020B0609020204030204" pitchFamily="49" charset="0"/>
              </a:rPr>
              <a:t> %</a:t>
            </a:r>
            <a:r>
              <a:rPr lang="en-US" dirty="0" err="1">
                <a:solidFill>
                  <a:schemeClr val="accent6"/>
                </a:solidFill>
                <a:latin typeface="Consolas" panose="020B0609020204030204" pitchFamily="49" charset="0"/>
              </a:rPr>
              <a:t>eax</a:t>
            </a:r>
            <a:r>
              <a:rPr lang="en-US" dirty="0">
                <a:solidFill>
                  <a:schemeClr val="accent6"/>
                </a:solidFill>
                <a:latin typeface="Consolas" panose="020B0609020204030204" pitchFamily="49" charset="0"/>
              </a:rPr>
              <a:t>, %</a:t>
            </a:r>
            <a:r>
              <a:rPr lang="en-US" dirty="0" err="1">
                <a:solidFill>
                  <a:schemeClr val="accent6"/>
                </a:solidFill>
                <a:latin typeface="Consolas" panose="020B0609020204030204" pitchFamily="49" charset="0"/>
              </a:rPr>
              <a:t>eax</a:t>
            </a:r>
            <a:r>
              <a:rPr lang="en-US" dirty="0"/>
              <a:t>: sets register EAX to 0 </a:t>
            </a:r>
            <a:r>
              <a:rPr lang="en-US" i="1" dirty="0">
                <a:solidFill>
                  <a:schemeClr val="accent3">
                    <a:lumMod val="60000"/>
                    <a:lumOff val="40000"/>
                  </a:schemeClr>
                </a:solidFill>
              </a:rPr>
              <a:t>– why?</a:t>
            </a:r>
          </a:p>
          <a:p>
            <a:pPr lvl="1"/>
            <a:r>
              <a:rPr lang="en-US" dirty="0">
                <a:solidFill>
                  <a:schemeClr val="accent6"/>
                </a:solidFill>
              </a:rPr>
              <a:t>ret</a:t>
            </a:r>
            <a:r>
              <a:rPr lang="en-US" dirty="0"/>
              <a:t>: return to the operating system</a:t>
            </a:r>
          </a:p>
          <a:p>
            <a:pPr lvl="1"/>
            <a:r>
              <a:rPr lang="en-US" dirty="0"/>
              <a:t>Setting %</a:t>
            </a:r>
            <a:r>
              <a:rPr lang="en-US" dirty="0" err="1"/>
              <a:t>eax</a:t>
            </a:r>
            <a:r>
              <a:rPr lang="en-US" dirty="0"/>
              <a:t> follows the Intel convention for returning function results</a:t>
            </a:r>
          </a:p>
          <a:p>
            <a:r>
              <a:rPr lang="en-US" dirty="0">
                <a:solidFill>
                  <a:schemeClr val="accent3"/>
                </a:solidFill>
              </a:rPr>
              <a:t>▶</a:t>
            </a:r>
            <a:r>
              <a:rPr lang="en-US" dirty="0"/>
              <a:t> </a:t>
            </a:r>
            <a:r>
              <a:rPr lang="en-US" dirty="0">
                <a:solidFill>
                  <a:schemeClr val="accent3"/>
                </a:solidFill>
              </a:rPr>
              <a:t>Run</a:t>
            </a:r>
            <a:r>
              <a:rPr lang="en-US" dirty="0"/>
              <a:t> this (upper left corner)</a:t>
            </a:r>
          </a:p>
        </p:txBody>
      </p:sp>
    </p:spTree>
    <p:extLst>
      <p:ext uri="{BB962C8B-B14F-4D97-AF65-F5344CB8AC3E}">
        <p14:creationId xmlns:p14="http://schemas.microsoft.com/office/powerpoint/2010/main" val="12179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C8EF-5786-4C51-CEAD-50BBE076DC81}"/>
              </a:ext>
            </a:extLst>
          </p:cNvPr>
          <p:cNvSpPr>
            <a:spLocks noGrp="1"/>
          </p:cNvSpPr>
          <p:nvPr>
            <p:ph type="title"/>
          </p:nvPr>
        </p:nvSpPr>
        <p:spPr/>
        <p:txBody>
          <a:bodyPr/>
          <a:lstStyle/>
          <a:p>
            <a:r>
              <a:rPr lang="en-US" dirty="0"/>
              <a:t>Doing something</a:t>
            </a:r>
          </a:p>
        </p:txBody>
      </p:sp>
      <p:sp>
        <p:nvSpPr>
          <p:cNvPr id="3" name="Content Placeholder 2">
            <a:extLst>
              <a:ext uri="{FF2B5EF4-FFF2-40B4-BE49-F238E27FC236}">
                <a16:creationId xmlns:a16="http://schemas.microsoft.com/office/drawing/2014/main" id="{6D4259FC-7181-98AE-1B77-DC2DF91B3A18}"/>
              </a:ext>
            </a:extLst>
          </p:cNvPr>
          <p:cNvSpPr>
            <a:spLocks noGrp="1"/>
          </p:cNvSpPr>
          <p:nvPr>
            <p:ph idx="1"/>
          </p:nvPr>
        </p:nvSpPr>
        <p:spPr>
          <a:xfrm>
            <a:off x="495701" y="1978025"/>
            <a:ext cx="10233800" cy="4351338"/>
          </a:xfrm>
        </p:spPr>
        <p:txBody>
          <a:bodyPr>
            <a:normAutofit fontScale="92500" lnSpcReduction="10000"/>
          </a:bodyPr>
          <a:lstStyle/>
          <a:p>
            <a:r>
              <a:rPr lang="en-US" dirty="0"/>
              <a:t>Implement the code to the right</a:t>
            </a:r>
          </a:p>
          <a:p>
            <a:r>
              <a:rPr lang="en-US" dirty="0">
                <a:solidFill>
                  <a:schemeClr val="accent6"/>
                </a:solidFill>
                <a:latin typeface="Consolas" panose="020B0609020204030204" pitchFamily="49" charset="0"/>
              </a:rPr>
              <a:t>mov $4, %</a:t>
            </a:r>
            <a:r>
              <a:rPr lang="en-US" dirty="0" err="1">
                <a:solidFill>
                  <a:schemeClr val="accent6"/>
                </a:solidFill>
                <a:latin typeface="Consolas" panose="020B0609020204030204" pitchFamily="49" charset="0"/>
              </a:rPr>
              <a:t>eax</a:t>
            </a:r>
            <a:endParaRPr lang="en-US" dirty="0">
              <a:solidFill>
                <a:schemeClr val="accent6"/>
              </a:solidFill>
              <a:latin typeface="Consolas" panose="020B0609020204030204" pitchFamily="49" charset="0"/>
            </a:endParaRPr>
          </a:p>
          <a:p>
            <a:r>
              <a:rPr lang="en-US" dirty="0"/>
              <a:t>mov: </a:t>
            </a:r>
            <a:r>
              <a:rPr lang="en-US" b="1" i="1" dirty="0"/>
              <a:t>copy</a:t>
            </a:r>
            <a:r>
              <a:rPr lang="en-US" dirty="0"/>
              <a:t> data</a:t>
            </a:r>
          </a:p>
          <a:p>
            <a:pPr lvl="1"/>
            <a:r>
              <a:rPr lang="en-US" dirty="0"/>
              <a:t>“move” is “traditional”… </a:t>
            </a:r>
          </a:p>
          <a:p>
            <a:r>
              <a:rPr lang="en-US" dirty="0">
                <a:solidFill>
                  <a:schemeClr val="accent6"/>
                </a:solidFill>
                <a:latin typeface="Consolas" panose="020B0609020204030204" pitchFamily="49" charset="0"/>
              </a:rPr>
              <a:t>%</a:t>
            </a:r>
            <a:r>
              <a:rPr lang="en-US" dirty="0"/>
              <a:t>: signals register</a:t>
            </a:r>
          </a:p>
          <a:p>
            <a:r>
              <a:rPr lang="en-US" dirty="0">
                <a:solidFill>
                  <a:schemeClr val="accent6"/>
                </a:solidFill>
                <a:latin typeface="Consolas" panose="020B0609020204030204" pitchFamily="49" charset="0"/>
              </a:rPr>
              <a:t>$</a:t>
            </a:r>
            <a:r>
              <a:rPr lang="en-US" dirty="0"/>
              <a:t>: signals an immediate value – the value is stored </a:t>
            </a:r>
            <a:r>
              <a:rPr lang="en-US" i="1" dirty="0"/>
              <a:t>in</a:t>
            </a:r>
            <a:r>
              <a:rPr lang="en-US" dirty="0"/>
              <a:t> the instruction</a:t>
            </a:r>
          </a:p>
          <a:p>
            <a:r>
              <a:rPr lang="en-US" dirty="0"/>
              <a:t>General form of instruction:</a:t>
            </a:r>
          </a:p>
          <a:p>
            <a:pPr lvl="1"/>
            <a:r>
              <a:rPr lang="en-US" dirty="0">
                <a:solidFill>
                  <a:schemeClr val="accent6"/>
                </a:solidFill>
              </a:rPr>
              <a:t>name  </a:t>
            </a:r>
            <a:r>
              <a:rPr lang="en-US" dirty="0" err="1">
                <a:solidFill>
                  <a:schemeClr val="accent6"/>
                </a:solidFill>
              </a:rPr>
              <a:t>source_value</a:t>
            </a:r>
            <a:r>
              <a:rPr lang="en-US" dirty="0">
                <a:solidFill>
                  <a:schemeClr val="accent6"/>
                </a:solidFill>
              </a:rPr>
              <a:t>,  destination</a:t>
            </a:r>
          </a:p>
          <a:p>
            <a:pPr lvl="1"/>
            <a:r>
              <a:rPr lang="en-US" dirty="0"/>
              <a:t>Native Intel assembler: this is written as </a:t>
            </a:r>
            <a:r>
              <a:rPr lang="en-US" dirty="0">
                <a:solidFill>
                  <a:schemeClr val="accent6"/>
                </a:solidFill>
              </a:rPr>
              <a:t>mov </a:t>
            </a:r>
            <a:r>
              <a:rPr lang="en-US" dirty="0" err="1">
                <a:solidFill>
                  <a:schemeClr val="accent6"/>
                </a:solidFill>
              </a:rPr>
              <a:t>eax</a:t>
            </a:r>
            <a:r>
              <a:rPr lang="en-US" dirty="0">
                <a:solidFill>
                  <a:schemeClr val="accent6"/>
                </a:solidFill>
              </a:rPr>
              <a:t>, 4</a:t>
            </a:r>
            <a:r>
              <a:rPr lang="en-US" dirty="0"/>
              <a:t> (destination first, no symbols for register or number)</a:t>
            </a:r>
          </a:p>
          <a:p>
            <a:r>
              <a:rPr lang="en-US" dirty="0"/>
              <a:t>Add 38 to this because we know </a:t>
            </a:r>
            <a:r>
              <a:rPr lang="en-US" dirty="0">
                <a:hlinkClick r:id="rId2"/>
              </a:rPr>
              <a:t>42 is the answer</a:t>
            </a:r>
            <a:r>
              <a:rPr lang="en-US" dirty="0"/>
              <a:t>:   </a:t>
            </a:r>
            <a:r>
              <a:rPr lang="en-US" dirty="0">
                <a:solidFill>
                  <a:schemeClr val="accent6"/>
                </a:solidFill>
                <a:latin typeface="Consolas" panose="020B0609020204030204" pitchFamily="49" charset="0"/>
              </a:rPr>
              <a:t>add $38, %</a:t>
            </a:r>
            <a:r>
              <a:rPr lang="en-US" dirty="0" err="1">
                <a:solidFill>
                  <a:schemeClr val="accent6"/>
                </a:solidFill>
                <a:latin typeface="Consolas" panose="020B0609020204030204" pitchFamily="49" charset="0"/>
              </a:rPr>
              <a:t>eax</a:t>
            </a:r>
            <a:endParaRPr lang="en-US" dirty="0">
              <a:solidFill>
                <a:schemeClr val="accent6"/>
              </a:solidFill>
              <a:latin typeface="Consolas" panose="020B0609020204030204" pitchFamily="49" charset="0"/>
            </a:endParaRPr>
          </a:p>
        </p:txBody>
      </p:sp>
      <p:pic>
        <p:nvPicPr>
          <p:cNvPr id="5" name="Picture 4" descr="getRandomNumber function which always returns 4 (&quot;chosen by fair dice roll, guaranteed to be random)">
            <a:extLst>
              <a:ext uri="{FF2B5EF4-FFF2-40B4-BE49-F238E27FC236}">
                <a16:creationId xmlns:a16="http://schemas.microsoft.com/office/drawing/2014/main" id="{A3ED61F9-0063-031D-F4FD-FA8EED176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803236"/>
            <a:ext cx="5803336" cy="2089201"/>
          </a:xfrm>
          <a:prstGeom prst="rect">
            <a:avLst/>
          </a:prstGeom>
        </p:spPr>
      </p:pic>
    </p:spTree>
    <p:extLst>
      <p:ext uri="{BB962C8B-B14F-4D97-AF65-F5344CB8AC3E}">
        <p14:creationId xmlns:p14="http://schemas.microsoft.com/office/powerpoint/2010/main" val="133799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C8EF-5786-4C51-CEAD-50BBE076DC81}"/>
              </a:ext>
            </a:extLst>
          </p:cNvPr>
          <p:cNvSpPr>
            <a:spLocks noGrp="1"/>
          </p:cNvSpPr>
          <p:nvPr>
            <p:ph type="title"/>
          </p:nvPr>
        </p:nvSpPr>
        <p:spPr/>
        <p:txBody>
          <a:bodyPr/>
          <a:lstStyle/>
          <a:p>
            <a:r>
              <a:rPr lang="en-US" dirty="0"/>
              <a:t>Doing something</a:t>
            </a:r>
          </a:p>
        </p:txBody>
      </p:sp>
      <p:sp>
        <p:nvSpPr>
          <p:cNvPr id="3" name="Content Placeholder 2">
            <a:extLst>
              <a:ext uri="{FF2B5EF4-FFF2-40B4-BE49-F238E27FC236}">
                <a16:creationId xmlns:a16="http://schemas.microsoft.com/office/drawing/2014/main" id="{6D4259FC-7181-98AE-1B77-DC2DF91B3A18}"/>
              </a:ext>
            </a:extLst>
          </p:cNvPr>
          <p:cNvSpPr>
            <a:spLocks noGrp="1"/>
          </p:cNvSpPr>
          <p:nvPr>
            <p:ph idx="1"/>
          </p:nvPr>
        </p:nvSpPr>
        <p:spPr>
          <a:xfrm>
            <a:off x="495701" y="1978025"/>
            <a:ext cx="10233800" cy="4351338"/>
          </a:xfrm>
        </p:spPr>
        <p:txBody>
          <a:bodyPr>
            <a:normAutofit/>
          </a:bodyPr>
          <a:lstStyle/>
          <a:p>
            <a:r>
              <a:rPr lang="en-US" dirty="0"/>
              <a:t>Change to </a:t>
            </a:r>
            <a:r>
              <a:rPr lang="en-US" dirty="0">
                <a:solidFill>
                  <a:schemeClr val="bg1"/>
                </a:solidFill>
                <a:highlight>
                  <a:srgbClr val="00FFFF"/>
                </a:highlight>
              </a:rPr>
              <a:t> Debug  </a:t>
            </a:r>
            <a:r>
              <a:rPr lang="en-US" dirty="0">
                <a:solidFill>
                  <a:schemeClr val="bg1"/>
                </a:solidFill>
              </a:rPr>
              <a:t> </a:t>
            </a:r>
            <a:r>
              <a:rPr lang="en-US" dirty="0"/>
              <a:t>mode</a:t>
            </a:r>
            <a:endParaRPr lang="en-US" dirty="0">
              <a:solidFill>
                <a:schemeClr val="bg1"/>
              </a:solidFill>
            </a:endParaRPr>
          </a:p>
          <a:p>
            <a:r>
              <a:rPr lang="en-US" dirty="0"/>
              <a:t>Set breakpoint at </a:t>
            </a:r>
            <a:r>
              <a:rPr lang="en-US" dirty="0">
                <a:solidFill>
                  <a:schemeClr val="accent6"/>
                </a:solidFill>
                <a:latin typeface="Consolas" panose="020B0609020204030204" pitchFamily="49" charset="0"/>
              </a:rPr>
              <a:t>ret</a:t>
            </a:r>
          </a:p>
          <a:p>
            <a:r>
              <a:rPr lang="en-US" dirty="0"/>
              <a:t>Click start</a:t>
            </a:r>
          </a:p>
          <a:p>
            <a:r>
              <a:rPr lang="en-US" dirty="0">
                <a:solidFill>
                  <a:schemeClr val="accent6"/>
                </a:solidFill>
                <a:latin typeface="Consolas" panose="020B0609020204030204" pitchFamily="49" charset="0"/>
              </a:rPr>
              <a:t>rax</a:t>
            </a:r>
            <a:r>
              <a:rPr lang="en-US" dirty="0"/>
              <a:t> not displayed!</a:t>
            </a:r>
          </a:p>
          <a:p>
            <a:r>
              <a:rPr lang="en-US" dirty="0"/>
              <a:t>Change code to compute result in </a:t>
            </a:r>
            <a:r>
              <a:rPr lang="en-US" dirty="0">
                <a:solidFill>
                  <a:schemeClr val="accent6"/>
                </a:solidFill>
                <a:latin typeface="Consolas" panose="020B0609020204030204" pitchFamily="49" charset="0"/>
              </a:rPr>
              <a:t>%</a:t>
            </a:r>
            <a:r>
              <a:rPr lang="en-US" dirty="0" err="1">
                <a:solidFill>
                  <a:schemeClr val="accent6"/>
                </a:solidFill>
                <a:latin typeface="Consolas" panose="020B0609020204030204" pitchFamily="49" charset="0"/>
              </a:rPr>
              <a:t>rbx</a:t>
            </a:r>
            <a:r>
              <a:rPr lang="en-US" dirty="0">
                <a:solidFill>
                  <a:schemeClr val="accent6"/>
                </a:solidFill>
                <a:latin typeface="Consolas" panose="020B0609020204030204" pitchFamily="49" charset="0"/>
              </a:rPr>
              <a:t> </a:t>
            </a:r>
            <a:r>
              <a:rPr lang="en-US" dirty="0"/>
              <a:t>(but don’t store in rax)</a:t>
            </a:r>
          </a:p>
          <a:p>
            <a:r>
              <a:rPr lang="en-US" dirty="0"/>
              <a:t>Run again, note result is random!</a:t>
            </a:r>
          </a:p>
          <a:p>
            <a:r>
              <a:rPr lang="en-US" dirty="0"/>
              <a:t>Set  </a:t>
            </a:r>
            <a:r>
              <a:rPr lang="en-US" dirty="0">
                <a:solidFill>
                  <a:schemeClr val="accent6"/>
                </a:solidFill>
                <a:latin typeface="Consolas" panose="020B0609020204030204" pitchFamily="49" charset="0"/>
              </a:rPr>
              <a:t>%rax</a:t>
            </a:r>
            <a:r>
              <a:rPr lang="en-US" dirty="0"/>
              <a:t> to be same as </a:t>
            </a:r>
            <a:r>
              <a:rPr lang="en-US" dirty="0">
                <a:solidFill>
                  <a:schemeClr val="accent6"/>
                </a:solidFill>
                <a:latin typeface="Consolas" panose="020B0609020204030204" pitchFamily="49" charset="0"/>
              </a:rPr>
              <a:t>%</a:t>
            </a:r>
            <a:r>
              <a:rPr lang="en-US" dirty="0" err="1">
                <a:solidFill>
                  <a:schemeClr val="accent6"/>
                </a:solidFill>
                <a:latin typeface="Consolas" panose="020B0609020204030204" pitchFamily="49" charset="0"/>
              </a:rPr>
              <a:t>rbx</a:t>
            </a:r>
            <a:endParaRPr lang="en-US" dirty="0">
              <a:solidFill>
                <a:schemeClr val="accent6"/>
              </a:solidFill>
              <a:latin typeface="Consolas" panose="020B0609020204030204" pitchFamily="49" charset="0"/>
            </a:endParaRPr>
          </a:p>
          <a:p>
            <a:r>
              <a:rPr lang="en-US" dirty="0"/>
              <a:t>Add </a:t>
            </a:r>
            <a:r>
              <a:rPr lang="en-US" dirty="0">
                <a:solidFill>
                  <a:schemeClr val="accent6"/>
                </a:solidFill>
                <a:latin typeface="Consolas" panose="020B0609020204030204" pitchFamily="49" charset="0"/>
              </a:rPr>
              <a:t>neg %</a:t>
            </a:r>
            <a:r>
              <a:rPr lang="en-US" dirty="0" err="1">
                <a:solidFill>
                  <a:schemeClr val="accent6"/>
                </a:solidFill>
                <a:latin typeface="Consolas" panose="020B0609020204030204" pitchFamily="49" charset="0"/>
              </a:rPr>
              <a:t>ebx</a:t>
            </a:r>
            <a:r>
              <a:rPr lang="en-US" dirty="0"/>
              <a:t>, note the bits show 2s-complement</a:t>
            </a:r>
          </a:p>
          <a:p>
            <a:pPr marL="0" indent="0">
              <a:buNone/>
            </a:pPr>
            <a:endParaRPr lang="en-US" dirty="0"/>
          </a:p>
        </p:txBody>
      </p:sp>
      <p:pic>
        <p:nvPicPr>
          <p:cNvPr id="5" name="Picture 4" descr="getRandomNumber function which always returns 4 (&quot;chosen by fair dice roll, guaranteed to be random)">
            <a:extLst>
              <a:ext uri="{FF2B5EF4-FFF2-40B4-BE49-F238E27FC236}">
                <a16:creationId xmlns:a16="http://schemas.microsoft.com/office/drawing/2014/main" id="{A3ED61F9-0063-031D-F4FD-FA8EED176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803236"/>
            <a:ext cx="5803336" cy="2089201"/>
          </a:xfrm>
          <a:prstGeom prst="rect">
            <a:avLst/>
          </a:prstGeom>
        </p:spPr>
      </p:pic>
    </p:spTree>
    <p:extLst>
      <p:ext uri="{BB962C8B-B14F-4D97-AF65-F5344CB8AC3E}">
        <p14:creationId xmlns:p14="http://schemas.microsoft.com/office/powerpoint/2010/main" val="16055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99C2-024A-E65C-977D-925DCDB69B11}"/>
              </a:ext>
            </a:extLst>
          </p:cNvPr>
          <p:cNvSpPr>
            <a:spLocks noGrp="1"/>
          </p:cNvSpPr>
          <p:nvPr>
            <p:ph type="title"/>
          </p:nvPr>
        </p:nvSpPr>
        <p:spPr>
          <a:xfrm>
            <a:off x="838200" y="365125"/>
            <a:ext cx="6487633" cy="1325563"/>
          </a:xfrm>
        </p:spPr>
        <p:txBody>
          <a:bodyPr/>
          <a:lstStyle/>
          <a:p>
            <a:r>
              <a:rPr lang="en-US" dirty="0"/>
              <a:t>More experimentation</a:t>
            </a:r>
          </a:p>
        </p:txBody>
      </p:sp>
      <p:sp>
        <p:nvSpPr>
          <p:cNvPr id="3" name="Content Placeholder 2">
            <a:extLst>
              <a:ext uri="{FF2B5EF4-FFF2-40B4-BE49-F238E27FC236}">
                <a16:creationId xmlns:a16="http://schemas.microsoft.com/office/drawing/2014/main" id="{9C8077EE-ECFB-06D0-0C5C-22F7E2CC4B54}"/>
              </a:ext>
            </a:extLst>
          </p:cNvPr>
          <p:cNvSpPr>
            <a:spLocks noGrp="1"/>
          </p:cNvSpPr>
          <p:nvPr>
            <p:ph idx="1"/>
          </p:nvPr>
        </p:nvSpPr>
        <p:spPr>
          <a:xfrm>
            <a:off x="1120000" y="1825625"/>
            <a:ext cx="10233800" cy="4667250"/>
          </a:xfrm>
        </p:spPr>
        <p:txBody>
          <a:bodyPr>
            <a:normAutofit fontScale="92500" lnSpcReduction="10000"/>
          </a:bodyPr>
          <a:lstStyle/>
          <a:p>
            <a:r>
              <a:rPr lang="en-US" dirty="0"/>
              <a:t>Use </a:t>
            </a:r>
            <a:r>
              <a:rPr lang="en-US" dirty="0">
                <a:solidFill>
                  <a:schemeClr val="accent6"/>
                </a:solidFill>
                <a:latin typeface="Consolas" panose="020B0609020204030204" pitchFamily="49" charset="0"/>
              </a:rPr>
              <a:t>and</a:t>
            </a:r>
            <a:r>
              <a:rPr lang="en-US" dirty="0"/>
              <a:t>, </a:t>
            </a:r>
            <a:r>
              <a:rPr lang="en-US" dirty="0">
                <a:solidFill>
                  <a:schemeClr val="accent6"/>
                </a:solidFill>
                <a:latin typeface="Consolas" panose="020B0609020204030204" pitchFamily="49" charset="0"/>
              </a:rPr>
              <a:t>or</a:t>
            </a:r>
            <a:r>
              <a:rPr lang="en-US" dirty="0"/>
              <a:t>, </a:t>
            </a:r>
            <a:r>
              <a:rPr lang="en-US" dirty="0" err="1">
                <a:solidFill>
                  <a:schemeClr val="accent6"/>
                </a:solidFill>
                <a:latin typeface="Consolas" panose="020B0609020204030204" pitchFamily="49" charset="0"/>
              </a:rPr>
              <a:t>xor</a:t>
            </a:r>
            <a:r>
              <a:rPr lang="en-US" dirty="0"/>
              <a:t>, </a:t>
            </a:r>
            <a:r>
              <a:rPr lang="en-US" dirty="0">
                <a:solidFill>
                  <a:schemeClr val="accent6"/>
                </a:solidFill>
                <a:latin typeface="Consolas" panose="020B0609020204030204" pitchFamily="49" charset="0"/>
              </a:rPr>
              <a:t>not</a:t>
            </a:r>
            <a:r>
              <a:rPr lang="en-US" dirty="0"/>
              <a:t> with 01101100 (0x6C) and 01110101 (0x75)</a:t>
            </a:r>
          </a:p>
          <a:p>
            <a:pPr lvl="1"/>
            <a:r>
              <a:rPr lang="en-US" dirty="0"/>
              <a:t>C/C++/Java operators: </a:t>
            </a:r>
            <a:r>
              <a:rPr lang="en-US" dirty="0">
                <a:latin typeface="Consolas" panose="020B0609020204030204" pitchFamily="49" charset="0"/>
              </a:rPr>
              <a:t>&amp;</a:t>
            </a:r>
            <a:r>
              <a:rPr lang="en-US" dirty="0"/>
              <a:t>, </a:t>
            </a:r>
            <a:r>
              <a:rPr lang="en-US" dirty="0">
                <a:latin typeface="Consolas" panose="020B0609020204030204" pitchFamily="49" charset="0"/>
              </a:rPr>
              <a:t>|</a:t>
            </a:r>
            <a:r>
              <a:rPr lang="en-US" dirty="0"/>
              <a:t>, </a:t>
            </a:r>
            <a:r>
              <a:rPr lang="en-US" dirty="0">
                <a:latin typeface="Consolas" panose="020B0609020204030204" pitchFamily="49" charset="0"/>
              </a:rPr>
              <a:t>^</a:t>
            </a:r>
            <a:r>
              <a:rPr lang="en-US" dirty="0"/>
              <a:t>, </a:t>
            </a:r>
            <a:r>
              <a:rPr lang="en-US" dirty="0">
                <a:latin typeface="Consolas" panose="020B0609020204030204" pitchFamily="49" charset="0"/>
              </a:rPr>
              <a:t>~</a:t>
            </a:r>
          </a:p>
          <a:p>
            <a:pPr lvl="1"/>
            <a:r>
              <a:rPr lang="en-US" dirty="0"/>
              <a:t>These are known as </a:t>
            </a:r>
            <a:r>
              <a:rPr lang="en-US" i="1" dirty="0"/>
              <a:t>bitwise</a:t>
            </a:r>
            <a:r>
              <a:rPr lang="en-US" dirty="0"/>
              <a:t> operators</a:t>
            </a:r>
          </a:p>
          <a:p>
            <a:pPr lvl="1"/>
            <a:r>
              <a:rPr lang="en-US" dirty="0"/>
              <a:t>Example (in C/C++):  </a:t>
            </a:r>
            <a:r>
              <a:rPr lang="en-US" dirty="0">
                <a:solidFill>
                  <a:schemeClr val="accent3"/>
                </a:solidFill>
                <a:latin typeface="Consolas" panose="020B0609020204030204" pitchFamily="49" charset="0"/>
              </a:rPr>
              <a:t>unsigned int result = 0x6c &amp; 0x75;</a:t>
            </a:r>
          </a:p>
          <a:p>
            <a:r>
              <a:rPr lang="en-US" dirty="0"/>
              <a:t>What is the truth table for </a:t>
            </a:r>
            <a:r>
              <a:rPr lang="en-US" dirty="0" err="1"/>
              <a:t>xor</a:t>
            </a:r>
            <a:r>
              <a:rPr lang="en-US" dirty="0"/>
              <a:t>?</a:t>
            </a:r>
          </a:p>
          <a:p>
            <a:pPr lvl="1"/>
            <a:r>
              <a:rPr lang="en-US" dirty="0"/>
              <a:t>The </a:t>
            </a:r>
            <a:r>
              <a:rPr lang="en-US" dirty="0" err="1"/>
              <a:t>xor</a:t>
            </a:r>
            <a:r>
              <a:rPr lang="en-US" dirty="0"/>
              <a:t> instruction takes just 2 bytes, mov $0, %</a:t>
            </a:r>
            <a:r>
              <a:rPr lang="en-US" dirty="0" err="1"/>
              <a:t>eax</a:t>
            </a:r>
            <a:r>
              <a:rPr lang="en-US" dirty="0"/>
              <a:t> needs 5</a:t>
            </a:r>
          </a:p>
          <a:p>
            <a:pPr lvl="1"/>
            <a:r>
              <a:rPr lang="en-US" dirty="0"/>
              <a:t>Smaller is faster!</a:t>
            </a:r>
          </a:p>
          <a:p>
            <a:r>
              <a:rPr lang="en-US" i="1" dirty="0"/>
              <a:t>Signed</a:t>
            </a:r>
            <a:r>
              <a:rPr lang="en-US" dirty="0"/>
              <a:t> multiplication: </a:t>
            </a:r>
            <a:r>
              <a:rPr lang="en-US" dirty="0" err="1">
                <a:solidFill>
                  <a:schemeClr val="accent6"/>
                </a:solidFill>
                <a:latin typeface="Consolas" panose="020B0609020204030204" pitchFamily="49" charset="0"/>
              </a:rPr>
              <a:t>imul</a:t>
            </a:r>
            <a:endParaRPr lang="en-US" dirty="0">
              <a:solidFill>
                <a:schemeClr val="accent6"/>
              </a:solidFill>
              <a:latin typeface="Consolas" panose="020B0609020204030204" pitchFamily="49" charset="0"/>
            </a:endParaRPr>
          </a:p>
          <a:p>
            <a:pPr lvl="1"/>
            <a:r>
              <a:rPr lang="en-US" dirty="0"/>
              <a:t>If one argument, always multiplying by </a:t>
            </a:r>
            <a:r>
              <a:rPr lang="en-US" dirty="0">
                <a:solidFill>
                  <a:schemeClr val="accent6"/>
                </a:solidFill>
                <a:latin typeface="Consolas" panose="020B0609020204030204" pitchFamily="49" charset="0"/>
              </a:rPr>
              <a:t>%</a:t>
            </a:r>
            <a:r>
              <a:rPr lang="en-US" dirty="0" err="1">
                <a:solidFill>
                  <a:schemeClr val="accent6"/>
                </a:solidFill>
                <a:latin typeface="Consolas" panose="020B0609020204030204" pitchFamily="49" charset="0"/>
              </a:rPr>
              <a:t>eax</a:t>
            </a:r>
            <a:endParaRPr lang="en-US" sz="2800" dirty="0">
              <a:solidFill>
                <a:schemeClr val="accent6"/>
              </a:solidFill>
              <a:latin typeface="Consolas" panose="020B0609020204030204" pitchFamily="49" charset="0"/>
            </a:endParaRPr>
          </a:p>
          <a:p>
            <a:pPr lvl="1"/>
            <a:r>
              <a:rPr lang="en-US" dirty="0"/>
              <a:t>The low order bits always written to </a:t>
            </a:r>
            <a:r>
              <a:rPr lang="en-US" dirty="0">
                <a:solidFill>
                  <a:schemeClr val="accent6"/>
                </a:solidFill>
                <a:latin typeface="Consolas" panose="020B0609020204030204" pitchFamily="49" charset="0"/>
              </a:rPr>
              <a:t>%</a:t>
            </a:r>
            <a:r>
              <a:rPr lang="en-US" dirty="0" err="1">
                <a:solidFill>
                  <a:schemeClr val="accent6"/>
                </a:solidFill>
                <a:latin typeface="Consolas" panose="020B0609020204030204" pitchFamily="49" charset="0"/>
              </a:rPr>
              <a:t>eax</a:t>
            </a:r>
            <a:r>
              <a:rPr lang="en-US" dirty="0"/>
              <a:t>, the high order bits to </a:t>
            </a:r>
            <a:r>
              <a:rPr lang="en-US" dirty="0">
                <a:solidFill>
                  <a:schemeClr val="accent6"/>
                </a:solidFill>
                <a:latin typeface="Consolas" panose="020B0609020204030204" pitchFamily="49" charset="0"/>
              </a:rPr>
              <a:t>%</a:t>
            </a:r>
            <a:r>
              <a:rPr lang="en-US" dirty="0" err="1">
                <a:solidFill>
                  <a:schemeClr val="accent6"/>
                </a:solidFill>
                <a:latin typeface="Consolas" panose="020B0609020204030204" pitchFamily="49" charset="0"/>
              </a:rPr>
              <a:t>edx</a:t>
            </a:r>
            <a:endParaRPr lang="en-US" dirty="0">
              <a:solidFill>
                <a:schemeClr val="accent6"/>
              </a:solidFill>
              <a:latin typeface="Consolas" panose="020B0609020204030204" pitchFamily="49" charset="0"/>
            </a:endParaRPr>
          </a:p>
          <a:p>
            <a:pPr lvl="1"/>
            <a:r>
              <a:rPr lang="en-US" dirty="0"/>
              <a:t>This allows capturing all of the bits in the result</a:t>
            </a:r>
          </a:p>
          <a:p>
            <a:r>
              <a:rPr lang="en-US" dirty="0"/>
              <a:t>More typical way: </a:t>
            </a:r>
          </a:p>
          <a:p>
            <a:pPr lvl="1"/>
            <a:endParaRPr lang="en-US" dirty="0"/>
          </a:p>
        </p:txBody>
      </p:sp>
      <p:sp>
        <p:nvSpPr>
          <p:cNvPr id="6" name="TextBox 5">
            <a:extLst>
              <a:ext uri="{FF2B5EF4-FFF2-40B4-BE49-F238E27FC236}">
                <a16:creationId xmlns:a16="http://schemas.microsoft.com/office/drawing/2014/main" id="{F824A5E3-8520-E5E7-D26C-896949BCA4F1}"/>
              </a:ext>
            </a:extLst>
          </p:cNvPr>
          <p:cNvSpPr txBox="1"/>
          <p:nvPr/>
        </p:nvSpPr>
        <p:spPr>
          <a:xfrm>
            <a:off x="4078224" y="5806440"/>
            <a:ext cx="5928033" cy="923330"/>
          </a:xfrm>
          <a:prstGeom prst="rect">
            <a:avLst/>
          </a:prstGeom>
          <a:noFill/>
        </p:spPr>
        <p:txBody>
          <a:bodyPr wrap="none" rtlCol="0">
            <a:spAutoFit/>
          </a:bodyPr>
          <a:lstStyle/>
          <a:p>
            <a:r>
              <a:rPr lang="en-US" dirty="0">
                <a:solidFill>
                  <a:schemeClr val="accent6"/>
                </a:solidFill>
                <a:latin typeface="Consolas" panose="020B0609020204030204" pitchFamily="49" charset="0"/>
              </a:rPr>
              <a:t>mov $5, %</a:t>
            </a:r>
            <a:r>
              <a:rPr lang="en-US" dirty="0" err="1">
                <a:solidFill>
                  <a:schemeClr val="accent6"/>
                </a:solidFill>
                <a:latin typeface="Consolas" panose="020B0609020204030204" pitchFamily="49" charset="0"/>
              </a:rPr>
              <a:t>ebx</a:t>
            </a:r>
            <a:endParaRPr lang="en-US" dirty="0">
              <a:solidFill>
                <a:schemeClr val="accent6"/>
              </a:solidFill>
              <a:latin typeface="Consolas" panose="020B0609020204030204" pitchFamily="49" charset="0"/>
            </a:endParaRPr>
          </a:p>
          <a:p>
            <a:r>
              <a:rPr lang="en-US" dirty="0">
                <a:solidFill>
                  <a:schemeClr val="accent6"/>
                </a:solidFill>
                <a:latin typeface="Consolas" panose="020B0609020204030204" pitchFamily="49" charset="0"/>
              </a:rPr>
              <a:t>mov $6, %</a:t>
            </a:r>
            <a:r>
              <a:rPr lang="en-US" dirty="0" err="1">
                <a:solidFill>
                  <a:schemeClr val="accent6"/>
                </a:solidFill>
                <a:latin typeface="Consolas" panose="020B0609020204030204" pitchFamily="49" charset="0"/>
              </a:rPr>
              <a:t>ecx</a:t>
            </a:r>
            <a:endParaRPr lang="en-US" dirty="0">
              <a:solidFill>
                <a:schemeClr val="accent6"/>
              </a:solidFill>
              <a:latin typeface="Consolas" panose="020B0609020204030204" pitchFamily="49" charset="0"/>
            </a:endParaRPr>
          </a:p>
          <a:p>
            <a:r>
              <a:rPr lang="en-US" dirty="0" err="1">
                <a:solidFill>
                  <a:schemeClr val="accent6"/>
                </a:solidFill>
                <a:latin typeface="Consolas" panose="020B0609020204030204" pitchFamily="49" charset="0"/>
              </a:rPr>
              <a:t>imul</a:t>
            </a:r>
            <a:r>
              <a:rPr lang="en-US" dirty="0">
                <a:solidFill>
                  <a:schemeClr val="accent6"/>
                </a:solidFill>
                <a:latin typeface="Consolas" panose="020B0609020204030204" pitchFamily="49" charset="0"/>
              </a:rPr>
              <a:t> %</a:t>
            </a:r>
            <a:r>
              <a:rPr lang="en-US" dirty="0" err="1">
                <a:solidFill>
                  <a:schemeClr val="accent6"/>
                </a:solidFill>
                <a:latin typeface="Consolas" panose="020B0609020204030204" pitchFamily="49" charset="0"/>
              </a:rPr>
              <a:t>ecx</a:t>
            </a:r>
            <a:r>
              <a:rPr lang="en-US" dirty="0">
                <a:solidFill>
                  <a:schemeClr val="accent6"/>
                </a:solidFill>
                <a:latin typeface="Consolas" panose="020B0609020204030204" pitchFamily="49" charset="0"/>
              </a:rPr>
              <a:t>, %</a:t>
            </a:r>
            <a:r>
              <a:rPr lang="en-US" dirty="0" err="1">
                <a:solidFill>
                  <a:schemeClr val="accent6"/>
                </a:solidFill>
                <a:latin typeface="Consolas" panose="020B0609020204030204" pitchFamily="49" charset="0"/>
              </a:rPr>
              <a:t>ebx</a:t>
            </a:r>
            <a:r>
              <a:rPr lang="en-US" dirty="0">
                <a:solidFill>
                  <a:schemeClr val="accent6"/>
                </a:solidFill>
                <a:latin typeface="Consolas" panose="020B0609020204030204" pitchFamily="49" charset="0"/>
              </a:rPr>
              <a:t>   </a:t>
            </a:r>
            <a:r>
              <a:rPr lang="en-US" dirty="0">
                <a:latin typeface="Consolas" panose="020B0609020204030204" pitchFamily="49" charset="0"/>
              </a:rPr>
              <a:t># </a:t>
            </a:r>
            <a:r>
              <a:rPr lang="en-US" dirty="0">
                <a:latin typeface="Calibri Light" panose="020F0302020204030204" pitchFamily="34" charset="0"/>
                <a:cs typeface="Calibri Light" panose="020F0302020204030204" pitchFamily="34" charset="0"/>
              </a:rPr>
              <a:t>result in </a:t>
            </a:r>
            <a:r>
              <a:rPr lang="en-US" dirty="0">
                <a:latin typeface="Consolas" panose="020B0609020204030204" pitchFamily="49" charset="0"/>
              </a:rPr>
              <a:t>%</a:t>
            </a:r>
            <a:r>
              <a:rPr lang="en-US" dirty="0" err="1">
                <a:latin typeface="Consolas" panose="020B0609020204030204" pitchFamily="49" charset="0"/>
              </a:rPr>
              <a:t>ebx</a:t>
            </a:r>
            <a:r>
              <a:rPr lang="en-US" dirty="0">
                <a:latin typeface="Consolas" panose="020B0609020204030204" pitchFamily="49" charset="0"/>
              </a:rPr>
              <a:t>, </a:t>
            </a:r>
            <a:r>
              <a:rPr lang="en-US" i="1" dirty="0">
                <a:latin typeface="Calibri Light" panose="020F0302020204030204" pitchFamily="34" charset="0"/>
                <a:cs typeface="Calibri Light" panose="020F0302020204030204" pitchFamily="34" charset="0"/>
              </a:rPr>
              <a:t>not</a:t>
            </a:r>
            <a:r>
              <a:rPr lang="en-US" dirty="0">
                <a:latin typeface="Consolas" panose="020B0609020204030204" pitchFamily="49" charset="0"/>
              </a:rPr>
              <a:t> %</a:t>
            </a:r>
            <a:r>
              <a:rPr lang="en-US" dirty="0" err="1">
                <a:latin typeface="Consolas" panose="020B0609020204030204" pitchFamily="49" charset="0"/>
              </a:rPr>
              <a:t>eax</a:t>
            </a:r>
            <a:r>
              <a:rPr lang="en-US" dirty="0">
                <a:latin typeface="Consolas" panose="020B0609020204030204" pitchFamily="49" charset="0"/>
              </a:rPr>
              <a:t>/%</a:t>
            </a:r>
            <a:r>
              <a:rPr lang="en-US" dirty="0" err="1">
                <a:latin typeface="Consolas" panose="020B0609020204030204" pitchFamily="49" charset="0"/>
              </a:rPr>
              <a:t>edx</a:t>
            </a:r>
            <a:endParaRPr lang="en-US" dirty="0">
              <a:latin typeface="Consolas" panose="020B0609020204030204" pitchFamily="49" charset="0"/>
            </a:endParaRPr>
          </a:p>
        </p:txBody>
      </p:sp>
      <p:sp>
        <p:nvSpPr>
          <p:cNvPr id="7" name="TextBox 6">
            <a:extLst>
              <a:ext uri="{FF2B5EF4-FFF2-40B4-BE49-F238E27FC236}">
                <a16:creationId xmlns:a16="http://schemas.microsoft.com/office/drawing/2014/main" id="{E9AD2653-D1BD-C4D6-309F-0CF9546DA50E}"/>
              </a:ext>
            </a:extLst>
          </p:cNvPr>
          <p:cNvSpPr txBox="1"/>
          <p:nvPr/>
        </p:nvSpPr>
        <p:spPr>
          <a:xfrm>
            <a:off x="6564791" y="2350174"/>
            <a:ext cx="5013745" cy="310854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none" rtlCol="0">
            <a:spAutoFit/>
          </a:bodyPr>
          <a:lstStyle/>
          <a:p>
            <a:r>
              <a:rPr lang="en-US" sz="2800" dirty="0">
                <a:latin typeface="Calibri Light" panose="020F0302020204030204" pitchFamily="34" charset="0"/>
                <a:cs typeface="Calibri Light" panose="020F0302020204030204" pitchFamily="34" charset="0"/>
              </a:rPr>
              <a:t>Challenge:</a:t>
            </a:r>
          </a:p>
          <a:p>
            <a:r>
              <a:rPr lang="en-US" sz="2800" dirty="0">
                <a:latin typeface="Calibri Light" panose="020F0302020204030204" pitchFamily="34" charset="0"/>
                <a:cs typeface="Calibri Light" panose="020F0302020204030204" pitchFamily="34" charset="0"/>
              </a:rPr>
              <a:t>If a is in </a:t>
            </a:r>
            <a:r>
              <a:rPr lang="en-US" sz="2800" dirty="0">
                <a:solidFill>
                  <a:schemeClr val="accent6"/>
                </a:solidFill>
                <a:latin typeface="Consolas" panose="020B0609020204030204" pitchFamily="49" charset="0"/>
                <a:cs typeface="Calibri Light" panose="020F0302020204030204" pitchFamily="34" charset="0"/>
              </a:rPr>
              <a:t>%</a:t>
            </a:r>
            <a:r>
              <a:rPr lang="en-US" sz="2800" dirty="0" err="1">
                <a:solidFill>
                  <a:schemeClr val="accent6"/>
                </a:solidFill>
                <a:latin typeface="Consolas" panose="020B0609020204030204" pitchFamily="49" charset="0"/>
                <a:cs typeface="Calibri Light" panose="020F0302020204030204" pitchFamily="34" charset="0"/>
              </a:rPr>
              <a:t>rax</a:t>
            </a:r>
            <a:r>
              <a:rPr lang="en-US" sz="2800" dirty="0">
                <a:latin typeface="Calibri Light" panose="020F0302020204030204" pitchFamily="34" charset="0"/>
                <a:cs typeface="Calibri Light" panose="020F0302020204030204" pitchFamily="34" charset="0"/>
              </a:rPr>
              <a:t>,</a:t>
            </a:r>
          </a:p>
          <a:p>
            <a:r>
              <a:rPr lang="en-US" sz="2800" dirty="0">
                <a:latin typeface="Calibri Light" panose="020F0302020204030204" pitchFamily="34" charset="0"/>
                <a:cs typeface="Calibri Light" panose="020F0302020204030204" pitchFamily="34" charset="0"/>
              </a:rPr>
              <a:t>compute a</a:t>
            </a:r>
            <a:r>
              <a:rPr lang="en-US" sz="2800" baseline="30000" dirty="0">
                <a:latin typeface="Calibri Light" panose="020F0302020204030204" pitchFamily="34" charset="0"/>
                <a:cs typeface="Calibri Light" panose="020F0302020204030204" pitchFamily="34" charset="0"/>
              </a:rPr>
              <a:t>2</a:t>
            </a:r>
            <a:r>
              <a:rPr lang="en-US" sz="2800" dirty="0">
                <a:latin typeface="Calibri Light" panose="020F0302020204030204" pitchFamily="34" charset="0"/>
                <a:cs typeface="Calibri Light" panose="020F0302020204030204" pitchFamily="34" charset="0"/>
              </a:rPr>
              <a:t> + 7a – 3 into </a:t>
            </a:r>
            <a:r>
              <a:rPr lang="en-US" sz="2800" dirty="0">
                <a:solidFill>
                  <a:schemeClr val="accent6"/>
                </a:solidFill>
                <a:latin typeface="Consolas" panose="020B0609020204030204" pitchFamily="49" charset="0"/>
                <a:cs typeface="Calibri Light" panose="020F0302020204030204" pitchFamily="34" charset="0"/>
              </a:rPr>
              <a:t>%</a:t>
            </a:r>
            <a:r>
              <a:rPr lang="en-US" sz="2800" dirty="0" err="1">
                <a:solidFill>
                  <a:schemeClr val="accent6"/>
                </a:solidFill>
                <a:latin typeface="Consolas" panose="020B0609020204030204" pitchFamily="49" charset="0"/>
                <a:cs typeface="Calibri Light" panose="020F0302020204030204" pitchFamily="34" charset="0"/>
              </a:rPr>
              <a:t>rax</a:t>
            </a:r>
            <a:endParaRPr lang="en-US" sz="2800" dirty="0">
              <a:solidFill>
                <a:schemeClr val="accent6"/>
              </a:solidFill>
              <a:latin typeface="Consolas" panose="020B0609020204030204" pitchFamily="49" charset="0"/>
              <a:cs typeface="Calibri Light" panose="020F0302020204030204" pitchFamily="34" charset="0"/>
            </a:endParaRPr>
          </a:p>
          <a:p>
            <a:r>
              <a:rPr lang="en-US" sz="2800" dirty="0">
                <a:latin typeface="Calibri Light" panose="020F0302020204030204" pitchFamily="34" charset="0"/>
                <a:cs typeface="Calibri Light" panose="020F0302020204030204" pitchFamily="34" charset="0"/>
              </a:rPr>
              <a:t>without modifying other registers</a:t>
            </a:r>
          </a:p>
          <a:p>
            <a:pPr marL="285750" indent="-285750">
              <a:buFont typeface="Arial" panose="020B0604020202020204" pitchFamily="34" charset="0"/>
              <a:buChar char="•"/>
            </a:pPr>
            <a:r>
              <a:rPr lang="en-US" sz="2800" dirty="0">
                <a:latin typeface="Calibri Light" panose="020F0302020204030204" pitchFamily="34" charset="0"/>
                <a:cs typeface="Calibri Light" panose="020F0302020204030204" pitchFamily="34" charset="0"/>
              </a:rPr>
              <a:t>Will need </a:t>
            </a:r>
            <a:r>
              <a:rPr lang="en-US" sz="2800" dirty="0">
                <a:solidFill>
                  <a:schemeClr val="accent6"/>
                </a:solidFill>
                <a:latin typeface="Consolas" panose="020B0609020204030204" pitchFamily="49" charset="0"/>
                <a:cs typeface="Calibri Light" panose="020F0302020204030204" pitchFamily="34" charset="0"/>
              </a:rPr>
              <a:t>push</a:t>
            </a:r>
            <a:r>
              <a:rPr lang="en-US" sz="2800" dirty="0">
                <a:latin typeface="Calibri Light" panose="020F0302020204030204" pitchFamily="34" charset="0"/>
                <a:cs typeface="Calibri Light" panose="020F0302020204030204" pitchFamily="34" charset="0"/>
              </a:rPr>
              <a:t>, </a:t>
            </a:r>
            <a:r>
              <a:rPr lang="en-US" sz="2800" dirty="0">
                <a:solidFill>
                  <a:schemeClr val="accent6"/>
                </a:solidFill>
                <a:latin typeface="Consolas" panose="020B0609020204030204" pitchFamily="49" charset="0"/>
                <a:cs typeface="Calibri Light" panose="020F0302020204030204" pitchFamily="34" charset="0"/>
              </a:rPr>
              <a:t>pop</a:t>
            </a:r>
          </a:p>
          <a:p>
            <a:pPr marL="285750" indent="-285750">
              <a:buFont typeface="Arial" panose="020B0604020202020204" pitchFamily="34" charset="0"/>
              <a:buChar char="•"/>
            </a:pPr>
            <a:r>
              <a:rPr lang="en-US" sz="2800" dirty="0">
                <a:solidFill>
                  <a:schemeClr val="accent6"/>
                </a:solidFill>
                <a:latin typeface="Consolas" panose="020B0609020204030204" pitchFamily="49" charset="0"/>
                <a:cs typeface="Calibri Light" panose="020F0302020204030204" pitchFamily="34" charset="0"/>
              </a:rPr>
              <a:t>push %</a:t>
            </a:r>
            <a:r>
              <a:rPr lang="en-US" sz="2800" dirty="0" err="1">
                <a:solidFill>
                  <a:schemeClr val="accent6"/>
                </a:solidFill>
                <a:latin typeface="Consolas" panose="020B0609020204030204" pitchFamily="49" charset="0"/>
                <a:cs typeface="Calibri Light" panose="020F0302020204030204" pitchFamily="34" charset="0"/>
              </a:rPr>
              <a:t>rdx</a:t>
            </a:r>
            <a:endParaRPr lang="en-US" sz="2800" dirty="0">
              <a:solidFill>
                <a:schemeClr val="accent6"/>
              </a:solidFill>
              <a:latin typeface="Consolas" panose="020B0609020204030204" pitchFamily="49" charset="0"/>
              <a:cs typeface="Calibri Light" panose="020F0302020204030204" pitchFamily="34" charset="0"/>
            </a:endParaRPr>
          </a:p>
          <a:p>
            <a:pPr marL="285750" indent="-285750">
              <a:buFont typeface="Arial" panose="020B0604020202020204" pitchFamily="34" charset="0"/>
              <a:buChar char="•"/>
            </a:pPr>
            <a:r>
              <a:rPr lang="en-US" sz="2800" dirty="0">
                <a:solidFill>
                  <a:schemeClr val="accent6"/>
                </a:solidFill>
                <a:latin typeface="Consolas" panose="020B0609020204030204" pitchFamily="49" charset="0"/>
                <a:cs typeface="Calibri Light" panose="020F0302020204030204" pitchFamily="34" charset="0"/>
              </a:rPr>
              <a:t>pop %</a:t>
            </a:r>
            <a:r>
              <a:rPr lang="en-US" sz="2800" dirty="0" err="1">
                <a:solidFill>
                  <a:schemeClr val="accent6"/>
                </a:solidFill>
                <a:latin typeface="Consolas" panose="020B0609020204030204" pitchFamily="49" charset="0"/>
                <a:cs typeface="Calibri Light" panose="020F0302020204030204" pitchFamily="34" charset="0"/>
              </a:rPr>
              <a:t>rcx</a:t>
            </a:r>
            <a:endParaRPr lang="en-US" sz="2800" dirty="0">
              <a:solidFill>
                <a:schemeClr val="accent6"/>
              </a:solidFill>
              <a:latin typeface="Consolas" panose="020B0609020204030204" pitchFamily="49" charset="0"/>
              <a:cs typeface="Calibri Light" panose="020F0302020204030204" pitchFamily="34" charset="0"/>
            </a:endParaRPr>
          </a:p>
        </p:txBody>
      </p:sp>
      <p:sp>
        <p:nvSpPr>
          <p:cNvPr id="4" name="TextBox 3">
            <a:extLst>
              <a:ext uri="{FF2B5EF4-FFF2-40B4-BE49-F238E27FC236}">
                <a16:creationId xmlns:a16="http://schemas.microsoft.com/office/drawing/2014/main" id="{B74FDB45-E452-832F-FE86-3FD61381053E}"/>
              </a:ext>
            </a:extLst>
          </p:cNvPr>
          <p:cNvSpPr txBox="1"/>
          <p:nvPr/>
        </p:nvSpPr>
        <p:spPr>
          <a:xfrm>
            <a:off x="9020939" y="1204159"/>
            <a:ext cx="3171061" cy="369332"/>
          </a:xfrm>
          <a:prstGeom prst="rect">
            <a:avLst/>
          </a:prstGeom>
          <a:noFill/>
        </p:spPr>
        <p:txBody>
          <a:bodyPr wrap="none" rtlCol="0">
            <a:spAutoFit/>
          </a:bodyPr>
          <a:lstStyle/>
          <a:p>
            <a:r>
              <a:rPr lang="en-US" dirty="0"/>
              <a:t>See the online </a:t>
            </a:r>
            <a:r>
              <a:rPr lang="en-US" dirty="0">
                <a:hlinkClick r:id="rId3"/>
              </a:rPr>
              <a:t>binary calculator</a:t>
            </a:r>
            <a:endParaRPr lang="en-US" dirty="0"/>
          </a:p>
        </p:txBody>
      </p:sp>
    </p:spTree>
    <p:extLst>
      <p:ext uri="{BB962C8B-B14F-4D97-AF65-F5344CB8AC3E}">
        <p14:creationId xmlns:p14="http://schemas.microsoft.com/office/powerpoint/2010/main" val="33651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E1B9-B4FE-A8AD-C79E-F6DF94B62A27}"/>
              </a:ext>
            </a:extLst>
          </p:cNvPr>
          <p:cNvSpPr>
            <a:spLocks noGrp="1"/>
          </p:cNvSpPr>
          <p:nvPr>
            <p:ph type="title"/>
          </p:nvPr>
        </p:nvSpPr>
        <p:spPr/>
        <p:txBody>
          <a:bodyPr/>
          <a:lstStyle/>
          <a:p>
            <a:r>
              <a:rPr lang="en-US" dirty="0"/>
              <a:t>Reviewing the rest of the code</a:t>
            </a:r>
          </a:p>
        </p:txBody>
      </p:sp>
      <p:sp>
        <p:nvSpPr>
          <p:cNvPr id="3" name="Content Placeholder 2">
            <a:extLst>
              <a:ext uri="{FF2B5EF4-FFF2-40B4-BE49-F238E27FC236}">
                <a16:creationId xmlns:a16="http://schemas.microsoft.com/office/drawing/2014/main" id="{A2C68252-2A13-1FC5-6708-BFFCAC397B22}"/>
              </a:ext>
            </a:extLst>
          </p:cNvPr>
          <p:cNvSpPr>
            <a:spLocks noGrp="1"/>
          </p:cNvSpPr>
          <p:nvPr>
            <p:ph idx="1"/>
          </p:nvPr>
        </p:nvSpPr>
        <p:spPr/>
        <p:txBody>
          <a:bodyPr>
            <a:normAutofit lnSpcReduction="10000"/>
          </a:bodyPr>
          <a:lstStyle/>
          <a:p>
            <a:r>
              <a:rPr lang="en-US" dirty="0">
                <a:solidFill>
                  <a:schemeClr val="accent6"/>
                </a:solidFill>
                <a:latin typeface="Consolas" panose="020B0609020204030204" pitchFamily="49" charset="0"/>
              </a:rPr>
              <a:t>.data</a:t>
            </a:r>
            <a:r>
              <a:rPr lang="en-US" dirty="0"/>
              <a:t>: data segment – currently empty, but a place to put constants and computed results</a:t>
            </a:r>
          </a:p>
          <a:p>
            <a:r>
              <a:rPr lang="en-US" dirty="0">
                <a:solidFill>
                  <a:schemeClr val="accent6"/>
                </a:solidFill>
                <a:latin typeface="Consolas" panose="020B0609020204030204" pitchFamily="49" charset="0"/>
              </a:rPr>
              <a:t>.text</a:t>
            </a:r>
            <a:r>
              <a:rPr lang="en-US" dirty="0"/>
              <a:t>: code segment</a:t>
            </a:r>
          </a:p>
          <a:p>
            <a:pPr lvl="1"/>
            <a:r>
              <a:rPr lang="en-US" dirty="0"/>
              <a:t>This name likely comes from it being the text of the program in the same way that the lyrics are the words (text) of a song</a:t>
            </a:r>
          </a:p>
          <a:p>
            <a:r>
              <a:rPr lang="en-US" dirty="0">
                <a:solidFill>
                  <a:schemeClr val="accent6"/>
                </a:solidFill>
                <a:latin typeface="Consolas" panose="020B0609020204030204" pitchFamily="49" charset="0"/>
              </a:rPr>
              <a:t>.global</a:t>
            </a:r>
            <a:r>
              <a:rPr lang="en-US" dirty="0"/>
              <a:t>: signals this code can be used from other </a:t>
            </a:r>
            <a:r>
              <a:rPr lang="en-US" dirty="0" err="1"/>
              <a:t>mdules</a:t>
            </a:r>
            <a:endParaRPr lang="en-US" dirty="0"/>
          </a:p>
          <a:p>
            <a:r>
              <a:rPr lang="en-US" dirty="0">
                <a:solidFill>
                  <a:schemeClr val="accent6"/>
                </a:solidFill>
                <a:latin typeface="Consolas" panose="020B0609020204030204" pitchFamily="49" charset="0"/>
              </a:rPr>
              <a:t>main</a:t>
            </a:r>
            <a:r>
              <a:rPr lang="en-US" dirty="0"/>
              <a:t>: a label indicating the start of a routine</a:t>
            </a:r>
          </a:p>
          <a:p>
            <a:pPr lvl="1"/>
            <a:r>
              <a:rPr lang="en-US" dirty="0"/>
              <a:t>In this case, it is the program entry point</a:t>
            </a:r>
          </a:p>
          <a:p>
            <a:r>
              <a:rPr lang="en-US" dirty="0">
                <a:solidFill>
                  <a:schemeClr val="accent6"/>
                </a:solidFill>
                <a:latin typeface="Consolas" panose="020B0609020204030204" pitchFamily="49" charset="0"/>
              </a:rPr>
              <a:t>ret</a:t>
            </a:r>
            <a:r>
              <a:rPr lang="en-US" dirty="0"/>
              <a:t>: return instruction; return to the caller</a:t>
            </a:r>
          </a:p>
          <a:p>
            <a:pPr lvl="1"/>
            <a:r>
              <a:rPr lang="en-US" dirty="0"/>
              <a:t>Here: return to the C run time, often known as </a:t>
            </a:r>
            <a:r>
              <a:rPr lang="en-US" dirty="0">
                <a:solidFill>
                  <a:schemeClr val="accent6"/>
                </a:solidFill>
              </a:rPr>
              <a:t>crt0</a:t>
            </a:r>
          </a:p>
        </p:txBody>
      </p:sp>
    </p:spTree>
    <p:extLst>
      <p:ext uri="{BB962C8B-B14F-4D97-AF65-F5344CB8AC3E}">
        <p14:creationId xmlns:p14="http://schemas.microsoft.com/office/powerpoint/2010/main" val="47541319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11523</TotalTime>
  <Words>1771</Words>
  <Application>Microsoft Office PowerPoint</Application>
  <PresentationFormat>Widescreen</PresentationFormat>
  <Paragraphs>177</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-apple-system</vt:lpstr>
      <vt:lpstr>Arial</vt:lpstr>
      <vt:lpstr>Calibri Light</vt:lpstr>
      <vt:lpstr>Consolas</vt:lpstr>
      <vt:lpstr>Depth</vt:lpstr>
      <vt:lpstr>Note 4 Assembly Programming (x86)</vt:lpstr>
      <vt:lpstr>The Intel 8086 Processor</vt:lpstr>
      <vt:lpstr>8086 Structure</vt:lpstr>
      <vt:lpstr>A partial Intel timeline (w/ jumps in word size)</vt:lpstr>
      <vt:lpstr>Some first assembly code</vt:lpstr>
      <vt:lpstr>Doing something</vt:lpstr>
      <vt:lpstr>Doing something</vt:lpstr>
      <vt:lpstr>More experimentation</vt:lpstr>
      <vt:lpstr>Reviewing the rest of the code</vt:lpstr>
      <vt:lpstr>Another example</vt:lpstr>
      <vt:lpstr>Adding assembly code to C/C++ programs</vt:lpstr>
      <vt:lpstr>A note on sizes and instructions</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dc:title>
  <dc:creator>Brad Dennis</dc:creator>
  <cp:lastModifiedBy>Hasker, Robert</cp:lastModifiedBy>
  <cp:revision>384</cp:revision>
  <dcterms:created xsi:type="dcterms:W3CDTF">2014-08-01T20:24:53Z</dcterms:created>
  <dcterms:modified xsi:type="dcterms:W3CDTF">2024-03-21T16:20:17Z</dcterms:modified>
</cp:coreProperties>
</file>