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4" r:id="rId1"/>
  </p:sldMasterIdLst>
  <p:notesMasterIdLst>
    <p:notesMasterId r:id="rId18"/>
  </p:notesMasterIdLst>
  <p:sldIdLst>
    <p:sldId id="259" r:id="rId2"/>
    <p:sldId id="256" r:id="rId3"/>
    <p:sldId id="257" r:id="rId4"/>
    <p:sldId id="260" r:id="rId5"/>
    <p:sldId id="258" r:id="rId6"/>
    <p:sldId id="261" r:id="rId7"/>
    <p:sldId id="267" r:id="rId8"/>
    <p:sldId id="268" r:id="rId9"/>
    <p:sldId id="264" r:id="rId10"/>
    <p:sldId id="265" r:id="rId11"/>
    <p:sldId id="266" r:id="rId12"/>
    <p:sldId id="270" r:id="rId13"/>
    <p:sldId id="271" r:id="rId14"/>
    <p:sldId id="272" r:id="rId15"/>
    <p:sldId id="273" r:id="rId16"/>
    <p:sldId id="26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21" autoAdjust="0"/>
    <p:restoredTop sz="87715" autoAdjust="0"/>
  </p:normalViewPr>
  <p:slideViewPr>
    <p:cSldViewPr snapToGrid="0">
      <p:cViewPr varScale="1">
        <p:scale>
          <a:sx n="89" d="100"/>
          <a:sy n="89" d="100"/>
        </p:scale>
        <p:origin x="840" y="66"/>
      </p:cViewPr>
      <p:guideLst/>
    </p:cSldViewPr>
  </p:slideViewPr>
  <p:outlineViewPr>
    <p:cViewPr>
      <p:scale>
        <a:sx n="33" d="100"/>
        <a:sy n="33" d="100"/>
      </p:scale>
      <p:origin x="0" y="-317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2112" y="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477626-2F62-412C-A9D4-A42E3C68F502}" type="doc">
      <dgm:prSet loTypeId="urn:microsoft.com/office/officeart/2018/5/layout/IconCircle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9BE04196-FDE2-4905-BD54-CA146DAA0844}">
      <dgm:prSet/>
      <dgm:spPr/>
      <dgm:t>
        <a:bodyPr/>
        <a:lstStyle/>
        <a:p>
          <a:pPr>
            <a:defRPr cap="all"/>
          </a:pPr>
          <a:r>
            <a:rPr lang="en-US" dirty="0"/>
            <a:t>On chip:   registers, cache</a:t>
          </a:r>
        </a:p>
      </dgm:t>
    </dgm:pt>
    <dgm:pt modelId="{59CE8FDA-11A1-41B1-837D-55C0B36C23D2}" type="parTrans" cxnId="{1C2B6F76-0CE2-44BF-A799-AAA7C8D4F147}">
      <dgm:prSet/>
      <dgm:spPr/>
      <dgm:t>
        <a:bodyPr/>
        <a:lstStyle/>
        <a:p>
          <a:endParaRPr lang="en-US"/>
        </a:p>
      </dgm:t>
    </dgm:pt>
    <dgm:pt modelId="{967E9A16-F53F-4C93-9A07-403AF148AA42}" type="sibTrans" cxnId="{1C2B6F76-0CE2-44BF-A799-AAA7C8D4F147}">
      <dgm:prSet/>
      <dgm:spPr/>
      <dgm:t>
        <a:bodyPr/>
        <a:lstStyle/>
        <a:p>
          <a:endParaRPr lang="en-US"/>
        </a:p>
      </dgm:t>
    </dgm:pt>
    <dgm:pt modelId="{119E8287-2BED-4E32-90ED-EC2D323CDF0E}">
      <dgm:prSet/>
      <dgm:spPr/>
      <dgm:t>
        <a:bodyPr/>
        <a:lstStyle/>
        <a:p>
          <a:pPr>
            <a:defRPr cap="all"/>
          </a:pPr>
          <a:r>
            <a:rPr lang="en-US" dirty="0"/>
            <a:t>.DATA: preset memory location</a:t>
          </a:r>
        </a:p>
      </dgm:t>
    </dgm:pt>
    <dgm:pt modelId="{94A71F6C-1C6B-4C7D-88E6-F54DFF498435}" type="parTrans" cxnId="{09F0E6EE-10E7-4F49-82A6-2EAA93E9F98E}">
      <dgm:prSet/>
      <dgm:spPr/>
      <dgm:t>
        <a:bodyPr/>
        <a:lstStyle/>
        <a:p>
          <a:endParaRPr lang="en-US"/>
        </a:p>
      </dgm:t>
    </dgm:pt>
    <dgm:pt modelId="{2382F1AA-1EB6-4CF5-930F-B020570C9594}" type="sibTrans" cxnId="{09F0E6EE-10E7-4F49-82A6-2EAA93E9F98E}">
      <dgm:prSet/>
      <dgm:spPr/>
      <dgm:t>
        <a:bodyPr/>
        <a:lstStyle/>
        <a:p>
          <a:endParaRPr lang="en-US"/>
        </a:p>
      </dgm:t>
    </dgm:pt>
    <dgm:pt modelId="{3F799857-C3FA-443C-AFC1-7DBE03694352}">
      <dgm:prSet/>
      <dgm:spPr/>
      <dgm:t>
        <a:bodyPr/>
        <a:lstStyle/>
        <a:p>
          <a:pPr>
            <a:defRPr cap="all"/>
          </a:pPr>
          <a:r>
            <a:rPr lang="en-US" dirty="0"/>
            <a:t>Runtime stack: </a:t>
          </a:r>
          <a:r>
            <a:rPr lang="en-US" i="1" dirty="0"/>
            <a:t>Frames</a:t>
          </a:r>
        </a:p>
      </dgm:t>
    </dgm:pt>
    <dgm:pt modelId="{90EF8C28-A57D-4101-B534-FB373699883C}" type="parTrans" cxnId="{AD173DF2-9EFC-46C6-9CCD-8C292A9CCEE3}">
      <dgm:prSet/>
      <dgm:spPr/>
      <dgm:t>
        <a:bodyPr/>
        <a:lstStyle/>
        <a:p>
          <a:endParaRPr lang="en-US"/>
        </a:p>
      </dgm:t>
    </dgm:pt>
    <dgm:pt modelId="{8DF7DA77-4966-49FC-9F45-CD70A87370FD}" type="sibTrans" cxnId="{AD173DF2-9EFC-46C6-9CCD-8C292A9CCEE3}">
      <dgm:prSet/>
      <dgm:spPr/>
      <dgm:t>
        <a:bodyPr/>
        <a:lstStyle/>
        <a:p>
          <a:endParaRPr lang="en-US"/>
        </a:p>
      </dgm:t>
    </dgm:pt>
    <dgm:pt modelId="{C33498FF-2A00-4724-BC91-B3864B1D82E2}" type="pres">
      <dgm:prSet presAssocID="{FE477626-2F62-412C-A9D4-A42E3C68F502}" presName="root" presStyleCnt="0">
        <dgm:presLayoutVars>
          <dgm:dir/>
          <dgm:resizeHandles val="exact"/>
        </dgm:presLayoutVars>
      </dgm:prSet>
      <dgm:spPr/>
    </dgm:pt>
    <dgm:pt modelId="{D03F0BD4-1574-41DF-9C5A-6981E5EADAC7}" type="pres">
      <dgm:prSet presAssocID="{9BE04196-FDE2-4905-BD54-CA146DAA0844}" presName="compNode" presStyleCnt="0"/>
      <dgm:spPr/>
    </dgm:pt>
    <dgm:pt modelId="{CA8A722C-9293-4CAB-A92B-11650D6A3AEE}" type="pres">
      <dgm:prSet presAssocID="{9BE04196-FDE2-4905-BD54-CA146DAA0844}" presName="iconBgRect" presStyleLbl="bgShp" presStyleIdx="0" presStyleCnt="3"/>
      <dgm:spPr/>
    </dgm:pt>
    <dgm:pt modelId="{2874430B-BC3D-4439-91CF-5A8E4B7764EC}" type="pres">
      <dgm:prSet presAssocID="{9BE04196-FDE2-4905-BD54-CA146DAA0844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A7BBBF11-82BD-4DF3-B8CD-2F4028AA1043}" type="pres">
      <dgm:prSet presAssocID="{9BE04196-FDE2-4905-BD54-CA146DAA0844}" presName="spaceRect" presStyleCnt="0"/>
      <dgm:spPr/>
    </dgm:pt>
    <dgm:pt modelId="{4B347F3A-1C80-4B05-BF8F-3D57AD805A89}" type="pres">
      <dgm:prSet presAssocID="{9BE04196-FDE2-4905-BD54-CA146DAA0844}" presName="textRect" presStyleLbl="revTx" presStyleIdx="0" presStyleCnt="3">
        <dgm:presLayoutVars>
          <dgm:chMax val="1"/>
          <dgm:chPref val="1"/>
        </dgm:presLayoutVars>
      </dgm:prSet>
      <dgm:spPr/>
    </dgm:pt>
    <dgm:pt modelId="{85F50764-CC82-4E32-B5BE-54BC9D96C778}" type="pres">
      <dgm:prSet presAssocID="{967E9A16-F53F-4C93-9A07-403AF148AA42}" presName="sibTrans" presStyleCnt="0"/>
      <dgm:spPr/>
    </dgm:pt>
    <dgm:pt modelId="{053A2778-DFBD-4CD9-AC8D-6D93005570DA}" type="pres">
      <dgm:prSet presAssocID="{119E8287-2BED-4E32-90ED-EC2D323CDF0E}" presName="compNode" presStyleCnt="0"/>
      <dgm:spPr/>
    </dgm:pt>
    <dgm:pt modelId="{09300DF7-4F51-4233-80F7-C5073FF63ECB}" type="pres">
      <dgm:prSet presAssocID="{119E8287-2BED-4E32-90ED-EC2D323CDF0E}" presName="iconBgRect" presStyleLbl="bgShp" presStyleIdx="1" presStyleCnt="3"/>
      <dgm:spPr/>
    </dgm:pt>
    <dgm:pt modelId="{A27C94AB-F36C-4065-8FC3-B8B4F6742EED}" type="pres">
      <dgm:prSet presAssocID="{119E8287-2BED-4E32-90ED-EC2D323CDF0E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erver outline"/>
        </a:ext>
      </dgm:extLst>
    </dgm:pt>
    <dgm:pt modelId="{51507BD3-3DAB-4617-8E71-3C300AAF24D2}" type="pres">
      <dgm:prSet presAssocID="{119E8287-2BED-4E32-90ED-EC2D323CDF0E}" presName="spaceRect" presStyleCnt="0"/>
      <dgm:spPr/>
    </dgm:pt>
    <dgm:pt modelId="{C2094DFC-787D-4615-B9ED-ACE02F2592B1}" type="pres">
      <dgm:prSet presAssocID="{119E8287-2BED-4E32-90ED-EC2D323CDF0E}" presName="textRect" presStyleLbl="revTx" presStyleIdx="1" presStyleCnt="3">
        <dgm:presLayoutVars>
          <dgm:chMax val="1"/>
          <dgm:chPref val="1"/>
        </dgm:presLayoutVars>
      </dgm:prSet>
      <dgm:spPr/>
    </dgm:pt>
    <dgm:pt modelId="{F11FDAF2-D868-455B-8AC9-64D73560DCBB}" type="pres">
      <dgm:prSet presAssocID="{2382F1AA-1EB6-4CF5-930F-B020570C9594}" presName="sibTrans" presStyleCnt="0"/>
      <dgm:spPr/>
    </dgm:pt>
    <dgm:pt modelId="{BA0B5D17-4507-4A6D-BB3B-6B626D4053E4}" type="pres">
      <dgm:prSet presAssocID="{3F799857-C3FA-443C-AFC1-7DBE03694352}" presName="compNode" presStyleCnt="0"/>
      <dgm:spPr/>
    </dgm:pt>
    <dgm:pt modelId="{0FC2CBDA-6E90-4239-861F-2334D057B9C6}" type="pres">
      <dgm:prSet presAssocID="{3F799857-C3FA-443C-AFC1-7DBE03694352}" presName="iconBgRect" presStyleLbl="bgShp" presStyleIdx="2" presStyleCnt="3"/>
      <dgm:spPr/>
    </dgm:pt>
    <dgm:pt modelId="{35417087-B65A-47F7-89DE-8B288DA6A4C7}" type="pres">
      <dgm:prSet presAssocID="{3F799857-C3FA-443C-AFC1-7DBE03694352}" presName="iconRect" presStyleLbl="node1" presStyleIdx="2" presStyleCnt="3"/>
      <dgm:spPr>
        <a:prstGeom prst="flowChartMultidocumen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ayers Design with solid fill"/>
        </a:ext>
      </dgm:extLst>
    </dgm:pt>
    <dgm:pt modelId="{CA6A3934-01E9-4881-9D2F-EB0CAA09FA3D}" type="pres">
      <dgm:prSet presAssocID="{3F799857-C3FA-443C-AFC1-7DBE03694352}" presName="spaceRect" presStyleCnt="0"/>
      <dgm:spPr/>
    </dgm:pt>
    <dgm:pt modelId="{5A540F6D-054E-48CA-9016-06A379F4E810}" type="pres">
      <dgm:prSet presAssocID="{3F799857-C3FA-443C-AFC1-7DBE03694352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1C2B6F76-0CE2-44BF-A799-AAA7C8D4F147}" srcId="{FE477626-2F62-412C-A9D4-A42E3C68F502}" destId="{9BE04196-FDE2-4905-BD54-CA146DAA0844}" srcOrd="0" destOrd="0" parTransId="{59CE8FDA-11A1-41B1-837D-55C0B36C23D2}" sibTransId="{967E9A16-F53F-4C93-9A07-403AF148AA42}"/>
    <dgm:cxn modelId="{4CFFAF81-7375-44C8-9EDD-9447DF8A24FB}" type="presOf" srcId="{FE477626-2F62-412C-A9D4-A42E3C68F502}" destId="{C33498FF-2A00-4724-BC91-B3864B1D82E2}" srcOrd="0" destOrd="0" presId="urn:microsoft.com/office/officeart/2018/5/layout/IconCircleLabelList"/>
    <dgm:cxn modelId="{7AE665B2-8F98-4FE7-BEB8-20DA628D8440}" type="presOf" srcId="{9BE04196-FDE2-4905-BD54-CA146DAA0844}" destId="{4B347F3A-1C80-4B05-BF8F-3D57AD805A89}" srcOrd="0" destOrd="0" presId="urn:microsoft.com/office/officeart/2018/5/layout/IconCircleLabelList"/>
    <dgm:cxn modelId="{3A7E8AC4-A5DE-4344-A45A-A37CDB3E1174}" type="presOf" srcId="{119E8287-2BED-4E32-90ED-EC2D323CDF0E}" destId="{C2094DFC-787D-4615-B9ED-ACE02F2592B1}" srcOrd="0" destOrd="0" presId="urn:microsoft.com/office/officeart/2018/5/layout/IconCircleLabelList"/>
    <dgm:cxn modelId="{6BE59DC7-0235-4C3F-B44C-087A87D016BF}" type="presOf" srcId="{3F799857-C3FA-443C-AFC1-7DBE03694352}" destId="{5A540F6D-054E-48CA-9016-06A379F4E810}" srcOrd="0" destOrd="0" presId="urn:microsoft.com/office/officeart/2018/5/layout/IconCircleLabelList"/>
    <dgm:cxn modelId="{09F0E6EE-10E7-4F49-82A6-2EAA93E9F98E}" srcId="{FE477626-2F62-412C-A9D4-A42E3C68F502}" destId="{119E8287-2BED-4E32-90ED-EC2D323CDF0E}" srcOrd="1" destOrd="0" parTransId="{94A71F6C-1C6B-4C7D-88E6-F54DFF498435}" sibTransId="{2382F1AA-1EB6-4CF5-930F-B020570C9594}"/>
    <dgm:cxn modelId="{AD173DF2-9EFC-46C6-9CCD-8C292A9CCEE3}" srcId="{FE477626-2F62-412C-A9D4-A42E3C68F502}" destId="{3F799857-C3FA-443C-AFC1-7DBE03694352}" srcOrd="2" destOrd="0" parTransId="{90EF8C28-A57D-4101-B534-FB373699883C}" sibTransId="{8DF7DA77-4966-49FC-9F45-CD70A87370FD}"/>
    <dgm:cxn modelId="{0F3B1BB0-59C8-4481-ADB2-DAFC35FA88B3}" type="presParOf" srcId="{C33498FF-2A00-4724-BC91-B3864B1D82E2}" destId="{D03F0BD4-1574-41DF-9C5A-6981E5EADAC7}" srcOrd="0" destOrd="0" presId="urn:microsoft.com/office/officeart/2018/5/layout/IconCircleLabelList"/>
    <dgm:cxn modelId="{7406E11D-8A22-4531-8E65-357F61180597}" type="presParOf" srcId="{D03F0BD4-1574-41DF-9C5A-6981E5EADAC7}" destId="{CA8A722C-9293-4CAB-A92B-11650D6A3AEE}" srcOrd="0" destOrd="0" presId="urn:microsoft.com/office/officeart/2018/5/layout/IconCircleLabelList"/>
    <dgm:cxn modelId="{BD0BAA1E-7851-4692-9156-A0D37DF22878}" type="presParOf" srcId="{D03F0BD4-1574-41DF-9C5A-6981E5EADAC7}" destId="{2874430B-BC3D-4439-91CF-5A8E4B7764EC}" srcOrd="1" destOrd="0" presId="urn:microsoft.com/office/officeart/2018/5/layout/IconCircleLabelList"/>
    <dgm:cxn modelId="{D68F2FDD-0FC4-4BF3-98F2-1D13DE88E988}" type="presParOf" srcId="{D03F0BD4-1574-41DF-9C5A-6981E5EADAC7}" destId="{A7BBBF11-82BD-4DF3-B8CD-2F4028AA1043}" srcOrd="2" destOrd="0" presId="urn:microsoft.com/office/officeart/2018/5/layout/IconCircleLabelList"/>
    <dgm:cxn modelId="{2DC1C95A-E44F-46FC-A318-9FFF3865D4B7}" type="presParOf" srcId="{D03F0BD4-1574-41DF-9C5A-6981E5EADAC7}" destId="{4B347F3A-1C80-4B05-BF8F-3D57AD805A89}" srcOrd="3" destOrd="0" presId="urn:microsoft.com/office/officeart/2018/5/layout/IconCircleLabelList"/>
    <dgm:cxn modelId="{25466EB4-B718-4116-A041-E1BE238F02AB}" type="presParOf" srcId="{C33498FF-2A00-4724-BC91-B3864B1D82E2}" destId="{85F50764-CC82-4E32-B5BE-54BC9D96C778}" srcOrd="1" destOrd="0" presId="urn:microsoft.com/office/officeart/2018/5/layout/IconCircleLabelList"/>
    <dgm:cxn modelId="{E919952F-D819-4D80-9ED7-F5ABC93A0CD7}" type="presParOf" srcId="{C33498FF-2A00-4724-BC91-B3864B1D82E2}" destId="{053A2778-DFBD-4CD9-AC8D-6D93005570DA}" srcOrd="2" destOrd="0" presId="urn:microsoft.com/office/officeart/2018/5/layout/IconCircleLabelList"/>
    <dgm:cxn modelId="{5DDC5257-3D1D-4C54-878D-ECA6D7D7EC64}" type="presParOf" srcId="{053A2778-DFBD-4CD9-AC8D-6D93005570DA}" destId="{09300DF7-4F51-4233-80F7-C5073FF63ECB}" srcOrd="0" destOrd="0" presId="urn:microsoft.com/office/officeart/2018/5/layout/IconCircleLabelList"/>
    <dgm:cxn modelId="{7049E18E-D3D2-4719-A543-FA43BB9B7218}" type="presParOf" srcId="{053A2778-DFBD-4CD9-AC8D-6D93005570DA}" destId="{A27C94AB-F36C-4065-8FC3-B8B4F6742EED}" srcOrd="1" destOrd="0" presId="urn:microsoft.com/office/officeart/2018/5/layout/IconCircleLabelList"/>
    <dgm:cxn modelId="{3EDA83A6-4E5A-41A9-9877-8E8DB7EDC212}" type="presParOf" srcId="{053A2778-DFBD-4CD9-AC8D-6D93005570DA}" destId="{51507BD3-3DAB-4617-8E71-3C300AAF24D2}" srcOrd="2" destOrd="0" presId="urn:microsoft.com/office/officeart/2018/5/layout/IconCircleLabelList"/>
    <dgm:cxn modelId="{B777D349-592F-4E68-9D0B-070443C2BE62}" type="presParOf" srcId="{053A2778-DFBD-4CD9-AC8D-6D93005570DA}" destId="{C2094DFC-787D-4615-B9ED-ACE02F2592B1}" srcOrd="3" destOrd="0" presId="urn:microsoft.com/office/officeart/2018/5/layout/IconCircleLabelList"/>
    <dgm:cxn modelId="{8CD8E93F-745F-4F90-8561-F27600B6C792}" type="presParOf" srcId="{C33498FF-2A00-4724-BC91-B3864B1D82E2}" destId="{F11FDAF2-D868-455B-8AC9-64D73560DCBB}" srcOrd="3" destOrd="0" presId="urn:microsoft.com/office/officeart/2018/5/layout/IconCircleLabelList"/>
    <dgm:cxn modelId="{6C047E3A-35D8-4924-8FCD-745B992004CA}" type="presParOf" srcId="{C33498FF-2A00-4724-BC91-B3864B1D82E2}" destId="{BA0B5D17-4507-4A6D-BB3B-6B626D4053E4}" srcOrd="4" destOrd="0" presId="urn:microsoft.com/office/officeart/2018/5/layout/IconCircleLabelList"/>
    <dgm:cxn modelId="{116C3DB6-4DC9-4642-80BF-17DDC226DAF0}" type="presParOf" srcId="{BA0B5D17-4507-4A6D-BB3B-6B626D4053E4}" destId="{0FC2CBDA-6E90-4239-861F-2334D057B9C6}" srcOrd="0" destOrd="0" presId="urn:microsoft.com/office/officeart/2018/5/layout/IconCircleLabelList"/>
    <dgm:cxn modelId="{F1DADA0D-34BB-4380-85D1-AF8F0B511AEB}" type="presParOf" srcId="{BA0B5D17-4507-4A6D-BB3B-6B626D4053E4}" destId="{35417087-B65A-47F7-89DE-8B288DA6A4C7}" srcOrd="1" destOrd="0" presId="urn:microsoft.com/office/officeart/2018/5/layout/IconCircleLabelList"/>
    <dgm:cxn modelId="{277FE545-2E58-4521-97BD-1439F6A009CD}" type="presParOf" srcId="{BA0B5D17-4507-4A6D-BB3B-6B626D4053E4}" destId="{CA6A3934-01E9-4881-9D2F-EB0CAA09FA3D}" srcOrd="2" destOrd="0" presId="urn:microsoft.com/office/officeart/2018/5/layout/IconCircleLabelList"/>
    <dgm:cxn modelId="{2CEE8E98-3C48-4815-A8A1-DD298799BA9E}" type="presParOf" srcId="{BA0B5D17-4507-4A6D-BB3B-6B626D4053E4}" destId="{5A540F6D-054E-48CA-9016-06A379F4E810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8A722C-9293-4CAB-A92B-11650D6A3AEE}">
      <dsp:nvSpPr>
        <dsp:cNvPr id="0" name=""/>
        <dsp:cNvSpPr/>
      </dsp:nvSpPr>
      <dsp:spPr>
        <a:xfrm>
          <a:off x="621012" y="600668"/>
          <a:ext cx="1852875" cy="185287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74430B-BC3D-4439-91CF-5A8E4B7764EC}">
      <dsp:nvSpPr>
        <dsp:cNvPr id="0" name=""/>
        <dsp:cNvSpPr/>
      </dsp:nvSpPr>
      <dsp:spPr>
        <a:xfrm>
          <a:off x="1015887" y="995543"/>
          <a:ext cx="1063125" cy="106312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B347F3A-1C80-4B05-BF8F-3D57AD805A89}">
      <dsp:nvSpPr>
        <dsp:cNvPr id="0" name=""/>
        <dsp:cNvSpPr/>
      </dsp:nvSpPr>
      <dsp:spPr>
        <a:xfrm>
          <a:off x="28699" y="3030669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On chip:   registers, cache</a:t>
          </a:r>
        </a:p>
      </dsp:txBody>
      <dsp:txXfrm>
        <a:off x="28699" y="3030669"/>
        <a:ext cx="3037500" cy="720000"/>
      </dsp:txXfrm>
    </dsp:sp>
    <dsp:sp modelId="{09300DF7-4F51-4233-80F7-C5073FF63ECB}">
      <dsp:nvSpPr>
        <dsp:cNvPr id="0" name=""/>
        <dsp:cNvSpPr/>
      </dsp:nvSpPr>
      <dsp:spPr>
        <a:xfrm>
          <a:off x="4190075" y="600668"/>
          <a:ext cx="1852875" cy="185287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7C94AB-F36C-4065-8FC3-B8B4F6742EED}">
      <dsp:nvSpPr>
        <dsp:cNvPr id="0" name=""/>
        <dsp:cNvSpPr/>
      </dsp:nvSpPr>
      <dsp:spPr>
        <a:xfrm>
          <a:off x="4584950" y="995543"/>
          <a:ext cx="1063125" cy="106312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094DFC-787D-4615-B9ED-ACE02F2592B1}">
      <dsp:nvSpPr>
        <dsp:cNvPr id="0" name=""/>
        <dsp:cNvSpPr/>
      </dsp:nvSpPr>
      <dsp:spPr>
        <a:xfrm>
          <a:off x="3597762" y="3030669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.DATA: preset memory location</a:t>
          </a:r>
        </a:p>
      </dsp:txBody>
      <dsp:txXfrm>
        <a:off x="3597762" y="3030669"/>
        <a:ext cx="3037500" cy="720000"/>
      </dsp:txXfrm>
    </dsp:sp>
    <dsp:sp modelId="{0FC2CBDA-6E90-4239-861F-2334D057B9C6}">
      <dsp:nvSpPr>
        <dsp:cNvPr id="0" name=""/>
        <dsp:cNvSpPr/>
      </dsp:nvSpPr>
      <dsp:spPr>
        <a:xfrm>
          <a:off x="7759137" y="600668"/>
          <a:ext cx="1852875" cy="185287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417087-B65A-47F7-89DE-8B288DA6A4C7}">
      <dsp:nvSpPr>
        <dsp:cNvPr id="0" name=""/>
        <dsp:cNvSpPr/>
      </dsp:nvSpPr>
      <dsp:spPr>
        <a:xfrm>
          <a:off x="8154012" y="995543"/>
          <a:ext cx="1063125" cy="1063125"/>
        </a:xfrm>
        <a:prstGeom prst="flowChartMultidocumen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540F6D-054E-48CA-9016-06A379F4E810}">
      <dsp:nvSpPr>
        <dsp:cNvPr id="0" name=""/>
        <dsp:cNvSpPr/>
      </dsp:nvSpPr>
      <dsp:spPr>
        <a:xfrm>
          <a:off x="7166825" y="3030669"/>
          <a:ext cx="30375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500" kern="1200" dirty="0"/>
            <a:t>Runtime stack: </a:t>
          </a:r>
          <a:r>
            <a:rPr lang="en-US" sz="2500" i="1" kern="1200" dirty="0"/>
            <a:t>Frames</a:t>
          </a:r>
        </a:p>
      </dsp:txBody>
      <dsp:txXfrm>
        <a:off x="7166825" y="3030669"/>
        <a:ext cx="303750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B747E308-EECF-424A-A854-E10DAE08912C}" type="datetimeFigureOut">
              <a:rPr lang="en-US" smtClean="0"/>
              <a:pPr/>
              <a:t>2/29/2024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alibri Light" panose="020F0302020204030204" pitchFamily="34" charset="0"/>
              </a:defRPr>
            </a:lvl1pPr>
          </a:lstStyle>
          <a:p>
            <a:fld id="{C1C80B62-BD92-469F-926D-64291AC82B3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120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 Light" panose="020F03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96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4119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Assumption: %</a:t>
            </a:r>
            <a:r>
              <a:rPr lang="en-US" dirty="0" err="1"/>
              <a:t>rcx</a:t>
            </a:r>
            <a:r>
              <a:rPr lang="en-US" dirty="0"/>
              <a:t> is always &gt;= 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943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See https://en.wikibooks.org/wiki/X86_Assembly/Control_Flow for instructions</a:t>
            </a:r>
          </a:p>
          <a:p>
            <a:r>
              <a:rPr lang="en-US" dirty="0"/>
              <a:t>Ignore PF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C80B62-BD92-469F-926D-64291AC82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4504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1C80B62-BD92-469F-926D-64291AC82B3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49455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    # assume result in %</a:t>
            </a:r>
            <a:r>
              <a:rPr lang="en-US" dirty="0" err="1"/>
              <a:t>rbx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cmp</a:t>
            </a:r>
            <a:r>
              <a:rPr lang="en-US" dirty="0"/>
              <a:t> $0, %</a:t>
            </a:r>
            <a:r>
              <a:rPr lang="en-US" dirty="0" err="1"/>
              <a:t>rbx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jge</a:t>
            </a:r>
            <a:r>
              <a:rPr lang="en-US" dirty="0"/>
              <a:t> </a:t>
            </a:r>
            <a:r>
              <a:rPr lang="en-US" dirty="0" err="1"/>
              <a:t>skip_negation</a:t>
            </a:r>
            <a:r>
              <a:rPr lang="en-US" dirty="0"/>
              <a:t> # jump if %</a:t>
            </a:r>
            <a:r>
              <a:rPr lang="en-US" dirty="0" err="1"/>
              <a:t>rbx</a:t>
            </a:r>
            <a:r>
              <a:rPr lang="en-US" dirty="0"/>
              <a:t> &gt;= 0</a:t>
            </a:r>
          </a:p>
          <a:p>
            <a:r>
              <a:rPr lang="en-US" dirty="0"/>
              <a:t>    neg %</a:t>
            </a:r>
            <a:r>
              <a:rPr lang="en-US" dirty="0" err="1"/>
              <a:t>rbx</a:t>
            </a:r>
            <a:endParaRPr lang="en-US" dirty="0"/>
          </a:p>
          <a:p>
            <a:r>
              <a:rPr lang="en-US" dirty="0" err="1"/>
              <a:t>skip_negation</a:t>
            </a:r>
            <a:r>
              <a:rPr lang="en-US" dirty="0"/>
              <a:t>:</a:t>
            </a:r>
          </a:p>
          <a:p>
            <a:r>
              <a:rPr lang="en-US" dirty="0"/>
              <a:t>    … code to compute square root</a:t>
            </a:r>
          </a:p>
          <a:p>
            <a:r>
              <a:rPr lang="en-US" dirty="0"/>
              <a:t>*******************************</a:t>
            </a:r>
          </a:p>
          <a:p>
            <a:r>
              <a:rPr lang="en-US" dirty="0"/>
              <a:t>    </a:t>
            </a:r>
            <a:r>
              <a:rPr lang="en-US" dirty="0" err="1"/>
              <a:t>cmp</a:t>
            </a:r>
            <a:r>
              <a:rPr lang="en-US" dirty="0"/>
              <a:t> 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edx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jg</a:t>
            </a:r>
            <a:r>
              <a:rPr lang="en-US" dirty="0"/>
              <a:t> </a:t>
            </a:r>
            <a:r>
              <a:rPr lang="en-US" dirty="0" err="1"/>
              <a:t>take_edx</a:t>
            </a:r>
            <a:r>
              <a:rPr lang="en-US" dirty="0"/>
              <a:t>           # jump if %</a:t>
            </a:r>
            <a:r>
              <a:rPr lang="en-US" dirty="0" err="1"/>
              <a:t>edx</a:t>
            </a:r>
            <a:r>
              <a:rPr lang="en-US" dirty="0"/>
              <a:t> &gt; %</a:t>
            </a:r>
            <a:r>
              <a:rPr lang="en-US" dirty="0" err="1"/>
              <a:t>ecx</a:t>
            </a:r>
            <a:endParaRPr lang="en-US" dirty="0"/>
          </a:p>
          <a:p>
            <a:r>
              <a:rPr lang="en-US" dirty="0"/>
              <a:t>    mov 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ebx</a:t>
            </a:r>
            <a:endParaRPr lang="en-US" dirty="0"/>
          </a:p>
          <a:p>
            <a:r>
              <a:rPr lang="en-US" dirty="0"/>
              <a:t>    </a:t>
            </a:r>
            <a:r>
              <a:rPr lang="en-US" dirty="0" err="1"/>
              <a:t>jmp</a:t>
            </a:r>
            <a:r>
              <a:rPr lang="en-US" dirty="0"/>
              <a:t> </a:t>
            </a:r>
            <a:r>
              <a:rPr lang="en-US" dirty="0" err="1"/>
              <a:t>found_largest</a:t>
            </a:r>
            <a:endParaRPr lang="en-US" dirty="0"/>
          </a:p>
          <a:p>
            <a:r>
              <a:rPr lang="en-US" dirty="0" err="1"/>
              <a:t>take_edx</a:t>
            </a:r>
            <a:r>
              <a:rPr lang="en-US" dirty="0"/>
              <a:t>:</a:t>
            </a:r>
          </a:p>
          <a:p>
            <a:r>
              <a:rPr lang="en-US" dirty="0"/>
              <a:t>    mov %</a:t>
            </a:r>
            <a:r>
              <a:rPr lang="en-US" dirty="0" err="1"/>
              <a:t>edx</a:t>
            </a:r>
            <a:r>
              <a:rPr lang="en-US" dirty="0"/>
              <a:t>, %</a:t>
            </a:r>
            <a:r>
              <a:rPr lang="en-US" dirty="0" err="1"/>
              <a:t>ebx</a:t>
            </a:r>
            <a:endParaRPr lang="en-US" dirty="0"/>
          </a:p>
          <a:p>
            <a:r>
              <a:rPr lang="en-US" dirty="0" err="1"/>
              <a:t>found_largest</a:t>
            </a:r>
            <a:r>
              <a:rPr lang="en-US" dirty="0"/>
              <a:t>:</a:t>
            </a:r>
          </a:p>
          <a:p>
            <a:r>
              <a:rPr lang="en-US" dirty="0"/>
              <a:t>    ….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84302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loader: the application that loads a program into memory before it executes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7929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C80B62-BD92-469F-926D-64291AC82B3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908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0" y="3509963"/>
            <a:ext cx="9144000" cy="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8871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702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55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  <a:latin typeface="Calibri Light" panose="020F0302020204030204" pitchFamily="34" charset="0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99745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370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360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9303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Calibri Light" panose="020F0302020204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820738" y="456802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6556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005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6127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 flipV="1">
            <a:off x="827088" y="1681163"/>
            <a:ext cx="10526712" cy="21440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469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397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3611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 Light" panose="020F0302020204030204" pitchFamily="34" charset="0"/>
              </a:defRPr>
            </a:lvl1pPr>
          </a:lstStyle>
          <a:p>
            <a:r>
              <a:rPr lang="en-US" dirty="0"/>
              <a:t>Copyright 2024 Dr. Robert W. Hasker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4ADE4-5231-4F9D-9D64-60BB27C6886F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27088" y="2050809"/>
            <a:ext cx="3944937" cy="13181"/>
          </a:xfrm>
          <a:prstGeom prst="line">
            <a:avLst/>
          </a:prstGeom>
          <a:ln w="41275">
            <a:solidFill>
              <a:srgbClr val="9E1B2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166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  <a:latin typeface="Calibri Light" panose="020F0302020204030204" pitchFamily="34" charset="0"/>
              </a:defRPr>
            </a:lvl1pPr>
          </a:lstStyle>
          <a:p>
            <a:fld id="{5444ADE4-5231-4F9D-9D64-60BB27C6886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3886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5" r:id="rId1"/>
    <p:sldLayoutId id="2147483956" r:id="rId2"/>
    <p:sldLayoutId id="2147483957" r:id="rId3"/>
    <p:sldLayoutId id="2147483958" r:id="rId4"/>
    <p:sldLayoutId id="2147483959" r:id="rId5"/>
    <p:sldLayoutId id="2147483960" r:id="rId6"/>
    <p:sldLayoutId id="2147483961" r:id="rId7"/>
    <p:sldLayoutId id="2147483962" r:id="rId8"/>
    <p:sldLayoutId id="2147483963" r:id="rId9"/>
    <p:sldLayoutId id="2147483964" r:id="rId10"/>
    <p:sldLayoutId id="2147483965" r:id="rId11"/>
    <p:sldLayoutId id="2147483966" r:id="rId12"/>
    <p:sldLayoutId id="2147483967" r:id="rId13"/>
    <p:sldLayoutId id="2147483968" r:id="rId1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Calibri Light" panose="020F0302020204030204" pitchFamily="34" charset="0"/>
          <a:ea typeface="+mj-ea"/>
          <a:cs typeface="Calibri Light" panose="020F03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Calibri Light" panose="020F0302020204030204" pitchFamily="34" charset="0"/>
          <a:ea typeface="+mn-ea"/>
          <a:cs typeface="Calibri Light" panose="020F030202020403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aculty-web.msoe.edu/hasker/csc2210/samples/counting_bits.cpp" TargetMode="External"/><Relationship Id="rId2" Type="http://schemas.openxmlformats.org/officeDocument/2006/relationships/hyperlink" Target="https://faculty-web.msoe.edu/hasker/csc2210/samples/counting_bits.as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hopedia.com/definition/22304/stack-frame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people.cs.rutgers.edu/~pxk/419/notes/frames.html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books.org/wiki/X86_Assembl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books.org/wiki/X86_Assembly/Control_Flow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books.org/wiki/X86_Assembly/Control_Flow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CDC4-3BEF-BB65-DAE3-1C3192DD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handle a loop?</a:t>
            </a:r>
          </a:p>
        </p:txBody>
      </p:sp>
      <p:pic>
        <p:nvPicPr>
          <p:cNvPr id="16" name="Content Placeholder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62740A-8E75-B2E4-A2D7-F92395B5CC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2080541"/>
            <a:ext cx="3899169" cy="4364208"/>
          </a:xfrm>
          <a:solidFill>
            <a:schemeClr val="accent1"/>
          </a:solidFill>
          <a:ln w="107950">
            <a:solidFill>
              <a:schemeClr val="accent1"/>
            </a:solidFill>
          </a:ln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3E9B514-47D9-AE7A-73B1-B5ED720A8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65861" y="2128667"/>
            <a:ext cx="5789527" cy="4364208"/>
          </a:xfrm>
        </p:spPr>
        <p:txBody>
          <a:bodyPr>
            <a:normAutofit/>
          </a:bodyPr>
          <a:lstStyle/>
          <a:p>
            <a:r>
              <a:rPr lang="en-US" dirty="0"/>
              <a:t>Here: computes factorial:</a:t>
            </a:r>
          </a:p>
          <a:p>
            <a:pPr marL="914400" lvl="2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long </a:t>
            </a:r>
            <a:r>
              <a:rPr lang="en-US" sz="1800" dirty="0" err="1">
                <a:latin typeface="Consolas" panose="020B0609020204030204" pitchFamily="49" charset="0"/>
              </a:rPr>
              <a:t>long</a:t>
            </a:r>
            <a:r>
              <a:rPr lang="en-US" sz="1800" dirty="0">
                <a:latin typeface="Consolas" panose="020B0609020204030204" pitchFamily="49" charset="0"/>
              </a:rPr>
              <a:t> result = 1;</a:t>
            </a:r>
          </a:p>
          <a:p>
            <a:pPr marL="914400" lvl="2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while ( num &gt; 1 ) {</a:t>
            </a:r>
          </a:p>
          <a:p>
            <a:pPr marL="914400" lvl="2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result *= num;</a:t>
            </a:r>
          </a:p>
          <a:p>
            <a:pPr marL="914400" lvl="2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  num--;</a:t>
            </a:r>
          </a:p>
          <a:p>
            <a:pPr marL="914400" lvl="2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}</a:t>
            </a:r>
          </a:p>
          <a:p>
            <a:pPr marL="914400" lvl="2" indent="0">
              <a:buNone/>
            </a:pPr>
            <a:r>
              <a:rPr lang="en-US" sz="1800" dirty="0">
                <a:latin typeface="Consolas" panose="020B0609020204030204" pitchFamily="49" charset="0"/>
              </a:rPr>
              <a:t>  return result;</a:t>
            </a:r>
          </a:p>
          <a:p>
            <a:r>
              <a:rPr lang="en-US" dirty="0"/>
              <a:t>How to implement in assembly?</a:t>
            </a:r>
          </a:p>
          <a:p>
            <a:pPr lvl="1"/>
            <a:r>
              <a:rPr lang="en-US" dirty="0"/>
              <a:t>There is no while</a:t>
            </a:r>
          </a:p>
          <a:p>
            <a:pPr lvl="1"/>
            <a:r>
              <a:rPr lang="en-US" dirty="0"/>
              <a:t>Solution: </a:t>
            </a:r>
            <a:r>
              <a:rPr lang="en-US" i="1" dirty="0"/>
              <a:t>label</a:t>
            </a:r>
            <a:r>
              <a:rPr lang="en-US" dirty="0"/>
              <a:t> particular instructions</a:t>
            </a:r>
          </a:p>
          <a:p>
            <a:pPr lvl="1"/>
            <a:r>
              <a:rPr lang="en-US" dirty="0"/>
              <a:t>Will jump to this location</a:t>
            </a:r>
          </a:p>
        </p:txBody>
      </p:sp>
    </p:spTree>
    <p:extLst>
      <p:ext uri="{BB962C8B-B14F-4D97-AF65-F5344CB8AC3E}">
        <p14:creationId xmlns:p14="http://schemas.microsoft.com/office/powerpoint/2010/main" val="3706882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8F9C9-4617-68B7-B875-657D7B44E8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Combining loops and if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98D946-C458-E833-1726-B33B2A2E0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233800" cy="4780916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Goal: count the number of bits that are set in an integer</a:t>
            </a:r>
          </a:p>
          <a:p>
            <a:r>
              <a:rPr lang="en-US" dirty="0"/>
              <a:t>Example: 0xA3 (10100011) has four bits set</a:t>
            </a:r>
          </a:p>
          <a:p>
            <a:r>
              <a:rPr lang="en-US" dirty="0"/>
              <a:t>Assumption: %</a:t>
            </a:r>
            <a:r>
              <a:rPr lang="en-US" dirty="0" err="1"/>
              <a:t>ebx</a:t>
            </a:r>
            <a:r>
              <a:rPr lang="en-US" dirty="0"/>
              <a:t> is the value to count bits in, result in %</a:t>
            </a:r>
            <a:r>
              <a:rPr lang="en-US" dirty="0" err="1"/>
              <a:t>ecx</a:t>
            </a:r>
            <a:endParaRPr lang="en-US" dirty="0"/>
          </a:p>
          <a:p>
            <a:r>
              <a:rPr lang="en-US" dirty="0"/>
              <a:t>Algorithm: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%</a:t>
            </a:r>
            <a:r>
              <a:rPr lang="en-US" dirty="0" err="1">
                <a:latin typeface="Consolas" panose="020B0609020204030204" pitchFamily="49" charset="0"/>
              </a:rPr>
              <a:t>ecx</a:t>
            </a:r>
            <a:r>
              <a:rPr lang="en-US" dirty="0">
                <a:latin typeface="Consolas" panose="020B0609020204030204" pitchFamily="49" charset="0"/>
              </a:rPr>
              <a:t> = 0 # no bits so far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while %</a:t>
            </a:r>
            <a:r>
              <a:rPr lang="en-US" dirty="0" err="1">
                <a:latin typeface="Consolas" panose="020B0609020204030204" pitchFamily="49" charset="0"/>
              </a:rPr>
              <a:t>ebx</a:t>
            </a:r>
            <a:r>
              <a:rPr lang="en-US" dirty="0">
                <a:latin typeface="Consolas" panose="020B0609020204030204" pitchFamily="49" charset="0"/>
              </a:rPr>
              <a:t> != 0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   if </a:t>
            </a:r>
            <a:r>
              <a:rPr lang="en-US" dirty="0" err="1">
                <a:latin typeface="Consolas" panose="020B0609020204030204" pitchFamily="49" charset="0"/>
              </a:rPr>
              <a:t>lsb</a:t>
            </a:r>
            <a:r>
              <a:rPr lang="en-US" dirty="0">
                <a:latin typeface="Consolas" panose="020B0609020204030204" pitchFamily="49" charset="0"/>
              </a:rPr>
              <a:t>(%</a:t>
            </a:r>
            <a:r>
              <a:rPr lang="en-US" dirty="0" err="1">
                <a:latin typeface="Consolas" panose="020B0609020204030204" pitchFamily="49" charset="0"/>
              </a:rPr>
              <a:t>ebx</a:t>
            </a:r>
            <a:r>
              <a:rPr lang="en-US" dirty="0">
                <a:latin typeface="Consolas" panose="020B0609020204030204" pitchFamily="49" charset="0"/>
              </a:rPr>
              <a:t>) == 1, add 1 to %</a:t>
            </a:r>
            <a:r>
              <a:rPr lang="en-US" dirty="0" err="1">
                <a:latin typeface="Consolas" panose="020B0609020204030204" pitchFamily="49" charset="0"/>
              </a:rPr>
              <a:t>ecx</a:t>
            </a:r>
            <a:endParaRPr lang="en-US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</a:rPr>
              <a:t>	   shift %</a:t>
            </a:r>
            <a:r>
              <a:rPr lang="en-US" dirty="0" err="1">
                <a:latin typeface="Consolas" panose="020B0609020204030204" pitchFamily="49" charset="0"/>
              </a:rPr>
              <a:t>ebx</a:t>
            </a:r>
            <a:r>
              <a:rPr lang="en-US" dirty="0">
                <a:latin typeface="Consolas" panose="020B0609020204030204" pitchFamily="49" charset="0"/>
              </a:rPr>
              <a:t> right by one position</a:t>
            </a:r>
          </a:p>
          <a:p>
            <a:r>
              <a:rPr lang="en-US" dirty="0"/>
              <a:t>See </a:t>
            </a:r>
            <a:r>
              <a:rPr lang="en-US" dirty="0">
                <a:hlinkClick r:id="rId2"/>
              </a:rPr>
              <a:t>samples/counting_bits.asm </a:t>
            </a:r>
            <a:r>
              <a:rPr lang="en-US" dirty="0"/>
              <a:t>for an assembly solution</a:t>
            </a:r>
          </a:p>
          <a:p>
            <a:r>
              <a:rPr lang="en-US" dirty="0"/>
              <a:t>C++ solution: </a:t>
            </a:r>
            <a:r>
              <a:rPr lang="en-US" dirty="0">
                <a:hlinkClick r:id="rId3"/>
              </a:rPr>
              <a:t>samples/counting_bits.cpp</a:t>
            </a:r>
            <a:endParaRPr lang="en-US" dirty="0"/>
          </a:p>
          <a:p>
            <a:pPr lvl="1"/>
            <a:r>
              <a:rPr lang="en-US" dirty="0"/>
              <a:t>Note how nesting done: just track the labels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707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74995-3DF1-A0AB-81DB-2BDBA5111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Using labels for data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15355-7399-2381-4C32-89E7B6A85A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Can use labels to store data in the .data section</a:t>
            </a:r>
          </a:p>
          <a:p>
            <a:r>
              <a:rPr lang="en-US" dirty="0"/>
              <a:t>For example, suppose want to store two variables, source and count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.data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	.global source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	.global count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	.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bss</a:t>
            </a:r>
            <a:endParaRPr lang="en-US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	.align 8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source: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	.space 4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count: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	.space 4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5AE709E-D414-788C-ED42-5D5787A295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45217" y="1825625"/>
            <a:ext cx="5934488" cy="4819640"/>
          </a:xfrm>
        </p:spPr>
        <p:txBody>
          <a:bodyPr>
            <a:normAutofit fontScale="77500" lnSpcReduction="20000"/>
          </a:bodyPr>
          <a:lstStyle/>
          <a:p>
            <a:r>
              <a:rPr lang="en-US" sz="3400" dirty="0"/>
              <a:t>Copying data to count:</a:t>
            </a:r>
          </a:p>
          <a:p>
            <a:pPr marL="0" indent="0">
              <a:buNone/>
            </a:pPr>
            <a:r>
              <a:rPr lang="en-US" sz="3400" dirty="0">
                <a:solidFill>
                  <a:schemeClr val="accent6"/>
                </a:solidFill>
                <a:latin typeface="Consolas" panose="020B0609020204030204" pitchFamily="49" charset="0"/>
              </a:rPr>
              <a:t>	mov %</a:t>
            </a:r>
            <a:r>
              <a:rPr lang="en-US" sz="3400" dirty="0" err="1">
                <a:solidFill>
                  <a:schemeClr val="accent6"/>
                </a:solidFill>
                <a:latin typeface="Consolas" panose="020B0609020204030204" pitchFamily="49" charset="0"/>
              </a:rPr>
              <a:t>ecx</a:t>
            </a:r>
            <a:r>
              <a:rPr lang="en-US" sz="3400" dirty="0">
                <a:solidFill>
                  <a:schemeClr val="accent6"/>
                </a:solidFill>
                <a:latin typeface="Consolas" panose="020B0609020204030204" pitchFamily="49" charset="0"/>
              </a:rPr>
              <a:t>, count</a:t>
            </a:r>
          </a:p>
          <a:p>
            <a:pPr marL="0" indent="0">
              <a:buNone/>
            </a:pPr>
            <a:r>
              <a:rPr lang="en-US" sz="3400" dirty="0">
                <a:solidFill>
                  <a:schemeClr val="accent6"/>
                </a:solidFill>
                <a:latin typeface="Consolas" panose="020B0609020204030204" pitchFamily="49" charset="0"/>
              </a:rPr>
              <a:t>	mov count, %</a:t>
            </a:r>
            <a:r>
              <a:rPr lang="en-US" sz="3400" dirty="0" err="1">
                <a:solidFill>
                  <a:schemeClr val="accent6"/>
                </a:solidFill>
                <a:latin typeface="Consolas" panose="020B0609020204030204" pitchFamily="49" charset="0"/>
              </a:rPr>
              <a:t>edx</a:t>
            </a:r>
            <a:endParaRPr lang="en-US" sz="3400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r>
              <a:rPr lang="en-US" sz="3000" i="1" dirty="0"/>
              <a:t>Note</a:t>
            </a:r>
            <a:r>
              <a:rPr lang="en-US" sz="3000" dirty="0"/>
              <a:t>: no colon after the address name</a:t>
            </a:r>
            <a:endParaRPr lang="en-US" sz="2600" dirty="0"/>
          </a:p>
          <a:p>
            <a:r>
              <a:rPr lang="en-US" sz="3000" dirty="0"/>
              <a:t>The size of count must match the size of the register!</a:t>
            </a:r>
          </a:p>
          <a:p>
            <a:pPr lvl="1"/>
            <a:r>
              <a:rPr lang="en-US" sz="2600" dirty="0">
                <a:solidFill>
                  <a:schemeClr val="accent6"/>
                </a:solidFill>
                <a:latin typeface="Consolas" panose="020B0609020204030204" pitchFamily="49" charset="0"/>
              </a:rPr>
              <a:t>mov %</a:t>
            </a:r>
            <a:r>
              <a:rPr lang="en-US" sz="2600" dirty="0" err="1">
                <a:solidFill>
                  <a:schemeClr val="accent6"/>
                </a:solidFill>
                <a:latin typeface="Consolas" panose="020B0609020204030204" pitchFamily="49" charset="0"/>
              </a:rPr>
              <a:t>rcx</a:t>
            </a:r>
            <a:r>
              <a:rPr lang="en-US" sz="2600" dirty="0">
                <a:solidFill>
                  <a:schemeClr val="accent6"/>
                </a:solidFill>
                <a:latin typeface="Consolas" panose="020B0609020204030204" pitchFamily="49" charset="0"/>
              </a:rPr>
              <a:t>, count </a:t>
            </a:r>
            <a:r>
              <a:rPr lang="en-US" sz="2600" dirty="0"/>
              <a:t>would overwrite memory!</a:t>
            </a:r>
          </a:p>
          <a:p>
            <a:r>
              <a:rPr lang="en-US" sz="3000" dirty="0"/>
              <a:t>Some assemblers (</a:t>
            </a:r>
            <a:r>
              <a:rPr lang="en-US" sz="3000" i="1" dirty="0" err="1"/>
              <a:t>eg</a:t>
            </a:r>
            <a:r>
              <a:rPr lang="en-US" sz="3000" dirty="0"/>
              <a:t> </a:t>
            </a:r>
            <a:r>
              <a:rPr lang="en-US" sz="3000" dirty="0" err="1"/>
              <a:t>OnlineGDB</a:t>
            </a:r>
            <a:r>
              <a:rPr lang="en-US" sz="3000" dirty="0"/>
              <a:t>), disallow moves to hard-coded addresses</a:t>
            </a:r>
          </a:p>
          <a:p>
            <a:pPr lvl="1"/>
            <a:r>
              <a:rPr lang="en-US" sz="2700" dirty="0"/>
              <a:t>These make it difficult for loaders</a:t>
            </a:r>
          </a:p>
          <a:p>
            <a:r>
              <a:rPr lang="en-US" sz="3000" dirty="0"/>
              <a:t>Solution: use relative addresses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accent6"/>
                </a:solidFill>
                <a:latin typeface="Consolas" panose="020B0609020204030204" pitchFamily="49" charset="0"/>
              </a:rPr>
              <a:t>	mov %</a:t>
            </a:r>
            <a:r>
              <a:rPr lang="en-US" sz="2900" dirty="0" err="1">
                <a:solidFill>
                  <a:schemeClr val="accent6"/>
                </a:solidFill>
                <a:latin typeface="Consolas" panose="020B0609020204030204" pitchFamily="49" charset="0"/>
              </a:rPr>
              <a:t>ebx</a:t>
            </a:r>
            <a:r>
              <a:rPr lang="en-US" sz="2900" dirty="0">
                <a:solidFill>
                  <a:schemeClr val="accent6"/>
                </a:solidFill>
                <a:latin typeface="Consolas" panose="020B0609020204030204" pitchFamily="49" charset="0"/>
              </a:rPr>
              <a:t>, </a:t>
            </a:r>
            <a:r>
              <a:rPr lang="en-US" sz="29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count(%rip)</a:t>
            </a:r>
          </a:p>
          <a:p>
            <a:pPr marL="0" indent="0">
              <a:buNone/>
            </a:pPr>
            <a:r>
              <a:rPr lang="en-US" sz="2900" dirty="0">
                <a:solidFill>
                  <a:schemeClr val="accent6"/>
                </a:solidFill>
                <a:latin typeface="Consolas" panose="020B0609020204030204" pitchFamily="49" charset="0"/>
              </a:rPr>
              <a:t>	mov </a:t>
            </a:r>
            <a:r>
              <a:rPr lang="en-US" sz="29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nsolas" panose="020B0609020204030204" pitchFamily="49" charset="0"/>
              </a:rPr>
              <a:t>count(%rip)</a:t>
            </a:r>
            <a:r>
              <a:rPr lang="en-US" sz="2900" dirty="0">
                <a:solidFill>
                  <a:schemeClr val="accent6"/>
                </a:solidFill>
                <a:latin typeface="Consolas" panose="020B0609020204030204" pitchFamily="49" charset="0"/>
              </a:rPr>
              <a:t>, %</a:t>
            </a:r>
            <a:r>
              <a:rPr lang="en-US" sz="2900" dirty="0" err="1">
                <a:solidFill>
                  <a:schemeClr val="accent6"/>
                </a:solidFill>
                <a:latin typeface="Consolas" panose="020B0609020204030204" pitchFamily="49" charset="0"/>
              </a:rPr>
              <a:t>eax</a:t>
            </a:r>
            <a:endParaRPr lang="en-US" sz="2600" dirty="0">
              <a:solidFill>
                <a:schemeClr val="accent6"/>
              </a:solidFill>
              <a:latin typeface="Consolas" panose="020B0609020204030204" pitchFamily="49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1B7D82E-42A1-EDCF-F6DF-C41AC90E849F}"/>
              </a:ext>
            </a:extLst>
          </p:cNvPr>
          <p:cNvSpPr txBox="1"/>
          <p:nvPr/>
        </p:nvSpPr>
        <p:spPr>
          <a:xfrm>
            <a:off x="6728860" y="212735"/>
            <a:ext cx="4461823" cy="6432530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Full program: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.data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   .global source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   .global count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   .</a:t>
            </a:r>
            <a:r>
              <a:rPr lang="en-US" sz="2400" dirty="0" err="1">
                <a:latin typeface="Consolas" panose="020B0609020204030204" pitchFamily="49" charset="0"/>
                <a:cs typeface="Calibri Light" panose="020F0302020204030204" pitchFamily="34" charset="0"/>
              </a:rPr>
              <a:t>bss</a:t>
            </a:r>
            <a:endParaRPr lang="en-US" sz="2400" dirty="0">
              <a:latin typeface="Consolas" panose="020B0609020204030204" pitchFamily="49" charset="0"/>
              <a:cs typeface="Calibri Light" panose="020F0302020204030204" pitchFamily="34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   .align 8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source: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   .space 4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count: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   .space 4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.text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.global main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main: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   mov $35, %</a:t>
            </a:r>
            <a:r>
              <a:rPr lang="en-US" sz="2400" dirty="0" err="1">
                <a:latin typeface="Consolas" panose="020B0609020204030204" pitchFamily="49" charset="0"/>
                <a:cs typeface="Calibri Light" panose="020F0302020204030204" pitchFamily="34" charset="0"/>
              </a:rPr>
              <a:t>ebx</a:t>
            </a:r>
            <a:endParaRPr lang="en-US" sz="2400" dirty="0">
              <a:latin typeface="Consolas" panose="020B0609020204030204" pitchFamily="49" charset="0"/>
              <a:cs typeface="Calibri Light" panose="020F0302020204030204" pitchFamily="34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   mov %</a:t>
            </a:r>
            <a:r>
              <a:rPr lang="en-US" sz="2400" dirty="0" err="1">
                <a:latin typeface="Consolas" panose="020B0609020204030204" pitchFamily="49" charset="0"/>
                <a:cs typeface="Calibri Light" panose="020F0302020204030204" pitchFamily="34" charset="0"/>
              </a:rPr>
              <a:t>ebx</a:t>
            </a:r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, count</a:t>
            </a: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   mov count, %</a:t>
            </a:r>
            <a:r>
              <a:rPr lang="en-US" sz="2400" dirty="0" err="1">
                <a:latin typeface="Consolas" panose="020B0609020204030204" pitchFamily="49" charset="0"/>
                <a:cs typeface="Calibri Light" panose="020F0302020204030204" pitchFamily="34" charset="0"/>
              </a:rPr>
              <a:t>eax</a:t>
            </a:r>
            <a:endParaRPr lang="en-US" sz="2400" dirty="0">
              <a:latin typeface="Consolas" panose="020B0609020204030204" pitchFamily="49" charset="0"/>
              <a:cs typeface="Calibri Light" panose="020F0302020204030204" pitchFamily="34" charset="0"/>
            </a:endParaRPr>
          </a:p>
          <a:p>
            <a:r>
              <a:rPr lang="en-US" sz="2400" dirty="0">
                <a:latin typeface="Consolas" panose="020B0609020204030204" pitchFamily="49" charset="0"/>
                <a:cs typeface="Calibri Light" panose="020F0302020204030204" pitchFamily="34" charset="0"/>
              </a:rPr>
              <a:t>   ret</a:t>
            </a:r>
          </a:p>
        </p:txBody>
      </p:sp>
    </p:spTree>
    <p:extLst>
      <p:ext uri="{BB962C8B-B14F-4D97-AF65-F5344CB8AC3E}">
        <p14:creationId xmlns:p14="http://schemas.microsoft.com/office/powerpoint/2010/main" val="130848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B394E23-EC8E-8D3F-B740-944CDB406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Where is data stored?</a:t>
            </a:r>
          </a:p>
        </p:txBody>
      </p:sp>
      <p:graphicFrame>
        <p:nvGraphicFramePr>
          <p:cNvPr id="8" name="Content Placeholder 5">
            <a:extLst>
              <a:ext uri="{FF2B5EF4-FFF2-40B4-BE49-F238E27FC236}">
                <a16:creationId xmlns:a16="http://schemas.microsoft.com/office/drawing/2014/main" id="{16274024-D6C2-C405-4C8A-8BBBDE3F4E7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9686110"/>
              </p:ext>
            </p:extLst>
          </p:nvPr>
        </p:nvGraphicFramePr>
        <p:xfrm>
          <a:off x="979488" y="1825625"/>
          <a:ext cx="1023302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981222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355FF-470C-20D5-08C6-3BCC5D514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Stack Frame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16E1F97-4ABE-712A-98D7-E6AE133FA72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32649" y="1968560"/>
            <a:ext cx="8357761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Review also the body of fact overall - note that we set up space for local data at the start and return it at the end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Note the same in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main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is setting up a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2"/>
              </a:rPr>
              <a:t>stack frame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is a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critical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concept in programming, especially in languages like C &amp; C++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Memory: heap (growing up), stack (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growning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down), stack broken into stack frames with depth = current nesting depth of function calls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Each frame: return address, arguments, saved registers, local variables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full frame may be allocated at the start of the called function, but it also can be extended in the middle of the call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In most, popular programming languages,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data is either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global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on the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heap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or in a 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stack frame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Typically,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%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ebp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%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rbp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(depending on 32-bit or 64-bit model) is the base address of a function's frame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current frame size (in 32-bit): %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ebp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%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(stack grows towards address 0, so %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ebp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is always larger than %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esp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9963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10A0FB-2875-93A1-E177-8681EA06D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Addresses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1F35422-DAEC-B000-7029-A6E25186019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044698" y="1848681"/>
            <a:ext cx="10515600" cy="4678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Note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last_number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(%rip)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computes an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address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 it's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where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to store a result, not a register that holds the result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This distinction between an address and a value is also critical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All data (i.e., a variable, array, etc.) has an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address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address can be well-defined even if the value at that address is not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For example,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 x;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declares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x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and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defines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its address, but does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define its value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int x; </a:t>
            </a:r>
            <a:r>
              <a:rPr kumimoji="0" lang="en-US" altLang="en-US" sz="1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cout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&lt;&lt; x;</a:t>
            </a:r>
            <a:r>
              <a:rPr kumimoji="0" lang="en-US" altLang="en-US" sz="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prints a "random" value!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value depends on what was at that memory location before executing the print statement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It's random in that it's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unpredictable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Changing computers, changing code, using different versions of libraries can all affect the value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 variable value's </a:t>
            </a:r>
            <a:r>
              <a:rPr kumimoji="0" lang="en-US" altLang="en-US" sz="1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defined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if it is guaranteed to be a particular value (ignoring machine failures!)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undefined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: no guaranteed value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key is that undefined values lead to unpredictable results; something users rarely care for...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Note that it is </a:t>
            </a:r>
            <a:r>
              <a:rPr kumimoji="0" lang="en-US" altLang="en-US" sz="18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not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truly random: you can get the same result on every run, and you can often predict possible values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Illustrate: create an empty assembly program in </a:t>
            </a:r>
            <a:r>
              <a:rPr kumimoji="0" lang="en-US" altLang="en-US" sz="1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OnlineGDB</a:t>
            </a:r>
            <a:r>
              <a:rPr kumimoji="0" lang="en-US" altLang="en-US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with breakpoint at return, note values of registers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32936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330659-81E0-1C96-8A4F-9A755B5D1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takeaways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BF81E2-0C51-70BE-F73C-7624ABB2A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Data declared in a function, and the function's arguments, exist in a </a:t>
            </a:r>
            <a:r>
              <a:rPr lang="en-US" i="1" dirty="0"/>
              <a:t>stack frame</a:t>
            </a:r>
            <a:r>
              <a:rPr lang="en-US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 value is </a:t>
            </a:r>
            <a:r>
              <a:rPr lang="en-US" i="1" dirty="0"/>
              <a:t>(well-)defined</a:t>
            </a:r>
            <a:r>
              <a:rPr lang="en-US" dirty="0"/>
              <a:t> if it is predictable based on the code and the rules of the programming language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Saying something is </a:t>
            </a:r>
            <a:r>
              <a:rPr lang="en-US" i="1" dirty="0"/>
              <a:t>undefined</a:t>
            </a:r>
            <a:r>
              <a:rPr lang="en-US" dirty="0"/>
              <a:t> means it is not useful for computation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See this Rutgers page for another discussion of </a:t>
            </a:r>
            <a:r>
              <a:rPr lang="en-US" dirty="0">
                <a:hlinkClick r:id="rId2"/>
              </a:rPr>
              <a:t>stack frames</a:t>
            </a:r>
            <a:endParaRPr lang="en-US" dirty="0"/>
          </a:p>
          <a:p>
            <a:pPr lvl="1"/>
            <a:r>
              <a:rPr lang="en-US" dirty="0"/>
              <a:t>The concept of a call stack ("</a:t>
            </a:r>
            <a:r>
              <a:rPr lang="en-US" i="1" dirty="0"/>
              <a:t>run time stack</a:t>
            </a:r>
            <a:r>
              <a:rPr lang="en-US" dirty="0"/>
              <a:t>") and stack frames took decades to understand and popularize! </a:t>
            </a:r>
          </a:p>
          <a:p>
            <a:pPr lvl="1"/>
            <a:r>
              <a:rPr lang="en-US" dirty="0"/>
              <a:t>Don't be surprised if you don't quite understand it all in one go! </a:t>
            </a:r>
          </a:p>
          <a:p>
            <a:pPr lvl="1"/>
            <a:r>
              <a:rPr lang="en-US" dirty="0"/>
              <a:t>This course: </a:t>
            </a:r>
            <a:r>
              <a:rPr lang="en-US" b="1" dirty="0"/>
              <a:t>figuring out how to use logic and organization to make sure computations are well-defined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All of us have to struggle against our less logical selves! </a:t>
            </a:r>
          </a:p>
          <a:p>
            <a:pPr lvl="1"/>
            <a:r>
              <a:rPr lang="en-US" dirty="0"/>
              <a:t>This is our (joint) mountain to climb: building efficient, working, maintainable programs while wading past our desire to "just get it done"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9443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03275-183B-0572-BD40-EF8F3A8F6F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376" y="255485"/>
            <a:ext cx="6541152" cy="1641490"/>
          </a:xfrm>
        </p:spPr>
        <p:txBody>
          <a:bodyPr vert="horz" wrap="none" lIns="91440" tIns="45720" rIns="91440" bIns="45720" rtlCol="0" anchor="t">
            <a:normAutofit/>
          </a:bodyPr>
          <a:lstStyle/>
          <a:p>
            <a:pPr algn="ctr"/>
            <a:r>
              <a:rPr lang="en-US" sz="9600" spc="-300" dirty="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  <a:cs typeface="+mj-cs"/>
              </a:rPr>
              <a:t>Review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9AF1EF30-A42B-7A79-F588-9989AAFA58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2731" y="1867828"/>
            <a:ext cx="5741707" cy="4780916"/>
          </a:xfrm>
        </p:spPr>
        <p:txBody>
          <a:bodyPr>
            <a:normAutofit/>
          </a:bodyPr>
          <a:lstStyle/>
          <a:p>
            <a:r>
              <a:rPr lang="en-US" dirty="0"/>
              <a:t>Flowcharts: capture sequence at machine level</a:t>
            </a:r>
          </a:p>
          <a:p>
            <a:r>
              <a:rPr lang="en-US" dirty="0"/>
              <a:t>Using labels to implement flowcharts</a:t>
            </a:r>
          </a:p>
          <a:p>
            <a:r>
              <a:rPr lang="en-US" dirty="0" err="1"/>
              <a:t>cmp</a:t>
            </a:r>
            <a:r>
              <a:rPr lang="en-US" dirty="0"/>
              <a:t>, jump instructions</a:t>
            </a:r>
          </a:p>
          <a:p>
            <a:pPr lvl="1"/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a,b</a:t>
            </a:r>
            <a:r>
              <a:rPr lang="en-US" dirty="0"/>
              <a:t>: computes b – a</a:t>
            </a:r>
          </a:p>
          <a:p>
            <a:pPr lvl="1"/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jl</a:t>
            </a:r>
            <a:r>
              <a:rPr lang="en-US" dirty="0"/>
              <a:t>: jump if b – a &lt; 0, that is b &lt; a?</a:t>
            </a:r>
          </a:p>
          <a:p>
            <a:pPr lvl="1"/>
            <a:r>
              <a:rPr lang="en-US" dirty="0"/>
              <a:t>Likewise,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jz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jnz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jg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jle</a:t>
            </a:r>
            <a:r>
              <a:rPr lang="en-US" dirty="0"/>
              <a:t>, </a:t>
            </a:r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jge</a:t>
            </a:r>
            <a:endParaRPr lang="en-US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r>
              <a:rPr lang="en-US" dirty="0"/>
              <a:t>Labels for data</a:t>
            </a:r>
          </a:p>
          <a:p>
            <a:r>
              <a:rPr lang="en-US" dirty="0"/>
              <a:t>Stack frame: call info, local variables</a:t>
            </a:r>
          </a:p>
        </p:txBody>
      </p:sp>
      <p:pic>
        <p:nvPicPr>
          <p:cNvPr id="14" name="Content Placeholder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B06F0AF-BBD4-8802-88E8-351646A3C4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2394" y="727337"/>
            <a:ext cx="3899169" cy="4364208"/>
          </a:xfrm>
          <a:prstGeom prst="rect">
            <a:avLst/>
          </a:prstGeom>
          <a:solidFill>
            <a:schemeClr val="accent1"/>
          </a:solidFill>
          <a:ln w="107950">
            <a:solidFill>
              <a:schemeClr val="accent1"/>
            </a:solidFill>
          </a:ln>
          <a:effectLst>
            <a:reflection blurRad="38100" stA="52000" endA="300" endPos="35000" dist="25400" dir="5400000" sy="-100000" algn="bl" rotWithShape="0"/>
            <a:softEdge rad="25400"/>
          </a:effectLst>
        </p:spPr>
      </p:pic>
    </p:spTree>
    <p:extLst>
      <p:ext uri="{BB962C8B-B14F-4D97-AF65-F5344CB8AC3E}">
        <p14:creationId xmlns:p14="http://schemas.microsoft.com/office/powerpoint/2010/main" val="1493898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464028"/>
            <a:ext cx="11353800" cy="2393972"/>
          </a:xfrm>
        </p:spPr>
        <p:txBody>
          <a:bodyPr>
            <a:normAutofit/>
          </a:bodyPr>
          <a:lstStyle/>
          <a:p>
            <a:r>
              <a:rPr lang="en-US" sz="7200" dirty="0"/>
              <a:t>Note 5</a:t>
            </a:r>
            <a:br>
              <a:rPr lang="en-US" sz="7200" dirty="0"/>
            </a:br>
            <a:r>
              <a:rPr lang="en-US" sz="7200" dirty="0"/>
              <a:t>Labels &amp; Addresses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CSC 2210 Procedural and Object-Oriented C++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6270" y="6444476"/>
            <a:ext cx="25953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accent3">
                    <a:lumMod val="60000"/>
                    <a:lumOff val="40000"/>
                  </a:schemeClr>
                </a:solidFill>
                <a:latin typeface="Calibri Light" panose="020F0302020204030204" pitchFamily="34" charset="0"/>
              </a:rPr>
              <a:t>Copyright © 2023-24 Robert W. Hasker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B91C182-B0F9-33B9-A846-5970D9577EED}"/>
              </a:ext>
            </a:extLst>
          </p:cNvPr>
          <p:cNvSpPr txBox="1"/>
          <p:nvPr/>
        </p:nvSpPr>
        <p:spPr>
          <a:xfrm>
            <a:off x="6565392" y="283464"/>
            <a:ext cx="5363969" cy="1477328"/>
          </a:xfrm>
          <a:prstGeom prst="rect">
            <a:avLst/>
          </a:prstGeom>
        </p:spPr>
        <p:style>
          <a:lnRef idx="2">
            <a:schemeClr val="accent2">
              <a:shade val="15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Reading: </a:t>
            </a:r>
            <a:r>
              <a:rPr lang="en-US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https://en.wikibooks.org/wiki/X86_Assembly</a:t>
            </a:r>
            <a:r>
              <a:rPr lang="en-US" dirty="0">
                <a:solidFill>
                  <a:schemeClr val="bg1"/>
                </a:solidFill>
              </a:rPr>
              <a:t> </a:t>
            </a:r>
          </a:p>
          <a:p>
            <a:r>
              <a:rPr lang="en-US" dirty="0">
                <a:solidFill>
                  <a:schemeClr val="bg1"/>
                </a:solidFill>
              </a:rPr>
              <a:t>Sections: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x86 Basics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x86 Instruction Set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Syntaxes and Assemblers</a:t>
            </a:r>
          </a:p>
        </p:txBody>
      </p:sp>
    </p:spTree>
    <p:extLst>
      <p:ext uri="{BB962C8B-B14F-4D97-AF65-F5344CB8AC3E}">
        <p14:creationId xmlns:p14="http://schemas.microsoft.com/office/powerpoint/2010/main" val="3439947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CDC4-3BEF-BB65-DAE3-1C3192DD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handle a loop?</a:t>
            </a:r>
          </a:p>
        </p:txBody>
      </p:sp>
      <p:pic>
        <p:nvPicPr>
          <p:cNvPr id="16" name="Content Placeholder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62740A-8E75-B2E4-A2D7-F92395B5CC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2080541"/>
            <a:ext cx="3899169" cy="4364208"/>
          </a:xfrm>
          <a:solidFill>
            <a:schemeClr val="accent1"/>
          </a:solidFill>
          <a:ln w="107950">
            <a:solidFill>
              <a:schemeClr val="accent1"/>
            </a:solidFill>
          </a:ln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3E9B514-47D9-AE7A-73B1-B5ED720A8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65861" y="2128667"/>
            <a:ext cx="5789527" cy="4364208"/>
          </a:xfrm>
        </p:spPr>
        <p:txBody>
          <a:bodyPr>
            <a:normAutofit fontScale="92500"/>
          </a:bodyPr>
          <a:lstStyle/>
          <a:p>
            <a:r>
              <a:rPr lang="en-US" dirty="0"/>
              <a:t>This is a </a:t>
            </a:r>
            <a:r>
              <a:rPr lang="en-US" b="1" i="1" dirty="0"/>
              <a:t>flowchart</a:t>
            </a:r>
          </a:p>
          <a:p>
            <a:pPr lvl="1"/>
            <a:r>
              <a:rPr lang="en-US" i="1" dirty="0"/>
              <a:t>Diamond</a:t>
            </a:r>
            <a:r>
              <a:rPr lang="en-US" dirty="0"/>
              <a:t>: decision with yes/no answer</a:t>
            </a:r>
          </a:p>
          <a:p>
            <a:pPr lvl="1"/>
            <a:r>
              <a:rPr lang="en-US" i="1" dirty="0"/>
              <a:t>Rectangle</a:t>
            </a:r>
            <a:r>
              <a:rPr lang="en-US" dirty="0"/>
              <a:t>: an action</a:t>
            </a:r>
          </a:p>
          <a:p>
            <a:pPr lvl="1"/>
            <a:r>
              <a:rPr lang="en-US" i="1" dirty="0"/>
              <a:t>Arrows</a:t>
            </a:r>
            <a:r>
              <a:rPr lang="en-US" dirty="0"/>
              <a:t>: possible paths</a:t>
            </a:r>
          </a:p>
          <a:p>
            <a:r>
              <a:rPr lang="en-US" dirty="0"/>
              <a:t>Simple to follow</a:t>
            </a:r>
          </a:p>
          <a:p>
            <a:r>
              <a:rPr lang="en-US" dirty="0"/>
              <a:t>Was seen as the design tool in the 60s</a:t>
            </a:r>
          </a:p>
          <a:p>
            <a:r>
              <a:rPr lang="en-US" dirty="0"/>
              <a:t>Issue: big programs → </a:t>
            </a:r>
            <a:r>
              <a:rPr lang="en-US" i="1" dirty="0"/>
              <a:t>very</a:t>
            </a:r>
            <a:r>
              <a:rPr lang="en-US" dirty="0"/>
              <a:t> big charts!</a:t>
            </a:r>
          </a:p>
          <a:p>
            <a:pPr lvl="1"/>
            <a:r>
              <a:rPr lang="en-US" dirty="0"/>
              <a:t>And no one wrote them until after writing the code…</a:t>
            </a:r>
          </a:p>
          <a:p>
            <a:r>
              <a:rPr lang="en-US" dirty="0"/>
              <a:t>But, good for understanding assembly</a:t>
            </a:r>
          </a:p>
        </p:txBody>
      </p:sp>
    </p:spTree>
    <p:extLst>
      <p:ext uri="{BB962C8B-B14F-4D97-AF65-F5344CB8AC3E}">
        <p14:creationId xmlns:p14="http://schemas.microsoft.com/office/powerpoint/2010/main" val="782614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CDC4-3BEF-BB65-DAE3-1C3192DD6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handle a loop?</a:t>
            </a:r>
          </a:p>
        </p:txBody>
      </p:sp>
      <p:pic>
        <p:nvPicPr>
          <p:cNvPr id="16" name="Content Placeholder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62740A-8E75-B2E4-A2D7-F92395B5CC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2080541"/>
            <a:ext cx="3899169" cy="4364208"/>
          </a:xfrm>
          <a:solidFill>
            <a:schemeClr val="accent1"/>
          </a:solidFill>
          <a:ln w="107950">
            <a:solidFill>
              <a:schemeClr val="accent1"/>
            </a:solidFill>
          </a:ln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3E9B514-47D9-AE7A-73B1-B5ED720A8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565861" y="1941095"/>
            <a:ext cx="6353423" cy="4551780"/>
          </a:xfrm>
        </p:spPr>
        <p:txBody>
          <a:bodyPr>
            <a:normAutofit/>
          </a:bodyPr>
          <a:lstStyle/>
          <a:p>
            <a:r>
              <a:rPr lang="en-US" dirty="0"/>
              <a:t>Basic elements</a:t>
            </a:r>
          </a:p>
          <a:p>
            <a:pPr lvl="1"/>
            <a:r>
              <a:rPr lang="en-US" i="1" dirty="0">
                <a:solidFill>
                  <a:schemeClr val="accent6"/>
                </a:solidFill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chemeClr val="accent6"/>
                </a:solidFill>
              </a:rPr>
              <a:t>: </a:t>
            </a:r>
            <a:r>
              <a:rPr lang="en-US" dirty="0"/>
              <a:t>- names a memory location</a:t>
            </a:r>
          </a:p>
          <a:p>
            <a:pPr lvl="1"/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jmp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chemeClr val="accent6"/>
                </a:solidFill>
                <a:latin typeface="Consolas" panose="020B0609020204030204" pitchFamily="49" charset="0"/>
              </a:rPr>
              <a:t>label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r>
              <a:rPr lang="en-US" dirty="0"/>
              <a:t>– jump to specified location</a:t>
            </a:r>
          </a:p>
          <a:p>
            <a:r>
              <a:rPr lang="en-US" dirty="0"/>
              <a:t>But what if jump is conditional?</a:t>
            </a:r>
          </a:p>
          <a:p>
            <a:pPr lvl="1"/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cmp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chemeClr val="accent6"/>
                </a:solidFill>
                <a:latin typeface="Consolas" panose="020B0609020204030204" pitchFamily="49" charset="0"/>
              </a:rPr>
              <a:t>a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, </a:t>
            </a:r>
            <a:r>
              <a:rPr lang="en-US" i="1" dirty="0">
                <a:solidFill>
                  <a:schemeClr val="accent6"/>
                </a:solidFill>
                <a:latin typeface="Consolas" panose="020B0609020204030204" pitchFamily="49" charset="0"/>
              </a:rPr>
              <a:t>b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r>
              <a:rPr lang="en-US" dirty="0"/>
              <a:t>– compare a and b, setting flags indicating whether a &lt; b, a == b, a &gt; b, etc.</a:t>
            </a:r>
          </a:p>
          <a:p>
            <a:pPr lvl="1"/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je </a:t>
            </a:r>
            <a:r>
              <a:rPr lang="en-US" i="1" dirty="0">
                <a:solidFill>
                  <a:schemeClr val="accent6"/>
                </a:solidFill>
                <a:latin typeface="Consolas" panose="020B0609020204030204" pitchFamily="49" charset="0"/>
              </a:rPr>
              <a:t>label</a:t>
            </a:r>
            <a:r>
              <a:rPr lang="en-US" dirty="0"/>
              <a:t>: jump if comparison was equal</a:t>
            </a:r>
          </a:p>
          <a:p>
            <a:pPr lvl="1"/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jne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chemeClr val="accent6"/>
                </a:solidFill>
                <a:latin typeface="Consolas" panose="020B0609020204030204" pitchFamily="49" charset="0"/>
              </a:rPr>
              <a:t>label</a:t>
            </a:r>
            <a:r>
              <a:rPr lang="en-US" dirty="0"/>
              <a:t>: jump if comparison was not equal</a:t>
            </a:r>
          </a:p>
          <a:p>
            <a:pPr lvl="1"/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</a:rPr>
              <a:t>jg</a:t>
            </a:r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</a:rPr>
              <a:t> </a:t>
            </a:r>
            <a:r>
              <a:rPr lang="en-US" i="1" dirty="0">
                <a:solidFill>
                  <a:schemeClr val="accent6"/>
                </a:solidFill>
                <a:latin typeface="Consolas" panose="020B0609020204030204" pitchFamily="49" charset="0"/>
              </a:rPr>
              <a:t>label</a:t>
            </a:r>
            <a:r>
              <a:rPr lang="en-US" dirty="0"/>
              <a:t>: jump if a was greater than b</a:t>
            </a:r>
          </a:p>
          <a:p>
            <a:pPr lvl="1"/>
            <a:r>
              <a:rPr lang="en-US" dirty="0"/>
              <a:t>(among others)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837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CDC4-3BEF-BB65-DAE3-1C3192DD6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5881854" cy="1325563"/>
          </a:xfrm>
        </p:spPr>
        <p:txBody>
          <a:bodyPr/>
          <a:lstStyle/>
          <a:p>
            <a:r>
              <a:rPr lang="en-US" dirty="0"/>
              <a:t>Assembly solution</a:t>
            </a:r>
          </a:p>
        </p:txBody>
      </p:sp>
      <p:pic>
        <p:nvPicPr>
          <p:cNvPr id="16" name="Content Placeholder 1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62740A-8E75-B2E4-A2D7-F92395B5CC3A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6612" y="2080541"/>
            <a:ext cx="3899169" cy="4364208"/>
          </a:xfrm>
          <a:solidFill>
            <a:schemeClr val="accent1"/>
          </a:solidFill>
          <a:ln w="107950">
            <a:solidFill>
              <a:schemeClr val="accent1"/>
            </a:solidFill>
          </a:ln>
        </p:spPr>
      </p:pic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3E9B514-47D9-AE7A-73B1-B5ED720A8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735781" y="2348324"/>
            <a:ext cx="6818644" cy="436420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	mov  $1, %</a:t>
            </a:r>
            <a:r>
              <a:rPr lang="en-US" sz="2200" dirty="0" err="1">
                <a:latin typeface="Consolas" panose="020B0609020204030204" pitchFamily="49" charset="0"/>
              </a:rPr>
              <a:t>rax</a:t>
            </a:r>
            <a:r>
              <a:rPr lang="en-US" sz="2200" dirty="0">
                <a:latin typeface="Consolas" panose="020B0609020204030204" pitchFamily="49" charset="0"/>
              </a:rPr>
              <a:t>    # result</a:t>
            </a:r>
          </a:p>
          <a:p>
            <a:pPr marL="457200" lvl="1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	</a:t>
            </a:r>
            <a:r>
              <a:rPr lang="en-US" sz="2200" dirty="0" err="1">
                <a:latin typeface="Consolas" panose="020B0609020204030204" pitchFamily="49" charset="0"/>
              </a:rPr>
              <a:t>cmp</a:t>
            </a:r>
            <a:r>
              <a:rPr lang="en-US" sz="2200" dirty="0">
                <a:latin typeface="Consolas" panose="020B0609020204030204" pitchFamily="49" charset="0"/>
              </a:rPr>
              <a:t>  $0, %</a:t>
            </a:r>
            <a:r>
              <a:rPr lang="en-US" sz="2200" dirty="0" err="1">
                <a:latin typeface="Consolas" panose="020B0609020204030204" pitchFamily="49" charset="0"/>
              </a:rPr>
              <a:t>rcx</a:t>
            </a:r>
            <a:r>
              <a:rPr lang="en-US" sz="2200" dirty="0">
                <a:latin typeface="Consolas" panose="020B0609020204030204" pitchFamily="49" charset="0"/>
              </a:rPr>
              <a:t>    # while num != 0</a:t>
            </a:r>
          </a:p>
          <a:p>
            <a:pPr marL="457200" lvl="1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	je done          # if ==, go to end</a:t>
            </a:r>
          </a:p>
          <a:p>
            <a:pPr marL="457200" lvl="1" indent="0">
              <a:buNone/>
            </a:pPr>
            <a:r>
              <a:rPr lang="en-US" sz="2200" dirty="0" err="1">
                <a:latin typeface="Consolas" panose="020B0609020204030204" pitchFamily="49" charset="0"/>
              </a:rPr>
              <a:t>loop_top</a:t>
            </a:r>
            <a:r>
              <a:rPr lang="en-US" sz="2200" dirty="0">
                <a:latin typeface="Consolas" panose="020B0609020204030204" pitchFamily="49" charset="0"/>
              </a:rPr>
              <a:t>:</a:t>
            </a:r>
          </a:p>
          <a:p>
            <a:pPr marL="457200" lvl="1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   </a:t>
            </a:r>
            <a:r>
              <a:rPr lang="en-US" sz="2200" dirty="0" err="1">
                <a:latin typeface="Consolas" panose="020B0609020204030204" pitchFamily="49" charset="0"/>
              </a:rPr>
              <a:t>imul</a:t>
            </a:r>
            <a:r>
              <a:rPr lang="en-US" sz="2200" dirty="0">
                <a:latin typeface="Consolas" panose="020B0609020204030204" pitchFamily="49" charset="0"/>
              </a:rPr>
              <a:t> %</a:t>
            </a:r>
            <a:r>
              <a:rPr lang="en-US" sz="2200" dirty="0" err="1">
                <a:latin typeface="Consolas" panose="020B0609020204030204" pitchFamily="49" charset="0"/>
              </a:rPr>
              <a:t>rcx</a:t>
            </a:r>
            <a:r>
              <a:rPr lang="en-US" sz="2200" dirty="0">
                <a:latin typeface="Consolas" panose="020B0609020204030204" pitchFamily="49" charset="0"/>
              </a:rPr>
              <a:t>, %</a:t>
            </a:r>
            <a:r>
              <a:rPr lang="en-US" sz="2200" dirty="0" err="1">
                <a:latin typeface="Consolas" panose="020B0609020204030204" pitchFamily="49" charset="0"/>
              </a:rPr>
              <a:t>rax</a:t>
            </a:r>
            <a:r>
              <a:rPr lang="en-US" sz="2200" dirty="0">
                <a:latin typeface="Consolas" panose="020B0609020204030204" pitchFamily="49" charset="0"/>
              </a:rPr>
              <a:t>  # result *= num</a:t>
            </a:r>
          </a:p>
          <a:p>
            <a:pPr marL="457200" lvl="1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	sub  $1, %</a:t>
            </a:r>
            <a:r>
              <a:rPr lang="en-US" sz="2200" dirty="0" err="1">
                <a:latin typeface="Consolas" panose="020B0609020204030204" pitchFamily="49" charset="0"/>
              </a:rPr>
              <a:t>rcx</a:t>
            </a:r>
            <a:r>
              <a:rPr lang="en-US" sz="2200" dirty="0">
                <a:latin typeface="Consolas" panose="020B0609020204030204" pitchFamily="49" charset="0"/>
              </a:rPr>
              <a:t>    # num -= 1</a:t>
            </a:r>
          </a:p>
          <a:p>
            <a:pPr marL="457200" lvl="1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	</a:t>
            </a:r>
            <a:r>
              <a:rPr lang="en-US" sz="2200" dirty="0" err="1">
                <a:latin typeface="Consolas" panose="020B0609020204030204" pitchFamily="49" charset="0"/>
              </a:rPr>
              <a:t>cmp</a:t>
            </a:r>
            <a:r>
              <a:rPr lang="en-US" sz="2200" dirty="0">
                <a:latin typeface="Consolas" panose="020B0609020204030204" pitchFamily="49" charset="0"/>
              </a:rPr>
              <a:t>  $0, %</a:t>
            </a:r>
            <a:r>
              <a:rPr lang="en-US" sz="2200" dirty="0" err="1">
                <a:latin typeface="Consolas" panose="020B0609020204030204" pitchFamily="49" charset="0"/>
              </a:rPr>
              <a:t>rcx</a:t>
            </a:r>
            <a:r>
              <a:rPr lang="en-US" sz="2200" dirty="0">
                <a:latin typeface="Consolas" panose="020B0609020204030204" pitchFamily="49" charset="0"/>
              </a:rPr>
              <a:t>    # compare num to 0</a:t>
            </a:r>
          </a:p>
          <a:p>
            <a:pPr marL="457200" lvl="1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	</a:t>
            </a:r>
            <a:r>
              <a:rPr lang="en-US" sz="2200" dirty="0" err="1">
                <a:latin typeface="Consolas" panose="020B0609020204030204" pitchFamily="49" charset="0"/>
              </a:rPr>
              <a:t>jne</a:t>
            </a:r>
            <a:r>
              <a:rPr lang="en-US" sz="2200" dirty="0">
                <a:latin typeface="Consolas" panose="020B0609020204030204" pitchFamily="49" charset="0"/>
              </a:rPr>
              <a:t>  </a:t>
            </a:r>
            <a:r>
              <a:rPr lang="en-US" sz="2200" dirty="0" err="1">
                <a:latin typeface="Consolas" panose="020B0609020204030204" pitchFamily="49" charset="0"/>
              </a:rPr>
              <a:t>loop_top</a:t>
            </a:r>
            <a:r>
              <a:rPr lang="en-US" sz="2200" dirty="0">
                <a:latin typeface="Consolas" panose="020B0609020204030204" pitchFamily="49" charset="0"/>
              </a:rPr>
              <a:t>    # if !=, go back</a:t>
            </a:r>
          </a:p>
          <a:p>
            <a:pPr marL="457200" lvl="1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done:</a:t>
            </a:r>
          </a:p>
          <a:p>
            <a:pPr marL="457200" lvl="1" indent="0">
              <a:buNone/>
            </a:pPr>
            <a:r>
              <a:rPr lang="en-US" sz="2200" dirty="0">
                <a:latin typeface="Consolas" panose="020B0609020204030204" pitchFamily="49" charset="0"/>
              </a:rPr>
              <a:t>	ret              # return </a:t>
            </a:r>
            <a:r>
              <a:rPr lang="en-US" sz="2200" dirty="0" err="1">
                <a:latin typeface="Consolas" panose="020B0609020204030204" pitchFamily="49" charset="0"/>
              </a:rPr>
              <a:t>rax</a:t>
            </a:r>
            <a:r>
              <a:rPr lang="en-US" sz="2200" dirty="0">
                <a:latin typeface="Consolas" panose="020B0609020204030204" pitchFamily="49" charset="0"/>
              </a:rPr>
              <a:t>/result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CA2ACC-19F4-6857-022F-D0511A7BF194}"/>
              </a:ext>
            </a:extLst>
          </p:cNvPr>
          <p:cNvSpPr txBox="1"/>
          <p:nvPr/>
        </p:nvSpPr>
        <p:spPr>
          <a:xfrm>
            <a:off x="8871283" y="145468"/>
            <a:ext cx="3097323" cy="175432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  long </a:t>
            </a:r>
            <a:r>
              <a:rPr lang="en-US" dirty="0" err="1">
                <a:latin typeface="Consolas" panose="020B0609020204030204" pitchFamily="49" charset="0"/>
              </a:rPr>
              <a:t>long</a:t>
            </a:r>
            <a:r>
              <a:rPr lang="en-US" dirty="0">
                <a:latin typeface="Consolas" panose="020B0609020204030204" pitchFamily="49" charset="0"/>
              </a:rPr>
              <a:t> result = 1;</a:t>
            </a:r>
          </a:p>
          <a:p>
            <a:r>
              <a:rPr lang="en-US" dirty="0">
                <a:latin typeface="Consolas" panose="020B0609020204030204" pitchFamily="49" charset="0"/>
              </a:rPr>
              <a:t>  while ( num != 0 ) {</a:t>
            </a:r>
          </a:p>
          <a:p>
            <a:r>
              <a:rPr lang="en-US" dirty="0">
                <a:latin typeface="Consolas" panose="020B0609020204030204" pitchFamily="49" charset="0"/>
              </a:rPr>
              <a:t>    result *= num;</a:t>
            </a:r>
          </a:p>
          <a:p>
            <a:r>
              <a:rPr lang="en-US" dirty="0">
                <a:latin typeface="Consolas" panose="020B0609020204030204" pitchFamily="49" charset="0"/>
              </a:rPr>
              <a:t>    num--;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latin typeface="Consolas" panose="020B0609020204030204" pitchFamily="49" charset="0"/>
              </a:rPr>
              <a:t>  return result;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49AC4F-21ED-269C-A33F-237B38C888AE}"/>
              </a:ext>
            </a:extLst>
          </p:cNvPr>
          <p:cNvSpPr txBox="1"/>
          <p:nvPr/>
        </p:nvSpPr>
        <p:spPr>
          <a:xfrm>
            <a:off x="593143" y="1828101"/>
            <a:ext cx="4142638" cy="4616648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182880" tIns="91440" rIns="182880" bIns="91440" rtlCol="0">
            <a:spAutoFit/>
          </a:bodyPr>
          <a:lstStyle/>
          <a:p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Note the form: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One instruction per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Colon after labels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#: comment to end of 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Whitespace within line: generally optional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Line up in columns for readability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offset labels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assembly is typically not case-sensitive, but no one would use all caps!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F4A876E-0FDB-4990-1F6C-EC20AD910F31}"/>
              </a:ext>
            </a:extLst>
          </p:cNvPr>
          <p:cNvSpPr txBox="1"/>
          <p:nvPr/>
        </p:nvSpPr>
        <p:spPr>
          <a:xfrm>
            <a:off x="7689682" y="5487277"/>
            <a:ext cx="4278924" cy="954107"/>
          </a:xfrm>
          <a:prstGeom prst="rect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These names are arbitrary;</a:t>
            </a:r>
          </a:p>
          <a:p>
            <a:r>
              <a:rPr lang="en-US" sz="2800" dirty="0">
                <a:solidFill>
                  <a:schemeClr val="bg1"/>
                </a:solidFill>
              </a:rPr>
              <a:t>could have been X: and Y: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0ABD4C34-94F1-8240-281C-DF6C1E71E04B}"/>
              </a:ext>
            </a:extLst>
          </p:cNvPr>
          <p:cNvCxnSpPr>
            <a:stCxn id="5" idx="1"/>
          </p:cNvCxnSpPr>
          <p:nvPr/>
        </p:nvCxnSpPr>
        <p:spPr>
          <a:xfrm flipH="1" flipV="1">
            <a:off x="6096000" y="5487277"/>
            <a:ext cx="1593682" cy="477054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52B78FE-37A2-E983-A1F3-B499FFD947A6}"/>
              </a:ext>
            </a:extLst>
          </p:cNvPr>
          <p:cNvCxnSpPr>
            <a:cxnSpLocks/>
            <a:stCxn id="5" idx="1"/>
          </p:cNvCxnSpPr>
          <p:nvPr/>
        </p:nvCxnSpPr>
        <p:spPr>
          <a:xfrm flipH="1" flipV="1">
            <a:off x="6466114" y="3814354"/>
            <a:ext cx="1223568" cy="2149977"/>
          </a:xfrm>
          <a:prstGeom prst="straightConnector1">
            <a:avLst/>
          </a:prstGeom>
          <a:ln w="34925"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2498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CDC4-3BEF-BB65-DAE3-1C3192DD6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5881854" cy="1325563"/>
          </a:xfrm>
        </p:spPr>
        <p:txBody>
          <a:bodyPr/>
          <a:lstStyle/>
          <a:p>
            <a:r>
              <a:rPr lang="en-US" dirty="0"/>
              <a:t>Assembly solution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3E9B514-47D9-AE7A-73B1-B5ED720A84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32486" y="2207419"/>
            <a:ext cx="6489156" cy="3992213"/>
          </a:xfrm>
          <a:solidFill>
            <a:schemeClr val="bg2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en-US" sz="2600" dirty="0">
                <a:latin typeface="Consolas" panose="020B0609020204030204" pitchFamily="49" charset="0"/>
              </a:rPr>
              <a:t>   mov  $1, %</a:t>
            </a:r>
            <a:r>
              <a:rPr lang="en-US" sz="2600" dirty="0" err="1">
                <a:latin typeface="Consolas" panose="020B0609020204030204" pitchFamily="49" charset="0"/>
              </a:rPr>
              <a:t>rax</a:t>
            </a:r>
            <a:r>
              <a:rPr lang="en-US" sz="2600" dirty="0">
                <a:latin typeface="Consolas" panose="020B0609020204030204" pitchFamily="49" charset="0"/>
              </a:rPr>
              <a:t>    # result 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</a:t>
            </a:r>
            <a:r>
              <a:rPr lang="en-US" sz="2600" dirty="0" err="1">
                <a:latin typeface="Consolas" panose="020B0609020204030204" pitchFamily="49" charset="0"/>
              </a:rPr>
              <a:t>cmp</a:t>
            </a:r>
            <a:r>
              <a:rPr lang="en-US" sz="2600" dirty="0">
                <a:latin typeface="Consolas" panose="020B0609020204030204" pitchFamily="49" charset="0"/>
              </a:rPr>
              <a:t>  $0, %</a:t>
            </a:r>
            <a:r>
              <a:rPr lang="en-US" sz="2600" dirty="0" err="1">
                <a:latin typeface="Consolas" panose="020B0609020204030204" pitchFamily="49" charset="0"/>
              </a:rPr>
              <a:t>rcx</a:t>
            </a:r>
            <a:r>
              <a:rPr lang="en-US" sz="2600" dirty="0">
                <a:latin typeface="Consolas" panose="020B0609020204030204" pitchFamily="49" charset="0"/>
              </a:rPr>
              <a:t>    # while num != 0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je done          # if ==, go to end</a:t>
            </a:r>
          </a:p>
          <a:p>
            <a:pPr marL="0" indent="0">
              <a:buNone/>
            </a:pPr>
            <a:r>
              <a:rPr lang="en-US" sz="2600" dirty="0" err="1">
                <a:latin typeface="Consolas" panose="020B0609020204030204" pitchFamily="49" charset="0"/>
              </a:rPr>
              <a:t>loop_top</a:t>
            </a:r>
            <a:r>
              <a:rPr lang="en-US" sz="2600" dirty="0"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</a:t>
            </a:r>
            <a:r>
              <a:rPr lang="en-US" sz="2600" dirty="0" err="1">
                <a:latin typeface="Consolas" panose="020B0609020204030204" pitchFamily="49" charset="0"/>
              </a:rPr>
              <a:t>imul</a:t>
            </a:r>
            <a:r>
              <a:rPr lang="en-US" sz="2600" dirty="0">
                <a:latin typeface="Consolas" panose="020B0609020204030204" pitchFamily="49" charset="0"/>
              </a:rPr>
              <a:t> %</a:t>
            </a:r>
            <a:r>
              <a:rPr lang="en-US" sz="2600" dirty="0" err="1">
                <a:latin typeface="Consolas" panose="020B0609020204030204" pitchFamily="49" charset="0"/>
              </a:rPr>
              <a:t>rcx</a:t>
            </a:r>
            <a:r>
              <a:rPr lang="en-US" sz="2600" dirty="0">
                <a:latin typeface="Consolas" panose="020B0609020204030204" pitchFamily="49" charset="0"/>
              </a:rPr>
              <a:t>, %</a:t>
            </a:r>
            <a:r>
              <a:rPr lang="en-US" sz="2600" dirty="0" err="1">
                <a:latin typeface="Consolas" panose="020B0609020204030204" pitchFamily="49" charset="0"/>
              </a:rPr>
              <a:t>rax</a:t>
            </a:r>
            <a:r>
              <a:rPr lang="en-US" sz="2600" dirty="0">
                <a:latin typeface="Consolas" panose="020B0609020204030204" pitchFamily="49" charset="0"/>
              </a:rPr>
              <a:t>  # result *= num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sub  $1, %</a:t>
            </a:r>
            <a:r>
              <a:rPr lang="en-US" sz="2600" dirty="0" err="1">
                <a:latin typeface="Consolas" panose="020B0609020204030204" pitchFamily="49" charset="0"/>
              </a:rPr>
              <a:t>rcx</a:t>
            </a:r>
            <a:r>
              <a:rPr lang="en-US" sz="2600" dirty="0">
                <a:latin typeface="Consolas" panose="020B0609020204030204" pitchFamily="49" charset="0"/>
              </a:rPr>
              <a:t>    # num -= 1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</a:t>
            </a:r>
            <a:r>
              <a:rPr lang="en-US" sz="2600" dirty="0" err="1">
                <a:latin typeface="Consolas" panose="020B0609020204030204" pitchFamily="49" charset="0"/>
              </a:rPr>
              <a:t>cmp</a:t>
            </a:r>
            <a:r>
              <a:rPr lang="en-US" sz="2600" dirty="0">
                <a:latin typeface="Consolas" panose="020B0609020204030204" pitchFamily="49" charset="0"/>
              </a:rPr>
              <a:t>  $0, %</a:t>
            </a:r>
            <a:r>
              <a:rPr lang="en-US" sz="2600" dirty="0" err="1">
                <a:latin typeface="Consolas" panose="020B0609020204030204" pitchFamily="49" charset="0"/>
              </a:rPr>
              <a:t>rcx</a:t>
            </a:r>
            <a:r>
              <a:rPr lang="en-US" sz="2600" dirty="0">
                <a:latin typeface="Consolas" panose="020B0609020204030204" pitchFamily="49" charset="0"/>
              </a:rPr>
              <a:t>    # compare num to 0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</a:t>
            </a:r>
            <a:r>
              <a:rPr lang="en-US" sz="2600" dirty="0" err="1">
                <a:latin typeface="Consolas" panose="020B0609020204030204" pitchFamily="49" charset="0"/>
              </a:rPr>
              <a:t>jne</a:t>
            </a:r>
            <a:r>
              <a:rPr lang="en-US" sz="2600" dirty="0">
                <a:latin typeface="Consolas" panose="020B0609020204030204" pitchFamily="49" charset="0"/>
              </a:rPr>
              <a:t>  </a:t>
            </a:r>
            <a:r>
              <a:rPr lang="en-US" sz="2600" dirty="0" err="1">
                <a:latin typeface="Consolas" panose="020B0609020204030204" pitchFamily="49" charset="0"/>
              </a:rPr>
              <a:t>loop_top</a:t>
            </a:r>
            <a:r>
              <a:rPr lang="en-US" sz="2600" dirty="0">
                <a:latin typeface="Consolas" panose="020B0609020204030204" pitchFamily="49" charset="0"/>
              </a:rPr>
              <a:t>    # if !=, go back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done: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ret              # return </a:t>
            </a:r>
            <a:r>
              <a:rPr lang="en-US" sz="2600" dirty="0" err="1">
                <a:latin typeface="Consolas" panose="020B0609020204030204" pitchFamily="49" charset="0"/>
              </a:rPr>
              <a:t>rax</a:t>
            </a:r>
            <a:r>
              <a:rPr lang="en-US" sz="2600" dirty="0">
                <a:latin typeface="Consolas" panose="020B0609020204030204" pitchFamily="49" charset="0"/>
              </a:rPr>
              <a:t>/result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7CA2ACC-19F4-6857-022F-D0511A7BF194}"/>
              </a:ext>
            </a:extLst>
          </p:cNvPr>
          <p:cNvSpPr txBox="1"/>
          <p:nvPr/>
        </p:nvSpPr>
        <p:spPr>
          <a:xfrm>
            <a:off x="8871283" y="145468"/>
            <a:ext cx="3097323" cy="1754326"/>
          </a:xfrm>
          <a:prstGeom prst="rect">
            <a:avLst/>
          </a:prstGeom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dirty="0">
                <a:latin typeface="Consolas" panose="020B0609020204030204" pitchFamily="49" charset="0"/>
              </a:rPr>
              <a:t>  long </a:t>
            </a:r>
            <a:r>
              <a:rPr lang="en-US" dirty="0" err="1">
                <a:latin typeface="Consolas" panose="020B0609020204030204" pitchFamily="49" charset="0"/>
              </a:rPr>
              <a:t>long</a:t>
            </a:r>
            <a:r>
              <a:rPr lang="en-US" dirty="0">
                <a:latin typeface="Consolas" panose="020B0609020204030204" pitchFamily="49" charset="0"/>
              </a:rPr>
              <a:t> result = 1;</a:t>
            </a:r>
          </a:p>
          <a:p>
            <a:r>
              <a:rPr lang="en-US" dirty="0">
                <a:latin typeface="Consolas" panose="020B0609020204030204" pitchFamily="49" charset="0"/>
              </a:rPr>
              <a:t>  while ( num != 0 ) {</a:t>
            </a:r>
          </a:p>
          <a:p>
            <a:r>
              <a:rPr lang="en-US" dirty="0">
                <a:latin typeface="Consolas" panose="020B0609020204030204" pitchFamily="49" charset="0"/>
              </a:rPr>
              <a:t>    result *= num;</a:t>
            </a:r>
          </a:p>
          <a:p>
            <a:r>
              <a:rPr lang="en-US" dirty="0">
                <a:latin typeface="Consolas" panose="020B0609020204030204" pitchFamily="49" charset="0"/>
              </a:rPr>
              <a:t>    num--;</a:t>
            </a:r>
          </a:p>
          <a:p>
            <a:r>
              <a:rPr lang="en-US" dirty="0">
                <a:latin typeface="Consolas" panose="020B0609020204030204" pitchFamily="49" charset="0"/>
              </a:rPr>
              <a:t>  }</a:t>
            </a:r>
          </a:p>
          <a:p>
            <a:r>
              <a:rPr lang="en-US" dirty="0">
                <a:latin typeface="Consolas" panose="020B0609020204030204" pitchFamily="49" charset="0"/>
              </a:rPr>
              <a:t>  return result;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6550896-B0C6-6A17-AE0B-448E03492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934298" y="2207419"/>
            <a:ext cx="5025216" cy="3684588"/>
          </a:xfrm>
        </p:spPr>
        <p:txBody>
          <a:bodyPr>
            <a:noAutofit/>
          </a:bodyPr>
          <a:lstStyle/>
          <a:p>
            <a:r>
              <a:rPr lang="en-US" dirty="0"/>
              <a:t>Note </a:t>
            </a:r>
            <a:r>
              <a:rPr lang="en-US" dirty="0">
                <a:solidFill>
                  <a:schemeClr val="accent6"/>
                </a:solidFill>
              </a:rPr>
              <a:t>pseudocode </a:t>
            </a:r>
            <a:r>
              <a:rPr lang="en-US" dirty="0"/>
              <a:t>comments</a:t>
            </a:r>
          </a:p>
          <a:p>
            <a:pPr lvl="1"/>
            <a:r>
              <a:rPr lang="en-US" i="1" dirty="0"/>
              <a:t>Very</a:t>
            </a:r>
            <a:r>
              <a:rPr lang="en-US" dirty="0"/>
              <a:t> difficult to read assembly code without them!</a:t>
            </a:r>
          </a:p>
          <a:p>
            <a:r>
              <a:rPr lang="en-US" dirty="0"/>
              <a:t>What are </a:t>
            </a:r>
            <a:r>
              <a:rPr lang="en-US" dirty="0" err="1">
                <a:latin typeface="Consolas" panose="020B0609020204030204" pitchFamily="49" charset="0"/>
              </a:rPr>
              <a:t>loop_top</a:t>
            </a:r>
            <a:r>
              <a:rPr lang="en-US" dirty="0"/>
              <a:t>, </a:t>
            </a:r>
            <a:r>
              <a:rPr lang="en-US" dirty="0">
                <a:latin typeface="Consolas" panose="020B0609020204030204" pitchFamily="49" charset="0"/>
              </a:rPr>
              <a:t>done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Names for memory locations</a:t>
            </a:r>
          </a:p>
          <a:p>
            <a:pPr lvl="1"/>
            <a:r>
              <a:rPr lang="en-US" dirty="0" err="1">
                <a:latin typeface="Consolas" panose="020B0609020204030204" pitchFamily="49" charset="0"/>
              </a:rPr>
              <a:t>loop_top</a:t>
            </a:r>
            <a:r>
              <a:rPr lang="en-US" dirty="0"/>
              <a:t>: address of </a:t>
            </a:r>
            <a:r>
              <a:rPr lang="en-US" dirty="0" err="1">
                <a:latin typeface="Consolas" panose="020B0609020204030204" pitchFamily="49" charset="0"/>
              </a:rPr>
              <a:t>imul</a:t>
            </a:r>
            <a:endParaRPr lang="en-US" dirty="0">
              <a:latin typeface="Consolas" panose="020B0609020204030204" pitchFamily="49" charset="0"/>
            </a:endParaRPr>
          </a:p>
          <a:p>
            <a:pPr lvl="1"/>
            <a:r>
              <a:rPr lang="en-US" dirty="0">
                <a:latin typeface="Consolas" panose="020B0609020204030204" pitchFamily="49" charset="0"/>
              </a:rPr>
              <a:t>done</a:t>
            </a:r>
            <a:r>
              <a:rPr lang="en-US" dirty="0"/>
              <a:t>: address of </a:t>
            </a:r>
            <a:r>
              <a:rPr lang="en-US" dirty="0">
                <a:latin typeface="Consolas" panose="020B0609020204030204" pitchFamily="49" charset="0"/>
              </a:rPr>
              <a:t>ret</a:t>
            </a:r>
          </a:p>
          <a:p>
            <a:pPr lvl="1"/>
            <a:r>
              <a:rPr lang="en-US" dirty="0"/>
              <a:t>These addresses depend on how instructions are converted to machine code (bytes, words)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76811DE-6286-1C92-88E2-7BCD3641CD46}"/>
              </a:ext>
            </a:extLst>
          </p:cNvPr>
          <p:cNvSpPr txBox="1"/>
          <p:nvPr/>
        </p:nvSpPr>
        <p:spPr>
          <a:xfrm>
            <a:off x="7073225" y="4287266"/>
            <a:ext cx="4886289" cy="2215991"/>
          </a:xfrm>
          <a:prstGeom prst="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lIns="274320" tIns="182880" rIns="274320" bIns="18288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Note: the maximum unsigned, 64-bit integer is ~18e18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factorial of 20 = 2432902008176640000, or ~2e18.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Could simply have an array of constants for all useful factorials…</a:t>
            </a:r>
          </a:p>
        </p:txBody>
      </p:sp>
    </p:spTree>
    <p:extLst>
      <p:ext uri="{BB962C8B-B14F-4D97-AF65-F5344CB8AC3E}">
        <p14:creationId xmlns:p14="http://schemas.microsoft.com/office/powerpoint/2010/main" val="3344847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2CDC4-3BEF-BB65-DAE3-1C3192DD6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90986" y="579108"/>
            <a:ext cx="3652025" cy="1160667"/>
          </a:xfrm>
        </p:spPr>
        <p:txBody>
          <a:bodyPr>
            <a:normAutofit fontScale="90000"/>
          </a:bodyPr>
          <a:lstStyle/>
          <a:p>
            <a:r>
              <a:rPr lang="en-US" dirty="0"/>
              <a:t>Details</a:t>
            </a:r>
            <a:br>
              <a:rPr lang="en-US" dirty="0"/>
            </a:br>
            <a:br>
              <a:rPr lang="en-US" dirty="0"/>
            </a:br>
            <a:r>
              <a:rPr lang="en-US" sz="2200" dirty="0"/>
              <a:t>(See also the </a:t>
            </a:r>
            <a:r>
              <a:rPr lang="en-US" sz="2200" dirty="0">
                <a:hlinkClick r:id="rId3"/>
              </a:rPr>
              <a:t>assembly textbook</a:t>
            </a:r>
            <a:r>
              <a:rPr lang="en-US" sz="2200" dirty="0"/>
              <a:t>)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D98065-4008-D31C-FA47-1F38D5509F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75261" y="327134"/>
            <a:ext cx="6691458" cy="6203731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jmp</a:t>
            </a:r>
            <a:r>
              <a:rPr lang="en-US" sz="2800" dirty="0"/>
              <a:t>: jump to label (unconditionally)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sz="2800" dirty="0"/>
              <a:t>: compare values for conditional jumps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cmp</a:t>
            </a:r>
            <a:r>
              <a:rPr lang="en-US" sz="20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X, Y</a:t>
            </a:r>
            <a:r>
              <a:rPr lang="en-US" sz="2400" dirty="0"/>
              <a:t>: sets flags based on Y - X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SF</a:t>
            </a:r>
            <a:r>
              <a:rPr lang="en-US" sz="2400" dirty="0"/>
              <a:t>: sign bit from result (MSB) - allows testing for negative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ZF</a:t>
            </a:r>
            <a:r>
              <a:rPr lang="en-US" sz="2400" dirty="0"/>
              <a:t>: Y - X == 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OF</a:t>
            </a:r>
            <a:r>
              <a:rPr lang="en-US" sz="2400" dirty="0"/>
              <a:t>: overflow flag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CF</a:t>
            </a:r>
            <a:r>
              <a:rPr lang="en-US" sz="2400" dirty="0"/>
              <a:t>: carry flag - would be 0 in this case</a:t>
            </a:r>
          </a:p>
          <a:p>
            <a:r>
              <a:rPr lang="en-US" sz="2800" dirty="0"/>
              <a:t>Conditional jumps, ignoring overflow cases: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je</a:t>
            </a:r>
            <a:r>
              <a:rPr lang="en-US" sz="2800" dirty="0"/>
              <a:t>: jump if ZF = 1, also </a:t>
            </a:r>
            <a:r>
              <a:rPr lang="en-US" sz="2800" dirty="0" err="1">
                <a:solidFill>
                  <a:schemeClr val="accent6"/>
                </a:solidFill>
                <a:latin typeface="Consolas" panose="020B0609020204030204" pitchFamily="49" charset="0"/>
              </a:rPr>
              <a:t>jz</a:t>
            </a:r>
            <a:endParaRPr lang="en-US" sz="2800" dirty="0">
              <a:solidFill>
                <a:schemeClr val="accent6"/>
              </a:solidFill>
              <a:latin typeface="Consolas" panose="020B0609020204030204" pitchFamily="49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jne</a:t>
            </a:r>
            <a:r>
              <a:rPr lang="en-US" sz="2800" dirty="0"/>
              <a:t>: jump if ZF = 0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jg</a:t>
            </a:r>
            <a:r>
              <a:rPr lang="en-US" sz="2800" dirty="0"/>
              <a:t>: jump if SF = 0 and ZF = 0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 err="1"/>
              <a:t>cmp</a:t>
            </a:r>
            <a:r>
              <a:rPr lang="en-US" sz="2400" dirty="0"/>
              <a:t> a, b: if b – a &gt; 0, or b &gt; 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jge</a:t>
            </a:r>
            <a:r>
              <a:rPr lang="en-US" sz="2800" dirty="0"/>
              <a:t>: jump if SF = 0 or ZF = 1; that is, b &gt;= 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jl</a:t>
            </a:r>
            <a:r>
              <a:rPr lang="en-US" sz="2800" dirty="0"/>
              <a:t>: jump if SF = 1 and ZF = 1; that is, b &lt; 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jle</a:t>
            </a:r>
            <a:r>
              <a:rPr lang="en-US" sz="2800" dirty="0"/>
              <a:t>: jump if SF = 1 or ZF = 1; that is, b &lt;= a</a:t>
            </a:r>
          </a:p>
        </p:txBody>
      </p:sp>
      <p:sp>
        <p:nvSpPr>
          <p:cNvPr id="14" name="Content Placeholder 13">
            <a:extLst>
              <a:ext uri="{FF2B5EF4-FFF2-40B4-BE49-F238E27FC236}">
                <a16:creationId xmlns:a16="http://schemas.microsoft.com/office/drawing/2014/main" id="{43E9B514-47D9-AE7A-73B1-B5ED720A842A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68496" y="2271276"/>
            <a:ext cx="4603529" cy="3073235"/>
          </a:xfrm>
          <a:solidFill>
            <a:schemeClr val="bg2">
              <a:lumMod val="50000"/>
            </a:schemeClr>
          </a:solidFill>
          <a:ln w="38100">
            <a:solidFill>
              <a:schemeClr val="bg2">
                <a:lumMod val="50000"/>
              </a:schemeClr>
            </a:solidFill>
          </a:ln>
        </p:spPr>
        <p:txBody>
          <a:bodyPr>
            <a:normAutofit fontScale="62500" lnSpcReduction="20000"/>
          </a:bodyPr>
          <a:lstStyle/>
          <a:p>
            <a:pPr marL="0" indent="0">
              <a:spcBef>
                <a:spcPts val="3000"/>
              </a:spcBef>
              <a:buNone/>
            </a:pPr>
            <a:r>
              <a:rPr lang="en-US" sz="2600" dirty="0">
                <a:latin typeface="Consolas" panose="020B0609020204030204" pitchFamily="49" charset="0"/>
              </a:rPr>
              <a:t>   mov  $1, %</a:t>
            </a:r>
            <a:r>
              <a:rPr lang="en-US" sz="2600" dirty="0" err="1">
                <a:latin typeface="Consolas" panose="020B0609020204030204" pitchFamily="49" charset="0"/>
              </a:rPr>
              <a:t>rax</a:t>
            </a:r>
            <a:r>
              <a:rPr lang="en-US" sz="2600" dirty="0">
                <a:latin typeface="Consolas" panose="020B0609020204030204" pitchFamily="49" charset="0"/>
              </a:rPr>
              <a:t>    # result 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</a:t>
            </a:r>
            <a:r>
              <a:rPr lang="en-US" sz="2600" dirty="0" err="1">
                <a:latin typeface="Consolas" panose="020B0609020204030204" pitchFamily="49" charset="0"/>
              </a:rPr>
              <a:t>cmp</a:t>
            </a:r>
            <a:r>
              <a:rPr lang="en-US" sz="2600" dirty="0">
                <a:latin typeface="Consolas" panose="020B0609020204030204" pitchFamily="49" charset="0"/>
              </a:rPr>
              <a:t>  $0, %</a:t>
            </a:r>
            <a:r>
              <a:rPr lang="en-US" sz="2600" dirty="0" err="1">
                <a:latin typeface="Consolas" panose="020B0609020204030204" pitchFamily="49" charset="0"/>
              </a:rPr>
              <a:t>rcx</a:t>
            </a:r>
            <a:r>
              <a:rPr lang="en-US" sz="2600" dirty="0">
                <a:latin typeface="Consolas" panose="020B0609020204030204" pitchFamily="49" charset="0"/>
              </a:rPr>
              <a:t>    # while num != 0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je done          # if ==, go to end</a:t>
            </a:r>
          </a:p>
          <a:p>
            <a:pPr marL="0" indent="0">
              <a:buNone/>
            </a:pPr>
            <a:r>
              <a:rPr lang="en-US" sz="2600" dirty="0" err="1">
                <a:latin typeface="Consolas" panose="020B0609020204030204" pitchFamily="49" charset="0"/>
              </a:rPr>
              <a:t>loop_top</a:t>
            </a:r>
            <a:r>
              <a:rPr lang="en-US" sz="2600" dirty="0">
                <a:latin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</a:t>
            </a:r>
            <a:r>
              <a:rPr lang="en-US" sz="2600" dirty="0" err="1">
                <a:latin typeface="Consolas" panose="020B0609020204030204" pitchFamily="49" charset="0"/>
              </a:rPr>
              <a:t>imul</a:t>
            </a:r>
            <a:r>
              <a:rPr lang="en-US" sz="2600" dirty="0">
                <a:latin typeface="Consolas" panose="020B0609020204030204" pitchFamily="49" charset="0"/>
              </a:rPr>
              <a:t> %</a:t>
            </a:r>
            <a:r>
              <a:rPr lang="en-US" sz="2600" dirty="0" err="1">
                <a:latin typeface="Consolas" panose="020B0609020204030204" pitchFamily="49" charset="0"/>
              </a:rPr>
              <a:t>rcx</a:t>
            </a:r>
            <a:r>
              <a:rPr lang="en-US" sz="2600" dirty="0">
                <a:latin typeface="Consolas" panose="020B0609020204030204" pitchFamily="49" charset="0"/>
              </a:rPr>
              <a:t>, %</a:t>
            </a:r>
            <a:r>
              <a:rPr lang="en-US" sz="2600" dirty="0" err="1">
                <a:latin typeface="Consolas" panose="020B0609020204030204" pitchFamily="49" charset="0"/>
              </a:rPr>
              <a:t>rax</a:t>
            </a:r>
            <a:r>
              <a:rPr lang="en-US" sz="2600" dirty="0">
                <a:latin typeface="Consolas" panose="020B0609020204030204" pitchFamily="49" charset="0"/>
              </a:rPr>
              <a:t>  # result *= num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sub  $1, %</a:t>
            </a:r>
            <a:r>
              <a:rPr lang="en-US" sz="2600" dirty="0" err="1">
                <a:latin typeface="Consolas" panose="020B0609020204030204" pitchFamily="49" charset="0"/>
              </a:rPr>
              <a:t>rcx</a:t>
            </a:r>
            <a:r>
              <a:rPr lang="en-US" sz="2600" dirty="0">
                <a:latin typeface="Consolas" panose="020B0609020204030204" pitchFamily="49" charset="0"/>
              </a:rPr>
              <a:t>    # num -= 1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</a:t>
            </a:r>
            <a:r>
              <a:rPr lang="en-US" sz="2600" dirty="0" err="1">
                <a:latin typeface="Consolas" panose="020B0609020204030204" pitchFamily="49" charset="0"/>
              </a:rPr>
              <a:t>cmp</a:t>
            </a:r>
            <a:r>
              <a:rPr lang="en-US" sz="2600" dirty="0">
                <a:latin typeface="Consolas" panose="020B0609020204030204" pitchFamily="49" charset="0"/>
              </a:rPr>
              <a:t>  $0, %</a:t>
            </a:r>
            <a:r>
              <a:rPr lang="en-US" sz="2600" dirty="0" err="1">
                <a:latin typeface="Consolas" panose="020B0609020204030204" pitchFamily="49" charset="0"/>
              </a:rPr>
              <a:t>rcx</a:t>
            </a:r>
            <a:r>
              <a:rPr lang="en-US" sz="2600" dirty="0">
                <a:latin typeface="Consolas" panose="020B0609020204030204" pitchFamily="49" charset="0"/>
              </a:rPr>
              <a:t>    # compare num to 0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</a:t>
            </a:r>
            <a:r>
              <a:rPr lang="en-US" sz="2600" dirty="0" err="1">
                <a:latin typeface="Consolas" panose="020B0609020204030204" pitchFamily="49" charset="0"/>
              </a:rPr>
              <a:t>jne</a:t>
            </a:r>
            <a:r>
              <a:rPr lang="en-US" sz="2600" dirty="0">
                <a:latin typeface="Consolas" panose="020B0609020204030204" pitchFamily="49" charset="0"/>
              </a:rPr>
              <a:t>  </a:t>
            </a:r>
            <a:r>
              <a:rPr lang="en-US" sz="2600" dirty="0" err="1">
                <a:latin typeface="Consolas" panose="020B0609020204030204" pitchFamily="49" charset="0"/>
              </a:rPr>
              <a:t>loop_top</a:t>
            </a:r>
            <a:r>
              <a:rPr lang="en-US" sz="2600" dirty="0">
                <a:latin typeface="Consolas" panose="020B0609020204030204" pitchFamily="49" charset="0"/>
              </a:rPr>
              <a:t>    # if !=, go back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done:</a:t>
            </a:r>
          </a:p>
          <a:p>
            <a:pPr marL="0" indent="0">
              <a:buNone/>
            </a:pPr>
            <a:r>
              <a:rPr lang="en-US" sz="2600" dirty="0">
                <a:latin typeface="Consolas" panose="020B0609020204030204" pitchFamily="49" charset="0"/>
              </a:rPr>
              <a:t>   ret              # return </a:t>
            </a:r>
            <a:r>
              <a:rPr lang="en-US" sz="2600" dirty="0" err="1">
                <a:latin typeface="Consolas" panose="020B0609020204030204" pitchFamily="49" charset="0"/>
              </a:rPr>
              <a:t>rax</a:t>
            </a:r>
            <a:r>
              <a:rPr lang="en-US" sz="2600" dirty="0">
                <a:latin typeface="Consolas" panose="020B0609020204030204" pitchFamily="49" charset="0"/>
              </a:rPr>
              <a:t>/result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65F71E67-30C2-413B-D451-3C8E6182B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474220" y="6220818"/>
            <a:ext cx="983796" cy="620094"/>
          </a:xfrm>
        </p:spPr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96F1A9F-00C2-06A0-B9E2-F71927A0CFE9}"/>
              </a:ext>
            </a:extLst>
          </p:cNvPr>
          <p:cNvSpPr txBox="1"/>
          <p:nvPr/>
        </p:nvSpPr>
        <p:spPr>
          <a:xfrm>
            <a:off x="225281" y="2460633"/>
            <a:ext cx="5008612" cy="415498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cs typeface="Calibri Light" panose="020F0302020204030204" pitchFamily="34" charset="0"/>
              </a:rPr>
              <a:t>je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after </a:t>
            </a:r>
            <a:r>
              <a:rPr kumimoji="0" lang="en-US" sz="20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cs typeface="Calibri Light" panose="020F0302020204030204" pitchFamily="34" charset="0"/>
              </a:rPr>
              <a:t>cmp</a:t>
            </a:r>
            <a:r>
              <a:rPr kumimoji="0" lang="en-US" sz="20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cs typeface="Calibri Light" panose="020F0302020204030204" pitchFamily="34" charset="0"/>
              </a:rPr>
              <a:t> a, b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: jump if b == a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Think of the compare,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conditional jump combination as putting the operator between the values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However, they are </a:t>
            </a:r>
            <a:r>
              <a:rPr lang="en-US" sz="2400" b="1" i="1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backwards</a:t>
            </a:r>
            <a:r>
              <a:rPr lang="en-US" sz="2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from what you expect!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That is, read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alibri Light" panose="020F0302020204030204" pitchFamily="34" charset="0"/>
              </a:rPr>
              <a:t>cmp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alibri Light" panose="020F0302020204030204" pitchFamily="34" charset="0"/>
              </a:rPr>
              <a:t> %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alibri Light" panose="020F0302020204030204" pitchFamily="34" charset="0"/>
              </a:rPr>
              <a:t>rcx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alibri Light" panose="020F0302020204030204" pitchFamily="34" charset="0"/>
              </a:rPr>
              <a:t>, $1</a:t>
            </a:r>
          </a:p>
          <a:p>
            <a:pPr marL="9144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alibri Light" panose="020F0302020204030204" pitchFamily="34" charset="0"/>
              </a:rPr>
              <a:t>jle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alibri Light" panose="020F0302020204030204" pitchFamily="34" charset="0"/>
              </a:rPr>
              <a:t> done</a:t>
            </a:r>
            <a:endParaRPr lang="en-US" sz="2400" dirty="0">
              <a:solidFill>
                <a:prstClr val="black"/>
              </a:solidFill>
              <a:latin typeface="Consolas" panose="020B0609020204030204" pitchFamily="49" charset="0"/>
              <a:cs typeface="Calibri Light" panose="020F03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jump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if $1-%</a:t>
            </a:r>
            <a:r>
              <a:rPr kumimoji="0" lang="en-US" sz="2400" b="0" i="0" u="none" strike="noStrike" kern="1200" cap="none" spc="0" normalizeH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rcx</a:t>
            </a:r>
            <a:r>
              <a:rPr kumimoji="0" lang="en-US" sz="2400" b="0" i="0" u="none" strike="noStrike" kern="1200" cap="none" spc="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cs typeface="Calibri Light" panose="020F0302020204030204" pitchFamily="34" charset="0"/>
              </a:rPr>
              <a:t> &lt;= 0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THAT IS,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 “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jump to done if $1 &lt;= %</a:t>
            </a:r>
            <a:r>
              <a:rPr kumimoji="0" lang="en-US" sz="2400" b="1" i="1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rcx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55F51">
                    <a:lumMod val="75000"/>
                  </a:srgbClr>
                </a:solidFill>
                <a:effectLst/>
                <a:uLnTx/>
                <a:uFillTx/>
                <a:latin typeface="Calibri Light" panose="020F0302020204030204" pitchFamily="34" charset="0"/>
                <a:ea typeface="+mn-ea"/>
                <a:cs typeface="Calibri Light" panose="020F0302020204030204" pitchFamily="34" charset="0"/>
              </a:rPr>
              <a:t>”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455F51">
                  <a:lumMod val="75000"/>
                </a:srgbClr>
              </a:solidFill>
              <a:effectLst/>
              <a:uLnTx/>
              <a:uFillTx/>
              <a:latin typeface="Calibri Light" panose="020F0302020204030204" pitchFamily="34" charset="0"/>
              <a:ea typeface="+mn-ea"/>
              <a:cs typeface="Calibri Light" panose="020F030202020403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642153-587D-5444-C02A-CFA731479680}"/>
              </a:ext>
            </a:extLst>
          </p:cNvPr>
          <p:cNvSpPr txBox="1"/>
          <p:nvPr/>
        </p:nvSpPr>
        <p:spPr>
          <a:xfrm>
            <a:off x="6292338" y="3807893"/>
            <a:ext cx="5674381" cy="2585323"/>
          </a:xfrm>
          <a:prstGeom prst="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274320" tIns="182880" rIns="365760" bIns="182880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Arithmetic, logical operations also set these bits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that is,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CB11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add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CB11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sub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CB11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imul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,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CB11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+mn-cs"/>
              </a:rPr>
              <a:t>div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, etc.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also, </a:t>
            </a:r>
            <a:r>
              <a:rPr lang="en-US" sz="2400" dirty="0">
                <a:solidFill>
                  <a:srgbClr val="FCB11C"/>
                </a:solidFill>
                <a:latin typeface="Consolas" panose="020B0609020204030204" pitchFamily="49" charset="0"/>
              </a:rPr>
              <a:t>and</a:t>
            </a:r>
            <a:r>
              <a:rPr lang="en-US" sz="2400" dirty="0">
                <a:solidFill>
                  <a:prstClr val="white"/>
                </a:solidFill>
              </a:rPr>
              <a:t>, </a:t>
            </a:r>
            <a:r>
              <a:rPr lang="en-US" sz="2400" dirty="0">
                <a:solidFill>
                  <a:srgbClr val="FCB11C"/>
                </a:solidFill>
                <a:latin typeface="Consolas" panose="020B0609020204030204" pitchFamily="49" charset="0"/>
              </a:rPr>
              <a:t>or</a:t>
            </a:r>
            <a:r>
              <a:rPr lang="en-US" sz="2400" dirty="0">
                <a:solidFill>
                  <a:prstClr val="white"/>
                </a:solidFill>
              </a:rPr>
              <a:t>, </a:t>
            </a:r>
            <a:r>
              <a:rPr lang="en-US" sz="2400" dirty="0" err="1">
                <a:solidFill>
                  <a:srgbClr val="FCB11C"/>
                </a:solidFill>
                <a:latin typeface="Consolas" panose="020B0609020204030204" pitchFamily="49" charset="0"/>
              </a:rPr>
              <a:t>xor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the difference: 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FCB11C"/>
                </a:solidFill>
                <a:effectLst/>
                <a:uLnTx/>
                <a:uFillTx/>
                <a:latin typeface="Consolas" panose="020B0609020204030204" pitchFamily="49" charset="0"/>
                <a:ea typeface="+mn-ea"/>
                <a:cs typeface="Consolas" panose="020B0609020204030204" pitchFamily="49" charset="0"/>
              </a:rPr>
              <a:t>cmp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orbel" panose="020B0503020204020204"/>
                <a:ea typeface="+mn-ea"/>
                <a:cs typeface="+mn-cs"/>
              </a:rPr>
              <a:t> ignores the result, keeps SF/ZF/PF/CF</a:t>
            </a:r>
          </a:p>
        </p:txBody>
      </p:sp>
    </p:spTree>
    <p:extLst>
      <p:ext uri="{BB962C8B-B14F-4D97-AF65-F5344CB8AC3E}">
        <p14:creationId xmlns:p14="http://schemas.microsoft.com/office/powerpoint/2010/main" val="300903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9CBDBDF5-01D9-5030-A7EC-8EBD0B92AC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Control Instructions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158880-AC79-B6D6-E2C7-613614C273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0000" y="1825625"/>
            <a:ext cx="10778630" cy="4846108"/>
          </a:xfrm>
        </p:spPr>
        <p:txBody>
          <a:bodyPr>
            <a:normAutofit fontScale="92500"/>
          </a:bodyPr>
          <a:lstStyle/>
          <a:p>
            <a:r>
              <a:rPr lang="en-US" dirty="0"/>
              <a:t>See </a:t>
            </a:r>
            <a:r>
              <a:rPr lang="en-US" dirty="0">
                <a:hlinkClick r:id="rId3"/>
              </a:rPr>
              <a:t>https://en.wikibooks.org/wiki/X86_Assembly/Control_Flow</a:t>
            </a:r>
            <a:endParaRPr lang="en-US" dirty="0"/>
          </a:p>
          <a:p>
            <a:r>
              <a:rPr lang="en-US" dirty="0"/>
              <a:t>For general interest – you won’t be tested on these:</a:t>
            </a:r>
          </a:p>
          <a:p>
            <a:pPr lvl="1"/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loop </a:t>
            </a:r>
            <a:r>
              <a:rPr lang="en-US" dirty="0"/>
              <a:t>– specialized operations for specific loops – don’t </a:t>
            </a:r>
            <a:r>
              <a:rPr lang="en-US"/>
              <a:t>use in </a:t>
            </a:r>
            <a:r>
              <a:rPr lang="en-US" dirty="0"/>
              <a:t>this course</a:t>
            </a:r>
            <a:endParaRPr lang="en-US" dirty="0">
              <a:solidFill>
                <a:schemeClr val="accent6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lock</a:t>
            </a:r>
            <a:r>
              <a:rPr lang="en-US" dirty="0"/>
              <a:t> – multi-thread support</a:t>
            </a:r>
          </a:p>
          <a:p>
            <a:pPr lvl="1"/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hlt</a:t>
            </a:r>
            <a:r>
              <a:rPr lang="en-US" dirty="0"/>
              <a:t> – halt the processor until next interrupt</a:t>
            </a:r>
          </a:p>
          <a:p>
            <a:pPr lvl="1"/>
            <a:r>
              <a:rPr lang="en-US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wait</a:t>
            </a:r>
            <a:r>
              <a:rPr lang="en-US" dirty="0"/>
              <a:t> – halt until floating point unit (FPU) finishes a calculation</a:t>
            </a:r>
          </a:p>
          <a:p>
            <a:r>
              <a:rPr lang="en-US" i="1" dirty="0">
                <a:latin typeface="Calibri" panose="020F0502020204030204" pitchFamily="34" charset="0"/>
                <a:cs typeface="Calibri" panose="020F0502020204030204" pitchFamily="34" charset="0"/>
              </a:rPr>
              <a:t>Do know:</a:t>
            </a:r>
          </a:p>
          <a:p>
            <a:pPr lvl="1"/>
            <a:r>
              <a:rPr lang="en-US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nop</a:t>
            </a:r>
            <a:r>
              <a:rPr lang="en-US" dirty="0"/>
              <a:t> – no operation; does nothing; useful for timing</a:t>
            </a:r>
          </a:p>
          <a:p>
            <a:pPr lvl="1"/>
            <a:r>
              <a:rPr lang="en-US" dirty="0"/>
              <a:t>But it’s not a real instruction – there is no point in having an instruction to do nothing</a:t>
            </a:r>
          </a:p>
          <a:p>
            <a:pPr lvl="1"/>
            <a:r>
              <a:rPr lang="en-US" dirty="0"/>
              <a:t>Typically implemented as </a:t>
            </a:r>
            <a:r>
              <a:rPr lang="en-US" sz="20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xchg</a:t>
            </a:r>
            <a:r>
              <a:rPr lang="en-US" sz="20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%</a:t>
            </a:r>
            <a:r>
              <a:rPr lang="en-US" sz="20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sz="2000" dirty="0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,%</a:t>
            </a:r>
            <a:r>
              <a:rPr lang="en-US" sz="2000" dirty="0" err="1">
                <a:solidFill>
                  <a:schemeClr val="accent6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eax</a:t>
            </a:r>
            <a:r>
              <a:rPr lang="en-US" dirty="0"/>
              <a:t> – short and does not affect flags</a:t>
            </a:r>
          </a:p>
          <a:p>
            <a:pPr lvl="1"/>
            <a:r>
              <a:rPr lang="en-US" dirty="0"/>
              <a:t>This is a </a:t>
            </a:r>
            <a:r>
              <a:rPr lang="en-US" i="1" dirty="0">
                <a:solidFill>
                  <a:schemeClr val="accent5"/>
                </a:solidFill>
              </a:rPr>
              <a:t>pseudo-instruction</a:t>
            </a:r>
            <a:r>
              <a:rPr lang="en-US" dirty="0"/>
              <a:t> – one that’s translated to other instructions by assemblers</a:t>
            </a:r>
          </a:p>
          <a:p>
            <a:pPr lvl="1"/>
            <a:r>
              <a:rPr lang="en-US" dirty="0"/>
              <a:t>Like many processors, there are several pseudo-instructions in the x86 family</a:t>
            </a:r>
          </a:p>
        </p:txBody>
      </p:sp>
    </p:spTree>
    <p:extLst>
      <p:ext uri="{BB962C8B-B14F-4D97-AF65-F5344CB8AC3E}">
        <p14:creationId xmlns:p14="http://schemas.microsoft.com/office/powerpoint/2010/main" val="40587851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F36E2-C837-3E1F-DF66-D288524AD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Decisions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0AA5B40-D4F2-66D3-31A7-ACADD0F789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6086" y="1825625"/>
            <a:ext cx="5387714" cy="4351338"/>
          </a:xfrm>
        </p:spPr>
        <p:txBody>
          <a:bodyPr/>
          <a:lstStyle/>
          <a:p>
            <a:r>
              <a:rPr lang="en-US" dirty="0"/>
              <a:t>How to handle if?</a:t>
            </a:r>
          </a:p>
          <a:p>
            <a:pPr lvl="1"/>
            <a:r>
              <a:rPr lang="en-US" dirty="0"/>
              <a:t>Consider the code to the left</a:t>
            </a:r>
          </a:p>
          <a:p>
            <a:r>
              <a:rPr lang="en-US" dirty="0"/>
              <a:t>Extend to two-legged if</a:t>
            </a:r>
          </a:p>
          <a:p>
            <a:pPr lvl="1"/>
            <a:r>
              <a:rPr lang="en-US" dirty="0"/>
              <a:t>set %</a:t>
            </a:r>
            <a:r>
              <a:rPr lang="en-US" dirty="0" err="1"/>
              <a:t>ebx</a:t>
            </a:r>
            <a:r>
              <a:rPr lang="en-US" dirty="0"/>
              <a:t> to larger of %</a:t>
            </a:r>
            <a:r>
              <a:rPr lang="en-US" dirty="0" err="1"/>
              <a:t>ecx</a:t>
            </a:r>
            <a:r>
              <a:rPr lang="en-US" dirty="0"/>
              <a:t>, %</a:t>
            </a:r>
            <a:r>
              <a:rPr lang="en-US" dirty="0" err="1"/>
              <a:t>edx</a:t>
            </a:r>
            <a:endParaRPr lang="en-US" dirty="0"/>
          </a:p>
          <a:p>
            <a:r>
              <a:rPr lang="en-US" dirty="0"/>
              <a:t>Example: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if x &gt; y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largest = x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else</a:t>
            </a:r>
          </a:p>
          <a:p>
            <a:pPr marL="457200" lvl="1" indent="0">
              <a:spcBef>
                <a:spcPts val="0"/>
              </a:spcBef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   largest = y</a:t>
            </a:r>
          </a:p>
          <a:p>
            <a:endParaRPr lang="en-US" dirty="0"/>
          </a:p>
        </p:txBody>
      </p:sp>
      <p:pic>
        <p:nvPicPr>
          <p:cNvPr id="11" name="Content Placeholder 7" descr="A diagram of a computer&#10;&#10;Description automatically generated">
            <a:extLst>
              <a:ext uri="{FF2B5EF4-FFF2-40B4-BE49-F238E27FC236}">
                <a16:creationId xmlns:a16="http://schemas.microsoft.com/office/drawing/2014/main" id="{D2E0637D-4FF9-E9D6-A8E7-36142984ED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17765"/>
            <a:ext cx="4330124" cy="4159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05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Depth</Template>
  <TotalTime>13220</TotalTime>
  <Words>2320</Words>
  <Application>Microsoft Office PowerPoint</Application>
  <PresentationFormat>Widescreen</PresentationFormat>
  <Paragraphs>284</Paragraphs>
  <Slides>16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Unicode MS</vt:lpstr>
      <vt:lpstr>Calibri</vt:lpstr>
      <vt:lpstr>Calibri Light</vt:lpstr>
      <vt:lpstr>Consolas</vt:lpstr>
      <vt:lpstr>Corbel</vt:lpstr>
      <vt:lpstr>Depth</vt:lpstr>
      <vt:lpstr>How to handle a loop?</vt:lpstr>
      <vt:lpstr>Note 5 Labels &amp; Addresses</vt:lpstr>
      <vt:lpstr>How to handle a loop?</vt:lpstr>
      <vt:lpstr>How to handle a loop?</vt:lpstr>
      <vt:lpstr>Assembly solution</vt:lpstr>
      <vt:lpstr>Assembly solution</vt:lpstr>
      <vt:lpstr>Details  (See also the assembly textbook)</vt:lpstr>
      <vt:lpstr>Other Control Instructions</vt:lpstr>
      <vt:lpstr>Decisions</vt:lpstr>
      <vt:lpstr>Combining loops and if</vt:lpstr>
      <vt:lpstr>Using labels for data</vt:lpstr>
      <vt:lpstr>Where is data stored?</vt:lpstr>
      <vt:lpstr>Stack Frame</vt:lpstr>
      <vt:lpstr>Addresses</vt:lpstr>
      <vt:lpstr>Key takeaways</vt:lpstr>
      <vt:lpstr>Review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 Course Introduction</dc:title>
  <dc:creator>Brad Dennis</dc:creator>
  <cp:lastModifiedBy>Hasker, Robert</cp:lastModifiedBy>
  <cp:revision>440</cp:revision>
  <dcterms:created xsi:type="dcterms:W3CDTF">2014-08-01T20:24:53Z</dcterms:created>
  <dcterms:modified xsi:type="dcterms:W3CDTF">2024-02-29T20:01:08Z</dcterms:modified>
</cp:coreProperties>
</file>