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3"/>
  </p:notesMasterIdLst>
  <p:sldIdLst>
    <p:sldId id="386" r:id="rId2"/>
    <p:sldId id="348" r:id="rId3"/>
    <p:sldId id="349" r:id="rId4"/>
    <p:sldId id="353" r:id="rId5"/>
    <p:sldId id="350" r:id="rId6"/>
    <p:sldId id="354" r:id="rId7"/>
    <p:sldId id="355" r:id="rId8"/>
    <p:sldId id="356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9" r:id="rId17"/>
    <p:sldId id="400" r:id="rId18"/>
    <p:sldId id="365" r:id="rId19"/>
    <p:sldId id="388" r:id="rId20"/>
    <p:sldId id="371" r:id="rId21"/>
    <p:sldId id="373" r:id="rId22"/>
    <p:sldId id="372" r:id="rId23"/>
    <p:sldId id="390" r:id="rId24"/>
    <p:sldId id="374" r:id="rId25"/>
    <p:sldId id="375" r:id="rId26"/>
    <p:sldId id="391" r:id="rId27"/>
    <p:sldId id="376" r:id="rId28"/>
    <p:sldId id="377" r:id="rId29"/>
    <p:sldId id="392" r:id="rId30"/>
    <p:sldId id="378" r:id="rId31"/>
    <p:sldId id="380" r:id="rId32"/>
    <p:sldId id="393" r:id="rId33"/>
    <p:sldId id="394" r:id="rId34"/>
    <p:sldId id="397" r:id="rId35"/>
    <p:sldId id="396" r:id="rId36"/>
    <p:sldId id="382" r:id="rId37"/>
    <p:sldId id="398" r:id="rId38"/>
    <p:sldId id="399" r:id="rId39"/>
    <p:sldId id="383" r:id="rId40"/>
    <p:sldId id="384" r:id="rId41"/>
    <p:sldId id="385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86570" autoAdjust="0"/>
  </p:normalViewPr>
  <p:slideViewPr>
    <p:cSldViewPr>
      <p:cViewPr varScale="1">
        <p:scale>
          <a:sx n="68" d="100"/>
          <a:sy n="68" d="100"/>
        </p:scale>
        <p:origin x="828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5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EF3AA-D061-A347-937E-24117A38B2A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53D8A-4806-BF48-9518-1E9E453EC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93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853D8A-4806-BF48-9518-1E9E453ECB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21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53D8A-4806-BF48-9518-1E9E453ECB5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Robust solution: there are only a few items, so just have a static const array and return the appropriate element.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53D8A-4806-BF48-9518-1E9E453ECB5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14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853D8A-4806-BF48-9518-1E9E453ECB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03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853D8A-4806-BF48-9518-1E9E453ECB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16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Dynamically allocating an array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53D8A-4806-BF48-9518-1E9E453ECB5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36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case, sets up new location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53D8A-4806-BF48-9518-1E9E453ECB5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84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don’t allocate b, a is not moved since there’s free space available.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53D8A-4806-BF48-9518-1E9E453ECB5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97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Issue: memory leak!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32496-AB8E-46D4-B985-40162A6F9ED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76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Issue: memory leak!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32496-AB8E-46D4-B985-40162A6F9ED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90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53D8A-4806-BF48-9518-1E9E453ECB5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2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rgbClr val="C00000"/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  <a:prstGeom prst="rect">
            <a:avLst/>
          </a:prstGeom>
        </p:spPr>
        <p:txBody>
          <a:bodyPr/>
          <a:lstStyle>
            <a:lvl1pPr>
              <a:defRPr sz="1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61392-2BB7-4A03-9536-AC04E8792E2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8F51341E-9A55-4BD1-8BE1-26483CF8DBE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8763000" cy="64008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400">
                <a:solidFill>
                  <a:srgbClr val="000000"/>
                </a:solidFill>
              </a:defRPr>
            </a:lvl3pPr>
            <a:lvl4pPr>
              <a:defRPr sz="2400">
                <a:solidFill>
                  <a:srgbClr val="000000"/>
                </a:solidFill>
              </a:defRPr>
            </a:lvl4pPr>
            <a:lvl5pPr>
              <a:defRPr sz="2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61392-2BB7-4A03-9536-AC04E8792E2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51341E-9A55-4BD1-8BE1-26483CF8DBE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61392-2BB7-4A03-9536-AC04E8792E2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341E-9A55-4BD1-8BE1-26483CF8DB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76200"/>
            <a:ext cx="4191000" cy="640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76200"/>
            <a:ext cx="4495800" cy="640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304800" y="76200"/>
            <a:ext cx="5257800" cy="624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5B61392-2BB7-4A03-9536-AC04E8792E2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51341E-9A55-4BD1-8BE1-26483CF8DBE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rgbClr val="FF0000"/>
              </a:gs>
              <a:gs pos="49000">
                <a:schemeClr val="accent6">
                  <a:lumMod val="40000"/>
                  <a:lumOff val="60000"/>
                </a:schemeClr>
              </a:gs>
              <a:gs pos="100000">
                <a:srgbClr val="C00000"/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76200"/>
            <a:ext cx="8763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060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F51341E-9A55-4BD1-8BE1-26483CF8DBE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5B61392-2BB7-4A03-9536-AC04E8792E2D}" type="datetimeFigureOut">
              <a:rPr lang="en-US" smtClean="0"/>
              <a:t>5/1/2024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80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/>
              <a:t>Memory Management in C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05200" y="6216135"/>
            <a:ext cx="5467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Notes courtesy of Dr. D. </a:t>
            </a:r>
            <a:r>
              <a:rPr lang="en-US" dirty="0" err="1"/>
              <a:t>Rothe</a:t>
            </a:r>
            <a:r>
              <a:rPr lang="en-US" dirty="0"/>
              <a:t>, modified by Dr. R. Hasker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377626-C108-545C-D8DE-BFBE1810A97F}"/>
              </a:ext>
            </a:extLst>
          </p:cNvPr>
          <p:cNvSpPr txBox="1"/>
          <p:nvPr/>
        </p:nvSpPr>
        <p:spPr>
          <a:xfrm>
            <a:off x="6934200" y="6487021"/>
            <a:ext cx="1980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Copywrite 2015-2024</a:t>
            </a:r>
          </a:p>
        </p:txBody>
      </p:sp>
    </p:spTree>
    <p:extLst>
      <p:ext uri="{BB962C8B-B14F-4D97-AF65-F5344CB8AC3E}">
        <p14:creationId xmlns:p14="http://schemas.microsoft.com/office/powerpoint/2010/main" val="1730361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752" y="381216"/>
            <a:ext cx="4419600" cy="5755422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"a:%d,b:%d\n"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pt-BR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910654"/>
              </p:ext>
            </p:extLst>
          </p:nvPr>
        </p:nvGraphicFramePr>
        <p:xfrm>
          <a:off x="4953000" y="152400"/>
          <a:ext cx="39624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291790" y="2743200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871551"/>
              </p:ext>
            </p:extLst>
          </p:nvPr>
        </p:nvGraphicFramePr>
        <p:xfrm>
          <a:off x="3042200" y="4800600"/>
          <a:ext cx="2641600" cy="1107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6" name="Straight Arrow Connector 15"/>
          <p:cNvCxnSpPr>
            <a:cxnSpLocks/>
          </p:cNvCxnSpPr>
          <p:nvPr/>
        </p:nvCxnSpPr>
        <p:spPr>
          <a:xfrm flipH="1">
            <a:off x="4625246" y="1219200"/>
            <a:ext cx="403954" cy="4038600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4896400" y="1595738"/>
            <a:ext cx="572718" cy="4043062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67400" y="2667000"/>
            <a:ext cx="2772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Copy addresses, not values,</a:t>
            </a:r>
          </a:p>
          <a:p>
            <a:r>
              <a:rPr lang="en-US" dirty="0"/>
              <a:t>   to </a:t>
            </a:r>
            <a:r>
              <a:rPr lang="en-US" dirty="0" err="1"/>
              <a:t>rcx</a:t>
            </a:r>
            <a:r>
              <a:rPr lang="en-US" dirty="0"/>
              <a:t> and </a:t>
            </a:r>
            <a:r>
              <a:rPr lang="en-US" dirty="0" err="1"/>
              <a:t>rdx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363000" y="721362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554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752" y="384048"/>
            <a:ext cx="4419600" cy="5755422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"a:%d,b:%d\n"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pt-BR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613481"/>
              </p:ext>
            </p:extLst>
          </p:nvPr>
        </p:nvGraphicFramePr>
        <p:xfrm>
          <a:off x="4953000" y="152400"/>
          <a:ext cx="3962400" cy="3337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0x7FF8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0x7FE8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0x7FE0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swap:temp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43649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57200" y="4495800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91352" y="2209800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264611"/>
              </p:ext>
            </p:extLst>
          </p:nvPr>
        </p:nvGraphicFramePr>
        <p:xfrm>
          <a:off x="3365500" y="4876800"/>
          <a:ext cx="26416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5369312" y="2590800"/>
            <a:ext cx="1031488" cy="2743200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562600" y="2971800"/>
            <a:ext cx="838200" cy="2743200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620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752" y="381000"/>
            <a:ext cx="4419600" cy="5755422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"a:%d,b:%d\n"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pt-BR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305958"/>
              </p:ext>
            </p:extLst>
          </p:nvPr>
        </p:nvGraphicFramePr>
        <p:xfrm>
          <a:off x="4953000" y="152400"/>
          <a:ext cx="3962400" cy="33416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0x7FF8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0x7FE8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r>
                        <a:rPr lang="en-US" dirty="0"/>
                        <a:t>0x7FE0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swap:temp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291790" y="4953000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133600" y="4724400"/>
            <a:ext cx="533400" cy="4572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2200" y="2362200"/>
            <a:ext cx="1066800" cy="381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Curved Connector 5"/>
          <p:cNvCxnSpPr>
            <a:stCxn id="10" idx="1"/>
          </p:cNvCxnSpPr>
          <p:nvPr/>
        </p:nvCxnSpPr>
        <p:spPr>
          <a:xfrm rot="16200000" flipV="1">
            <a:off x="5270846" y="1360413"/>
            <a:ext cx="1274996" cy="840170"/>
          </a:xfrm>
          <a:prstGeom prst="curvedConnector3">
            <a:avLst/>
          </a:prstGeom>
          <a:ln w="41275">
            <a:solidFill>
              <a:srgbClr val="C0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140606" y="885594"/>
            <a:ext cx="622610" cy="381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 rot="302049">
            <a:off x="6544103" y="1256007"/>
            <a:ext cx="1075439" cy="2111370"/>
          </a:xfrm>
          <a:custGeom>
            <a:avLst/>
            <a:gdLst>
              <a:gd name="connsiteX0" fmla="*/ 0 w 1305100"/>
              <a:gd name="connsiteY0" fmla="*/ 0 h 1784195"/>
              <a:gd name="connsiteX1" fmla="*/ 1304692 w 1305100"/>
              <a:gd name="connsiteY1" fmla="*/ 1159727 h 1784195"/>
              <a:gd name="connsiteX2" fmla="*/ 156117 w 1305100"/>
              <a:gd name="connsiteY2" fmla="*/ 1784195 h 17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100" h="1784195">
                <a:moveTo>
                  <a:pt x="0" y="0"/>
                </a:moveTo>
                <a:cubicBezTo>
                  <a:pt x="639336" y="431180"/>
                  <a:pt x="1278673" y="862361"/>
                  <a:pt x="1304692" y="1159727"/>
                </a:cubicBezTo>
                <a:cubicBezTo>
                  <a:pt x="1330712" y="1457093"/>
                  <a:pt x="105937" y="1721005"/>
                  <a:pt x="156117" y="1784195"/>
                </a:cubicBezTo>
              </a:path>
            </a:pathLst>
          </a:custGeom>
          <a:noFill/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91352" y="2209800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16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752" y="381000"/>
            <a:ext cx="4419600" cy="5755422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"a:%d,b:%d\n"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pt-BR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628167"/>
              </p:ext>
            </p:extLst>
          </p:nvPr>
        </p:nvGraphicFramePr>
        <p:xfrm>
          <a:off x="4953000" y="152400"/>
          <a:ext cx="3962400" cy="33416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0x7FF8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0x7FE8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r>
                        <a:rPr lang="en-US" dirty="0"/>
                        <a:t>0x7FE0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swap:temp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291790" y="5181600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 rot="12086725">
            <a:off x="6011053" y="1048042"/>
            <a:ext cx="327523" cy="431006"/>
          </a:xfrm>
          <a:custGeom>
            <a:avLst/>
            <a:gdLst>
              <a:gd name="connsiteX0" fmla="*/ 0 w 1305100"/>
              <a:gd name="connsiteY0" fmla="*/ 0 h 1784195"/>
              <a:gd name="connsiteX1" fmla="*/ 1304692 w 1305100"/>
              <a:gd name="connsiteY1" fmla="*/ 1159727 h 1784195"/>
              <a:gd name="connsiteX2" fmla="*/ 156117 w 1305100"/>
              <a:gd name="connsiteY2" fmla="*/ 1784195 h 17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100" h="1784195">
                <a:moveTo>
                  <a:pt x="0" y="0"/>
                </a:moveTo>
                <a:cubicBezTo>
                  <a:pt x="639336" y="431180"/>
                  <a:pt x="1278673" y="862361"/>
                  <a:pt x="1304692" y="1159727"/>
                </a:cubicBezTo>
                <a:cubicBezTo>
                  <a:pt x="1330712" y="1457093"/>
                  <a:pt x="105937" y="1721005"/>
                  <a:pt x="156117" y="1784195"/>
                </a:cubicBezTo>
              </a:path>
            </a:pathLst>
          </a:custGeom>
          <a:noFill/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91352" y="2209800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912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752" y="381000"/>
            <a:ext cx="4419600" cy="5755422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"a:%d,b:%d\n"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pt-BR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433036"/>
              </p:ext>
            </p:extLst>
          </p:nvPr>
        </p:nvGraphicFramePr>
        <p:xfrm>
          <a:off x="4953000" y="152400"/>
          <a:ext cx="3962400" cy="33416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0x7FF8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0x7FE8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r>
                        <a:rPr lang="en-US" dirty="0"/>
                        <a:t>0x7FE0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swap:temp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15021" y="5486400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 rot="10800000">
            <a:off x="5739021" y="1447800"/>
            <a:ext cx="603232" cy="1726578"/>
          </a:xfrm>
          <a:custGeom>
            <a:avLst/>
            <a:gdLst>
              <a:gd name="connsiteX0" fmla="*/ 0 w 1305100"/>
              <a:gd name="connsiteY0" fmla="*/ 0 h 1784195"/>
              <a:gd name="connsiteX1" fmla="*/ 1304692 w 1305100"/>
              <a:gd name="connsiteY1" fmla="*/ 1159727 h 1784195"/>
              <a:gd name="connsiteX2" fmla="*/ 156117 w 1305100"/>
              <a:gd name="connsiteY2" fmla="*/ 1784195 h 17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100" h="1784195">
                <a:moveTo>
                  <a:pt x="0" y="0"/>
                </a:moveTo>
                <a:cubicBezTo>
                  <a:pt x="639336" y="431180"/>
                  <a:pt x="1278673" y="862361"/>
                  <a:pt x="1304692" y="1159727"/>
                </a:cubicBezTo>
                <a:cubicBezTo>
                  <a:pt x="1330712" y="1457093"/>
                  <a:pt x="105937" y="1721005"/>
                  <a:pt x="156117" y="1784195"/>
                </a:cubicBezTo>
              </a:path>
            </a:pathLst>
          </a:custGeom>
          <a:noFill/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91352" y="2209800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572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752" y="384048"/>
            <a:ext cx="4419600" cy="5755422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"a:%d,b:%d\n"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pt-BR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294673"/>
              </p:ext>
            </p:extLst>
          </p:nvPr>
        </p:nvGraphicFramePr>
        <p:xfrm>
          <a:off x="4953000" y="152400"/>
          <a:ext cx="3962400" cy="33416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0x7FF8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0x7FF0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0x7FE8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r>
                        <a:rPr lang="en-US" dirty="0"/>
                        <a:t>0x7FE0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0x7FD8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swap:temp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15021" y="3283766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386348" y="685800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181600" y="4267200"/>
            <a:ext cx="3008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 of a, b now exchanged.</a:t>
            </a:r>
          </a:p>
        </p:txBody>
      </p:sp>
    </p:spTree>
    <p:extLst>
      <p:ext uri="{BB962C8B-B14F-4D97-AF65-F5344CB8AC3E}">
        <p14:creationId xmlns:p14="http://schemas.microsoft.com/office/powerpoint/2010/main" val="4281644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70849" y="447156"/>
            <a:ext cx="4125951" cy="5016758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"Hello"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'a'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77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"a[1]: %c\n"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pt-BR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"a[10]: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"b: %s\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"b[0]: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"b[1]: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    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357" y="410234"/>
            <a:ext cx="4038600" cy="5016758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[]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"Hello"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'a'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77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"a[1]: %c\n"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pt-BR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"a[10]: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"b: %s\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"b[0]: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"b[1]: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    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1966845" y="680469"/>
            <a:ext cx="2743200" cy="876300"/>
          </a:xfrm>
          <a:prstGeom prst="wedgeRectCallout">
            <a:avLst>
              <a:gd name="adj1" fmla="val -49753"/>
              <a:gd name="adj2" fmla="val -24361"/>
            </a:avLst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rgbClr val="000000"/>
                </a:solidFill>
              </a:rPr>
              <a:t>Almost</a:t>
            </a:r>
            <a:r>
              <a:rPr lang="en-US" dirty="0">
                <a:solidFill>
                  <a:srgbClr val="000000"/>
                </a:solidFill>
              </a:rPr>
              <a:t> the same, at least very similar; both give same output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>
            <a:cxnSpLocks/>
            <a:stCxn id="5" idx="1"/>
          </p:cNvCxnSpPr>
          <p:nvPr/>
        </p:nvCxnSpPr>
        <p:spPr>
          <a:xfrm flipH="1">
            <a:off x="1295400" y="1118619"/>
            <a:ext cx="671445" cy="633981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  <a:stCxn id="5" idx="3"/>
          </p:cNvCxnSpPr>
          <p:nvPr/>
        </p:nvCxnSpPr>
        <p:spPr>
          <a:xfrm>
            <a:off x="4710045" y="1118619"/>
            <a:ext cx="852555" cy="633981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477000" y="685800"/>
            <a:ext cx="2133600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i="1" dirty="0"/>
              <a:t>Arrays vs. pointers</a:t>
            </a:r>
          </a:p>
          <a:p>
            <a:pPr algn="ctr"/>
            <a:r>
              <a:rPr lang="en-US" sz="2000" i="1" dirty="0"/>
              <a:t>on the stack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300E93-5254-A7E0-C47F-1F81DF5EDBA8}"/>
              </a:ext>
            </a:extLst>
          </p:cNvPr>
          <p:cNvSpPr txBox="1"/>
          <p:nvPr/>
        </p:nvSpPr>
        <p:spPr>
          <a:xfrm>
            <a:off x="3273121" y="23886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B72CE3-4726-827B-77DF-49A462B6B556}"/>
              </a:ext>
            </a:extLst>
          </p:cNvPr>
          <p:cNvSpPr txBox="1"/>
          <p:nvPr/>
        </p:nvSpPr>
        <p:spPr>
          <a:xfrm>
            <a:off x="2946767" y="4309752"/>
            <a:ext cx="1970097" cy="2308324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i="1" dirty="0"/>
              <a:t>Output:</a:t>
            </a:r>
          </a:p>
          <a:p>
            <a:endParaRPr lang="pt-BR" dirty="0"/>
          </a:p>
          <a:p>
            <a:r>
              <a:rPr lang="pt-BR" dirty="0"/>
              <a:t>a[0]: a</a:t>
            </a:r>
          </a:p>
          <a:p>
            <a:r>
              <a:rPr lang="pt-BR" dirty="0"/>
              <a:t>a[1]: M</a:t>
            </a:r>
          </a:p>
          <a:p>
            <a:r>
              <a:rPr lang="pt-BR" dirty="0"/>
              <a:t>a[10]: @ (garbage)</a:t>
            </a:r>
          </a:p>
          <a:p>
            <a:r>
              <a:rPr lang="pt-BR" dirty="0"/>
              <a:t>b: Hello</a:t>
            </a:r>
          </a:p>
          <a:p>
            <a:r>
              <a:rPr lang="pt-BR" dirty="0"/>
              <a:t>b[0]: H</a:t>
            </a:r>
          </a:p>
          <a:p>
            <a:r>
              <a:rPr lang="pt-BR" dirty="0"/>
              <a:t>b[1]: e</a:t>
            </a:r>
          </a:p>
        </p:txBody>
      </p:sp>
    </p:spTree>
    <p:extLst>
      <p:ext uri="{BB962C8B-B14F-4D97-AF65-F5344CB8AC3E}">
        <p14:creationId xmlns:p14="http://schemas.microsoft.com/office/powerpoint/2010/main" val="101957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70849" y="447156"/>
            <a:ext cx="4125951" cy="5016758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"Hello"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'a'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77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"a[1]: %c\n"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pt-BR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"a[10]: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"b: %s\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"b[0]: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"b[1]: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    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357" y="410234"/>
            <a:ext cx="4038600" cy="5016758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[]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"Hello"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'a'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77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"a[1]: %c\n"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pt-BR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"a[10]: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"b: %s\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"b[0]: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</a:rPr>
              <a:t>"b[1]: %c\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</a:rPr>
              <a:t>n"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    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1966845" y="680469"/>
            <a:ext cx="2743200" cy="876300"/>
          </a:xfrm>
          <a:prstGeom prst="wedgeRectCallout">
            <a:avLst>
              <a:gd name="adj1" fmla="val -49753"/>
              <a:gd name="adj2" fmla="val -24361"/>
            </a:avLst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rgbClr val="000000"/>
                </a:solidFill>
              </a:rPr>
              <a:t>Almost</a:t>
            </a:r>
            <a:r>
              <a:rPr lang="en-US" dirty="0">
                <a:solidFill>
                  <a:srgbClr val="000000"/>
                </a:solidFill>
              </a:rPr>
              <a:t> the same, at least very similar; both give same output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>
            <a:cxnSpLocks/>
            <a:stCxn id="5" idx="1"/>
          </p:cNvCxnSpPr>
          <p:nvPr/>
        </p:nvCxnSpPr>
        <p:spPr>
          <a:xfrm flipH="1">
            <a:off x="1295400" y="1118619"/>
            <a:ext cx="671445" cy="633981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  <a:stCxn id="5" idx="3"/>
          </p:cNvCxnSpPr>
          <p:nvPr/>
        </p:nvCxnSpPr>
        <p:spPr>
          <a:xfrm>
            <a:off x="4710045" y="1118619"/>
            <a:ext cx="852555" cy="633981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477000" y="685800"/>
            <a:ext cx="2133600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i="1" dirty="0"/>
              <a:t>Arrays vs. pointers</a:t>
            </a:r>
          </a:p>
          <a:p>
            <a:pPr algn="ctr"/>
            <a:r>
              <a:rPr lang="en-US" sz="2000" i="1" dirty="0"/>
              <a:t>on the stack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300E93-5254-A7E0-C47F-1F81DF5EDBA8}"/>
              </a:ext>
            </a:extLst>
          </p:cNvPr>
          <p:cNvSpPr txBox="1"/>
          <p:nvPr/>
        </p:nvSpPr>
        <p:spPr>
          <a:xfrm>
            <a:off x="3273121" y="23886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" name="Rectangular Callout 9"/>
          <p:cNvSpPr/>
          <p:nvPr/>
        </p:nvSpPr>
        <p:spPr>
          <a:xfrm>
            <a:off x="1934659" y="2377373"/>
            <a:ext cx="2743200" cy="4114800"/>
          </a:xfrm>
          <a:prstGeom prst="wedgeRectCallout">
            <a:avLst>
              <a:gd name="adj1" fmla="val -49753"/>
              <a:gd name="adj2" fmla="val -24361"/>
            </a:avLst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Array allocated on stack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Generates code to place ‘H’, ’e’, ’l’, ’l’, ’o’, and ‘\0’ on the stack when the function starts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</a:rPr>
              <a:t> without brackets: a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dirty="0">
                <a:solidFill>
                  <a:srgbClr val="000000"/>
                </a:solidFill>
              </a:rPr>
              <a:t> value containing the </a:t>
            </a:r>
            <a:r>
              <a:rPr lang="en-US" i="1" dirty="0">
                <a:solidFill>
                  <a:srgbClr val="000000"/>
                </a:solidFill>
              </a:rPr>
              <a:t>address</a:t>
            </a:r>
            <a:r>
              <a:rPr lang="en-US" dirty="0">
                <a:solidFill>
                  <a:srgbClr val="000000"/>
                </a:solidFill>
              </a:rPr>
              <a:t> of the first character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Can change the array: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b[1] = ‘u’;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Illegal: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++b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+= 2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 flipH="1" flipV="1">
            <a:off x="1323127" y="1898132"/>
            <a:ext cx="1014979" cy="479241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ular Callout 15"/>
          <p:cNvSpPr/>
          <p:nvPr/>
        </p:nvSpPr>
        <p:spPr>
          <a:xfrm>
            <a:off x="6166595" y="2286000"/>
            <a:ext cx="2618509" cy="3505200"/>
          </a:xfrm>
          <a:prstGeom prst="wedgeRectCallout">
            <a:avLst>
              <a:gd name="adj1" fmla="val -49753"/>
              <a:gd name="adj2" fmla="val -24361"/>
            </a:avLst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*b</a:t>
            </a:r>
            <a:r>
              <a:rPr lang="en-US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:</a:t>
            </a:r>
            <a:endParaRPr lang="en-US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 pointer located on the stack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Can point to any memory location: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b += 3;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b = malloc(100);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*b</a:t>
            </a:r>
            <a:r>
              <a:rPr lang="en-US" dirty="0">
                <a:solidFill>
                  <a:srgbClr val="000000"/>
                </a:solidFill>
              </a:rPr>
              <a:t>: character </a:t>
            </a:r>
            <a:r>
              <a:rPr lang="en-US" dirty="0" err="1">
                <a:solidFill>
                  <a:srgbClr val="000000"/>
                </a:solidFill>
              </a:rPr>
              <a:t>lvalue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Hello&lt;null&gt;</a:t>
            </a:r>
            <a:r>
              <a:rPr lang="en-US" dirty="0">
                <a:solidFill>
                  <a:srgbClr val="000000"/>
                </a:solidFill>
              </a:rPr>
              <a:t>: stored in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rodata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Modifying the array is a run-time error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 flipH="1" flipV="1">
            <a:off x="5795986" y="1884972"/>
            <a:ext cx="865909" cy="401028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03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Segments</a:t>
            </a:r>
          </a:p>
          <a:p>
            <a:pPr lvl="1"/>
            <a:r>
              <a:rPr lang="en-US" dirty="0"/>
              <a:t>The stack is used for local variables (auto storage class)</a:t>
            </a:r>
          </a:p>
          <a:p>
            <a:pPr lvl="1"/>
            <a:r>
              <a:rPr lang="en-US" dirty="0"/>
              <a:t>What about data that…</a:t>
            </a:r>
          </a:p>
          <a:p>
            <a:pPr lvl="2"/>
            <a:r>
              <a:rPr lang="en-US" dirty="0"/>
              <a:t>Needs global access?</a:t>
            </a:r>
          </a:p>
          <a:p>
            <a:pPr lvl="2"/>
            <a:r>
              <a:rPr lang="en-US" dirty="0"/>
              <a:t>Needs a persistent value / location?</a:t>
            </a:r>
          </a:p>
          <a:p>
            <a:pPr lvl="2"/>
            <a:r>
              <a:rPr lang="en-US" dirty="0"/>
              <a:t>Size is not known or changes during runtime?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about all of those string literals?</a:t>
            </a:r>
          </a:p>
        </p:txBody>
      </p:sp>
    </p:spTree>
    <p:extLst>
      <p:ext uri="{BB962C8B-B14F-4D97-AF65-F5344CB8AC3E}">
        <p14:creationId xmlns:p14="http://schemas.microsoft.com/office/powerpoint/2010/main" val="1480219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</a:p>
        </p:txBody>
      </p:sp>
      <p:graphicFrame>
        <p:nvGraphicFramePr>
          <p:cNvPr id="3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979126"/>
              </p:ext>
            </p:extLst>
          </p:nvPr>
        </p:nvGraphicFramePr>
        <p:xfrm>
          <a:off x="6248400" y="158138"/>
          <a:ext cx="2514600" cy="6318862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980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stack</a:t>
                      </a:r>
                    </a:p>
                    <a:p>
                      <a:pPr algn="ctr"/>
                      <a:r>
                        <a:rPr lang="en-US" dirty="0"/>
                        <a:t>grows </a:t>
                      </a:r>
                    </a:p>
                    <a:p>
                      <a:pPr algn="ctr"/>
                      <a:r>
                        <a:rPr lang="en-US" dirty="0"/>
                        <a:t>down</a:t>
                      </a:r>
                    </a:p>
                    <a:p>
                      <a:pPr algn="ctr"/>
                      <a:r>
                        <a:rPr lang="en-US" dirty="0"/>
                        <a:t>| | | |</a:t>
                      </a:r>
                    </a:p>
                    <a:p>
                      <a:pPr algn="ctr"/>
                      <a:r>
                        <a:rPr lang="en-US" dirty="0"/>
                        <a:t>\/\/\/\/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030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/\/\/\/\</a:t>
                      </a:r>
                    </a:p>
                    <a:p>
                      <a:pPr algn="ctr"/>
                      <a:r>
                        <a:rPr lang="en-US" dirty="0"/>
                        <a:t>| | |</a:t>
                      </a:r>
                      <a:r>
                        <a:rPr lang="en-US" baseline="0" dirty="0"/>
                        <a:t> |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heap</a:t>
                      </a:r>
                    </a:p>
                    <a:p>
                      <a:pPr algn="ctr"/>
                      <a:r>
                        <a:rPr lang="en-US" dirty="0"/>
                        <a:t>allocates 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11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bss</a:t>
                      </a:r>
                      <a:r>
                        <a:rPr lang="en-US" dirty="0"/>
                        <a:t> (fixed)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1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(fixed)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81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rodata</a:t>
                      </a:r>
                      <a:r>
                        <a:rPr lang="en-US" dirty="0"/>
                        <a:t> (fixed)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0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text (fixed)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495300" y="914400"/>
            <a:ext cx="5562600" cy="556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Typical Memory Layout</a:t>
            </a:r>
          </a:p>
          <a:p>
            <a:pPr lvl="1"/>
            <a:r>
              <a:rPr lang="en-US" dirty="0"/>
              <a:t>Code Segment</a:t>
            </a:r>
          </a:p>
          <a:p>
            <a:pPr lvl="2"/>
            <a:r>
              <a:rPr lang="en-US" dirty="0"/>
              <a:t>“text”  </a:t>
            </a:r>
            <a:r>
              <a:rPr lang="en-US" dirty="0">
                <a:sym typeface="Wingdings" pitchFamily="2" charset="2"/>
              </a:rPr>
              <a:t> the code</a:t>
            </a:r>
          </a:p>
          <a:p>
            <a:pPr lvl="2"/>
            <a:r>
              <a:rPr lang="en-US" dirty="0">
                <a:sym typeface="Wingdings" pitchFamily="2" charset="2"/>
              </a:rPr>
              <a:t>“</a:t>
            </a:r>
            <a:r>
              <a:rPr lang="en-US" dirty="0" err="1">
                <a:sym typeface="Wingdings" pitchFamily="2" charset="2"/>
              </a:rPr>
              <a:t>rodata</a:t>
            </a:r>
            <a:r>
              <a:rPr lang="en-US" dirty="0">
                <a:sym typeface="Wingdings" pitchFamily="2" charset="2"/>
              </a:rPr>
              <a:t>”   read-only data, constants and string literals</a:t>
            </a:r>
          </a:p>
          <a:p>
            <a:pPr lvl="1"/>
            <a:r>
              <a:rPr lang="en-US" dirty="0">
                <a:sym typeface="Wingdings" pitchFamily="2" charset="2"/>
              </a:rPr>
              <a:t>Data Segment</a:t>
            </a:r>
          </a:p>
          <a:p>
            <a:pPr lvl="2"/>
            <a:r>
              <a:rPr lang="en-US" dirty="0">
                <a:sym typeface="Wingdings" pitchFamily="2" charset="2"/>
              </a:rPr>
              <a:t>“data”   initialized global and static variables</a:t>
            </a:r>
          </a:p>
          <a:p>
            <a:pPr lvl="2"/>
            <a:r>
              <a:rPr lang="en-US" dirty="0">
                <a:sym typeface="Wingdings" pitchFamily="2" charset="2"/>
              </a:rPr>
              <a:t>“</a:t>
            </a:r>
            <a:r>
              <a:rPr lang="en-US" dirty="0" err="1">
                <a:sym typeface="Wingdings" pitchFamily="2" charset="2"/>
              </a:rPr>
              <a:t>bss</a:t>
            </a:r>
            <a:r>
              <a:rPr lang="en-US" dirty="0">
                <a:sym typeface="Wingdings" pitchFamily="2" charset="2"/>
              </a:rPr>
              <a:t>”   global and static variables with 0 default</a:t>
            </a:r>
          </a:p>
          <a:p>
            <a:pPr lvl="2"/>
            <a:r>
              <a:rPr lang="en-US" dirty="0">
                <a:sym typeface="Wingdings" pitchFamily="2" charset="2"/>
              </a:rPr>
              <a:t>heap   available for dynamic allocation</a:t>
            </a:r>
          </a:p>
          <a:p>
            <a:pPr lvl="2"/>
            <a:r>
              <a:rPr lang="en-US" dirty="0">
                <a:sym typeface="Wingdings" pitchFamily="2" charset="2"/>
              </a:rPr>
              <a:t>stack  locals (automatic) variables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BCEDCF-5A76-97EF-B3FA-79BEDEBC8534}"/>
              </a:ext>
            </a:extLst>
          </p:cNvPr>
          <p:cNvSpPr txBox="1"/>
          <p:nvPr/>
        </p:nvSpPr>
        <p:spPr>
          <a:xfrm>
            <a:off x="762000" y="158138"/>
            <a:ext cx="193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data is </a:t>
            </a:r>
            <a:r>
              <a:rPr lang="en-US" dirty="0" err="1"/>
              <a:t>stroed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5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"/>
            <a:ext cx="8763000" cy="6934200"/>
          </a:xfrm>
        </p:spPr>
        <p:txBody>
          <a:bodyPr>
            <a:normAutofit/>
          </a:bodyPr>
          <a:lstStyle/>
          <a:p>
            <a:r>
              <a:rPr lang="en-US" sz="2800" dirty="0"/>
              <a:t>Topics</a:t>
            </a:r>
          </a:p>
          <a:p>
            <a:pPr lvl="1"/>
            <a:r>
              <a:rPr lang="en-US" dirty="0"/>
              <a:t>Subroutines and the run-time stack</a:t>
            </a:r>
          </a:p>
          <a:p>
            <a:pPr lvl="1"/>
            <a:r>
              <a:rPr lang="en-US" dirty="0"/>
              <a:t>Differences between arrays and pointers</a:t>
            </a:r>
          </a:p>
          <a:p>
            <a:pPr lvl="1"/>
            <a:r>
              <a:rPr lang="en-US" dirty="0"/>
              <a:t>malloc/free/</a:t>
            </a:r>
            <a:r>
              <a:rPr lang="en-US" dirty="0" err="1"/>
              <a:t>realloc</a:t>
            </a:r>
            <a:r>
              <a:rPr lang="en-US" dirty="0"/>
              <a:t>/</a:t>
            </a:r>
            <a:r>
              <a:rPr lang="en-US" dirty="0" err="1"/>
              <a:t>calloc</a:t>
            </a:r>
            <a:r>
              <a:rPr lang="en-US" dirty="0"/>
              <a:t>: memory management in C</a:t>
            </a:r>
          </a:p>
          <a:p>
            <a:r>
              <a:rPr lang="en-US" sz="2800" dirty="0"/>
              <a:t>Review: why have a stack?</a:t>
            </a:r>
          </a:p>
          <a:p>
            <a:pPr lvl="1"/>
            <a:r>
              <a:rPr lang="en-US" dirty="0"/>
              <a:t>Local variables must be stored in “temporary” memory, and not at a fixed address:</a:t>
            </a:r>
          </a:p>
          <a:p>
            <a:pPr lvl="2"/>
            <a:r>
              <a:rPr lang="en-US" dirty="0"/>
              <a:t>No point in allocating memory until it is needed</a:t>
            </a:r>
          </a:p>
          <a:p>
            <a:pPr lvl="2"/>
            <a:r>
              <a:rPr lang="en-US" dirty="0"/>
              <a:t>Supports recursion</a:t>
            </a:r>
          </a:p>
          <a:p>
            <a:pPr lvl="2"/>
            <a:r>
              <a:rPr lang="en-US" dirty="0"/>
              <a:t>Do not store data longer than necessary</a:t>
            </a:r>
          </a:p>
          <a:p>
            <a:pPr lvl="1"/>
            <a:r>
              <a:rPr lang="en-US" dirty="0"/>
              <a:t>Most processors have built-in stack management</a:t>
            </a:r>
          </a:p>
          <a:p>
            <a:r>
              <a:rPr lang="en-US" sz="2800" dirty="0"/>
              <a:t>Some calling conventions for Windows/x86</a:t>
            </a:r>
          </a:p>
          <a:p>
            <a:pPr lvl="1"/>
            <a:r>
              <a:rPr lang="en-US" dirty="0" err="1"/>
              <a:t>rsp</a:t>
            </a:r>
            <a:r>
              <a:rPr lang="en-US" dirty="0"/>
              <a:t>: stack pointer, </a:t>
            </a:r>
            <a:r>
              <a:rPr lang="en-US" dirty="0" err="1"/>
              <a:t>rbp</a:t>
            </a:r>
            <a:r>
              <a:rPr lang="en-US" dirty="0"/>
              <a:t>: base pointer (“frame” pointer)</a:t>
            </a:r>
          </a:p>
          <a:p>
            <a:pPr lvl="1"/>
            <a:r>
              <a:rPr lang="en-US" dirty="0"/>
              <a:t>rip: instruction pointer</a:t>
            </a:r>
          </a:p>
          <a:p>
            <a:pPr lvl="1"/>
            <a:r>
              <a:rPr lang="en-US" dirty="0" err="1"/>
              <a:t>rcx</a:t>
            </a:r>
            <a:r>
              <a:rPr lang="en-US" dirty="0"/>
              <a:t>, </a:t>
            </a:r>
            <a:r>
              <a:rPr lang="en-US" dirty="0" err="1"/>
              <a:t>rdx</a:t>
            </a:r>
            <a:r>
              <a:rPr lang="en-US" dirty="0"/>
              <a:t>: first two parameters, </a:t>
            </a:r>
            <a:r>
              <a:rPr lang="en-US" dirty="0" err="1"/>
              <a:t>rax</a:t>
            </a:r>
            <a:r>
              <a:rPr lang="en-US" dirty="0"/>
              <a:t> is function result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0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Memory – just throw it on the heap</a:t>
            </a:r>
          </a:p>
          <a:p>
            <a:pPr lvl="1"/>
            <a:r>
              <a:rPr lang="en-US" sz="2800" dirty="0"/>
              <a:t>Necessary for data with size unknown at compile time</a:t>
            </a:r>
          </a:p>
          <a:p>
            <a:pPr lvl="1"/>
            <a:r>
              <a:rPr lang="en-US" sz="2800" dirty="0"/>
              <a:t>Necessary when a function needs to make (new) data available to a caller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back to the standard library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99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"/>
            <a:ext cx="8763000" cy="6629400"/>
          </a:xfrm>
        </p:spPr>
        <p:txBody>
          <a:bodyPr>
            <a:normAutofit/>
          </a:bodyPr>
          <a:lstStyle/>
          <a:p>
            <a:pPr marL="0" indent="0" defTabSz="457200">
              <a:buNone/>
            </a:pPr>
            <a:r>
              <a:rPr lang="en-US" sz="2400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/>
          </a:p>
          <a:p>
            <a:pPr marL="0" indent="0" defTabSz="457200">
              <a:buNone/>
            </a:pPr>
            <a:r>
              <a:rPr lang="en-US" b="1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 free(void*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nmemb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endParaRPr lang="en-US" sz="3200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/>
              <a:t>: implementation-dependent integer for sizes</a:t>
            </a:r>
          </a:p>
          <a:p>
            <a:pPr lvl="2"/>
            <a:r>
              <a:rPr lang="en-US" dirty="0" err="1"/>
              <a:t>typedef</a:t>
            </a:r>
            <a:r>
              <a:rPr lang="en-US" dirty="0"/>
              <a:t>, sized to support largest possible array</a:t>
            </a:r>
          </a:p>
          <a:p>
            <a:pPr lvl="2"/>
            <a:r>
              <a:rPr lang="en-US" dirty="0"/>
              <a:t>often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</a:p>
          <a:p>
            <a:pPr lvl="2"/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:  a pointer with no implicit dereference interpretation</a:t>
            </a:r>
          </a:p>
          <a:p>
            <a:pPr lvl="2"/>
            <a:r>
              <a:rPr lang="en-US" dirty="0"/>
              <a:t>Can be assigned or cast to an appropriate pointer type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3048000"/>
            <a:ext cx="7162800" cy="1384995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malloc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: memory allocation,</a:t>
            </a:r>
            <a:r>
              <a:rPr lang="en-US" sz="28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data not initialized</a:t>
            </a:r>
          </a:p>
          <a:p>
            <a:r>
              <a:rPr lang="en-US" sz="28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calloc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: allocate array, memory set to all 0s</a:t>
            </a:r>
          </a:p>
          <a:p>
            <a:r>
              <a:rPr lang="en-US" sz="28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realloc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: extend or move existing data</a:t>
            </a:r>
          </a:p>
        </p:txBody>
      </p:sp>
    </p:spTree>
    <p:extLst>
      <p:ext uri="{BB962C8B-B14F-4D97-AF65-F5344CB8AC3E}">
        <p14:creationId xmlns:p14="http://schemas.microsoft.com/office/powerpoint/2010/main" val="2055334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"/>
            <a:ext cx="8763000" cy="6629400"/>
          </a:xfrm>
        </p:spPr>
        <p:txBody>
          <a:bodyPr>
            <a:normAutofit/>
          </a:bodyPr>
          <a:lstStyle/>
          <a:p>
            <a:pPr marL="0" indent="0" defTabSz="457200">
              <a:buNone/>
            </a:pPr>
            <a:r>
              <a:rPr lang="en-US" sz="2400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/>
          </a:p>
          <a:p>
            <a:pPr marL="0" indent="0" defTabSz="457200">
              <a:buNone/>
            </a:pPr>
            <a:r>
              <a:rPr lang="en-US" b="1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 free(void*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nmemb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endParaRPr lang="en-US" sz="3200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/>
              <a:t>: implementation-dependent integer for sizes</a:t>
            </a:r>
          </a:p>
          <a:p>
            <a:pPr lvl="2"/>
            <a:r>
              <a:rPr lang="en-US" dirty="0" err="1"/>
              <a:t>typedef</a:t>
            </a:r>
            <a:r>
              <a:rPr lang="en-US" dirty="0"/>
              <a:t>, sized to support largest possible array</a:t>
            </a:r>
          </a:p>
          <a:p>
            <a:pPr lvl="2"/>
            <a:r>
              <a:rPr lang="en-US" dirty="0"/>
              <a:t>often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</a:p>
          <a:p>
            <a:pPr lvl="2"/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:  a pointer with no implicit dereference interpretation</a:t>
            </a:r>
          </a:p>
          <a:p>
            <a:pPr lvl="2"/>
            <a:r>
              <a:rPr lang="en-US" dirty="0"/>
              <a:t>Can be assigned or cast to an appropriate pointer type</a:t>
            </a:r>
          </a:p>
        </p:txBody>
      </p:sp>
    </p:spTree>
    <p:extLst>
      <p:ext uri="{BB962C8B-B14F-4D97-AF65-F5344CB8AC3E}">
        <p14:creationId xmlns:p14="http://schemas.microsoft.com/office/powerpoint/2010/main" val="1136409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"/>
            <a:ext cx="8763000" cy="6629400"/>
          </a:xfrm>
        </p:spPr>
        <p:txBody>
          <a:bodyPr>
            <a:normAutofit/>
          </a:bodyPr>
          <a:lstStyle/>
          <a:p>
            <a:pPr marL="0" indent="0" defTabSz="457200">
              <a:buNone/>
            </a:pPr>
            <a:r>
              <a:rPr lang="en-US" sz="2400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/>
          </a:p>
          <a:p>
            <a:pPr marL="0" indent="0" defTabSz="457200">
              <a:buNone/>
            </a:pPr>
            <a:r>
              <a:rPr lang="en-US" b="1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 free(void*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nmemb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endParaRPr lang="en-US" sz="3200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/>
              <a:t>: implementation-dependent integer for sizes</a:t>
            </a:r>
          </a:p>
          <a:p>
            <a:pPr lvl="2"/>
            <a:r>
              <a:rPr lang="en-US" dirty="0" err="1"/>
              <a:t>typedef</a:t>
            </a:r>
            <a:r>
              <a:rPr lang="en-US" dirty="0"/>
              <a:t>, sized to support largest possible array</a:t>
            </a:r>
          </a:p>
          <a:p>
            <a:pPr lvl="2"/>
            <a:r>
              <a:rPr lang="en-US" dirty="0"/>
              <a:t>often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</a:p>
          <a:p>
            <a:pPr lvl="2"/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:  a pointer with no implicit dereference interpretation</a:t>
            </a:r>
          </a:p>
          <a:p>
            <a:pPr lvl="2"/>
            <a:r>
              <a:rPr lang="en-US" dirty="0"/>
              <a:t>Can be assigned or cast to an appropriate pointer type</a:t>
            </a:r>
          </a:p>
        </p:txBody>
      </p:sp>
      <p:sp>
        <p:nvSpPr>
          <p:cNvPr id="3" name="Line Callout 1 (Border and Accent Bar) 2"/>
          <p:cNvSpPr/>
          <p:nvPr/>
        </p:nvSpPr>
        <p:spPr>
          <a:xfrm>
            <a:off x="4876800" y="2971800"/>
            <a:ext cx="3657600" cy="2209800"/>
          </a:xfrm>
          <a:prstGeom prst="accentBorderCallout1">
            <a:avLst>
              <a:gd name="adj1" fmla="val 18750"/>
              <a:gd name="adj2" fmla="val -8333"/>
              <a:gd name="adj3" fmla="val 106096"/>
              <a:gd name="adj4" fmla="val -76428"/>
            </a:avLst>
          </a:prstGeom>
          <a:solidFill>
            <a:schemeClr val="accent1">
              <a:lumMod val="40000"/>
              <a:lumOff val="6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Legal in C: </a:t>
            </a:r>
          </a:p>
          <a:p>
            <a:pPr lvl="1"/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int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nums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[100];</a:t>
            </a:r>
          </a:p>
          <a:p>
            <a:pPr lvl="1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void *p =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nums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lvl="1"/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int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*alias = p;</a:t>
            </a:r>
          </a:p>
          <a:p>
            <a:pPr lvl="1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char *oops = p;</a:t>
            </a:r>
          </a:p>
        </p:txBody>
      </p:sp>
    </p:spTree>
    <p:extLst>
      <p:ext uri="{BB962C8B-B14F-4D97-AF65-F5344CB8AC3E}">
        <p14:creationId xmlns:p14="http://schemas.microsoft.com/office/powerpoint/2010/main" val="1916453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"/>
            <a:ext cx="8763000" cy="6629400"/>
          </a:xfrm>
        </p:spPr>
        <p:txBody>
          <a:bodyPr>
            <a:normAutofit/>
          </a:bodyPr>
          <a:lstStyle/>
          <a:p>
            <a:pPr marL="0" indent="0" defTabSz="457200">
              <a:buNone/>
            </a:pPr>
            <a:r>
              <a:rPr lang="en-US" sz="2400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/>
          </a:p>
          <a:p>
            <a:pPr marL="0" indent="0" defTabSz="457200">
              <a:buNone/>
            </a:pPr>
            <a:r>
              <a:rPr lang="en-US" b="1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 free(void*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nmemb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pPr marL="0" indent="0" defTabSz="45720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endParaRPr lang="en-US" sz="3200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/>
              <a:t>: implementation-dependent integer for sizes</a:t>
            </a:r>
          </a:p>
          <a:p>
            <a:pPr lvl="2"/>
            <a:r>
              <a:rPr lang="en-US" dirty="0" err="1"/>
              <a:t>typedef</a:t>
            </a:r>
            <a:r>
              <a:rPr lang="en-US" dirty="0"/>
              <a:t>, sized to support largest possible array</a:t>
            </a:r>
          </a:p>
          <a:p>
            <a:pPr lvl="2"/>
            <a:r>
              <a:rPr lang="en-US" dirty="0"/>
              <a:t>often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</a:p>
          <a:p>
            <a:pPr lvl="2"/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:  a pointer with no implicit dereference interpretation</a:t>
            </a:r>
          </a:p>
          <a:p>
            <a:pPr lvl="2"/>
            <a:r>
              <a:rPr lang="en-US" dirty="0"/>
              <a:t>Can be assigned or cast to an appropriate pointer type</a:t>
            </a:r>
          </a:p>
        </p:txBody>
      </p:sp>
      <p:sp>
        <p:nvSpPr>
          <p:cNvPr id="3" name="Line Callout 1 (Border and Accent Bar) 2"/>
          <p:cNvSpPr/>
          <p:nvPr/>
        </p:nvSpPr>
        <p:spPr>
          <a:xfrm>
            <a:off x="4876800" y="2971800"/>
            <a:ext cx="3657600" cy="2209800"/>
          </a:xfrm>
          <a:prstGeom prst="accentBorderCallout1">
            <a:avLst>
              <a:gd name="adj1" fmla="val 18750"/>
              <a:gd name="adj2" fmla="val -8333"/>
              <a:gd name="adj3" fmla="val 106096"/>
              <a:gd name="adj4" fmla="val -76428"/>
            </a:avLst>
          </a:prstGeom>
          <a:solidFill>
            <a:schemeClr val="accent1">
              <a:lumMod val="40000"/>
              <a:lumOff val="6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Legal in C: </a:t>
            </a:r>
          </a:p>
          <a:p>
            <a:pPr lvl="1"/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int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nums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[100];</a:t>
            </a:r>
          </a:p>
          <a:p>
            <a:pPr lvl="1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void *p =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nums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lvl="1"/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int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*alias = p;</a:t>
            </a:r>
          </a:p>
          <a:p>
            <a:pPr lvl="1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char *oops = p;</a:t>
            </a:r>
          </a:p>
        </p:txBody>
      </p:sp>
      <p:sp>
        <p:nvSpPr>
          <p:cNvPr id="4" name="Oval 3"/>
          <p:cNvSpPr/>
          <p:nvPr/>
        </p:nvSpPr>
        <p:spPr>
          <a:xfrm>
            <a:off x="5029200" y="4191000"/>
            <a:ext cx="2667000" cy="914400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0" y="621351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egoe Print" panose="02000600000000000000" pitchFamily="2" charset="0"/>
              </a:rPr>
              <a:t>Not legal in C++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477000" y="5138056"/>
            <a:ext cx="76200" cy="108634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336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389935"/>
            <a:ext cx="7772400" cy="5940088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using </a:t>
            </a:r>
            <a:r>
              <a:rPr lang="en-US" sz="20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20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*/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20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20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20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20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20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make a dynamic integer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0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use it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0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57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0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</a:t>
            </a:r>
            <a:r>
              <a:rPr lang="en-US" sz="2000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myint</a:t>
            </a:r>
            <a:r>
              <a:rPr lang="en-US" sz="20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: %d is at %p\n"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*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rid of it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0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4" name="Oval 3"/>
          <p:cNvSpPr/>
          <p:nvPr/>
        </p:nvSpPr>
        <p:spPr>
          <a:xfrm>
            <a:off x="609600" y="228600"/>
            <a:ext cx="3505200" cy="609600"/>
          </a:xfrm>
          <a:prstGeom prst="ellips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9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389935"/>
            <a:ext cx="7772400" cy="5940088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using </a:t>
            </a:r>
            <a:r>
              <a:rPr lang="en-US" sz="20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20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*/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20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20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20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20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20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make a dynamic integer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0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use it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0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57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0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</a:t>
            </a:r>
            <a:r>
              <a:rPr lang="en-US" sz="2000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myint</a:t>
            </a:r>
            <a:r>
              <a:rPr lang="en-US" sz="20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: %d is at %p\n"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*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rid of it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0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4" name="Oval 3"/>
          <p:cNvSpPr/>
          <p:nvPr/>
        </p:nvSpPr>
        <p:spPr>
          <a:xfrm>
            <a:off x="609600" y="228600"/>
            <a:ext cx="3505200" cy="609600"/>
          </a:xfrm>
          <a:prstGeom prst="ellips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38600" y="5337808"/>
            <a:ext cx="4873129" cy="461665"/>
          </a:xfrm>
          <a:prstGeom prst="rect">
            <a:avLst/>
          </a:prstGeom>
          <a:solidFill>
            <a:schemeClr val="dk1">
              <a:alpha val="95000"/>
            </a:schemeClr>
          </a:solidFill>
          <a:ln w="158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182880" tIns="91440" rIns="274320" bIns="91440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57 is at 00000000007413B0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15780" y="4965705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17662033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049" y="74652"/>
            <a:ext cx="7772400" cy="6694140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</a:t>
            </a:r>
            <a:r>
              <a:rPr lang="en-US" sz="16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with error checking */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make a dynamic integer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a will be NULL (</a:t>
            </a:r>
            <a:r>
              <a:rPr lang="en-US" sz="16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stdlib</a:t>
            </a:r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6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stdio</a:t>
            </a:r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) if </a:t>
            </a:r>
            <a:r>
              <a:rPr lang="en-US" sz="16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failed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==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NULL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puts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 failed\n"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exit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EXIT_FAILURE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use it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57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endParaRPr lang="en-US" sz="9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</a:t>
            </a:r>
            <a:r>
              <a:rPr lang="en-US" sz="1600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myint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: %d is at %p\n"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rid of it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B14E250F-1EE1-48E0-B716-CE52EF9E0BA8}"/>
              </a:ext>
            </a:extLst>
          </p:cNvPr>
          <p:cNvSpPr/>
          <p:nvPr/>
        </p:nvSpPr>
        <p:spPr>
          <a:xfrm>
            <a:off x="4572000" y="2590800"/>
            <a:ext cx="609600" cy="1600200"/>
          </a:xfrm>
          <a:prstGeom prst="rightBrac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973999-9730-4367-B9AE-A3AB8FA3D5FA}"/>
              </a:ext>
            </a:extLst>
          </p:cNvPr>
          <p:cNvSpPr txBox="1"/>
          <p:nvPr/>
        </p:nvSpPr>
        <p:spPr>
          <a:xfrm>
            <a:off x="5181600" y="3160067"/>
            <a:ext cx="3332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Checking for malloc error</a:t>
            </a:r>
          </a:p>
        </p:txBody>
      </p:sp>
    </p:spTree>
    <p:extLst>
      <p:ext uri="{BB962C8B-B14F-4D97-AF65-F5344CB8AC3E}">
        <p14:creationId xmlns:p14="http://schemas.microsoft.com/office/powerpoint/2010/main" val="990002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28286"/>
            <a:ext cx="7772400" cy="6701835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array and </a:t>
            </a:r>
            <a:r>
              <a:rPr lang="en-US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*/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05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make a dynamic integer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what if we want many?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 *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use it with "pointer arithmetic"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57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&lt;-- first </a:t>
            </a:r>
            <a:r>
              <a:rPr lang="en-US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int</a:t>
            </a:r>
            <a:endParaRPr lang="en-US" b="1" dirty="0">
              <a:solidFill>
                <a:srgbClr val="008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+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87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&lt;-- second </a:t>
            </a:r>
            <a:r>
              <a:rPr lang="en-US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int</a:t>
            </a:r>
            <a:endParaRPr lang="en-US" b="1" dirty="0">
              <a:solidFill>
                <a:srgbClr val="008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use it as an array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</a:t>
            </a:r>
            <a:r>
              <a:rPr lang="en-US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myint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 0: %d is at %p\n"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], &amp;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</a:t>
            </a:r>
            <a:r>
              <a:rPr lang="en-US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myint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 1: %d is at %p\n"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], &amp;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rid of it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613590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28286"/>
            <a:ext cx="7772400" cy="6701835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array and </a:t>
            </a:r>
            <a:r>
              <a:rPr lang="en-US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*/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05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make a dynamic integer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what if we want many?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 *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use it with "pointer arithmetic"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57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&lt;-- first </a:t>
            </a:r>
            <a:r>
              <a:rPr lang="en-US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int</a:t>
            </a:r>
            <a:endParaRPr lang="en-US" b="1" dirty="0">
              <a:solidFill>
                <a:srgbClr val="008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+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87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&lt;-- second </a:t>
            </a:r>
            <a:r>
              <a:rPr lang="en-US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int</a:t>
            </a:r>
            <a:endParaRPr lang="en-US" b="1" dirty="0">
              <a:solidFill>
                <a:srgbClr val="008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use it as an array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</a:t>
            </a:r>
            <a:r>
              <a:rPr lang="en-US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myint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 0: %d is at %p\n"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], &amp;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</a:t>
            </a:r>
            <a:r>
              <a:rPr lang="en-US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myint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 1: %d is at %p\n"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], &amp;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rid of it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90355" y="6003073"/>
            <a:ext cx="5148845" cy="738664"/>
          </a:xfrm>
          <a:prstGeom prst="rect">
            <a:avLst/>
          </a:prstGeom>
          <a:solidFill>
            <a:schemeClr val="dk1">
              <a:alpha val="95000"/>
            </a:schemeClr>
          </a:solidFill>
          <a:ln w="158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182880" tIns="91440" rIns="274320" bIns="91440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57 is at 0000000000B113B0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87 is at 0000000000B113B4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1400" y="5633741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120566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234" y="-1185748"/>
            <a:ext cx="4419600" cy="7971413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code35.c stack example */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"value: %d\n"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350228"/>
              </p:ext>
            </p:extLst>
          </p:nvPr>
        </p:nvGraphicFramePr>
        <p:xfrm>
          <a:off x="4953000" y="152400"/>
          <a:ext cx="39624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r>
                        <a:rPr lang="en-US" dirty="0"/>
                        <a:t> </a:t>
                      </a:r>
                      <a:r>
                        <a:rPr lang="en-US" dirty="0">
                          <a:sym typeface="Wingdings" pitchFamily="2" charset="2"/>
                        </a:rPr>
                        <a:t> </a:t>
                      </a:r>
                      <a:r>
                        <a:rPr lang="en-US" dirty="0" err="1">
                          <a:sym typeface="Wingdings" pitchFamily="2" charset="2"/>
                        </a:rPr>
                        <a:t>rsp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rpb-8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676400" y="715599"/>
            <a:ext cx="3276600" cy="351201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09800" y="923693"/>
            <a:ext cx="2743200" cy="524107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2234" y="923693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953000" y="2125739"/>
            <a:ext cx="36924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Setting up stack for main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Assumption: stack grows down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Initially: stack pointer at top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At end: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</a:rPr>
              <a:t>rsp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 &lt;-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</a:rPr>
              <a:t>rsp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 + 16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363000" y="721362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95216" y="532590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rpb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BDC93F-263E-C43C-B6C2-9511A5329C2F}"/>
              </a:ext>
            </a:extLst>
          </p:cNvPr>
          <p:cNvSpPr txBox="1"/>
          <p:nvPr/>
        </p:nvSpPr>
        <p:spPr>
          <a:xfrm>
            <a:off x="5694343" y="3950043"/>
            <a:ext cx="2209800" cy="7078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In this example: </a:t>
            </a:r>
            <a:r>
              <a:rPr lang="en-US" sz="2000" dirty="0" err="1"/>
              <a:t>sizeof</a:t>
            </a:r>
            <a:r>
              <a:rPr lang="en-US" sz="2000" dirty="0"/>
              <a:t>(int) == 8</a:t>
            </a:r>
          </a:p>
        </p:txBody>
      </p:sp>
    </p:spTree>
    <p:extLst>
      <p:ext uri="{BB962C8B-B14F-4D97-AF65-F5344CB8AC3E}">
        <p14:creationId xmlns:p14="http://schemas.microsoft.com/office/powerpoint/2010/main" val="1197614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28286"/>
            <a:ext cx="7772400" cy="6701835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array and </a:t>
            </a:r>
            <a:r>
              <a:rPr lang="en-US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*/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05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make a dynamic integer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what if we want many?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 *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use it with "pointer arithmetic"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57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&lt;-- first </a:t>
            </a:r>
            <a:r>
              <a:rPr lang="en-US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int</a:t>
            </a:r>
            <a:endParaRPr lang="en-US" b="1" dirty="0">
              <a:solidFill>
                <a:srgbClr val="008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+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87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&lt;-- second </a:t>
            </a:r>
            <a:r>
              <a:rPr lang="en-US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int</a:t>
            </a:r>
            <a:endParaRPr lang="en-US" b="1" dirty="0">
              <a:solidFill>
                <a:srgbClr val="008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use it as an array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</a:t>
            </a:r>
            <a:r>
              <a:rPr lang="en-US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myint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 0: %d is at %p\n"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], &amp;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</a:t>
            </a:r>
            <a:r>
              <a:rPr lang="en-US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myint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 1: %d is at %p\n"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], &amp;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rid of it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1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19600" y="5499399"/>
            <a:ext cx="3831771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What’s the output of</a:t>
            </a:r>
          </a:p>
          <a:p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("%d\n", *a + 1);</a:t>
            </a:r>
          </a:p>
        </p:txBody>
      </p:sp>
    </p:spTree>
    <p:extLst>
      <p:ext uri="{BB962C8B-B14F-4D97-AF65-F5344CB8AC3E}">
        <p14:creationId xmlns:p14="http://schemas.microsoft.com/office/powerpoint/2010/main" val="10579658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228599"/>
            <a:ext cx="7772400" cy="6555641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</a:t>
            </a:r>
            <a:r>
              <a:rPr lang="en-US" sz="14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realloc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*/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make a dynamic integer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= NULL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 = NULL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what if we want many?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 *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b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where are they?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 %p\n"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"b: %p\n"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</a:t>
            </a:r>
            <a:r>
              <a:rPr lang="en-US" sz="14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realloc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a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realloc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 *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200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 %p\</a:t>
            </a:r>
            <a:r>
              <a:rPr lang="en-US" sz="1400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n"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"b: %p\</a:t>
            </a:r>
            <a:r>
              <a:rPr lang="en-US" sz="1400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n"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rid of it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1FBFF5-39B2-4003-A016-2BF0246844DC}"/>
              </a:ext>
            </a:extLst>
          </p:cNvPr>
          <p:cNvSpPr txBox="1"/>
          <p:nvPr/>
        </p:nvSpPr>
        <p:spPr>
          <a:xfrm>
            <a:off x="5189913" y="3733800"/>
            <a:ext cx="3429000" cy="259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Realloc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Expands/contracts heap allocation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If not, allocates new block, copying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Cannot apply if pointer has been freed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If no memory available, returns NULL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9AEF8EA-983D-4853-BDBF-988DC6A3846F}"/>
              </a:ext>
            </a:extLst>
          </p:cNvPr>
          <p:cNvSpPr/>
          <p:nvPr/>
        </p:nvSpPr>
        <p:spPr>
          <a:xfrm>
            <a:off x="1676400" y="4038600"/>
            <a:ext cx="3276600" cy="381000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34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228599"/>
            <a:ext cx="7772400" cy="6555641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</a:t>
            </a:r>
            <a:r>
              <a:rPr lang="en-US" sz="14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realloc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*/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make a dynamic integer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= NULL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 = NULL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what if we want many?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malloc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 *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b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malloc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where are they?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 %p\n"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"b: %p\n"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</a:t>
            </a:r>
            <a:r>
              <a:rPr lang="en-US" sz="14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realloc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a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realloc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 *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200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 %p\</a:t>
            </a:r>
            <a:r>
              <a:rPr lang="en-US" sz="1400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n"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"b: %p\</a:t>
            </a:r>
            <a:r>
              <a:rPr lang="en-US" sz="1400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n"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rid of it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990600"/>
            <a:ext cx="3080972" cy="1292662"/>
          </a:xfrm>
          <a:prstGeom prst="rect">
            <a:avLst/>
          </a:prstGeom>
          <a:solidFill>
            <a:schemeClr val="dk1">
              <a:alpha val="95000"/>
            </a:schemeClr>
          </a:solidFill>
          <a:ln w="158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182880" tIns="91440" rIns="274320" bIns="91440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a: 0000000000C613B0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b: 0000000000C61550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a: 0000000000C61570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b: 0000000000C61550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0245" y="621268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DDFF93-E565-41BD-AAAE-E1FA8CC60D19}"/>
              </a:ext>
            </a:extLst>
          </p:cNvPr>
          <p:cNvSpPr txBox="1"/>
          <p:nvPr/>
        </p:nvSpPr>
        <p:spPr>
          <a:xfrm>
            <a:off x="5189913" y="3733800"/>
            <a:ext cx="3429000" cy="259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Realloc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Expands/contracts heap allocation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If not, allocates new block, copying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Cannot apply if pointer has been freed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If no memory available, returns NULL</a:t>
            </a:r>
          </a:p>
        </p:txBody>
      </p:sp>
    </p:spTree>
    <p:extLst>
      <p:ext uri="{BB962C8B-B14F-4D97-AF65-F5344CB8AC3E}">
        <p14:creationId xmlns:p14="http://schemas.microsoft.com/office/powerpoint/2010/main" val="3958494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228599"/>
            <a:ext cx="7772400" cy="6555641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</a:t>
            </a:r>
            <a:r>
              <a:rPr lang="en-US" sz="14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realloc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*/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make a dynamic integer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 = NULL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 = NULL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what if we want many?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 *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b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where are they?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 %p\n"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"b: %p\n"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</a:t>
            </a:r>
            <a:r>
              <a:rPr lang="en-US" sz="14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realloc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a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realloc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 *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200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 %p\</a:t>
            </a:r>
            <a:r>
              <a:rPr lang="en-US" sz="1400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n"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"b: %p\</a:t>
            </a:r>
            <a:r>
              <a:rPr lang="en-US" sz="1400" b="1" dirty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n"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rid of it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free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083785" y="2652594"/>
            <a:ext cx="2764815" cy="392669"/>
          </a:xfrm>
          <a:prstGeom prst="wedgeRectCallout">
            <a:avLst>
              <a:gd name="adj1" fmla="val -90350"/>
              <a:gd name="adj2" fmla="val -33935"/>
            </a:avLst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If comment out this line:</a:t>
            </a:r>
            <a:endParaRPr lang="en-US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990600"/>
            <a:ext cx="3080972" cy="1292662"/>
          </a:xfrm>
          <a:prstGeom prst="rect">
            <a:avLst/>
          </a:prstGeom>
          <a:solidFill>
            <a:schemeClr val="dk1">
              <a:alpha val="95000"/>
            </a:schemeClr>
          </a:solidFill>
          <a:ln w="158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182880" tIns="91440" rIns="274320" bIns="91440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a: 0000000000C613B0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b: 0000000000C61550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a: 0000000000C61570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b: 0000000000C61550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0245" y="621268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Output: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7349" y="3278787"/>
            <a:ext cx="3080972" cy="1292662"/>
          </a:xfrm>
          <a:prstGeom prst="rect">
            <a:avLst/>
          </a:prstGeom>
          <a:solidFill>
            <a:schemeClr val="dk1">
              <a:alpha val="95000"/>
            </a:schemeClr>
          </a:solidFill>
          <a:ln w="158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182880" tIns="91440" rIns="274320" bIns="91440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a: 00000000001913B0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b: 0000000000000000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a: 00000000001913B0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b: 0000000000000000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EF78D4-D2AF-43C9-A6FC-C7D639CE7E17}"/>
              </a:ext>
            </a:extLst>
          </p:cNvPr>
          <p:cNvSpPr txBox="1"/>
          <p:nvPr/>
        </p:nvSpPr>
        <p:spPr>
          <a:xfrm>
            <a:off x="3886200" y="5153292"/>
            <a:ext cx="4648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Realloc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Expands/contracts heap allocation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If not, allocates new block, copying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Cannot apply if pointer has been freed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If no memory available, returns NULL</a:t>
            </a:r>
          </a:p>
        </p:txBody>
      </p:sp>
    </p:spTree>
    <p:extLst>
      <p:ext uri="{BB962C8B-B14F-4D97-AF65-F5344CB8AC3E}">
        <p14:creationId xmlns:p14="http://schemas.microsoft.com/office/powerpoint/2010/main" val="10986897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143000" y="5791200"/>
            <a:ext cx="87630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34419"/>
            <a:ext cx="7772400" cy="6740307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returning </a:t>
            </a:r>
            <a:r>
              <a:rPr lang="en-US" sz="12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2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string */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2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2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2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string.h</a:t>
            </a:r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day of week string – user expects to modify!!!</a:t>
            </a:r>
          </a:p>
          <a:p>
            <a:r>
              <a:rPr lang="en-US" sz="12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day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allocate dynamically</a:t>
            </a: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ds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2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switch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"Sunday"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"Monday"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default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"other"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ds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</a:p>
          <a:p>
            <a:r>
              <a:rPr lang="en-US" sz="12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6" name="Lightning Bolt 5"/>
          <p:cNvSpPr/>
          <p:nvPr/>
        </p:nvSpPr>
        <p:spPr>
          <a:xfrm rot="358845">
            <a:off x="5868522" y="708817"/>
            <a:ext cx="762000" cy="1524000"/>
          </a:xfrm>
          <a:prstGeom prst="lightningBolt">
            <a:avLst/>
          </a:prstGeom>
          <a:scene3d>
            <a:camera prst="orthographicFront">
              <a:rot lat="0" lon="11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5943600" y="196143"/>
            <a:ext cx="1828800" cy="161158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Warning:</a:t>
            </a:r>
          </a:p>
          <a:p>
            <a:pPr algn="ctr"/>
            <a:r>
              <a:rPr lang="en-US" b="1" i="1" dirty="0" err="1">
                <a:solidFill>
                  <a:srgbClr val="FF0000"/>
                </a:solidFill>
              </a:rPr>
              <a:t>dangerouscode</a:t>
            </a:r>
            <a:r>
              <a:rPr lang="en-US" b="1" i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2726842"/>
            <a:ext cx="1978106" cy="1015663"/>
          </a:xfrm>
          <a:prstGeom prst="rect">
            <a:avLst/>
          </a:prstGeom>
          <a:solidFill>
            <a:schemeClr val="dk1">
              <a:alpha val="95000"/>
            </a:schemeClr>
          </a:solidFill>
          <a:ln w="158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182880" tIns="91440" rIns="274320" bIns="91440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Day: Sunday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Day: Monday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Day: other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5808" y="2667000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23590140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143000" y="5791200"/>
            <a:ext cx="87630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34419"/>
            <a:ext cx="7772400" cy="6740307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returning </a:t>
            </a:r>
            <a:r>
              <a:rPr lang="en-US" sz="1200" b="1" dirty="0" err="1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2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 string */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2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2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2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string.h</a:t>
            </a:r>
            <a:r>
              <a:rPr lang="en-US" sz="12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day of week string – user expects to modify!!!</a:t>
            </a:r>
          </a:p>
          <a:p>
            <a:r>
              <a:rPr lang="en-US" sz="12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day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allocate dynamically</a:t>
            </a: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ds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malloc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2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switch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"Sunday"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"Monday"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default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"other"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ds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</a:p>
          <a:p>
            <a:r>
              <a:rPr lang="en-US" sz="12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2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2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2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2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6" name="Lightning Bolt 5"/>
          <p:cNvSpPr/>
          <p:nvPr/>
        </p:nvSpPr>
        <p:spPr>
          <a:xfrm rot="358845">
            <a:off x="5868522" y="708817"/>
            <a:ext cx="762000" cy="1524000"/>
          </a:xfrm>
          <a:prstGeom prst="lightningBolt">
            <a:avLst/>
          </a:prstGeom>
          <a:scene3d>
            <a:camera prst="orthographicFront">
              <a:rot lat="0" lon="11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5943600" y="196143"/>
            <a:ext cx="1828800" cy="161158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Warning:</a:t>
            </a:r>
          </a:p>
          <a:p>
            <a:pPr algn="ctr"/>
            <a:r>
              <a:rPr lang="en-US" b="1" i="1" dirty="0" err="1">
                <a:solidFill>
                  <a:srgbClr val="FF0000"/>
                </a:solidFill>
              </a:rPr>
              <a:t>dangerouscode</a:t>
            </a:r>
            <a:r>
              <a:rPr lang="en-US" b="1" i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2726842"/>
            <a:ext cx="1978106" cy="1015663"/>
          </a:xfrm>
          <a:prstGeom prst="rect">
            <a:avLst/>
          </a:prstGeom>
          <a:solidFill>
            <a:schemeClr val="dk1">
              <a:alpha val="95000"/>
            </a:schemeClr>
          </a:solidFill>
          <a:ln w="158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182880" tIns="91440" rIns="274320" bIns="91440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Day: Sunday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Day: Monday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Day: other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5808" y="2667000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Output: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5891" y="4245837"/>
            <a:ext cx="4801314" cy="10156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*days[1000];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1000; ++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days[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 % 3);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71475" y="4224787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Consider:</a:t>
            </a:r>
          </a:p>
        </p:txBody>
      </p:sp>
    </p:spTree>
    <p:extLst>
      <p:ext uri="{BB962C8B-B14F-4D97-AF65-F5344CB8AC3E}">
        <p14:creationId xmlns:p14="http://schemas.microsoft.com/office/powerpoint/2010/main" val="14026106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67643"/>
            <a:ext cx="7772400" cy="6986528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removing the leak */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string.h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day of week string</a:t>
            </a:r>
          </a:p>
          <a:p>
            <a:r>
              <a:rPr lang="en-US" sz="14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char*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ds,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switch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"Sunday"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"Monday"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default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"other"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 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</a:p>
          <a:p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(day,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(day, 1));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419600"/>
            <a:ext cx="3774110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i="1" dirty="0"/>
              <a:t>Improved – no memory leak</a:t>
            </a:r>
          </a:p>
          <a:p>
            <a:r>
              <a:rPr lang="en-US" sz="2400" i="1" dirty="0"/>
              <a:t>Is there a better solution?</a:t>
            </a:r>
          </a:p>
        </p:txBody>
      </p:sp>
    </p:spTree>
    <p:extLst>
      <p:ext uri="{BB962C8B-B14F-4D97-AF65-F5344CB8AC3E}">
        <p14:creationId xmlns:p14="http://schemas.microsoft.com/office/powerpoint/2010/main" val="1252839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100" y="76200"/>
            <a:ext cx="7772400" cy="6986528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removing the leak */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string.h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day of week string</a:t>
            </a:r>
          </a:p>
          <a:p>
            <a:r>
              <a:rPr lang="en-US" sz="14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char*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ds,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switch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"Sunday"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"Monday"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default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"other"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 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</a:p>
          <a:p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(day,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(day, 1));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800" y="524809"/>
            <a:ext cx="1722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</a:t>
            </a:r>
            <a:r>
              <a:rPr lang="en-US"/>
              <a:t>about this?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1078929"/>
            <a:ext cx="4191000" cy="4801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char*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day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ds[10];</a:t>
            </a:r>
          </a:p>
          <a:p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    switch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"Sunday"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"Monday"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default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"other"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 ds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5588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100" y="76200"/>
            <a:ext cx="7772400" cy="6986528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removing the leak */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stdlib.h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4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string.h</a:t>
            </a:r>
            <a:r>
              <a:rPr lang="en-US" sz="14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// get day of week string</a:t>
            </a:r>
          </a:p>
          <a:p>
            <a:r>
              <a:rPr lang="en-US" sz="14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char*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ds,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switch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"Sunday"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"Monday"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default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"other"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 ds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</a:p>
          <a:p>
            <a:r>
              <a:rPr lang="en-US" sz="14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(day,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4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(day, 1));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4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800" y="524809"/>
            <a:ext cx="1722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</a:t>
            </a:r>
            <a:r>
              <a:rPr lang="en-US"/>
              <a:t>about this?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4882650"/>
            <a:ext cx="5129940" cy="20621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 =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"Day: %s\n"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“Try again: %s\n"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d);</a:t>
            </a: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(“Day: %s\n”, 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(1));</a:t>
            </a: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4284" y="5947160"/>
            <a:ext cx="2805255" cy="1015663"/>
          </a:xfrm>
          <a:prstGeom prst="rect">
            <a:avLst/>
          </a:prstGeom>
          <a:solidFill>
            <a:schemeClr val="dk1">
              <a:alpha val="95000"/>
            </a:schemeClr>
          </a:solidFill>
          <a:ln w="158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182880" tIns="91440" rIns="274320" bIns="91440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Day: (null)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Try again: (null)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Day: (null)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6992" y="5847255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Output: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91000" y="1078929"/>
            <a:ext cx="4191000" cy="4801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char*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dayString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day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ds[10];</a:t>
            </a:r>
          </a:p>
          <a:p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    switch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day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"Sunday"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case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"Monday"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default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: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strcpy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ds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"other"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break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 ds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dirty="0"/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24E1E1DE-8E02-4A3A-B56F-DFE1DC2EA944}"/>
              </a:ext>
            </a:extLst>
          </p:cNvPr>
          <p:cNvSpPr/>
          <p:nvPr/>
        </p:nvSpPr>
        <p:spPr>
          <a:xfrm>
            <a:off x="132354" y="1629256"/>
            <a:ext cx="4515846" cy="2946106"/>
          </a:xfrm>
          <a:prstGeom prst="wedgeRoundRectCallout">
            <a:avLst>
              <a:gd name="adj1" fmla="val 51190"/>
              <a:gd name="adj2" fmla="val 72253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Error: returns address from stack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It </a:t>
            </a:r>
            <a:r>
              <a:rPr lang="en-US" sz="2000" i="1" dirty="0"/>
              <a:t>will</a:t>
            </a:r>
            <a:r>
              <a:rPr lang="en-US" sz="2000" dirty="0"/>
              <a:t> work sometimes, unfortunately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Better: declare ds as a static: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static char ds[10];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But this still fails: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char *s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char *m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dayString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What’s a robust solution?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17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"/>
            <a:ext cx="8686800" cy="6705600"/>
          </a:xfrm>
        </p:spPr>
        <p:txBody>
          <a:bodyPr>
            <a:normAutofit/>
          </a:bodyPr>
          <a:lstStyle/>
          <a:p>
            <a:r>
              <a:rPr lang="en-US" dirty="0"/>
              <a:t>Copying arrays</a:t>
            </a:r>
          </a:p>
          <a:p>
            <a:pPr lvl="1"/>
            <a:r>
              <a:rPr lang="en-US" dirty="0"/>
              <a:t>Simple solution: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Using </a:t>
            </a:r>
            <a:r>
              <a:rPr lang="en-US" dirty="0" err="1"/>
              <a:t>memcpy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Avoids coding errors IF </a:t>
            </a:r>
            <a:r>
              <a:rPr lang="en-US" dirty="0" err="1"/>
              <a:t>sizeof</a:t>
            </a:r>
            <a:r>
              <a:rPr lang="en-US" dirty="0"/>
              <a:t> used precisely correctly</a:t>
            </a:r>
          </a:p>
          <a:p>
            <a:pPr lvl="2"/>
            <a:r>
              <a:rPr lang="en-US" dirty="0"/>
              <a:t>Possibly more efficient for non-word sizes</a:t>
            </a:r>
          </a:p>
          <a:p>
            <a:pPr lvl="2"/>
            <a:r>
              <a:rPr lang="en-US" dirty="0"/>
              <a:t>Danger: destination cannot overlap source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25686" y="685800"/>
            <a:ext cx="4648200" cy="1846659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8000FF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xs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[100], 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ys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[100];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…</a:t>
            </a:r>
            <a:endParaRPr lang="en-US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for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i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= 0; 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i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&lt; 100; ++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i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</a:p>
          <a:p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xs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i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 = 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ys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i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];</a:t>
            </a:r>
          </a:p>
          <a:p>
            <a:endParaRPr lang="en-US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03915" y="3142059"/>
            <a:ext cx="4648200" cy="1692771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string.h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xs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[100], 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ys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[100];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…</a:t>
            </a:r>
            <a:endParaRPr lang="en-US" sz="1600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memcpy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xs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ys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100 * 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(*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ys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));</a:t>
            </a:r>
          </a:p>
          <a:p>
            <a:endParaRPr lang="en-US" sz="1600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1386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234" y="-1185748"/>
            <a:ext cx="4419600" cy="7971413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code35.c stack example */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"value: %d\n"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268645"/>
              </p:ext>
            </p:extLst>
          </p:nvPr>
        </p:nvGraphicFramePr>
        <p:xfrm>
          <a:off x="4953000" y="152400"/>
          <a:ext cx="39624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0" dirty="0"/>
                        <a:t> (from </a:t>
                      </a:r>
                      <a:r>
                        <a:rPr lang="en-US" baseline="0" dirty="0" err="1"/>
                        <a:t>rsp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12234" y="1164131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698710"/>
              </p:ext>
            </p:extLst>
          </p:nvPr>
        </p:nvGraphicFramePr>
        <p:xfrm>
          <a:off x="4953000" y="152400"/>
          <a:ext cx="39624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1905000" y="1066800"/>
            <a:ext cx="4419600" cy="97331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363000" y="721362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8194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"/>
            <a:ext cx="5410200" cy="6400800"/>
          </a:xfrm>
        </p:spPr>
        <p:txBody>
          <a:bodyPr/>
          <a:lstStyle/>
          <a:p>
            <a:r>
              <a:rPr lang="en-US" dirty="0"/>
              <a:t>Copying arrays</a:t>
            </a:r>
          </a:p>
          <a:p>
            <a:pPr lvl="1"/>
            <a:r>
              <a:rPr lang="en-US" dirty="0"/>
              <a:t>With structures: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1447800"/>
            <a:ext cx="6019800" cy="2923877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endParaRPr lang="en-US" sz="1600" b="1" dirty="0">
              <a:solidFill>
                <a:srgbClr val="804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string.h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typedef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struct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highlight>
                  <a:srgbClr val="FFFFFF"/>
                </a:highlight>
                <a:latin typeface="Courier New"/>
              </a:rPr>
              <a:t>{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 a, b;</a:t>
            </a:r>
          </a:p>
          <a:p>
            <a:r>
              <a:rPr lang="en-US" sz="1600" b="1" dirty="0">
                <a:solidFill>
                  <a:schemeClr val="tx1">
                    <a:lumMod val="50000"/>
                  </a:schemeClr>
                </a:solidFill>
                <a:highlight>
                  <a:srgbClr val="FFFFFF"/>
                </a:highlight>
                <a:latin typeface="Courier New"/>
              </a:rPr>
              <a:t>} Point;</a:t>
            </a:r>
          </a:p>
          <a:p>
            <a:endParaRPr lang="en-US" sz="1600" b="1" dirty="0">
              <a:solidFill>
                <a:srgbClr val="8000FF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Point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line1[100], line2[100];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…</a:t>
            </a:r>
            <a:endParaRPr lang="en-US" sz="1600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memcpy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(line1, line2, 100 * 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sizeof</a:t>
            </a:r>
            <a:r>
              <a:rPr lang="en-US" sz="1600" b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(Point));</a:t>
            </a:r>
            <a:endParaRPr lang="en-US" sz="1600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0467584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00200"/>
            <a:ext cx="7467600" cy="4572000"/>
          </a:xfrm>
        </p:spPr>
        <p:txBody>
          <a:bodyPr>
            <a:normAutofit/>
          </a:bodyPr>
          <a:lstStyle/>
          <a:p>
            <a:r>
              <a:rPr lang="en-US" dirty="0"/>
              <a:t>Review</a:t>
            </a:r>
          </a:p>
          <a:p>
            <a:pPr lvl="1"/>
            <a:r>
              <a:rPr lang="en-US" dirty="0"/>
              <a:t>Functions &amp; </a:t>
            </a:r>
            <a:r>
              <a:rPr lang="en-US"/>
              <a:t>local (stack-based) data</a:t>
            </a:r>
            <a:endParaRPr lang="en-US" dirty="0"/>
          </a:p>
          <a:p>
            <a:pPr lvl="1"/>
            <a:r>
              <a:rPr lang="en-US" dirty="0"/>
              <a:t>Program memory layout (C, C++)</a:t>
            </a:r>
          </a:p>
          <a:p>
            <a:pPr lvl="2"/>
            <a:r>
              <a:rPr lang="en-US" dirty="0"/>
              <a:t>Heap, stack, </a:t>
            </a:r>
            <a:r>
              <a:rPr lang="en-US" dirty="0" err="1"/>
              <a:t>bss</a:t>
            </a:r>
            <a:endParaRPr lang="en-US" dirty="0"/>
          </a:p>
          <a:p>
            <a:pPr lvl="2"/>
            <a:r>
              <a:rPr lang="en-US" dirty="0"/>
              <a:t>Also: text (code)</a:t>
            </a:r>
          </a:p>
          <a:p>
            <a:pPr lvl="1"/>
            <a:r>
              <a:rPr lang="en-US" dirty="0"/>
              <a:t>Differences between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x[]; </a:t>
            </a:r>
            <a:r>
              <a:rPr lang="en-US" dirty="0"/>
              <a:t>and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*x;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/>
              <a:t>malloc</a:t>
            </a:r>
            <a:r>
              <a:rPr lang="en-US" dirty="0"/>
              <a:t>, free</a:t>
            </a:r>
          </a:p>
          <a:p>
            <a:pPr lvl="1"/>
            <a:r>
              <a:rPr lang="en-US" dirty="0" err="1"/>
              <a:t>calloc</a:t>
            </a:r>
            <a:r>
              <a:rPr lang="en-US" dirty="0"/>
              <a:t>, </a:t>
            </a:r>
            <a:r>
              <a:rPr lang="en-US" dirty="0" err="1"/>
              <a:t>realloc</a:t>
            </a:r>
            <a:endParaRPr lang="en-US" dirty="0"/>
          </a:p>
          <a:p>
            <a:pPr lvl="1"/>
            <a:r>
              <a:rPr lang="en-US" dirty="0" err="1"/>
              <a:t>memcpy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66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234" y="-1188720"/>
            <a:ext cx="4419600" cy="7971413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code35.c stack example */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"value: %d\n"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660591"/>
              </p:ext>
            </p:extLst>
          </p:nvPr>
        </p:nvGraphicFramePr>
        <p:xfrm>
          <a:off x="4953000" y="152400"/>
          <a:ext cx="39624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0" dirty="0"/>
                        <a:t> (from </a:t>
                      </a:r>
                      <a:r>
                        <a:rPr lang="en-US" baseline="0" dirty="0" err="1"/>
                        <a:t>rsp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2522034" y="2038814"/>
            <a:ext cx="0" cy="53340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620014"/>
              </p:ext>
            </p:extLst>
          </p:nvPr>
        </p:nvGraphicFramePr>
        <p:xfrm>
          <a:off x="1981200" y="5181600"/>
          <a:ext cx="26416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Right Brace 16"/>
          <p:cNvSpPr/>
          <p:nvPr/>
        </p:nvSpPr>
        <p:spPr>
          <a:xfrm rot="5400000">
            <a:off x="2381715" y="675578"/>
            <a:ext cx="280638" cy="244583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791200" y="2934831"/>
            <a:ext cx="25626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Call function1…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Use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</a:rPr>
              <a:t>rcx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</a:rPr>
              <a:t>rdx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 to transfer data to function1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Additional parameters: r8, r9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Other parameters on stack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Return result: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</a:rPr>
              <a:t>rax</a:t>
            </a:r>
            <a:endParaRPr lang="en-US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20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8343011"/>
              </p:ext>
            </p:extLst>
          </p:nvPr>
        </p:nvGraphicFramePr>
        <p:xfrm>
          <a:off x="4953000" y="152400"/>
          <a:ext cx="39624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657601" y="1143000"/>
            <a:ext cx="2667000" cy="4495800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657602" y="1524000"/>
            <a:ext cx="2666999" cy="4549140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63000" y="721362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864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234" y="-1188720"/>
            <a:ext cx="4419600" cy="7971413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code35.c stack example */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"value: %d\n"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205281"/>
              </p:ext>
            </p:extLst>
          </p:nvPr>
        </p:nvGraphicFramePr>
        <p:xfrm>
          <a:off x="4953000" y="152400"/>
          <a:ext cx="39624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0" dirty="0"/>
                        <a:t> (from </a:t>
                      </a:r>
                      <a:r>
                        <a:rPr lang="en-US" baseline="0" dirty="0" err="1"/>
                        <a:t>rsp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2522034" y="2038814"/>
            <a:ext cx="0" cy="53340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56286"/>
              </p:ext>
            </p:extLst>
          </p:nvPr>
        </p:nvGraphicFramePr>
        <p:xfrm>
          <a:off x="1981200" y="5181600"/>
          <a:ext cx="26416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Right Brace 16"/>
          <p:cNvSpPr/>
          <p:nvPr/>
        </p:nvSpPr>
        <p:spPr>
          <a:xfrm rot="5400000">
            <a:off x="2381715" y="675578"/>
            <a:ext cx="280638" cy="244583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387273" y="2209800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911839"/>
              </p:ext>
            </p:extLst>
          </p:nvPr>
        </p:nvGraphicFramePr>
        <p:xfrm>
          <a:off x="4953000" y="152400"/>
          <a:ext cx="3962400" cy="3337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r>
                        <a:rPr lang="en-US" dirty="0">
                          <a:sym typeface="Wingdings" pitchFamily="2" charset="2"/>
                        </a:rPr>
                        <a:t> </a:t>
                      </a:r>
                      <a:r>
                        <a:rPr lang="en-US" dirty="0" err="1">
                          <a:sym typeface="Wingdings" pitchFamily="2" charset="2"/>
                        </a:rPr>
                        <a:t>rsp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func1:a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func1:b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rpb-24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func1:c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3657601" y="2572214"/>
            <a:ext cx="2667000" cy="3022985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657601" y="3048000"/>
            <a:ext cx="2667000" cy="2971800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12234" y="4343400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715000" y="5029200"/>
            <a:ext cx="2709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Copying to parameters a, b</a:t>
            </a:r>
          </a:p>
        </p:txBody>
      </p:sp>
    </p:spTree>
    <p:extLst>
      <p:ext uri="{BB962C8B-B14F-4D97-AF65-F5344CB8AC3E}">
        <p14:creationId xmlns:p14="http://schemas.microsoft.com/office/powerpoint/2010/main" val="320673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234" y="-1185748"/>
            <a:ext cx="4419600" cy="7971413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code35.c stack example */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"value: %d\n"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402744"/>
              </p:ext>
            </p:extLst>
          </p:nvPr>
        </p:nvGraphicFramePr>
        <p:xfrm>
          <a:off x="4953000" y="152400"/>
          <a:ext cx="39624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0" dirty="0"/>
                        <a:t> (from </a:t>
                      </a:r>
                      <a:r>
                        <a:rPr lang="en-US" baseline="0" dirty="0" err="1"/>
                        <a:t>rsp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2522034" y="2045858"/>
            <a:ext cx="0" cy="53340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4626144"/>
              </p:ext>
            </p:extLst>
          </p:nvPr>
        </p:nvGraphicFramePr>
        <p:xfrm>
          <a:off x="1981200" y="5181600"/>
          <a:ext cx="26416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604761"/>
                  </a:ext>
                </a:extLst>
              </a:tr>
            </a:tbl>
          </a:graphicData>
        </a:graphic>
      </p:graphicFrame>
      <p:sp>
        <p:nvSpPr>
          <p:cNvPr id="17" name="Right Brace 16"/>
          <p:cNvSpPr/>
          <p:nvPr/>
        </p:nvSpPr>
        <p:spPr>
          <a:xfrm rot="5400000">
            <a:off x="2381715" y="682622"/>
            <a:ext cx="280638" cy="244583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637237"/>
              </p:ext>
            </p:extLst>
          </p:nvPr>
        </p:nvGraphicFramePr>
        <p:xfrm>
          <a:off x="4953000" y="152400"/>
          <a:ext cx="3962400" cy="3337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func1:a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func1:b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rpb-24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func1:c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886200" y="3409988"/>
            <a:ext cx="2438402" cy="2228812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12234" y="4343400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562600" y="4238761"/>
            <a:ext cx="32691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Return:</a:t>
            </a:r>
          </a:p>
          <a:p>
            <a:endParaRPr 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000" dirty="0" err="1">
                <a:solidFill>
                  <a:schemeClr val="bg2">
                    <a:lumMod val="10000"/>
                  </a:schemeClr>
                </a:solidFill>
              </a:rPr>
              <a:t>rsp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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rpb</a:t>
            </a:r>
            <a:endParaRPr lang="en-US" sz="2000" dirty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000" dirty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RET (rip  pop from stack)</a:t>
            </a:r>
          </a:p>
          <a:p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rpb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 pop from stack</a:t>
            </a:r>
            <a:endParaRPr lang="en-US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387273" y="2209800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50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234" y="-1185748"/>
            <a:ext cx="4419600" cy="7971413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</a:rPr>
              <a:t>/* code35.c stack example */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20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100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printf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"value: %d\n"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function2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short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818272"/>
              </p:ext>
            </p:extLst>
          </p:nvPr>
        </p:nvGraphicFramePr>
        <p:xfrm>
          <a:off x="4953000" y="152400"/>
          <a:ext cx="39624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0" dirty="0"/>
                        <a:t> (from </a:t>
                      </a:r>
                      <a:r>
                        <a:rPr lang="en-US" baseline="0" dirty="0" err="1"/>
                        <a:t>rsp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1028700" y="1998464"/>
            <a:ext cx="0" cy="53340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45330"/>
              </p:ext>
            </p:extLst>
          </p:nvPr>
        </p:nvGraphicFramePr>
        <p:xfrm>
          <a:off x="1981200" y="5181600"/>
          <a:ext cx="26416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924247"/>
                  </a:ext>
                </a:extLst>
              </a:tr>
            </a:tbl>
          </a:graphicData>
        </a:graphic>
      </p:graphicFrame>
      <p:sp>
        <p:nvSpPr>
          <p:cNvPr id="17" name="Right Brace 16"/>
          <p:cNvSpPr/>
          <p:nvPr/>
        </p:nvSpPr>
        <p:spPr>
          <a:xfrm rot="5400000">
            <a:off x="888381" y="1591445"/>
            <a:ext cx="280638" cy="533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8685489"/>
              </p:ext>
            </p:extLst>
          </p:nvPr>
        </p:nvGraphicFramePr>
        <p:xfrm>
          <a:off x="4953000" y="152400"/>
          <a:ext cx="3962400" cy="3337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rpb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rbp-8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func1:a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rbp-16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func1:b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rpb-24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func1:c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3810000" y="1524000"/>
            <a:ext cx="2590800" cy="4114800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63000" y="721362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348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81216"/>
            <a:ext cx="4419600" cy="5755422"/>
          </a:xfrm>
          <a:prstGeom prst="rect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#include &lt;</a:t>
            </a:r>
            <a:r>
              <a:rPr lang="en-US" sz="1600" b="1" dirty="0" err="1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stdio.h</a:t>
            </a:r>
            <a:r>
              <a:rPr lang="en-US" sz="1600" b="1" dirty="0">
                <a:solidFill>
                  <a:srgbClr val="804000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a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5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&amp;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printf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pt-BR" sz="1600" b="1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</a:rPr>
              <a:t>"a:%d,b:%d\n"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a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pt-BR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b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pt-BR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FF8000"/>
                </a:solidFill>
                <a:highlight>
                  <a:srgbClr val="FFFFFF"/>
                </a:highlight>
                <a:latin typeface="Courier New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swap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{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 err="1">
                <a:solidFill>
                  <a:srgbClr val="8000FF"/>
                </a:solidFill>
                <a:highlight>
                  <a:srgbClr val="FFFFFF"/>
                </a:highlight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x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*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y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=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temp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return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  <a:p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}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  <a:latin typeface="Courier New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607866"/>
              </p:ext>
            </p:extLst>
          </p:nvPr>
        </p:nvGraphicFramePr>
        <p:xfrm>
          <a:off x="4953000" y="152400"/>
          <a:ext cx="39624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main:b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2209800" y="1066800"/>
            <a:ext cx="2743200" cy="914400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286000" y="1447800"/>
            <a:ext cx="2667000" cy="811306"/>
          </a:xfrm>
          <a:prstGeom prst="straightConnector1">
            <a:avLst/>
          </a:prstGeom>
          <a:ln w="476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1790" y="2259106"/>
            <a:ext cx="533400" cy="0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181600" y="232378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Calling a function that takes pointers as arguments.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Assumption: addresses given as words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363000" y="721362"/>
            <a:ext cx="533400" cy="0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33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0</TotalTime>
  <Words>6576</Words>
  <Application>Microsoft Office PowerPoint</Application>
  <PresentationFormat>On-screen Show (4:3)</PresentationFormat>
  <Paragraphs>1514</Paragraphs>
  <Slides>41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Courier New</vt:lpstr>
      <vt:lpstr>Segoe Print</vt:lpstr>
      <vt:lpstr>Wingdings</vt:lpstr>
      <vt:lpstr>Thermal</vt:lpstr>
      <vt:lpstr>Memory Management in 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2012-09-28T20:57:11Z</dcterms:created>
  <dcterms:modified xsi:type="dcterms:W3CDTF">2024-05-01T20:17:25Z</dcterms:modified>
</cp:coreProperties>
</file>