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notesMasterIdLst>
    <p:notesMasterId r:id="rId31"/>
  </p:notesMasterIdLst>
  <p:sldIdLst>
    <p:sldId id="256" r:id="rId2"/>
    <p:sldId id="288" r:id="rId3"/>
    <p:sldId id="283" r:id="rId4"/>
    <p:sldId id="284" r:id="rId5"/>
    <p:sldId id="285" r:id="rId6"/>
    <p:sldId id="294" r:id="rId7"/>
    <p:sldId id="286" r:id="rId8"/>
    <p:sldId id="292" r:id="rId9"/>
    <p:sldId id="287" r:id="rId10"/>
    <p:sldId id="289" r:id="rId11"/>
    <p:sldId id="290" r:id="rId12"/>
    <p:sldId id="293" r:id="rId13"/>
    <p:sldId id="318" r:id="rId14"/>
    <p:sldId id="291" r:id="rId15"/>
    <p:sldId id="295" r:id="rId16"/>
    <p:sldId id="296" r:id="rId17"/>
    <p:sldId id="297" r:id="rId18"/>
    <p:sldId id="298" r:id="rId19"/>
    <p:sldId id="303" r:id="rId20"/>
    <p:sldId id="299" r:id="rId21"/>
    <p:sldId id="319" r:id="rId22"/>
    <p:sldId id="320" r:id="rId23"/>
    <p:sldId id="321" r:id="rId24"/>
    <p:sldId id="322" r:id="rId25"/>
    <p:sldId id="282" r:id="rId26"/>
    <p:sldId id="323" r:id="rId27"/>
    <p:sldId id="314" r:id="rId28"/>
    <p:sldId id="315" r:id="rId29"/>
    <p:sldId id="32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5827" autoAdjust="0"/>
  </p:normalViewPr>
  <p:slideViewPr>
    <p:cSldViewPr snapToGrid="0">
      <p:cViewPr varScale="1">
        <p:scale>
          <a:sx n="66" d="100"/>
          <a:sy n="66" d="100"/>
        </p:scale>
        <p:origin x="44" y="23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664"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47E308-EECF-424A-A854-E10DAE08912C}" type="datetimeFigureOut">
              <a:rPr lang="en-US" smtClean="0"/>
              <a:t>5/3/2024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80B62-BD92-469F-926D-64291AC82B36}" type="slidenum">
              <a:rPr lang="en-US" smtClean="0"/>
              <a:t>‹#›</a:t>
            </a:fld>
            <a:endParaRPr lang="en-US"/>
          </a:p>
        </p:txBody>
      </p:sp>
      <p:sp>
        <p:nvSpPr>
          <p:cNvPr id="9" name="Header Placeholder 8"/>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295612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80B62-BD92-469F-926D-64291AC82B36}" type="slidenum">
              <a:rPr lang="en-US" smtClean="0"/>
              <a:t>1</a:t>
            </a:fld>
            <a:endParaRPr lang="en-US"/>
          </a:p>
        </p:txBody>
      </p:sp>
    </p:spTree>
    <p:extLst>
      <p:ext uri="{BB962C8B-B14F-4D97-AF65-F5344CB8AC3E}">
        <p14:creationId xmlns:p14="http://schemas.microsoft.com/office/powerpoint/2010/main" val="116469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Few processors use microcode today, favoring hard-wired circuits, but need something to go from instructions to selecting circuits and timing</a:t>
            </a:r>
          </a:p>
          <a:p>
            <a:pPr marL="171450" indent="-171450">
              <a:buFont typeface="Arial" panose="020B0604020202020204" pitchFamily="34" charset="0"/>
              <a:buChar char="•"/>
            </a:pPr>
            <a:r>
              <a:rPr lang="en-US" dirty="0"/>
              <a:t>This starts with the high level languages and moves downward towards lower level abstractions. Yes, arguably languages like Haskell and Prolog are higher level yet, but that distinction is not part of this discussion. We note that Mathematics is also “above” high level languages, which seems interesting. </a:t>
            </a:r>
          </a:p>
          <a:p>
            <a:pPr marL="171450" indent="-171450">
              <a:buFont typeface="Arial" panose="020B0604020202020204" pitchFamily="34" charset="0"/>
              <a:buChar char="•"/>
            </a:pPr>
            <a:r>
              <a:rPr lang="en-US" dirty="0"/>
              <a:t>One thing I push back with this is the argument that we should be writing in C because “it’s how things work.” No, it isn’t; there is always a lower level, and trying to think at too low a level adds too much complexity because there are too many details. </a:t>
            </a:r>
          </a:p>
          <a:p>
            <a:pPr marL="171450" indent="-171450">
              <a:buFont typeface="Arial" panose="020B0604020202020204" pitchFamily="34" charset="0"/>
              <a:buChar char="•"/>
            </a:pPr>
            <a:r>
              <a:rPr lang="en-US" dirty="0"/>
              <a:t>It would be difficult to prove C++ or Python code is correct, but it can be done. Java would be easier because it has a simpler memory model. Having a stronger type system (such as Haskell) would make it *much* easier.</a:t>
            </a:r>
          </a:p>
          <a:p>
            <a:pPr marL="171450" indent="-171450">
              <a:buFont typeface="Arial" panose="020B0604020202020204" pitchFamily="34" charset="0"/>
              <a:buChar char="•"/>
            </a:pPr>
            <a:r>
              <a:rPr lang="en-US" dirty="0"/>
              <a:t>Yes, proving code correct doesn’t say anything if the machine breaks down. But that’s rare enough that it’s not worth factoring into the discussion, and if it really is important in a particular domain then you make that part of your proof system. I am not claiming proving code correct eliminates all testing; all of the research I have seen says it *reduces* the testing requirements. But it can make a big difference.</a:t>
            </a:r>
          </a:p>
        </p:txBody>
      </p:sp>
      <p:sp>
        <p:nvSpPr>
          <p:cNvPr id="4" name="Slide Number Placeholder 3"/>
          <p:cNvSpPr>
            <a:spLocks noGrp="1"/>
          </p:cNvSpPr>
          <p:nvPr>
            <p:ph type="sldNum" sz="quarter" idx="5"/>
          </p:nvPr>
        </p:nvSpPr>
        <p:spPr/>
        <p:txBody>
          <a:bodyPr/>
          <a:lstStyle/>
          <a:p>
            <a:fld id="{C1C80B62-BD92-469F-926D-64291AC82B36}" type="slidenum">
              <a:rPr lang="en-US" smtClean="0"/>
              <a:pPr/>
              <a:t>28</a:t>
            </a:fld>
            <a:endParaRPr lang="en-US" dirty="0"/>
          </a:p>
        </p:txBody>
      </p:sp>
    </p:spTree>
    <p:extLst>
      <p:ext uri="{BB962C8B-B14F-4D97-AF65-F5344CB8AC3E}">
        <p14:creationId xmlns:p14="http://schemas.microsoft.com/office/powerpoint/2010/main" val="2675600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C80B62-BD92-469F-926D-64291AC82B36}" type="slidenum">
              <a:rPr lang="en-US" smtClean="0"/>
              <a:t>2</a:t>
            </a:fld>
            <a:endParaRPr lang="en-US"/>
          </a:p>
        </p:txBody>
      </p:sp>
    </p:spTree>
    <p:extLst>
      <p:ext uri="{BB962C8B-B14F-4D97-AF65-F5344CB8AC3E}">
        <p14:creationId xmlns:p14="http://schemas.microsoft.com/office/powerpoint/2010/main" val="3483104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“ADT” = Abstract Data Type</a:t>
            </a:r>
          </a:p>
        </p:txBody>
      </p:sp>
      <p:sp>
        <p:nvSpPr>
          <p:cNvPr id="4" name="Slide Number Placeholder 3"/>
          <p:cNvSpPr>
            <a:spLocks noGrp="1"/>
          </p:cNvSpPr>
          <p:nvPr>
            <p:ph type="sldNum" sz="quarter" idx="5"/>
          </p:nvPr>
        </p:nvSpPr>
        <p:spPr/>
        <p:txBody>
          <a:bodyPr/>
          <a:lstStyle/>
          <a:p>
            <a:fld id="{C1C80B62-BD92-469F-926D-64291AC82B36}" type="slidenum">
              <a:rPr lang="en-US" smtClean="0"/>
              <a:t>3</a:t>
            </a:fld>
            <a:endParaRPr lang="en-US"/>
          </a:p>
        </p:txBody>
      </p:sp>
    </p:spTree>
    <p:extLst>
      <p:ext uri="{BB962C8B-B14F-4D97-AF65-F5344CB8AC3E}">
        <p14:creationId xmlns:p14="http://schemas.microsoft.com/office/powerpoint/2010/main" val="1128607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codegolf.stackexchange.com</a:t>
            </a:r>
            <a:r>
              <a:rPr lang="en-US" dirty="0"/>
              <a:t>/questions/22533/weirdest-obfuscated-hello-world</a:t>
            </a:r>
          </a:p>
        </p:txBody>
      </p:sp>
      <p:sp>
        <p:nvSpPr>
          <p:cNvPr id="4" name="Slide Number Placeholder 3"/>
          <p:cNvSpPr>
            <a:spLocks noGrp="1"/>
          </p:cNvSpPr>
          <p:nvPr>
            <p:ph type="sldNum" sz="quarter" idx="10"/>
          </p:nvPr>
        </p:nvSpPr>
        <p:spPr/>
        <p:txBody>
          <a:bodyPr/>
          <a:lstStyle/>
          <a:p>
            <a:fld id="{C1C80B62-BD92-469F-926D-64291AC82B36}" type="slidenum">
              <a:rPr lang="en-US" smtClean="0"/>
              <a:t>6</a:t>
            </a:fld>
            <a:endParaRPr lang="en-US"/>
          </a:p>
        </p:txBody>
      </p:sp>
    </p:spTree>
    <p:extLst>
      <p:ext uri="{BB962C8B-B14F-4D97-AF65-F5344CB8AC3E}">
        <p14:creationId xmlns:p14="http://schemas.microsoft.com/office/powerpoint/2010/main" val="520495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used to be common to store pointers as </a:t>
            </a:r>
            <a:r>
              <a:rPr lang="en-US" dirty="0" err="1"/>
              <a:t>ints</a:t>
            </a:r>
            <a:endParaRPr lang="en-US" dirty="0"/>
          </a:p>
        </p:txBody>
      </p:sp>
      <p:sp>
        <p:nvSpPr>
          <p:cNvPr id="4" name="Slide Number Placeholder 3"/>
          <p:cNvSpPr>
            <a:spLocks noGrp="1"/>
          </p:cNvSpPr>
          <p:nvPr>
            <p:ph type="sldNum" sz="quarter" idx="10"/>
          </p:nvPr>
        </p:nvSpPr>
        <p:spPr/>
        <p:txBody>
          <a:bodyPr/>
          <a:lstStyle/>
          <a:p>
            <a:fld id="{C1C80B62-BD92-469F-926D-64291AC82B36}" type="slidenum">
              <a:rPr lang="en-US" smtClean="0"/>
              <a:t>7</a:t>
            </a:fld>
            <a:endParaRPr lang="en-US"/>
          </a:p>
        </p:txBody>
      </p:sp>
    </p:spTree>
    <p:extLst>
      <p:ext uri="{BB962C8B-B14F-4D97-AF65-F5344CB8AC3E}">
        <p14:creationId xmlns:p14="http://schemas.microsoft.com/office/powerpoint/2010/main" val="3151837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C80B62-BD92-469F-926D-64291AC82B36}" type="slidenum">
              <a:rPr lang="en-US" smtClean="0"/>
              <a:t>10</a:t>
            </a:fld>
            <a:endParaRPr lang="en-US"/>
          </a:p>
        </p:txBody>
      </p:sp>
    </p:spTree>
    <p:extLst>
      <p:ext uri="{BB962C8B-B14F-4D97-AF65-F5344CB8AC3E}">
        <p14:creationId xmlns:p14="http://schemas.microsoft.com/office/powerpoint/2010/main" val="101644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textbook for </a:t>
            </a:r>
            <a:r>
              <a:rPr lang="en-US" dirty="0" err="1"/>
              <a:t>reinterpret_cast</a:t>
            </a:r>
            <a:r>
              <a:rPr lang="en-US" dirty="0"/>
              <a:t>, </a:t>
            </a:r>
            <a:r>
              <a:rPr lang="en-US" dirty="0" err="1"/>
              <a:t>const_cast</a:t>
            </a:r>
            <a:endParaRPr lang="en-US" dirty="0"/>
          </a:p>
        </p:txBody>
      </p:sp>
      <p:sp>
        <p:nvSpPr>
          <p:cNvPr id="4" name="Slide Number Placeholder 3"/>
          <p:cNvSpPr>
            <a:spLocks noGrp="1"/>
          </p:cNvSpPr>
          <p:nvPr>
            <p:ph type="sldNum" sz="quarter" idx="10"/>
          </p:nvPr>
        </p:nvSpPr>
        <p:spPr/>
        <p:txBody>
          <a:bodyPr/>
          <a:lstStyle/>
          <a:p>
            <a:fld id="{C1C80B62-BD92-469F-926D-64291AC82B36}" type="slidenum">
              <a:rPr lang="en-US" smtClean="0"/>
              <a:t>11</a:t>
            </a:fld>
            <a:endParaRPr lang="en-US"/>
          </a:p>
        </p:txBody>
      </p:sp>
    </p:spTree>
    <p:extLst>
      <p:ext uri="{BB962C8B-B14F-4D97-AF65-F5344CB8AC3E}">
        <p14:creationId xmlns:p14="http://schemas.microsoft.com/office/powerpoint/2010/main" val="540631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80B62-BD92-469F-926D-64291AC82B36}" type="slidenum">
              <a:rPr lang="en-US" smtClean="0"/>
              <a:t>15</a:t>
            </a:fld>
            <a:endParaRPr lang="en-US"/>
          </a:p>
        </p:txBody>
      </p:sp>
    </p:spTree>
    <p:extLst>
      <p:ext uri="{BB962C8B-B14F-4D97-AF65-F5344CB8AC3E}">
        <p14:creationId xmlns:p14="http://schemas.microsoft.com/office/powerpoint/2010/main" val="779456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80B62-BD92-469F-926D-64291AC82B36}" type="slidenum">
              <a:rPr lang="en-US" smtClean="0"/>
              <a:t>16</a:t>
            </a:fld>
            <a:endParaRPr lang="en-US"/>
          </a:p>
        </p:txBody>
      </p:sp>
    </p:spTree>
    <p:extLst>
      <p:ext uri="{BB962C8B-B14F-4D97-AF65-F5344CB8AC3E}">
        <p14:creationId xmlns:p14="http://schemas.microsoft.com/office/powerpoint/2010/main" val="73891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r>
              <a:rPr lang="en-US"/>
              <a:t>Fall 2014</a:t>
            </a:r>
            <a:endParaRPr lang="en-US" dirty="0"/>
          </a:p>
        </p:txBody>
      </p:sp>
      <p:sp>
        <p:nvSpPr>
          <p:cNvPr id="8" name="Footer Placeholder 7"/>
          <p:cNvSpPr>
            <a:spLocks noGrp="1"/>
          </p:cNvSpPr>
          <p:nvPr>
            <p:ph type="ftr" sz="quarter" idx="11"/>
          </p:nvPr>
        </p:nvSpPr>
        <p:spPr/>
        <p:txBody>
          <a:bodyPr/>
          <a:lstStyle/>
          <a:p>
            <a:r>
              <a:rPr lang="en-US"/>
              <a:t>Copyright 2016 Dr. Robert W. Hasker</a:t>
            </a:r>
            <a:endParaRPr lang="en-US" dirty="0"/>
          </a:p>
        </p:txBody>
      </p:sp>
      <p:sp>
        <p:nvSpPr>
          <p:cNvPr id="9" name="Slide Number Placeholder 8"/>
          <p:cNvSpPr>
            <a:spLocks noGrp="1"/>
          </p:cNvSpPr>
          <p:nvPr>
            <p:ph type="sldNum" sz="quarter" idx="12"/>
          </p:nvPr>
        </p:nvSpPr>
        <p:spPr/>
        <p:txBody>
          <a:bodyPr/>
          <a:lstStyle/>
          <a:p>
            <a:fld id="{5444ADE4-5231-4F9D-9D64-60BB27C6886F}" type="slidenum">
              <a:rPr lang="en-US" smtClean="0"/>
              <a:t>‹#›</a:t>
            </a:fld>
            <a:endParaRPr lang="en-US"/>
          </a:p>
        </p:txBody>
      </p:sp>
      <p:cxnSp>
        <p:nvCxnSpPr>
          <p:cNvPr id="10" name="Straight Connector 9"/>
          <p:cNvCxnSpPr/>
          <p:nvPr userDrawn="1"/>
        </p:nvCxnSpPr>
        <p:spPr>
          <a:xfrm>
            <a:off x="1524000" y="3509963"/>
            <a:ext cx="9144000" cy="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68871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191470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357055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pPr/>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59974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247437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Fall 2014</a:t>
            </a:r>
            <a:endParaRPr lang="en-US" dirty="0"/>
          </a:p>
        </p:txBody>
      </p:sp>
      <p:sp>
        <p:nvSpPr>
          <p:cNvPr id="4" name="Footer Placeholder 3"/>
          <p:cNvSpPr>
            <a:spLocks noGrp="1"/>
          </p:cNvSpPr>
          <p:nvPr>
            <p:ph type="ftr" sz="quarter" idx="11"/>
          </p:nvPr>
        </p:nvSpPr>
        <p:spPr/>
        <p:txBody>
          <a:bodyPr/>
          <a:lstStyle/>
          <a:p>
            <a:r>
              <a:rPr lang="en-US"/>
              <a:t>Copyright 2016 Dr. Robert W. Hasker</a:t>
            </a:r>
            <a:endParaRPr lang="en-US" dirty="0"/>
          </a:p>
        </p:txBody>
      </p:sp>
      <p:sp>
        <p:nvSpPr>
          <p:cNvPr id="5" name="Slide Number Placeholder 4"/>
          <p:cNvSpPr>
            <a:spLocks noGrp="1"/>
          </p:cNvSpPr>
          <p:nvPr>
            <p:ph type="sldNum" sz="quarter" idx="12"/>
          </p:nvPr>
        </p:nvSpPr>
        <p:spPr/>
        <p:txBody>
          <a:body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1146360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Fall 2014</a:t>
            </a:r>
            <a:endParaRPr lang="en-US" dirty="0"/>
          </a:p>
        </p:txBody>
      </p:sp>
      <p:sp>
        <p:nvSpPr>
          <p:cNvPr id="4" name="Footer Placeholder 3"/>
          <p:cNvSpPr>
            <a:spLocks noGrp="1"/>
          </p:cNvSpPr>
          <p:nvPr>
            <p:ph type="ftr" sz="quarter" idx="11"/>
          </p:nvPr>
        </p:nvSpPr>
        <p:spPr/>
        <p:txBody>
          <a:bodyPr/>
          <a:lstStyle/>
          <a:p>
            <a:r>
              <a:rPr lang="en-US"/>
              <a:t>Copyright 2016 Dr. Robert W. Hasker</a:t>
            </a:r>
            <a:endParaRPr lang="en-US" dirty="0"/>
          </a:p>
        </p:txBody>
      </p:sp>
      <p:sp>
        <p:nvSpPr>
          <p:cNvPr id="5" name="Slide Number Placeholder 4"/>
          <p:cNvSpPr>
            <a:spLocks noGrp="1"/>
          </p:cNvSpPr>
          <p:nvPr>
            <p:ph type="sldNum" sz="quarter" idx="12"/>
          </p:nvPr>
        </p:nvSpPr>
        <p:spPr/>
        <p:txBody>
          <a:body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1804151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Fall 2014</a:t>
            </a:r>
            <a:endParaRPr lang="en-US" dirty="0"/>
          </a:p>
        </p:txBody>
      </p:sp>
      <p:sp>
        <p:nvSpPr>
          <p:cNvPr id="5" name="Footer Placeholder 4"/>
          <p:cNvSpPr>
            <a:spLocks noGrp="1"/>
          </p:cNvSpPr>
          <p:nvPr>
            <p:ph type="ftr" sz="quarter" idx="11"/>
          </p:nvPr>
        </p:nvSpPr>
        <p:spPr/>
        <p:txBody>
          <a:bodyPr/>
          <a:lstStyle/>
          <a:p>
            <a:r>
              <a:rPr lang="en-US"/>
              <a:t>Copyright 2016 Dr. Robert W. Hasker</a:t>
            </a:r>
            <a:endParaRPr lang="en-US" dirty="0"/>
          </a:p>
        </p:txBody>
      </p:sp>
      <p:sp>
        <p:nvSpPr>
          <p:cNvPr id="6" name="Slide Number Placeholder 5"/>
          <p:cNvSpPr>
            <a:spLocks noGrp="1"/>
          </p:cNvSpPr>
          <p:nvPr>
            <p:ph type="sldNum" sz="quarter" idx="12"/>
          </p:nvPr>
        </p:nvSpPr>
        <p:spPr/>
        <p:txBody>
          <a:bodyPr/>
          <a:lstStyle/>
          <a:p>
            <a:fld id="{5444ADE4-5231-4F9D-9D64-60BB27C6886F}" type="slidenum">
              <a:rPr lang="en-US" smtClean="0"/>
              <a:t>‹#›</a:t>
            </a:fld>
            <a:endParaRPr lang="en-US"/>
          </a:p>
        </p:txBody>
      </p:sp>
      <p:cxnSp>
        <p:nvCxnSpPr>
          <p:cNvPr id="7" name="Straight Connector 6"/>
          <p:cNvCxnSpPr/>
          <p:nvPr userDrawn="1"/>
        </p:nvCxnSpPr>
        <p:spPr>
          <a:xfrm flipV="1">
            <a:off x="827088" y="168116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51925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Fall 2014</a:t>
            </a:r>
            <a:endParaRPr lang="en-US" dirty="0"/>
          </a:p>
        </p:txBody>
      </p:sp>
      <p:sp>
        <p:nvSpPr>
          <p:cNvPr id="5" name="Footer Placeholder 4"/>
          <p:cNvSpPr>
            <a:spLocks noGrp="1"/>
          </p:cNvSpPr>
          <p:nvPr>
            <p:ph type="ftr" sz="quarter" idx="11"/>
          </p:nvPr>
        </p:nvSpPr>
        <p:spPr/>
        <p:txBody>
          <a:bodyPr/>
          <a:lstStyle/>
          <a:p>
            <a:r>
              <a:rPr lang="en-US"/>
              <a:t>Copyright 2016 Dr. Robert W. Hasker</a:t>
            </a:r>
            <a:endParaRPr lang="en-US" dirty="0"/>
          </a:p>
        </p:txBody>
      </p:sp>
      <p:sp>
        <p:nvSpPr>
          <p:cNvPr id="6" name="Slide Number Placeholder 5"/>
          <p:cNvSpPr>
            <a:spLocks noGrp="1"/>
          </p:cNvSpPr>
          <p:nvPr>
            <p:ph type="sldNum" sz="quarter" idx="12"/>
          </p:nvPr>
        </p:nvSpPr>
        <p:spPr/>
        <p:txBody>
          <a:bodyPr/>
          <a:lstStyle/>
          <a:p>
            <a:fld id="{5444ADE4-5231-4F9D-9D64-60BB27C6886F}" type="slidenum">
              <a:rPr lang="en-US" smtClean="0"/>
              <a:t>‹#›</a:t>
            </a:fld>
            <a:endParaRPr lang="en-US"/>
          </a:p>
        </p:txBody>
      </p:sp>
      <p:cxnSp>
        <p:nvCxnSpPr>
          <p:cNvPr id="7" name="Straight Connector 6"/>
          <p:cNvCxnSpPr/>
          <p:nvPr userDrawn="1"/>
        </p:nvCxnSpPr>
        <p:spPr>
          <a:xfrm>
            <a:off x="8724900" y="365125"/>
            <a:ext cx="0" cy="5811838"/>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713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Fall 2014</a:t>
            </a:r>
            <a:endParaRPr lang="en-US" dirty="0"/>
          </a:p>
        </p:txBody>
      </p:sp>
      <p:sp>
        <p:nvSpPr>
          <p:cNvPr id="5" name="Footer Placeholder 4"/>
          <p:cNvSpPr>
            <a:spLocks noGrp="1"/>
          </p:cNvSpPr>
          <p:nvPr>
            <p:ph type="ftr" sz="quarter" idx="11"/>
          </p:nvPr>
        </p:nvSpPr>
        <p:spPr/>
        <p:txBody>
          <a:bodyPr/>
          <a:lstStyle/>
          <a:p>
            <a:r>
              <a:rPr lang="en-US"/>
              <a:t>Copyright 2016 Dr. Robert W. Hasker</a:t>
            </a:r>
            <a:endParaRPr lang="en-US" dirty="0"/>
          </a:p>
        </p:txBody>
      </p:sp>
      <p:sp>
        <p:nvSpPr>
          <p:cNvPr id="6" name="Slide Number Placeholder 5"/>
          <p:cNvSpPr>
            <a:spLocks noGrp="1"/>
          </p:cNvSpPr>
          <p:nvPr>
            <p:ph type="sldNum" sz="quarter" idx="12"/>
          </p:nvPr>
        </p:nvSpPr>
        <p:spPr/>
        <p:txBody>
          <a:bodyPr/>
          <a:lstStyle/>
          <a:p>
            <a:fld id="{5444ADE4-5231-4F9D-9D64-60BB27C6886F}" type="slidenum">
              <a:rPr lang="en-US" smtClean="0"/>
              <a:t>‹#›</a:t>
            </a:fld>
            <a:endParaRPr lang="en-US" dirty="0"/>
          </a:p>
        </p:txBody>
      </p:sp>
      <p:cxnSp>
        <p:nvCxnSpPr>
          <p:cNvPr id="7" name="Straight Connector 6"/>
          <p:cNvCxnSpPr/>
          <p:nvPr userDrawn="1"/>
        </p:nvCxnSpPr>
        <p:spPr>
          <a:xfrm flipV="1">
            <a:off x="827088" y="168116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1930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Fall 2014</a:t>
            </a:r>
            <a:endParaRPr lang="en-US" dirty="0"/>
          </a:p>
        </p:txBody>
      </p:sp>
      <p:sp>
        <p:nvSpPr>
          <p:cNvPr id="5" name="Footer Placeholder 4"/>
          <p:cNvSpPr>
            <a:spLocks noGrp="1"/>
          </p:cNvSpPr>
          <p:nvPr>
            <p:ph type="ftr" sz="quarter" idx="11"/>
          </p:nvPr>
        </p:nvSpPr>
        <p:spPr/>
        <p:txBody>
          <a:bodyPr/>
          <a:lstStyle/>
          <a:p>
            <a:r>
              <a:rPr lang="en-US"/>
              <a:t>Copyright 2016 Dr. Robert W. Hasker</a:t>
            </a:r>
            <a:endParaRPr lang="en-US" dirty="0"/>
          </a:p>
        </p:txBody>
      </p:sp>
      <p:sp>
        <p:nvSpPr>
          <p:cNvPr id="6" name="Slide Number Placeholder 5"/>
          <p:cNvSpPr>
            <a:spLocks noGrp="1"/>
          </p:cNvSpPr>
          <p:nvPr>
            <p:ph type="sldNum" sz="quarter" idx="12"/>
          </p:nvPr>
        </p:nvSpPr>
        <p:spPr/>
        <p:txBody>
          <a:bodyPr/>
          <a:lstStyle/>
          <a:p>
            <a:fld id="{5444ADE4-5231-4F9D-9D64-60BB27C6886F}" type="slidenum">
              <a:rPr lang="en-US" smtClean="0"/>
              <a:t>‹#›</a:t>
            </a:fld>
            <a:endParaRPr lang="en-US"/>
          </a:p>
        </p:txBody>
      </p:sp>
      <p:cxnSp>
        <p:nvCxnSpPr>
          <p:cNvPr id="9" name="Straight Connector 8"/>
          <p:cNvCxnSpPr/>
          <p:nvPr userDrawn="1"/>
        </p:nvCxnSpPr>
        <p:spPr>
          <a:xfrm flipV="1">
            <a:off x="820738" y="456802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66556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t>‹#›</a:t>
            </a:fld>
            <a:endParaRPr lang="en-US"/>
          </a:p>
        </p:txBody>
      </p:sp>
      <p:cxnSp>
        <p:nvCxnSpPr>
          <p:cNvPr id="8" name="Straight Connector 7"/>
          <p:cNvCxnSpPr/>
          <p:nvPr userDrawn="1"/>
        </p:nvCxnSpPr>
        <p:spPr>
          <a:xfrm flipV="1">
            <a:off x="827088" y="168116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1005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Fall 2014</a:t>
            </a:r>
            <a:endParaRPr lang="en-US" dirty="0"/>
          </a:p>
        </p:txBody>
      </p:sp>
      <p:sp>
        <p:nvSpPr>
          <p:cNvPr id="8" name="Footer Placeholder 7"/>
          <p:cNvSpPr>
            <a:spLocks noGrp="1"/>
          </p:cNvSpPr>
          <p:nvPr>
            <p:ph type="ftr" sz="quarter" idx="11"/>
          </p:nvPr>
        </p:nvSpPr>
        <p:spPr/>
        <p:txBody>
          <a:bodyPr/>
          <a:lstStyle/>
          <a:p>
            <a:r>
              <a:rPr lang="en-US"/>
              <a:t>Copyright 2016 Dr. Robert W. Hasker</a:t>
            </a:r>
            <a:endParaRPr lang="en-US" dirty="0"/>
          </a:p>
        </p:txBody>
      </p:sp>
      <p:sp>
        <p:nvSpPr>
          <p:cNvPr id="9" name="Slide Number Placeholder 8"/>
          <p:cNvSpPr>
            <a:spLocks noGrp="1"/>
          </p:cNvSpPr>
          <p:nvPr>
            <p:ph type="sldNum" sz="quarter" idx="12"/>
          </p:nvPr>
        </p:nvSpPr>
        <p:spPr/>
        <p:txBody>
          <a:bodyPr/>
          <a:lstStyle/>
          <a:p>
            <a:fld id="{5444ADE4-5231-4F9D-9D64-60BB27C6886F}" type="slidenum">
              <a:rPr lang="en-US" smtClean="0"/>
              <a:t>‹#›</a:t>
            </a:fld>
            <a:endParaRPr lang="en-US"/>
          </a:p>
        </p:txBody>
      </p:sp>
      <p:cxnSp>
        <p:nvCxnSpPr>
          <p:cNvPr id="10" name="Straight Connector 9"/>
          <p:cNvCxnSpPr/>
          <p:nvPr userDrawn="1"/>
        </p:nvCxnSpPr>
        <p:spPr>
          <a:xfrm flipV="1">
            <a:off x="827088" y="168116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8961274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Fall 2014</a:t>
            </a:r>
            <a:endParaRPr lang="en-US" dirty="0"/>
          </a:p>
        </p:txBody>
      </p:sp>
      <p:sp>
        <p:nvSpPr>
          <p:cNvPr id="4" name="Footer Placeholder 3"/>
          <p:cNvSpPr>
            <a:spLocks noGrp="1"/>
          </p:cNvSpPr>
          <p:nvPr>
            <p:ph type="ftr" sz="quarter" idx="11"/>
          </p:nvPr>
        </p:nvSpPr>
        <p:spPr/>
        <p:txBody>
          <a:bodyPr/>
          <a:lstStyle/>
          <a:p>
            <a:r>
              <a:rPr lang="en-US"/>
              <a:t>Copyright 2016 Dr. Robert W. Hasker</a:t>
            </a:r>
            <a:endParaRPr lang="en-US" dirty="0"/>
          </a:p>
        </p:txBody>
      </p:sp>
      <p:sp>
        <p:nvSpPr>
          <p:cNvPr id="5" name="Slide Number Placeholder 4"/>
          <p:cNvSpPr>
            <a:spLocks noGrp="1"/>
          </p:cNvSpPr>
          <p:nvPr>
            <p:ph type="sldNum" sz="quarter" idx="12"/>
          </p:nvPr>
        </p:nvSpPr>
        <p:spPr/>
        <p:txBody>
          <a:bodyPr/>
          <a:lstStyle/>
          <a:p>
            <a:fld id="{5444ADE4-5231-4F9D-9D64-60BB27C6886F}" type="slidenum">
              <a:rPr lang="en-US" smtClean="0"/>
              <a:t>‹#›</a:t>
            </a:fld>
            <a:endParaRPr lang="en-US"/>
          </a:p>
        </p:txBody>
      </p:sp>
      <p:cxnSp>
        <p:nvCxnSpPr>
          <p:cNvPr id="6" name="Straight Connector 5"/>
          <p:cNvCxnSpPr/>
          <p:nvPr userDrawn="1"/>
        </p:nvCxnSpPr>
        <p:spPr>
          <a:xfrm flipV="1">
            <a:off x="827088" y="1681163"/>
            <a:ext cx="10526712" cy="21440"/>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1146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Fall 2014</a:t>
            </a:r>
            <a:endParaRPr lang="en-US" dirty="0"/>
          </a:p>
        </p:txBody>
      </p:sp>
      <p:sp>
        <p:nvSpPr>
          <p:cNvPr id="3" name="Footer Placeholder 2"/>
          <p:cNvSpPr>
            <a:spLocks noGrp="1"/>
          </p:cNvSpPr>
          <p:nvPr>
            <p:ph type="ftr" sz="quarter" idx="11"/>
          </p:nvPr>
        </p:nvSpPr>
        <p:spPr/>
        <p:txBody>
          <a:bodyPr/>
          <a:lstStyle/>
          <a:p>
            <a:r>
              <a:rPr lang="en-US"/>
              <a:t>Copyright 2016 Dr. Robert W. Hasker</a:t>
            </a:r>
            <a:endParaRPr lang="en-US" dirty="0"/>
          </a:p>
        </p:txBody>
      </p:sp>
      <p:sp>
        <p:nvSpPr>
          <p:cNvPr id="4" name="Slide Number Placeholder 3"/>
          <p:cNvSpPr>
            <a:spLocks noGrp="1"/>
          </p:cNvSpPr>
          <p:nvPr>
            <p:ph type="sldNum" sz="quarter" idx="12"/>
          </p:nvPr>
        </p:nvSpPr>
        <p:spPr/>
        <p:txBody>
          <a:bodyPr/>
          <a:lstStyle/>
          <a:p>
            <a:fld id="{5444ADE4-5231-4F9D-9D64-60BB27C6886F}" type="slidenum">
              <a:rPr lang="en-US" smtClean="0"/>
              <a:t>‹#›</a:t>
            </a:fld>
            <a:endParaRPr lang="en-US"/>
          </a:p>
        </p:txBody>
      </p:sp>
    </p:spTree>
    <p:extLst>
      <p:ext uri="{BB962C8B-B14F-4D97-AF65-F5344CB8AC3E}">
        <p14:creationId xmlns:p14="http://schemas.microsoft.com/office/powerpoint/2010/main" val="186039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t>‹#›</a:t>
            </a:fld>
            <a:endParaRPr lang="en-US"/>
          </a:p>
        </p:txBody>
      </p:sp>
      <p:cxnSp>
        <p:nvCxnSpPr>
          <p:cNvPr id="8" name="Straight Connector 7"/>
          <p:cNvCxnSpPr/>
          <p:nvPr userDrawn="1"/>
        </p:nvCxnSpPr>
        <p:spPr>
          <a:xfrm>
            <a:off x="827088" y="2050809"/>
            <a:ext cx="3944937" cy="13181"/>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036119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Fall 2014</a:t>
            </a:r>
            <a:endParaRPr lang="en-US" dirty="0"/>
          </a:p>
        </p:txBody>
      </p:sp>
      <p:sp>
        <p:nvSpPr>
          <p:cNvPr id="6" name="Footer Placeholder 5"/>
          <p:cNvSpPr>
            <a:spLocks noGrp="1"/>
          </p:cNvSpPr>
          <p:nvPr>
            <p:ph type="ftr" sz="quarter" idx="11"/>
          </p:nvPr>
        </p:nvSpPr>
        <p:spPr/>
        <p:txBody>
          <a:bodyPr/>
          <a:lstStyle/>
          <a:p>
            <a:r>
              <a:rPr lang="en-US"/>
              <a:t>Copyright 2016 Dr. Robert W. Hasker</a:t>
            </a:r>
            <a:endParaRPr lang="en-US" dirty="0"/>
          </a:p>
        </p:txBody>
      </p:sp>
      <p:sp>
        <p:nvSpPr>
          <p:cNvPr id="7" name="Slide Number Placeholder 6"/>
          <p:cNvSpPr>
            <a:spLocks noGrp="1"/>
          </p:cNvSpPr>
          <p:nvPr>
            <p:ph type="sldNum" sz="quarter" idx="12"/>
          </p:nvPr>
        </p:nvSpPr>
        <p:spPr/>
        <p:txBody>
          <a:bodyPr/>
          <a:lstStyle/>
          <a:p>
            <a:fld id="{5444ADE4-5231-4F9D-9D64-60BB27C6886F}" type="slidenum">
              <a:rPr lang="en-US" smtClean="0"/>
              <a:t>‹#›</a:t>
            </a:fld>
            <a:endParaRPr lang="en-US"/>
          </a:p>
        </p:txBody>
      </p:sp>
      <p:cxnSp>
        <p:nvCxnSpPr>
          <p:cNvPr id="8" name="Straight Connector 7"/>
          <p:cNvCxnSpPr/>
          <p:nvPr userDrawn="1"/>
        </p:nvCxnSpPr>
        <p:spPr>
          <a:xfrm>
            <a:off x="827088" y="2050809"/>
            <a:ext cx="3944937" cy="13181"/>
          </a:xfrm>
          <a:prstGeom prst="line">
            <a:avLst/>
          </a:prstGeom>
          <a:ln w="41275">
            <a:solidFill>
              <a:srgbClr val="9E1B2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0166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a:t>Fall 2014</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a:t>Copyright 2016 Dr. Robert W. Hasker</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444ADE4-5231-4F9D-9D64-60BB27C6886F}" type="slidenum">
              <a:rPr lang="en-US" smtClean="0"/>
              <a:pPr/>
              <a:t>‹#›</a:t>
            </a:fld>
            <a:endParaRPr lang="en-US" dirty="0"/>
          </a:p>
        </p:txBody>
      </p:sp>
    </p:spTree>
    <p:extLst>
      <p:ext uri="{BB962C8B-B14F-4D97-AF65-F5344CB8AC3E}">
        <p14:creationId xmlns:p14="http://schemas.microsoft.com/office/powerpoint/2010/main" val="801388637"/>
      </p:ext>
    </p:extLst>
  </p:cSld>
  <p:clrMap bg1="dk1" tx1="lt1" bg2="dk2" tx2="lt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69" r:id="rId15"/>
    <p:sldLayoutId id="2147483970" r:id="rId16"/>
    <p:sldLayoutId id="2147483971"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n.wikipedia.org/wiki/Liskov_substitution_principl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64028"/>
            <a:ext cx="11353800" cy="2393972"/>
          </a:xfrm>
        </p:spPr>
        <p:txBody>
          <a:bodyPr>
            <a:normAutofit/>
          </a:bodyPr>
          <a:lstStyle/>
          <a:p>
            <a:r>
              <a:rPr lang="en-US" sz="7200" dirty="0"/>
              <a:t>Note 17</a:t>
            </a:r>
            <a:br>
              <a:rPr lang="en-US" sz="7200" dirty="0"/>
            </a:br>
            <a:r>
              <a:rPr lang="en-US" sz="7200" dirty="0"/>
              <a:t>Types</a:t>
            </a:r>
          </a:p>
        </p:txBody>
      </p:sp>
      <p:sp>
        <p:nvSpPr>
          <p:cNvPr id="3" name="Subtitle 2"/>
          <p:cNvSpPr>
            <a:spLocks noGrp="1"/>
          </p:cNvSpPr>
          <p:nvPr>
            <p:ph type="subTitle" idx="1"/>
          </p:nvPr>
        </p:nvSpPr>
        <p:spPr/>
        <p:txBody>
          <a:bodyPr>
            <a:normAutofit fontScale="70000" lnSpcReduction="20000"/>
          </a:bodyPr>
          <a:lstStyle/>
          <a:p>
            <a:r>
              <a:rPr lang="en-US" dirty="0"/>
              <a:t>SE2040 Software Development III</a:t>
            </a:r>
          </a:p>
          <a:p>
            <a:r>
              <a:rPr lang="en-US" dirty="0"/>
              <a:t>Dr. Rob Hasker</a:t>
            </a:r>
          </a:p>
        </p:txBody>
      </p:sp>
      <p:sp>
        <p:nvSpPr>
          <p:cNvPr id="6" name="TextBox 5"/>
          <p:cNvSpPr txBox="1"/>
          <p:nvPr/>
        </p:nvSpPr>
        <p:spPr>
          <a:xfrm>
            <a:off x="176270" y="6444476"/>
            <a:ext cx="2796215" cy="276999"/>
          </a:xfrm>
          <a:prstGeom prst="rect">
            <a:avLst/>
          </a:prstGeom>
          <a:noFill/>
        </p:spPr>
        <p:txBody>
          <a:bodyPr wrap="none" rtlCol="0">
            <a:spAutoFit/>
          </a:bodyPr>
          <a:lstStyle/>
          <a:p>
            <a:r>
              <a:rPr lang="en-US" sz="1200" dirty="0">
                <a:solidFill>
                  <a:schemeClr val="accent3">
                    <a:lumMod val="60000"/>
                    <a:lumOff val="40000"/>
                  </a:schemeClr>
                </a:solidFill>
              </a:rPr>
              <a:t>Copyright © 2016-2024 Robert W. Hasker</a:t>
            </a:r>
          </a:p>
        </p:txBody>
      </p:sp>
    </p:spTree>
    <p:extLst>
      <p:ext uri="{BB962C8B-B14F-4D97-AF65-F5344CB8AC3E}">
        <p14:creationId xmlns:p14="http://schemas.microsoft.com/office/powerpoint/2010/main" val="34399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in C++</a:t>
            </a:r>
          </a:p>
        </p:txBody>
      </p:sp>
      <p:sp>
        <p:nvSpPr>
          <p:cNvPr id="3" name="Content Placeholder 2"/>
          <p:cNvSpPr>
            <a:spLocks noGrp="1"/>
          </p:cNvSpPr>
          <p:nvPr>
            <p:ph idx="1"/>
          </p:nvPr>
        </p:nvSpPr>
        <p:spPr>
          <a:xfrm>
            <a:off x="1120000" y="1825625"/>
            <a:ext cx="10952026" cy="4351338"/>
          </a:xfrm>
        </p:spPr>
        <p:txBody>
          <a:bodyPr/>
          <a:lstStyle/>
          <a:p>
            <a:r>
              <a:rPr lang="en-US" dirty="0" err="1">
                <a:latin typeface="Consolas" charset="0"/>
                <a:ea typeface="Consolas" charset="0"/>
                <a:cs typeface="Consolas" charset="0"/>
              </a:rPr>
              <a:t>malloc</a:t>
            </a:r>
            <a:r>
              <a:rPr lang="en-US" dirty="0"/>
              <a:t>: available in C++ as well</a:t>
            </a:r>
          </a:p>
          <a:p>
            <a:pPr lvl="1"/>
            <a:r>
              <a:rPr lang="en-US" dirty="0"/>
              <a:t>But </a:t>
            </a:r>
            <a:r>
              <a:rPr lang="en-US" b="1" i="1" dirty="0"/>
              <a:t>never</a:t>
            </a:r>
            <a:r>
              <a:rPr lang="en-US" dirty="0"/>
              <a:t> mix </a:t>
            </a:r>
            <a:r>
              <a:rPr lang="en-US" dirty="0">
                <a:latin typeface="Consolas" charset="0"/>
                <a:ea typeface="Consolas" charset="0"/>
                <a:cs typeface="Consolas" charset="0"/>
              </a:rPr>
              <a:t>new</a:t>
            </a:r>
            <a:r>
              <a:rPr lang="en-US" dirty="0"/>
              <a:t> and </a:t>
            </a:r>
            <a:r>
              <a:rPr lang="en-US" dirty="0" err="1">
                <a:latin typeface="Consolas" charset="0"/>
                <a:ea typeface="Consolas" charset="0"/>
                <a:cs typeface="Consolas" charset="0"/>
              </a:rPr>
              <a:t>malloc</a:t>
            </a:r>
            <a:r>
              <a:rPr lang="en-US" dirty="0"/>
              <a:t>!</a:t>
            </a:r>
          </a:p>
          <a:p>
            <a:r>
              <a:rPr lang="en-US" sz="2400" dirty="0" err="1">
                <a:latin typeface="Consolas" charset="0"/>
                <a:ea typeface="Consolas" charset="0"/>
                <a:cs typeface="Consolas" charset="0"/>
              </a:rPr>
              <a:t>int</a:t>
            </a:r>
            <a:r>
              <a:rPr lang="en-US" sz="2400" dirty="0">
                <a:latin typeface="Consolas" charset="0"/>
                <a:ea typeface="Consolas" charset="0"/>
                <a:cs typeface="Consolas" charset="0"/>
              </a:rPr>
              <a:t> *x = </a:t>
            </a:r>
            <a:r>
              <a:rPr lang="en-US" sz="2400" dirty="0" err="1">
                <a:latin typeface="Consolas" charset="0"/>
                <a:ea typeface="Consolas" charset="0"/>
                <a:cs typeface="Consolas" charset="0"/>
              </a:rPr>
              <a:t>malloc</a:t>
            </a:r>
            <a:r>
              <a:rPr lang="en-US" sz="2400" dirty="0">
                <a:latin typeface="Consolas" charset="0"/>
                <a:ea typeface="Consolas" charset="0"/>
                <a:cs typeface="Consolas" charset="0"/>
              </a:rPr>
              <a:t>(10 * </a:t>
            </a:r>
            <a:r>
              <a:rPr lang="en-US" sz="2400" dirty="0" err="1">
                <a:latin typeface="Consolas" charset="0"/>
                <a:ea typeface="Consolas" charset="0"/>
                <a:cs typeface="Consolas" charset="0"/>
              </a:rPr>
              <a:t>sizeof</a:t>
            </a:r>
            <a:r>
              <a:rPr lang="en-US" sz="2400" dirty="0">
                <a:latin typeface="Consolas" charset="0"/>
                <a:ea typeface="Consolas" charset="0"/>
                <a:cs typeface="Consolas" charset="0"/>
              </a:rPr>
              <a:t>(</a:t>
            </a:r>
            <a:r>
              <a:rPr lang="en-US" sz="2400" dirty="0" err="1">
                <a:latin typeface="Consolas" charset="0"/>
                <a:ea typeface="Consolas" charset="0"/>
                <a:cs typeface="Consolas" charset="0"/>
              </a:rPr>
              <a:t>int</a:t>
            </a:r>
            <a:r>
              <a:rPr lang="en-US" sz="2400" dirty="0">
                <a:latin typeface="Consolas" charset="0"/>
                <a:ea typeface="Consolas" charset="0"/>
                <a:cs typeface="Consolas" charset="0"/>
              </a:rPr>
              <a:t>));	// error</a:t>
            </a:r>
          </a:p>
          <a:p>
            <a:r>
              <a:rPr lang="en-US" sz="2400" dirty="0">
                <a:latin typeface="Consolas" charset="0"/>
                <a:ea typeface="Consolas" charset="0"/>
                <a:cs typeface="Consolas" charset="0"/>
              </a:rPr>
              <a:t>void *x = malloc(10 * </a:t>
            </a:r>
            <a:r>
              <a:rPr lang="en-US" sz="2400" dirty="0" err="1">
                <a:latin typeface="Consolas" charset="0"/>
                <a:ea typeface="Consolas" charset="0"/>
                <a:cs typeface="Consolas" charset="0"/>
              </a:rPr>
              <a:t>sizeof</a:t>
            </a:r>
            <a:r>
              <a:rPr lang="en-US" sz="2400" dirty="0">
                <a:latin typeface="Consolas" charset="0"/>
                <a:ea typeface="Consolas" charset="0"/>
                <a:cs typeface="Consolas" charset="0"/>
              </a:rPr>
              <a:t>(int));	// legal</a:t>
            </a:r>
          </a:p>
          <a:p>
            <a:r>
              <a:rPr lang="en-US" sz="2400" dirty="0">
                <a:latin typeface="Consolas" charset="0"/>
                <a:ea typeface="Consolas" charset="0"/>
                <a:cs typeface="Consolas" charset="0"/>
              </a:rPr>
              <a:t>void *p = new int[10];			// also legal</a:t>
            </a:r>
          </a:p>
          <a:p>
            <a:pPr lvl="1"/>
            <a:r>
              <a:rPr lang="en-US" dirty="0"/>
              <a:t>*p, p+1: not legal – no size for void</a:t>
            </a:r>
          </a:p>
          <a:p>
            <a:pPr lvl="1"/>
            <a:r>
              <a:rPr lang="en-US" dirty="0"/>
              <a:t>There are better ways to deal </a:t>
            </a:r>
            <a:r>
              <a:rPr lang="en-US"/>
              <a:t>with this in C++ </a:t>
            </a:r>
            <a:r>
              <a:rPr lang="en-US" dirty="0"/>
              <a:t>– see next slide</a:t>
            </a:r>
          </a:p>
          <a:p>
            <a:r>
              <a:rPr lang="en-US" dirty="0"/>
              <a:t>Common misstatement: “void has no values”</a:t>
            </a:r>
          </a:p>
          <a:p>
            <a:pPr lvl="1"/>
            <a:r>
              <a:rPr lang="en-US" dirty="0"/>
              <a:t>Single value: error</a:t>
            </a:r>
          </a:p>
          <a:p>
            <a:endParaRPr lang="en-US" dirty="0"/>
          </a:p>
        </p:txBody>
      </p:sp>
    </p:spTree>
    <p:extLst>
      <p:ext uri="{BB962C8B-B14F-4D97-AF65-F5344CB8AC3E}">
        <p14:creationId xmlns:p14="http://schemas.microsoft.com/office/powerpoint/2010/main" val="11994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Casting in C++</a:t>
            </a:r>
          </a:p>
        </p:txBody>
      </p:sp>
      <p:sp>
        <p:nvSpPr>
          <p:cNvPr id="3" name="Content Placeholder 2"/>
          <p:cNvSpPr>
            <a:spLocks noGrp="1"/>
          </p:cNvSpPr>
          <p:nvPr>
            <p:ph idx="1"/>
          </p:nvPr>
        </p:nvSpPr>
        <p:spPr>
          <a:xfrm>
            <a:off x="1120000" y="1825625"/>
            <a:ext cx="10362754" cy="4351338"/>
          </a:xfrm>
        </p:spPr>
        <p:txBody>
          <a:bodyPr/>
          <a:lstStyle/>
          <a:p>
            <a:r>
              <a:rPr lang="en-US" dirty="0"/>
              <a:t>C style works</a:t>
            </a:r>
          </a:p>
          <a:p>
            <a:pPr marL="0" indent="0">
              <a:buNone/>
            </a:pPr>
            <a:r>
              <a:rPr lang="en-US" dirty="0">
                <a:latin typeface="Consolas" charset="0"/>
                <a:ea typeface="Consolas" charset="0"/>
                <a:cs typeface="Consolas" charset="0"/>
              </a:rPr>
              <a:t>	</a:t>
            </a:r>
            <a:r>
              <a:rPr lang="en-US" dirty="0" err="1">
                <a:latin typeface="Consolas" charset="0"/>
                <a:ea typeface="Consolas" charset="0"/>
                <a:cs typeface="Consolas" charset="0"/>
              </a:rPr>
              <a:t>int</a:t>
            </a:r>
            <a:r>
              <a:rPr lang="en-US" dirty="0">
                <a:latin typeface="Consolas" charset="0"/>
                <a:ea typeface="Consolas" charset="0"/>
                <a:cs typeface="Consolas" charset="0"/>
              </a:rPr>
              <a:t> *x = (</a:t>
            </a:r>
            <a:r>
              <a:rPr lang="en-US" dirty="0" err="1">
                <a:latin typeface="Consolas" charset="0"/>
                <a:ea typeface="Consolas" charset="0"/>
                <a:cs typeface="Consolas" charset="0"/>
              </a:rPr>
              <a:t>int</a:t>
            </a:r>
            <a:r>
              <a:rPr lang="en-US" dirty="0">
                <a:latin typeface="Consolas" charset="0"/>
                <a:ea typeface="Consolas" charset="0"/>
                <a:cs typeface="Consolas" charset="0"/>
              </a:rPr>
              <a:t>*)</a:t>
            </a:r>
            <a:r>
              <a:rPr lang="en-US" dirty="0" err="1">
                <a:latin typeface="Consolas" charset="0"/>
                <a:ea typeface="Consolas" charset="0"/>
                <a:cs typeface="Consolas" charset="0"/>
              </a:rPr>
              <a:t>malloc</a:t>
            </a:r>
            <a:r>
              <a:rPr lang="en-US" dirty="0">
                <a:latin typeface="Consolas" charset="0"/>
                <a:ea typeface="Consolas" charset="0"/>
                <a:cs typeface="Consolas" charset="0"/>
              </a:rPr>
              <a:t>(</a:t>
            </a:r>
            <a:r>
              <a:rPr lang="en-US" dirty="0" err="1">
                <a:latin typeface="Consolas" charset="0"/>
                <a:ea typeface="Consolas" charset="0"/>
                <a:cs typeface="Consolas" charset="0"/>
              </a:rPr>
              <a:t>sizeof</a:t>
            </a:r>
            <a:r>
              <a:rPr lang="en-US" dirty="0">
                <a:latin typeface="Consolas" charset="0"/>
                <a:ea typeface="Consolas" charset="0"/>
                <a:cs typeface="Consolas" charset="0"/>
              </a:rPr>
              <a:t>(</a:t>
            </a:r>
            <a:r>
              <a:rPr lang="en-US" dirty="0" err="1">
                <a:latin typeface="Consolas" charset="0"/>
                <a:ea typeface="Consolas" charset="0"/>
                <a:cs typeface="Consolas" charset="0"/>
              </a:rPr>
              <a:t>int</a:t>
            </a:r>
            <a:r>
              <a:rPr lang="en-US" dirty="0">
                <a:latin typeface="Consolas" charset="0"/>
                <a:ea typeface="Consolas" charset="0"/>
                <a:cs typeface="Consolas" charset="0"/>
              </a:rPr>
              <a:t>) * 100);</a:t>
            </a:r>
          </a:p>
          <a:p>
            <a:r>
              <a:rPr lang="en-US" dirty="0"/>
              <a:t>Better:</a:t>
            </a:r>
          </a:p>
          <a:p>
            <a:pPr marL="0" indent="0">
              <a:buNone/>
            </a:pPr>
            <a:r>
              <a:rPr lang="en-US" sz="2400" dirty="0">
                <a:latin typeface="Consolas" charset="0"/>
                <a:ea typeface="Consolas" charset="0"/>
                <a:cs typeface="Consolas" charset="0"/>
              </a:rPr>
              <a:t>	</a:t>
            </a:r>
            <a:r>
              <a:rPr lang="en-US" sz="2400" dirty="0" err="1">
                <a:latin typeface="Consolas" charset="0"/>
                <a:ea typeface="Consolas" charset="0"/>
                <a:cs typeface="Consolas" charset="0"/>
              </a:rPr>
              <a:t>int</a:t>
            </a:r>
            <a:r>
              <a:rPr lang="en-US" sz="2400" dirty="0">
                <a:latin typeface="Consolas" charset="0"/>
                <a:ea typeface="Consolas" charset="0"/>
                <a:cs typeface="Consolas" charset="0"/>
              </a:rPr>
              <a:t> *x = </a:t>
            </a:r>
            <a:r>
              <a:rPr lang="en-US" sz="2400" dirty="0" err="1">
                <a:latin typeface="Consolas" charset="0"/>
                <a:ea typeface="Consolas" charset="0"/>
                <a:cs typeface="Consolas" charset="0"/>
              </a:rPr>
              <a:t>static_cast</a:t>
            </a:r>
            <a:r>
              <a:rPr lang="en-US" sz="2400" dirty="0">
                <a:latin typeface="Consolas" charset="0"/>
                <a:ea typeface="Consolas" charset="0"/>
                <a:cs typeface="Consolas" charset="0"/>
              </a:rPr>
              <a:t>&lt;</a:t>
            </a:r>
            <a:r>
              <a:rPr lang="en-US" sz="2400" dirty="0" err="1">
                <a:latin typeface="Consolas" charset="0"/>
                <a:ea typeface="Consolas" charset="0"/>
                <a:cs typeface="Consolas" charset="0"/>
              </a:rPr>
              <a:t>int</a:t>
            </a:r>
            <a:r>
              <a:rPr lang="en-US" sz="2400" dirty="0">
                <a:latin typeface="Consolas" charset="0"/>
                <a:ea typeface="Consolas" charset="0"/>
                <a:cs typeface="Consolas" charset="0"/>
              </a:rPr>
              <a:t>*&gt;(</a:t>
            </a:r>
            <a:r>
              <a:rPr lang="en-US" sz="2400" dirty="0" err="1">
                <a:latin typeface="Consolas" charset="0"/>
                <a:ea typeface="Consolas" charset="0"/>
                <a:cs typeface="Consolas" charset="0"/>
              </a:rPr>
              <a:t>malloc</a:t>
            </a:r>
            <a:r>
              <a:rPr lang="en-US" sz="2400" dirty="0">
                <a:latin typeface="Consolas" charset="0"/>
                <a:ea typeface="Consolas" charset="0"/>
                <a:cs typeface="Consolas" charset="0"/>
              </a:rPr>
              <a:t>(</a:t>
            </a:r>
            <a:r>
              <a:rPr lang="en-US" sz="2400" dirty="0" err="1">
                <a:latin typeface="Consolas" charset="0"/>
                <a:ea typeface="Consolas" charset="0"/>
                <a:cs typeface="Consolas" charset="0"/>
              </a:rPr>
              <a:t>sizeof</a:t>
            </a:r>
            <a:r>
              <a:rPr lang="en-US" sz="2400" dirty="0">
                <a:latin typeface="Consolas" charset="0"/>
                <a:ea typeface="Consolas" charset="0"/>
                <a:cs typeface="Consolas" charset="0"/>
              </a:rPr>
              <a:t>(</a:t>
            </a:r>
            <a:r>
              <a:rPr lang="en-US" sz="2400" dirty="0" err="1">
                <a:latin typeface="Consolas" charset="0"/>
                <a:ea typeface="Consolas" charset="0"/>
                <a:cs typeface="Consolas" charset="0"/>
              </a:rPr>
              <a:t>int</a:t>
            </a:r>
            <a:r>
              <a:rPr lang="en-US" sz="2400" dirty="0">
                <a:latin typeface="Consolas" charset="0"/>
                <a:ea typeface="Consolas" charset="0"/>
                <a:cs typeface="Consolas" charset="0"/>
              </a:rPr>
              <a:t>) * 100));</a:t>
            </a:r>
          </a:p>
          <a:p>
            <a:pPr lvl="1"/>
            <a:r>
              <a:rPr lang="en-US" dirty="0"/>
              <a:t>is more explicit</a:t>
            </a:r>
          </a:p>
          <a:p>
            <a:r>
              <a:rPr lang="en-US" dirty="0"/>
              <a:t>If have  </a:t>
            </a:r>
            <a:r>
              <a:rPr lang="en-US" sz="2400" dirty="0">
                <a:latin typeface="Consolas" charset="0"/>
                <a:ea typeface="Consolas" charset="0"/>
                <a:cs typeface="Consolas" charset="0"/>
              </a:rPr>
              <a:t>class A { }; class B : public A { };</a:t>
            </a:r>
          </a:p>
          <a:p>
            <a:pPr marL="0" indent="0">
              <a:buNone/>
            </a:pPr>
            <a:r>
              <a:rPr lang="en-US" sz="2400" dirty="0">
                <a:latin typeface="Consolas" charset="0"/>
                <a:ea typeface="Consolas" charset="0"/>
                <a:cs typeface="Consolas" charset="0"/>
              </a:rPr>
              <a:t>	A *one = new B;</a:t>
            </a:r>
          </a:p>
          <a:p>
            <a:pPr marL="0" indent="0">
              <a:buNone/>
            </a:pPr>
            <a:r>
              <a:rPr lang="en-US" sz="2400" dirty="0">
                <a:latin typeface="Consolas" charset="0"/>
                <a:ea typeface="Consolas" charset="0"/>
                <a:cs typeface="Consolas" charset="0"/>
              </a:rPr>
              <a:t>	B *</a:t>
            </a:r>
            <a:r>
              <a:rPr lang="en-US" sz="2400" dirty="0" err="1">
                <a:latin typeface="Consolas" charset="0"/>
                <a:ea typeface="Consolas" charset="0"/>
                <a:cs typeface="Consolas" charset="0"/>
              </a:rPr>
              <a:t>b_ptr</a:t>
            </a:r>
            <a:r>
              <a:rPr lang="en-US" sz="2400" dirty="0">
                <a:latin typeface="Consolas" charset="0"/>
                <a:ea typeface="Consolas" charset="0"/>
                <a:cs typeface="Consolas" charset="0"/>
              </a:rPr>
              <a:t> = </a:t>
            </a:r>
            <a:r>
              <a:rPr lang="en-US" sz="2400" dirty="0" err="1">
                <a:latin typeface="Consolas" charset="0"/>
                <a:ea typeface="Consolas" charset="0"/>
                <a:cs typeface="Consolas" charset="0"/>
              </a:rPr>
              <a:t>dynamic_cast</a:t>
            </a:r>
            <a:r>
              <a:rPr lang="en-US" sz="2400" dirty="0">
                <a:latin typeface="Consolas" charset="0"/>
                <a:ea typeface="Consolas" charset="0"/>
                <a:cs typeface="Consolas" charset="0"/>
              </a:rPr>
              <a:t>&lt;B*&gt;(one);</a:t>
            </a:r>
          </a:p>
          <a:p>
            <a:pPr marL="800100" lvl="2" indent="-342900">
              <a:spcBef>
                <a:spcPts val="1000"/>
              </a:spcBef>
            </a:pPr>
            <a:r>
              <a:rPr lang="en-US" sz="2400" dirty="0"/>
              <a:t>returns </a:t>
            </a:r>
            <a:r>
              <a:rPr lang="en-US" dirty="0" err="1">
                <a:latin typeface="Consolas" charset="0"/>
                <a:ea typeface="Consolas" charset="0"/>
                <a:cs typeface="Consolas" charset="0"/>
              </a:rPr>
              <a:t>nullptr</a:t>
            </a:r>
            <a:r>
              <a:rPr lang="en-US" dirty="0"/>
              <a:t> </a:t>
            </a:r>
            <a:r>
              <a:rPr lang="en-US" sz="2400" dirty="0"/>
              <a:t>if actual type does not match required type</a:t>
            </a:r>
          </a:p>
          <a:p>
            <a:pPr marL="0" indent="0">
              <a:buNone/>
            </a:pPr>
            <a:endParaRPr lang="en-US" sz="2400" dirty="0">
              <a:latin typeface="Consolas" charset="0"/>
              <a:ea typeface="Consolas" charset="0"/>
              <a:cs typeface="Consolas" charset="0"/>
            </a:endParaRPr>
          </a:p>
          <a:p>
            <a:pPr marL="0" indent="0">
              <a:buNone/>
            </a:pP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883004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oddities</a:t>
            </a:r>
          </a:p>
        </p:txBody>
      </p:sp>
      <p:sp>
        <p:nvSpPr>
          <p:cNvPr id="3" name="Content Placeholder 2"/>
          <p:cNvSpPr>
            <a:spLocks noGrp="1"/>
          </p:cNvSpPr>
          <p:nvPr>
            <p:ph idx="1"/>
          </p:nvPr>
        </p:nvSpPr>
        <p:spPr>
          <a:xfrm>
            <a:off x="1120000" y="1825624"/>
            <a:ext cx="10233800" cy="4856529"/>
          </a:xfrm>
        </p:spPr>
        <p:txBody>
          <a:bodyPr/>
          <a:lstStyle/>
          <a:p>
            <a:r>
              <a:rPr lang="en-US" sz="2400" dirty="0">
                <a:latin typeface="Consolas" charset="0"/>
                <a:ea typeface="Consolas" charset="0"/>
                <a:cs typeface="Consolas" charset="0"/>
              </a:rPr>
              <a:t>class A { public: A(</a:t>
            </a:r>
            <a:r>
              <a:rPr lang="en-US" sz="2400" dirty="0" err="1">
                <a:latin typeface="Consolas" charset="0"/>
                <a:ea typeface="Consolas" charset="0"/>
                <a:cs typeface="Consolas" charset="0"/>
              </a:rPr>
              <a:t>int</a:t>
            </a:r>
            <a:r>
              <a:rPr lang="en-US" sz="2400" dirty="0">
                <a:latin typeface="Consolas" charset="0"/>
                <a:ea typeface="Consolas" charset="0"/>
                <a:cs typeface="Consolas" charset="0"/>
              </a:rPr>
              <a:t>); }; </a:t>
            </a:r>
            <a:r>
              <a:rPr lang="en-US" dirty="0"/>
              <a:t>defines a conversion from </a:t>
            </a:r>
            <a:r>
              <a:rPr lang="en-US" dirty="0" err="1"/>
              <a:t>int</a:t>
            </a:r>
            <a:r>
              <a:rPr lang="en-US" dirty="0"/>
              <a:t> to A</a:t>
            </a:r>
          </a:p>
          <a:p>
            <a:pPr lvl="1"/>
            <a:r>
              <a:rPr lang="en-US" dirty="0"/>
              <a:t>Useful for types like Time – convert (say) minutes to </a:t>
            </a:r>
            <a:r>
              <a:rPr lang="en-US" dirty="0" err="1"/>
              <a:t>hh:mm</a:t>
            </a:r>
            <a:endParaRPr lang="en-US" dirty="0"/>
          </a:p>
          <a:p>
            <a:pPr lvl="1"/>
            <a:r>
              <a:rPr lang="en-US" dirty="0"/>
              <a:t>Not useful for </a:t>
            </a:r>
            <a:r>
              <a:rPr lang="en-US" sz="2000" dirty="0">
                <a:latin typeface="Consolas" charset="0"/>
                <a:ea typeface="Consolas" charset="0"/>
                <a:cs typeface="Consolas" charset="0"/>
              </a:rPr>
              <a:t>class Student { public: Student(</a:t>
            </a:r>
            <a:r>
              <a:rPr lang="en-US" sz="2000" dirty="0" err="1">
                <a:latin typeface="Consolas" charset="0"/>
                <a:ea typeface="Consolas" charset="0"/>
                <a:cs typeface="Consolas" charset="0"/>
              </a:rPr>
              <a:t>int</a:t>
            </a:r>
            <a:r>
              <a:rPr lang="en-US" sz="2000" dirty="0">
                <a:latin typeface="Consolas" charset="0"/>
                <a:ea typeface="Consolas" charset="0"/>
                <a:cs typeface="Consolas" charset="0"/>
              </a:rPr>
              <a:t> id); };</a:t>
            </a:r>
          </a:p>
          <a:p>
            <a:r>
              <a:rPr lang="en-US" dirty="0"/>
              <a:t>Suppose we have</a:t>
            </a:r>
          </a:p>
          <a:p>
            <a:pPr marL="0" indent="0">
              <a:buNone/>
            </a:pPr>
            <a:r>
              <a:rPr lang="en-US"/>
              <a:t>	</a:t>
            </a:r>
            <a:r>
              <a:rPr lang="en-US" sz="2400">
                <a:latin typeface="Consolas" charset="0"/>
                <a:ea typeface="Consolas" charset="0"/>
                <a:cs typeface="Consolas" charset="0"/>
              </a:rPr>
              <a:t>char </a:t>
            </a:r>
            <a:r>
              <a:rPr lang="en-US" sz="2400" dirty="0">
                <a:latin typeface="Consolas" charset="0"/>
                <a:ea typeface="Consolas" charset="0"/>
                <a:cs typeface="Consolas" charset="0"/>
              </a:rPr>
              <a:t>f(char x);</a:t>
            </a:r>
          </a:p>
          <a:p>
            <a:pPr marL="0" indent="0">
              <a:buNone/>
            </a:pPr>
            <a:r>
              <a:rPr lang="en-US" sz="2400" dirty="0">
                <a:latin typeface="Consolas" charset="0"/>
                <a:ea typeface="Consolas" charset="0"/>
                <a:cs typeface="Consolas" charset="0"/>
              </a:rPr>
              <a:t>	double f(double y);</a:t>
            </a:r>
          </a:p>
          <a:p>
            <a:pPr marL="0" indent="0">
              <a:buNone/>
            </a:pPr>
            <a:r>
              <a:rPr lang="en-US" sz="2400" dirty="0">
                <a:latin typeface="Consolas" charset="0"/>
                <a:ea typeface="Consolas" charset="0"/>
                <a:cs typeface="Consolas" charset="0"/>
              </a:rPr>
              <a:t>	f(3);</a:t>
            </a:r>
          </a:p>
          <a:p>
            <a:r>
              <a:rPr lang="en-US" dirty="0"/>
              <a:t>Solution: long list of rules regarding casts, overloading, type hierarchies</a:t>
            </a:r>
          </a:p>
          <a:p>
            <a:r>
              <a:rPr lang="en-US" i="1" dirty="0"/>
              <a:t>Cannot</a:t>
            </a:r>
            <a:r>
              <a:rPr lang="en-US" dirty="0"/>
              <a:t> overload on return type, but can overload on </a:t>
            </a:r>
            <a:r>
              <a:rPr lang="en-US" dirty="0" err="1"/>
              <a:t>constness</a:t>
            </a:r>
            <a:endParaRPr lang="en-US" dirty="0"/>
          </a:p>
        </p:txBody>
      </p:sp>
    </p:spTree>
    <p:extLst>
      <p:ext uri="{BB962C8B-B14F-4D97-AF65-F5344CB8AC3E}">
        <p14:creationId xmlns:p14="http://schemas.microsoft.com/office/powerpoint/2010/main" val="14683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
          <p:cNvSpPr txBox="1">
            <a:spLocks/>
          </p:cNvSpPr>
          <p:nvPr/>
        </p:nvSpPr>
        <p:spPr>
          <a:xfrm>
            <a:off x="257878" y="1813649"/>
            <a:ext cx="5361525" cy="29093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a:solidFill>
                  <a:schemeClr val="tx1">
                    <a:lumMod val="85000"/>
                  </a:schemeClr>
                </a:solidFill>
              </a:rPr>
              <a:t>Another C++ oddity:</a:t>
            </a:r>
          </a:p>
          <a:p>
            <a:pPr marL="0" indent="0">
              <a:buFont typeface="Arial" panose="020B0604020202020204" pitchFamily="34" charset="0"/>
              <a:buNone/>
            </a:pPr>
            <a:r>
              <a:rPr lang="en-US">
                <a:solidFill>
                  <a:schemeClr val="tx1">
                    <a:lumMod val="85000"/>
                  </a:schemeClr>
                </a:solidFill>
              </a:rPr>
              <a:t>Friend declaration</a:t>
            </a:r>
          </a:p>
          <a:p>
            <a:pPr lvl="1"/>
            <a:r>
              <a:rPr lang="en-US" sz="2800">
                <a:solidFill>
                  <a:schemeClr val="tx1">
                    <a:lumMod val="85000"/>
                  </a:schemeClr>
                </a:solidFill>
              </a:rPr>
              <a:t>Access to private, protected sections</a:t>
            </a:r>
          </a:p>
          <a:p>
            <a:pPr lvl="1"/>
            <a:r>
              <a:rPr lang="en-US" sz="2800">
                <a:solidFill>
                  <a:schemeClr val="tx1">
                    <a:lumMod val="85000"/>
                  </a:schemeClr>
                </a:solidFill>
              </a:rPr>
              <a:t>Use sparingly!!</a:t>
            </a:r>
            <a:endParaRPr lang="en-US" sz="2800" dirty="0">
              <a:solidFill>
                <a:schemeClr val="tx1">
                  <a:lumMod val="85000"/>
                </a:schemeClr>
              </a:solidFill>
            </a:endParaRPr>
          </a:p>
        </p:txBody>
      </p:sp>
      <p:sp>
        <p:nvSpPr>
          <p:cNvPr id="3" name="Rectangle 3"/>
          <p:cNvSpPr>
            <a:spLocks noChangeArrowheads="1"/>
          </p:cNvSpPr>
          <p:nvPr/>
        </p:nvSpPr>
        <p:spPr bwMode="auto">
          <a:xfrm>
            <a:off x="5797152" y="288070"/>
            <a:ext cx="5593839" cy="6155531"/>
          </a:xfrm>
          <a:prstGeom prst="rect">
            <a:avLst/>
          </a:prstGeom>
          <a:solidFill>
            <a:schemeClr val="tx1">
              <a:lumMod val="95000"/>
            </a:schemeClr>
          </a:solidFill>
          <a:ln>
            <a:noFill/>
          </a:ln>
          <a:effectLst/>
        </p:spPr>
        <p:txBody>
          <a:bodyPr vert="horz" wrap="none" lIns="9144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00B0"/>
              </a:solidFill>
              <a:effectLst/>
              <a:latin typeface="Consolas" panose="020B0609020204030204" pitchFamily="49" charset="0"/>
              <a:cs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B0"/>
                </a:solidFill>
                <a:effectLst/>
                <a:latin typeface="Consolas" panose="020B0609020204030204" pitchFamily="49" charset="0"/>
                <a:cs typeface="Consolas" panose="020B0609020204030204" pitchFamily="49" charset="0"/>
              </a:rPr>
              <a:t>class</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Rectangle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000000"/>
                </a:solidFill>
                <a:latin typeface="Consolas" panose="020B0609020204030204" pitchFamily="49" charset="0"/>
                <a:cs typeface="Consolas" panose="020B0609020204030204" pitchFamily="49" charset="0"/>
              </a:rPr>
              <a:t>  </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t>
            </a:r>
            <a:r>
              <a:rPr kumimoji="0" lang="en-US" altLang="en-US" sz="2000" b="0" i="0" u="none" strike="noStrike" cap="none" normalizeH="0" baseline="0" dirty="0" err="1">
                <a:ln>
                  <a:noFill/>
                </a:ln>
                <a:solidFill>
                  <a:srgbClr val="0000B0"/>
                </a:solidFill>
                <a:effectLst/>
                <a:latin typeface="Consolas" panose="020B0609020204030204" pitchFamily="49" charset="0"/>
                <a:cs typeface="Consolas" panose="020B0609020204030204" pitchFamily="49" charset="0"/>
              </a:rPr>
              <a:t>int</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width, height;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B0"/>
                </a:solidFill>
                <a:effectLst/>
                <a:latin typeface="Consolas" panose="020B0609020204030204" pitchFamily="49" charset="0"/>
                <a:cs typeface="Consolas" panose="020B0609020204030204" pitchFamily="49" charset="0"/>
              </a:rPr>
              <a:t>public</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000000"/>
                </a:solidFill>
                <a:latin typeface="Consolas" panose="020B0609020204030204" pitchFamily="49" charset="0"/>
                <a:cs typeface="Consolas" panose="020B0609020204030204" pitchFamily="49" charset="0"/>
              </a:rPr>
              <a:t>   </a:t>
            </a:r>
            <a:r>
              <a:rPr kumimoji="0" lang="en-US" altLang="en-US" sz="2000" b="0" i="0" u="none" strike="noStrike" cap="none" normalizeH="0" baseline="0" dirty="0" err="1">
                <a:ln>
                  <a:noFill/>
                </a:ln>
                <a:solidFill>
                  <a:srgbClr val="0000B0"/>
                </a:solidFill>
                <a:effectLst/>
                <a:latin typeface="Consolas" panose="020B0609020204030204" pitchFamily="49" charset="0"/>
                <a:cs typeface="Consolas" panose="020B0609020204030204" pitchFamily="49" charset="0"/>
              </a:rPr>
              <a:t>int</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area ()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000000"/>
                </a:solidFill>
                <a:latin typeface="Consolas" panose="020B0609020204030204" pitchFamily="49" charset="0"/>
                <a:cs typeface="Consolas" panose="020B0609020204030204" pitchFamily="49" charset="0"/>
              </a:rPr>
              <a:t>      </a:t>
            </a:r>
            <a:r>
              <a:rPr kumimoji="0" lang="en-US" altLang="en-US" sz="2000" b="0" i="0" u="none" strike="noStrike" cap="none" normalizeH="0" baseline="0" dirty="0">
                <a:ln>
                  <a:noFill/>
                </a:ln>
                <a:solidFill>
                  <a:srgbClr val="0000B0"/>
                </a:solidFill>
                <a:effectLst/>
                <a:latin typeface="Consolas" panose="020B0609020204030204" pitchFamily="49" charset="0"/>
                <a:cs typeface="Consolas" panose="020B0609020204030204" pitchFamily="49" charset="0"/>
              </a:rPr>
              <a:t>return</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(width * height);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000000"/>
                </a:solidFill>
                <a:latin typeface="Consolas" panose="020B0609020204030204" pitchFamily="49" charset="0"/>
                <a:cs typeface="Consolas" panose="020B0609020204030204" pitchFamily="49" charset="0"/>
              </a:rPr>
              <a:t>   </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000000"/>
                </a:solidFill>
                <a:latin typeface="Consolas" panose="020B0609020204030204" pitchFamily="49" charset="0"/>
                <a:cs typeface="Consolas" panose="020B0609020204030204" pitchFamily="49" charset="0"/>
              </a:rPr>
              <a:t>   </a:t>
            </a:r>
            <a:r>
              <a:rPr kumimoji="0" lang="en-US" altLang="en-US" sz="2000" b="0" i="0" u="none" strike="noStrike" cap="none" normalizeH="0" baseline="0" dirty="0">
                <a:ln>
                  <a:noFill/>
                </a:ln>
                <a:solidFill>
                  <a:srgbClr val="0000B0"/>
                </a:solidFill>
                <a:effectLst/>
                <a:latin typeface="Consolas" panose="020B0609020204030204" pitchFamily="49" charset="0"/>
                <a:cs typeface="Consolas" panose="020B0609020204030204" pitchFamily="49" charset="0"/>
              </a:rPr>
              <a:t>void</a:t>
            </a: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convert (Square 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a:t>
            </a:r>
            <a:r>
              <a:rPr kumimoji="0" lang="en-US" altLang="en-US" sz="2000" b="0" i="0" u="none" strike="noStrike" cap="none" normalizeH="0" baseline="0" dirty="0">
                <a:ln>
                  <a:noFill/>
                </a:ln>
                <a:solidFill>
                  <a:schemeClr val="tx1"/>
                </a:solidFill>
                <a:effectLst/>
                <a:latin typeface="Consolas" panose="020B0609020204030204" pitchFamily="49" charset="0"/>
                <a:cs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onsolas" panose="020B0609020204030204" pitchFamily="49" charset="0"/>
              <a:cs typeface="Consolas" panose="020B0609020204030204" pitchFamily="49" charset="0"/>
            </a:endParaRPr>
          </a:p>
          <a:p>
            <a:pPr eaLnBrk="0" fontAlgn="base" hangingPunct="0">
              <a:spcBef>
                <a:spcPct val="0"/>
              </a:spcBef>
              <a:spcAft>
                <a:spcPct val="0"/>
              </a:spcAft>
            </a:pPr>
            <a:r>
              <a:rPr lang="en-US" altLang="en-US" sz="2000" dirty="0">
                <a:solidFill>
                  <a:srgbClr val="0000B0"/>
                </a:solidFill>
                <a:latin typeface="Consolas" panose="020B0609020204030204" pitchFamily="49" charset="0"/>
                <a:cs typeface="Consolas" panose="020B0609020204030204" pitchFamily="49" charset="0"/>
              </a:rPr>
              <a:t>class</a:t>
            </a:r>
            <a:r>
              <a:rPr lang="en-US" altLang="en-US" sz="2000" dirty="0">
                <a:solidFill>
                  <a:srgbClr val="000000"/>
                </a:solidFill>
                <a:latin typeface="Consolas" panose="020B0609020204030204" pitchFamily="49" charset="0"/>
                <a:cs typeface="Consolas" panose="020B0609020204030204" pitchFamily="49" charset="0"/>
              </a:rPr>
              <a:t> Square {</a:t>
            </a:r>
          </a:p>
          <a:p>
            <a:pPr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   </a:t>
            </a:r>
            <a:r>
              <a:rPr lang="en-US" altLang="en-US" sz="2000" dirty="0">
                <a:solidFill>
                  <a:srgbClr val="0000B0"/>
                </a:solidFill>
                <a:latin typeface="Consolas" panose="020B0609020204030204" pitchFamily="49" charset="0"/>
                <a:cs typeface="Consolas" panose="020B0609020204030204" pitchFamily="49" charset="0"/>
              </a:rPr>
              <a:t>friend</a:t>
            </a:r>
            <a:r>
              <a:rPr lang="en-US" altLang="en-US" sz="2000" dirty="0">
                <a:solidFill>
                  <a:srgbClr val="000000"/>
                </a:solidFill>
                <a:latin typeface="Consolas" panose="020B0609020204030204" pitchFamily="49" charset="0"/>
                <a:cs typeface="Consolas" panose="020B0609020204030204" pitchFamily="49" charset="0"/>
              </a:rPr>
              <a:t> </a:t>
            </a:r>
            <a:r>
              <a:rPr lang="en-US" altLang="en-US" sz="2000" dirty="0">
                <a:solidFill>
                  <a:srgbClr val="0000B0"/>
                </a:solidFill>
                <a:latin typeface="Consolas" panose="020B0609020204030204" pitchFamily="49" charset="0"/>
                <a:cs typeface="Consolas" panose="020B0609020204030204" pitchFamily="49" charset="0"/>
              </a:rPr>
              <a:t>class</a:t>
            </a:r>
            <a:r>
              <a:rPr lang="en-US" altLang="en-US" sz="2000" dirty="0">
                <a:solidFill>
                  <a:srgbClr val="000000"/>
                </a:solidFill>
                <a:latin typeface="Consolas" panose="020B0609020204030204" pitchFamily="49" charset="0"/>
                <a:cs typeface="Consolas" panose="020B0609020204030204" pitchFamily="49" charset="0"/>
              </a:rPr>
              <a:t> Rectangle; </a:t>
            </a:r>
          </a:p>
          <a:p>
            <a:pPr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   </a:t>
            </a:r>
            <a:r>
              <a:rPr lang="en-US" altLang="en-US" sz="2000" dirty="0">
                <a:solidFill>
                  <a:srgbClr val="0000B0"/>
                </a:solidFill>
                <a:latin typeface="Consolas" panose="020B0609020204030204" pitchFamily="49" charset="0"/>
                <a:cs typeface="Consolas" panose="020B0609020204030204" pitchFamily="49" charset="0"/>
              </a:rPr>
              <a:t>private</a:t>
            </a:r>
            <a:r>
              <a:rPr lang="en-US" altLang="en-US" sz="2000" dirty="0">
                <a:solidFill>
                  <a:srgbClr val="000000"/>
                </a:solidFill>
                <a:latin typeface="Consolas" panose="020B0609020204030204" pitchFamily="49" charset="0"/>
                <a:cs typeface="Consolas" panose="020B0609020204030204" pitchFamily="49" charset="0"/>
              </a:rPr>
              <a:t>: </a:t>
            </a:r>
            <a:r>
              <a:rPr lang="en-US" altLang="en-US" sz="2000" dirty="0" err="1">
                <a:solidFill>
                  <a:srgbClr val="0000B0"/>
                </a:solidFill>
                <a:latin typeface="Consolas" panose="020B0609020204030204" pitchFamily="49" charset="0"/>
                <a:cs typeface="Consolas" panose="020B0609020204030204" pitchFamily="49" charset="0"/>
              </a:rPr>
              <a:t>int</a:t>
            </a:r>
            <a:r>
              <a:rPr lang="en-US" altLang="en-US" sz="2000" dirty="0">
                <a:solidFill>
                  <a:srgbClr val="000000"/>
                </a:solidFill>
                <a:latin typeface="Consolas" panose="020B0609020204030204" pitchFamily="49" charset="0"/>
                <a:cs typeface="Consolas" panose="020B0609020204030204" pitchFamily="49" charset="0"/>
              </a:rPr>
              <a:t> side; </a:t>
            </a:r>
          </a:p>
          <a:p>
            <a:pPr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   </a:t>
            </a:r>
            <a:r>
              <a:rPr lang="en-US" altLang="en-US" sz="2000" dirty="0">
                <a:solidFill>
                  <a:srgbClr val="0000B0"/>
                </a:solidFill>
                <a:latin typeface="Consolas" panose="020B0609020204030204" pitchFamily="49" charset="0"/>
                <a:cs typeface="Consolas" panose="020B0609020204030204" pitchFamily="49" charset="0"/>
              </a:rPr>
              <a:t>public</a:t>
            </a:r>
            <a:r>
              <a:rPr lang="en-US" altLang="en-US" sz="2000" dirty="0">
                <a:solidFill>
                  <a:srgbClr val="000000"/>
                </a:solidFill>
                <a:latin typeface="Consolas" panose="020B0609020204030204" pitchFamily="49" charset="0"/>
                <a:cs typeface="Consolas" panose="020B0609020204030204" pitchFamily="49" charset="0"/>
              </a:rPr>
              <a:t>: Square (</a:t>
            </a:r>
            <a:r>
              <a:rPr lang="en-US" altLang="en-US" sz="2000" dirty="0" err="1">
                <a:solidFill>
                  <a:srgbClr val="0000B0"/>
                </a:solidFill>
                <a:latin typeface="Consolas" panose="020B0609020204030204" pitchFamily="49" charset="0"/>
                <a:cs typeface="Consolas" panose="020B0609020204030204" pitchFamily="49" charset="0"/>
              </a:rPr>
              <a:t>int</a:t>
            </a:r>
            <a:r>
              <a:rPr lang="en-US" altLang="en-US" sz="2000" dirty="0">
                <a:solidFill>
                  <a:srgbClr val="000000"/>
                </a:solidFill>
                <a:latin typeface="Consolas" panose="020B0609020204030204" pitchFamily="49" charset="0"/>
                <a:cs typeface="Consolas" panose="020B0609020204030204" pitchFamily="49" charset="0"/>
              </a:rPr>
              <a:t> a) : side(a) {} </a:t>
            </a:r>
          </a:p>
          <a:p>
            <a:pPr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 </a:t>
            </a:r>
          </a:p>
          <a:p>
            <a:pPr eaLnBrk="0" fontAlgn="base" hangingPunct="0">
              <a:spcBef>
                <a:spcPct val="0"/>
              </a:spcBef>
              <a:spcAft>
                <a:spcPct val="0"/>
              </a:spcAft>
            </a:pPr>
            <a:endParaRPr lang="en-US" altLang="en-US" sz="2000" dirty="0">
              <a:solidFill>
                <a:srgbClr val="000000"/>
              </a:solidFill>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lang="en-US" altLang="en-US" sz="2000" dirty="0">
                <a:solidFill>
                  <a:srgbClr val="0000B0"/>
                </a:solidFill>
                <a:latin typeface="Consolas" panose="020B0609020204030204" pitchFamily="49" charset="0"/>
                <a:cs typeface="Consolas" panose="020B0609020204030204" pitchFamily="49" charset="0"/>
              </a:rPr>
              <a:t>void</a:t>
            </a:r>
            <a:r>
              <a:rPr lang="en-US" altLang="en-US" sz="2000" dirty="0">
                <a:solidFill>
                  <a:srgbClr val="000000"/>
                </a:solidFill>
                <a:latin typeface="Consolas" panose="020B0609020204030204" pitchFamily="49" charset="0"/>
                <a:cs typeface="Consolas" panose="020B0609020204030204" pitchFamily="49" charset="0"/>
              </a:rPr>
              <a:t> Rectangle::convert(Square a) {</a:t>
            </a:r>
          </a:p>
          <a:p>
            <a:pPr lvl="0"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   width = </a:t>
            </a:r>
            <a:r>
              <a:rPr lang="en-US" altLang="en-US" sz="2000" dirty="0" err="1">
                <a:solidFill>
                  <a:srgbClr val="000000"/>
                </a:solidFill>
                <a:latin typeface="Consolas" panose="020B0609020204030204" pitchFamily="49" charset="0"/>
                <a:cs typeface="Consolas" panose="020B0609020204030204" pitchFamily="49" charset="0"/>
              </a:rPr>
              <a:t>a.side</a:t>
            </a:r>
            <a:r>
              <a:rPr lang="en-US" altLang="en-US" sz="2000" dirty="0">
                <a:solidFill>
                  <a:srgbClr val="000000"/>
                </a:solidFill>
                <a:latin typeface="Consolas" panose="020B0609020204030204" pitchFamily="49" charset="0"/>
                <a:cs typeface="Consolas" panose="020B0609020204030204" pitchFamily="49" charset="0"/>
              </a:rPr>
              <a:t>; height = </a:t>
            </a:r>
            <a:r>
              <a:rPr lang="en-US" altLang="en-US" sz="2000" dirty="0" err="1">
                <a:solidFill>
                  <a:srgbClr val="000000"/>
                </a:solidFill>
                <a:latin typeface="Consolas" panose="020B0609020204030204" pitchFamily="49" charset="0"/>
                <a:cs typeface="Consolas" panose="020B0609020204030204" pitchFamily="49" charset="0"/>
              </a:rPr>
              <a:t>a.side</a:t>
            </a:r>
            <a:r>
              <a:rPr lang="en-US" altLang="en-US" sz="2000" dirty="0">
                <a:solidFill>
                  <a:srgbClr val="000000"/>
                </a:solidFill>
                <a:latin typeface="Consolas" panose="020B0609020204030204" pitchFamily="49" charset="0"/>
                <a:cs typeface="Consolas" panose="020B0609020204030204" pitchFamily="49" charset="0"/>
              </a:rPr>
              <a:t>; </a:t>
            </a:r>
          </a:p>
          <a:p>
            <a:pPr lvl="0" eaLnBrk="0" fontAlgn="base" hangingPunct="0">
              <a:spcBef>
                <a:spcPct val="0"/>
              </a:spcBef>
              <a:spcAft>
                <a:spcPct val="0"/>
              </a:spcAft>
            </a:pPr>
            <a:r>
              <a:rPr lang="en-US" altLang="en-US" sz="2000" dirty="0">
                <a:solidFill>
                  <a:srgbClr val="000000"/>
                </a:solidFill>
                <a:latin typeface="Consolas" panose="020B0609020204030204" pitchFamily="49" charset="0"/>
                <a:cs typeface="Consolas" panose="020B0609020204030204" pitchFamily="49" charset="0"/>
              </a:rPr>
              <a:t>}</a:t>
            </a:r>
          </a:p>
          <a:p>
            <a:pPr lvl="0" eaLnBrk="0" fontAlgn="base" hangingPunct="0">
              <a:spcBef>
                <a:spcPct val="0"/>
              </a:spcBef>
              <a:spcAft>
                <a:spcPct val="0"/>
              </a:spcAft>
            </a:pPr>
            <a:endParaRPr kumimoji="0" lang="en-US" altLang="en-US" sz="2000" b="0" i="0" u="none" strike="noStrike" cap="none" normalizeH="0" baseline="0" dirty="0">
              <a:ln>
                <a:noFill/>
              </a:ln>
              <a:solidFill>
                <a:schemeClr val="tx1"/>
              </a:solidFill>
              <a:effectLst/>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97087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languages</a:t>
            </a:r>
          </a:p>
        </p:txBody>
      </p:sp>
      <p:sp>
        <p:nvSpPr>
          <p:cNvPr id="3" name="Content Placeholder 2"/>
          <p:cNvSpPr>
            <a:spLocks noGrp="1"/>
          </p:cNvSpPr>
          <p:nvPr>
            <p:ph idx="1"/>
          </p:nvPr>
        </p:nvSpPr>
        <p:spPr/>
        <p:txBody>
          <a:bodyPr/>
          <a:lstStyle/>
          <a:p>
            <a:r>
              <a:rPr lang="en-US" dirty="0"/>
              <a:t>Ada: no implicit conversions</a:t>
            </a:r>
          </a:p>
          <a:p>
            <a:pPr marL="0" indent="0">
              <a:buNone/>
            </a:pPr>
            <a:r>
              <a:rPr lang="en-US" sz="2400" dirty="0">
                <a:latin typeface="Consolas" charset="0"/>
                <a:ea typeface="Consolas" charset="0"/>
                <a:cs typeface="Consolas" charset="0"/>
              </a:rPr>
              <a:t>	type meters = real;</a:t>
            </a:r>
          </a:p>
          <a:p>
            <a:pPr marL="0" indent="0">
              <a:buNone/>
            </a:pPr>
            <a:r>
              <a:rPr lang="en-US" sz="2400" dirty="0">
                <a:latin typeface="Consolas" charset="0"/>
                <a:ea typeface="Consolas" charset="0"/>
                <a:cs typeface="Consolas" charset="0"/>
              </a:rPr>
              <a:t>	type kilograms = real;</a:t>
            </a:r>
          </a:p>
          <a:p>
            <a:pPr marL="0" indent="0">
              <a:buNone/>
            </a:pPr>
            <a:r>
              <a:rPr lang="en-US" sz="2400" dirty="0">
                <a:latin typeface="Consolas" charset="0"/>
                <a:ea typeface="Consolas" charset="0"/>
                <a:cs typeface="Consolas" charset="0"/>
              </a:rPr>
              <a:t>	</a:t>
            </a:r>
            <a:r>
              <a:rPr lang="en-US" sz="2400" dirty="0" err="1">
                <a:latin typeface="Consolas" charset="0"/>
                <a:ea typeface="Consolas" charset="0"/>
                <a:cs typeface="Consolas" charset="0"/>
              </a:rPr>
              <a:t>var</a:t>
            </a:r>
            <a:r>
              <a:rPr lang="en-US" sz="2400" dirty="0">
                <a:latin typeface="Consolas" charset="0"/>
                <a:ea typeface="Consolas" charset="0"/>
                <a:cs typeface="Consolas" charset="0"/>
              </a:rPr>
              <a:t> </a:t>
            </a:r>
            <a:r>
              <a:rPr lang="en-US" sz="2400" dirty="0" err="1">
                <a:latin typeface="Consolas" charset="0"/>
                <a:ea typeface="Consolas" charset="0"/>
                <a:cs typeface="Consolas" charset="0"/>
              </a:rPr>
              <a:t>dist</a:t>
            </a:r>
            <a:r>
              <a:rPr lang="en-US" sz="2400" dirty="0">
                <a:latin typeface="Consolas" charset="0"/>
                <a:ea typeface="Consolas" charset="0"/>
                <a:cs typeface="Consolas" charset="0"/>
              </a:rPr>
              <a:t> : meters; weight : kilograms;</a:t>
            </a:r>
          </a:p>
          <a:p>
            <a:pPr marL="0" indent="0">
              <a:buNone/>
            </a:pPr>
            <a:r>
              <a:rPr lang="en-US" sz="2400" dirty="0">
                <a:latin typeface="Consolas" charset="0"/>
                <a:ea typeface="Consolas" charset="0"/>
                <a:cs typeface="Consolas" charset="0"/>
              </a:rPr>
              <a:t>	</a:t>
            </a:r>
            <a:r>
              <a:rPr lang="en-US" sz="2400" dirty="0" err="1">
                <a:latin typeface="Consolas" charset="0"/>
                <a:ea typeface="Consolas" charset="0"/>
                <a:cs typeface="Consolas" charset="0"/>
              </a:rPr>
              <a:t>dist</a:t>
            </a:r>
            <a:r>
              <a:rPr lang="en-US" sz="2400" dirty="0">
                <a:latin typeface="Consolas" charset="0"/>
                <a:ea typeface="Consolas" charset="0"/>
                <a:cs typeface="Consolas" charset="0"/>
              </a:rPr>
              <a:t> := weight;            	-- illegal assignment</a:t>
            </a:r>
          </a:p>
          <a:p>
            <a:pPr marL="0" indent="0">
              <a:buNone/>
            </a:pPr>
            <a:r>
              <a:rPr lang="en-US" sz="2400" dirty="0">
                <a:latin typeface="Consolas" charset="0"/>
                <a:ea typeface="Consolas" charset="0"/>
                <a:cs typeface="Consolas" charset="0"/>
              </a:rPr>
              <a:t>	</a:t>
            </a:r>
            <a:r>
              <a:rPr lang="en-US" sz="2400" dirty="0" err="1">
                <a:latin typeface="Consolas" charset="0"/>
                <a:ea typeface="Consolas" charset="0"/>
                <a:cs typeface="Consolas" charset="0"/>
              </a:rPr>
              <a:t>dist</a:t>
            </a:r>
            <a:r>
              <a:rPr lang="en-US" sz="2400" dirty="0">
                <a:latin typeface="Consolas" charset="0"/>
                <a:ea typeface="Consolas" charset="0"/>
                <a:cs typeface="Consolas" charset="0"/>
              </a:rPr>
              <a:t> := meters(weight);	-- </a:t>
            </a:r>
            <a:r>
              <a:rPr lang="en-US" sz="2400">
                <a:latin typeface="Consolas" charset="0"/>
                <a:ea typeface="Consolas" charset="0"/>
                <a:cs typeface="Consolas" charset="0"/>
              </a:rPr>
              <a:t>legal assignment</a:t>
            </a:r>
            <a:endParaRPr lang="en-US" sz="2400" dirty="0">
              <a:latin typeface="Consolas" charset="0"/>
              <a:ea typeface="Consolas" charset="0"/>
              <a:cs typeface="Consolas" charset="0"/>
            </a:endParaRPr>
          </a:p>
          <a:p>
            <a:r>
              <a:rPr lang="en-US" dirty="0"/>
              <a:t>This is known as </a:t>
            </a:r>
            <a:r>
              <a:rPr lang="en-US" i="1" dirty="0">
                <a:solidFill>
                  <a:schemeClr val="accent3"/>
                </a:solidFill>
              </a:rPr>
              <a:t>name equivalence </a:t>
            </a:r>
            <a:r>
              <a:rPr lang="en-US" dirty="0"/>
              <a:t>(type checking)</a:t>
            </a:r>
          </a:p>
          <a:p>
            <a:r>
              <a:rPr lang="en-US" dirty="0"/>
              <a:t>Problem: forced conversions are not checked</a:t>
            </a:r>
          </a:p>
          <a:p>
            <a:pPr lvl="1"/>
            <a:r>
              <a:rPr lang="en-US" dirty="0"/>
              <a:t>Move the problem from a coding problem to a code review problem</a:t>
            </a:r>
          </a:p>
        </p:txBody>
      </p:sp>
    </p:spTree>
    <p:extLst>
      <p:ext uri="{BB962C8B-B14F-4D97-AF65-F5344CB8AC3E}">
        <p14:creationId xmlns:p14="http://schemas.microsoft.com/office/powerpoint/2010/main" val="172547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a:t>
            </a:r>
          </a:p>
        </p:txBody>
      </p:sp>
      <p:sp>
        <p:nvSpPr>
          <p:cNvPr id="3" name="Content Placeholder 2"/>
          <p:cNvSpPr>
            <a:spLocks noGrp="1"/>
          </p:cNvSpPr>
          <p:nvPr>
            <p:ph idx="1"/>
          </p:nvPr>
        </p:nvSpPr>
        <p:spPr/>
        <p:txBody>
          <a:bodyPr/>
          <a:lstStyle/>
          <a:p>
            <a:r>
              <a:rPr lang="en-US" dirty="0"/>
              <a:t>Less permissive than C++</a:t>
            </a:r>
          </a:p>
          <a:p>
            <a:r>
              <a:rPr lang="en-US" dirty="0"/>
              <a:t>However, introspection allows almost anything!</a:t>
            </a:r>
          </a:p>
          <a:p>
            <a:r>
              <a:rPr lang="en-US" dirty="0"/>
              <a:t>There is no language that eliminates </a:t>
            </a:r>
            <a:r>
              <a:rPr lang="en-US" i="1" dirty="0"/>
              <a:t>all</a:t>
            </a:r>
            <a:r>
              <a:rPr lang="en-US" dirty="0"/>
              <a:t> errors.</a:t>
            </a:r>
          </a:p>
        </p:txBody>
      </p:sp>
    </p:spTree>
    <p:extLst>
      <p:ext uri="{BB962C8B-B14F-4D97-AF65-F5344CB8AC3E}">
        <p14:creationId xmlns:p14="http://schemas.microsoft.com/office/powerpoint/2010/main" val="409860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58975" y="1825625"/>
            <a:ext cx="10233025" cy="4351338"/>
          </a:xfrm>
        </p:spPr>
        <p:txBody>
          <a:bodyPr/>
          <a:lstStyle/>
          <a:p>
            <a:r>
              <a:rPr lang="en-US" dirty="0"/>
              <a:t>Less permissive than C++</a:t>
            </a:r>
          </a:p>
          <a:p>
            <a:r>
              <a:rPr lang="en-US" dirty="0"/>
              <a:t>However, introspection allows almost anything!</a:t>
            </a:r>
          </a:p>
          <a:p>
            <a:r>
              <a:rPr lang="en-US" dirty="0"/>
              <a:t>Hello, world: </a:t>
            </a:r>
          </a:p>
        </p:txBody>
      </p:sp>
      <p:sp>
        <p:nvSpPr>
          <p:cNvPr id="4" name="TextBox 3"/>
          <p:cNvSpPr txBox="1"/>
          <p:nvPr/>
        </p:nvSpPr>
        <p:spPr>
          <a:xfrm>
            <a:off x="3569677" y="365125"/>
            <a:ext cx="7420708" cy="5930833"/>
          </a:xfrm>
          <a:prstGeom prst="rect">
            <a:avLst/>
          </a:prstGeom>
          <a:noFill/>
        </p:spPr>
        <p:txBody>
          <a:bodyPr wrap="none" rtlCol="0">
            <a:noAutofit/>
          </a:bodyPr>
          <a:lstStyle/>
          <a:p>
            <a:endParaRPr lang="en-US"/>
          </a:p>
        </p:txBody>
      </p:sp>
      <p:sp>
        <p:nvSpPr>
          <p:cNvPr id="5" name="TextBox 4"/>
          <p:cNvSpPr txBox="1"/>
          <p:nvPr/>
        </p:nvSpPr>
        <p:spPr>
          <a:xfrm>
            <a:off x="891401" y="365124"/>
            <a:ext cx="10415508" cy="6176353"/>
          </a:xfrm>
          <a:prstGeom prst="rect">
            <a:avLst/>
          </a:prstGeom>
        </p:spPr>
        <p:style>
          <a:lnRef idx="3">
            <a:schemeClr val="lt1"/>
          </a:lnRef>
          <a:fillRef idx="1">
            <a:schemeClr val="dk1"/>
          </a:fillRef>
          <a:effectRef idx="1">
            <a:schemeClr val="dk1"/>
          </a:effectRef>
          <a:fontRef idx="minor">
            <a:schemeClr val="lt1"/>
          </a:fontRef>
        </p:style>
        <p:txBody>
          <a:bodyPr wrap="none" tIns="182880" bIns="182880" rtlCol="0">
            <a:noAutofit/>
          </a:bodyPr>
          <a:lstStyle/>
          <a:p>
            <a:r>
              <a:rPr lang="en-US" dirty="0">
                <a:latin typeface="Consolas" charset="0"/>
                <a:ea typeface="Consolas" charset="0"/>
                <a:cs typeface="Consolas" charset="0"/>
              </a:rPr>
              <a:t>import </a:t>
            </a:r>
            <a:r>
              <a:rPr lang="en-US" dirty="0" err="1">
                <a:latin typeface="Consolas" charset="0"/>
                <a:ea typeface="Consolas" charset="0"/>
                <a:cs typeface="Consolas" charset="0"/>
              </a:rPr>
              <a:t>java.io.ByteArrayOutputStream</a:t>
            </a:r>
            <a:r>
              <a:rPr lang="en-US" dirty="0">
                <a:latin typeface="Consolas" charset="0"/>
                <a:ea typeface="Consolas" charset="0"/>
                <a:cs typeface="Consolas" charset="0"/>
              </a:rPr>
              <a:t>;</a:t>
            </a:r>
          </a:p>
          <a:p>
            <a:endParaRPr lang="en-US" dirty="0">
              <a:latin typeface="Consolas" charset="0"/>
              <a:ea typeface="Consolas" charset="0"/>
              <a:cs typeface="Consolas" charset="0"/>
            </a:endParaRPr>
          </a:p>
          <a:p>
            <a:r>
              <a:rPr lang="en-US" dirty="0">
                <a:latin typeface="Consolas" charset="0"/>
                <a:ea typeface="Consolas" charset="0"/>
                <a:cs typeface="Consolas" charset="0"/>
              </a:rPr>
              <a:t>public class </a:t>
            </a:r>
            <a:r>
              <a:rPr lang="en-US" dirty="0" err="1">
                <a:latin typeface="Consolas" charset="0"/>
                <a:ea typeface="Consolas" charset="0"/>
                <a:cs typeface="Consolas" charset="0"/>
              </a:rPr>
              <a:t>MysteryCode</a:t>
            </a:r>
            <a:r>
              <a:rPr lang="en-US" dirty="0">
                <a:latin typeface="Consolas" charset="0"/>
                <a:ea typeface="Consolas" charset="0"/>
                <a:cs typeface="Consolas" charset="0"/>
              </a:rPr>
              <a:t> {</a:t>
            </a:r>
          </a:p>
          <a:p>
            <a:r>
              <a:rPr lang="en-US" dirty="0">
                <a:latin typeface="Consolas" charset="0"/>
                <a:ea typeface="Consolas" charset="0"/>
                <a:cs typeface="Consolas" charset="0"/>
              </a:rPr>
              <a:t>  public static void main(String[] unused) throws Exception {</a:t>
            </a:r>
          </a:p>
          <a:p>
            <a:r>
              <a:rPr lang="en-US" dirty="0">
                <a:latin typeface="Consolas" charset="0"/>
                <a:ea typeface="Consolas" charset="0"/>
                <a:cs typeface="Consolas" charset="0"/>
              </a:rPr>
              <a:t>    </a:t>
            </a:r>
            <a:r>
              <a:rPr lang="en-US" dirty="0" err="1">
                <a:latin typeface="Consolas" charset="0"/>
                <a:ea typeface="Consolas" charset="0"/>
                <a:cs typeface="Consolas" charset="0"/>
              </a:rPr>
              <a:t>ByteArrayOutputStream</a:t>
            </a:r>
            <a:r>
              <a:rPr lang="en-US" dirty="0">
                <a:latin typeface="Consolas" charset="0"/>
                <a:ea typeface="Consolas" charset="0"/>
                <a:cs typeface="Consolas" charset="0"/>
              </a:rPr>
              <a:t> stoned = new </a:t>
            </a:r>
            <a:r>
              <a:rPr lang="en-US" dirty="0" err="1">
                <a:latin typeface="Consolas" charset="0"/>
                <a:ea typeface="Consolas" charset="0"/>
                <a:cs typeface="Consolas" charset="0"/>
              </a:rPr>
              <a:t>ByteArrayOutputStream</a:t>
            </a:r>
            <a:r>
              <a:rPr lang="en-US" dirty="0">
                <a:latin typeface="Consolas" charset="0"/>
                <a:ea typeface="Consolas" charset="0"/>
                <a:cs typeface="Consolas" charset="0"/>
              </a:rPr>
              <a:t>(20480);</a:t>
            </a:r>
          </a:p>
          <a:p>
            <a:r>
              <a:rPr lang="cs-CZ" dirty="0">
                <a:latin typeface="Consolas" charset="0"/>
                <a:ea typeface="Consolas" charset="0"/>
                <a:cs typeface="Consolas" charset="0"/>
              </a:rPr>
              <a:t>    </a:t>
            </a:r>
            <a:r>
              <a:rPr lang="cs-CZ" dirty="0" err="1">
                <a:latin typeface="Consolas" charset="0"/>
                <a:ea typeface="Consolas" charset="0"/>
                <a:cs typeface="Consolas" charset="0"/>
              </a:rPr>
              <a:t>int</a:t>
            </a:r>
            <a:r>
              <a:rPr lang="cs-CZ" dirty="0">
                <a:latin typeface="Consolas" charset="0"/>
                <a:ea typeface="Consolas" charset="0"/>
                <a:cs typeface="Consolas" charset="0"/>
              </a:rPr>
              <a:t>[] </a:t>
            </a:r>
            <a:r>
              <a:rPr lang="cs-CZ" dirty="0" err="1">
                <a:latin typeface="Consolas" charset="0"/>
                <a:ea typeface="Consolas" charset="0"/>
                <a:cs typeface="Consolas" charset="0"/>
              </a:rPr>
              <a:t>magic</a:t>
            </a:r>
            <a:r>
              <a:rPr lang="cs-CZ" dirty="0">
                <a:latin typeface="Consolas" charset="0"/>
                <a:ea typeface="Consolas" charset="0"/>
                <a:cs typeface="Consolas" charset="0"/>
              </a:rPr>
              <a:t> = {104, 116, 116, 112, 58, 47, 47, 98, 105, 116, </a:t>
            </a:r>
          </a:p>
          <a:p>
            <a:r>
              <a:rPr lang="cs-CZ" dirty="0">
                <a:latin typeface="Consolas" charset="0"/>
                <a:ea typeface="Consolas" charset="0"/>
                <a:cs typeface="Consolas" charset="0"/>
              </a:rPr>
              <a:t>                   46, 108, 121, 47, 49, 98, 87, 119, 51, 75, 111};</a:t>
            </a:r>
          </a:p>
          <a:p>
            <a:r>
              <a:rPr lang="cs-CZ" dirty="0">
                <a:latin typeface="Consolas" charset="0"/>
                <a:ea typeface="Consolas" charset="0"/>
                <a:cs typeface="Consolas" charset="0"/>
              </a:rPr>
              <a:t>    </a:t>
            </a:r>
            <a:r>
              <a:rPr lang="cs-CZ" dirty="0" err="1">
                <a:latin typeface="Consolas" charset="0"/>
                <a:ea typeface="Consolas" charset="0"/>
                <a:cs typeface="Consolas" charset="0"/>
              </a:rPr>
              <a:t>for</a:t>
            </a:r>
            <a:r>
              <a:rPr lang="cs-CZ" dirty="0">
                <a:latin typeface="Consolas" charset="0"/>
                <a:ea typeface="Consolas" charset="0"/>
                <a:cs typeface="Consolas" charset="0"/>
              </a:rPr>
              <a:t> (</a:t>
            </a:r>
            <a:r>
              <a:rPr lang="cs-CZ" dirty="0" err="1">
                <a:latin typeface="Consolas" charset="0"/>
                <a:ea typeface="Consolas" charset="0"/>
                <a:cs typeface="Consolas" charset="0"/>
              </a:rPr>
              <a:t>int</a:t>
            </a:r>
            <a:r>
              <a:rPr lang="cs-CZ" dirty="0">
                <a:latin typeface="Consolas" charset="0"/>
                <a:ea typeface="Consolas" charset="0"/>
                <a:cs typeface="Consolas" charset="0"/>
              </a:rPr>
              <a:t> </a:t>
            </a:r>
            <a:r>
              <a:rPr lang="cs-CZ" dirty="0" err="1">
                <a:latin typeface="Consolas" charset="0"/>
                <a:ea typeface="Consolas" charset="0"/>
                <a:cs typeface="Consolas" charset="0"/>
              </a:rPr>
              <a:t>weird</a:t>
            </a:r>
            <a:r>
              <a:rPr lang="cs-CZ" dirty="0">
                <a:latin typeface="Consolas" charset="0"/>
                <a:ea typeface="Consolas" charset="0"/>
                <a:cs typeface="Consolas" charset="0"/>
              </a:rPr>
              <a:t> : </a:t>
            </a:r>
            <a:r>
              <a:rPr lang="cs-CZ" dirty="0" err="1">
                <a:latin typeface="Consolas" charset="0"/>
                <a:ea typeface="Consolas" charset="0"/>
                <a:cs typeface="Consolas" charset="0"/>
              </a:rPr>
              <a:t>magic</a:t>
            </a:r>
            <a:r>
              <a:rPr lang="cs-CZ" dirty="0">
                <a:latin typeface="Consolas" charset="0"/>
                <a:ea typeface="Consolas" charset="0"/>
                <a:cs typeface="Consolas" charset="0"/>
              </a:rPr>
              <a:t>) </a:t>
            </a:r>
            <a:r>
              <a:rPr lang="cs-CZ" dirty="0" err="1">
                <a:latin typeface="Consolas" charset="0"/>
                <a:ea typeface="Consolas" charset="0"/>
                <a:cs typeface="Consolas" charset="0"/>
              </a:rPr>
              <a:t>stoned.write</a:t>
            </a:r>
            <a:r>
              <a:rPr lang="cs-CZ" dirty="0">
                <a:latin typeface="Consolas" charset="0"/>
                <a:ea typeface="Consolas" charset="0"/>
                <a:cs typeface="Consolas" charset="0"/>
              </a:rPr>
              <a:t>(</a:t>
            </a:r>
            <a:r>
              <a:rPr lang="cs-CZ" dirty="0" err="1">
                <a:latin typeface="Consolas" charset="0"/>
                <a:ea typeface="Consolas" charset="0"/>
                <a:cs typeface="Consolas" charset="0"/>
              </a:rPr>
              <a:t>weird</a:t>
            </a:r>
            <a:r>
              <a:rPr lang="cs-CZ" dirty="0">
                <a:latin typeface="Consolas" charset="0"/>
                <a:ea typeface="Consolas" charset="0"/>
                <a:cs typeface="Consolas" charset="0"/>
              </a:rPr>
              <a:t>); </a:t>
            </a:r>
          </a:p>
          <a:p>
            <a:r>
              <a:rPr lang="cs-CZ" dirty="0">
                <a:latin typeface="Consolas" charset="0"/>
                <a:ea typeface="Consolas" charset="0"/>
                <a:cs typeface="Consolas" charset="0"/>
              </a:rPr>
              <a:t>    </a:t>
            </a:r>
            <a:r>
              <a:rPr lang="cs-CZ" dirty="0" err="1">
                <a:latin typeface="Consolas" charset="0"/>
                <a:ea typeface="Consolas" charset="0"/>
                <a:cs typeface="Consolas" charset="0"/>
              </a:rPr>
              <a:t>int</a:t>
            </a:r>
            <a:r>
              <a:rPr lang="cs-CZ" dirty="0">
                <a:latin typeface="Consolas" charset="0"/>
                <a:ea typeface="Consolas" charset="0"/>
                <a:cs typeface="Consolas" charset="0"/>
              </a:rPr>
              <a:t> </a:t>
            </a:r>
            <a:r>
              <a:rPr lang="cs-CZ" dirty="0" err="1">
                <a:latin typeface="Consolas" charset="0"/>
                <a:ea typeface="Consolas" charset="0"/>
                <a:cs typeface="Consolas" charset="0"/>
              </a:rPr>
              <a:t>crazy</a:t>
            </a:r>
            <a:r>
              <a:rPr lang="cs-CZ" dirty="0">
                <a:latin typeface="Consolas" charset="0"/>
                <a:ea typeface="Consolas" charset="0"/>
                <a:cs typeface="Consolas" charset="0"/>
              </a:rPr>
              <a:t>, </a:t>
            </a:r>
            <a:r>
              <a:rPr lang="cs-CZ" dirty="0" err="1">
                <a:latin typeface="Consolas" charset="0"/>
                <a:ea typeface="Consolas" charset="0"/>
                <a:cs typeface="Consolas" charset="0"/>
              </a:rPr>
              <a:t>unknown</a:t>
            </a:r>
            <a:r>
              <a:rPr lang="cs-CZ" dirty="0">
                <a:latin typeface="Consolas" charset="0"/>
                <a:ea typeface="Consolas" charset="0"/>
                <a:cs typeface="Consolas" charset="0"/>
              </a:rPr>
              <a:t> = 0;</a:t>
            </a:r>
          </a:p>
          <a:p>
            <a:r>
              <a:rPr lang="cs-CZ" dirty="0">
                <a:latin typeface="Consolas" charset="0"/>
                <a:ea typeface="Consolas" charset="0"/>
                <a:cs typeface="Consolas" charset="0"/>
              </a:rPr>
              <a:t>    </a:t>
            </a:r>
            <a:r>
              <a:rPr lang="cs-CZ" dirty="0" err="1">
                <a:latin typeface="Consolas" charset="0"/>
                <a:ea typeface="Consolas" charset="0"/>
                <a:cs typeface="Consolas" charset="0"/>
              </a:rPr>
              <a:t>java.io.InputStream</a:t>
            </a:r>
            <a:r>
              <a:rPr lang="cs-CZ" dirty="0">
                <a:latin typeface="Consolas" charset="0"/>
                <a:ea typeface="Consolas" charset="0"/>
                <a:cs typeface="Consolas" charset="0"/>
              </a:rPr>
              <a:t> </a:t>
            </a:r>
            <a:r>
              <a:rPr lang="cs-CZ" dirty="0" err="1">
                <a:latin typeface="Consolas" charset="0"/>
                <a:ea typeface="Consolas" charset="0"/>
                <a:cs typeface="Consolas" charset="0"/>
              </a:rPr>
              <a:t>wtf</a:t>
            </a:r>
            <a:r>
              <a:rPr lang="cs-CZ" dirty="0">
                <a:latin typeface="Consolas" charset="0"/>
                <a:ea typeface="Consolas" charset="0"/>
                <a:cs typeface="Consolas" charset="0"/>
              </a:rPr>
              <a:t> = </a:t>
            </a:r>
            <a:r>
              <a:rPr lang="cs-CZ" dirty="0" err="1">
                <a:latin typeface="Consolas" charset="0"/>
                <a:ea typeface="Consolas" charset="0"/>
                <a:cs typeface="Consolas" charset="0"/>
              </a:rPr>
              <a:t>new</a:t>
            </a:r>
            <a:r>
              <a:rPr lang="cs-CZ" dirty="0">
                <a:latin typeface="Consolas" charset="0"/>
                <a:ea typeface="Consolas" charset="0"/>
                <a:cs typeface="Consolas" charset="0"/>
              </a:rPr>
              <a:t> </a:t>
            </a:r>
            <a:r>
              <a:rPr lang="cs-CZ" dirty="0" err="1">
                <a:latin typeface="Consolas" charset="0"/>
                <a:ea typeface="Consolas" charset="0"/>
                <a:cs typeface="Consolas" charset="0"/>
              </a:rPr>
              <a:t>java.net.URL</a:t>
            </a:r>
            <a:r>
              <a:rPr lang="cs-CZ" dirty="0">
                <a:latin typeface="Consolas" charset="0"/>
                <a:ea typeface="Consolas" charset="0"/>
                <a:cs typeface="Consolas" charset="0"/>
              </a:rPr>
              <a:t>(</a:t>
            </a:r>
            <a:r>
              <a:rPr lang="cs-CZ" dirty="0" err="1">
                <a:latin typeface="Consolas" charset="0"/>
                <a:ea typeface="Consolas" charset="0"/>
                <a:cs typeface="Consolas" charset="0"/>
              </a:rPr>
              <a:t>stoned.toString</a:t>
            </a:r>
            <a:r>
              <a:rPr lang="cs-CZ" dirty="0">
                <a:latin typeface="Consolas" charset="0"/>
                <a:ea typeface="Consolas" charset="0"/>
                <a:cs typeface="Consolas" charset="0"/>
              </a:rPr>
              <a:t>()).</a:t>
            </a:r>
            <a:r>
              <a:rPr lang="cs-CZ" dirty="0" err="1">
                <a:latin typeface="Consolas" charset="0"/>
                <a:ea typeface="Consolas" charset="0"/>
                <a:cs typeface="Consolas" charset="0"/>
              </a:rPr>
              <a:t>openStream</a:t>
            </a:r>
            <a:r>
              <a:rPr lang="cs-CZ" dirty="0">
                <a:latin typeface="Consolas" charset="0"/>
                <a:ea typeface="Consolas" charset="0"/>
                <a:cs typeface="Consolas" charset="0"/>
              </a:rPr>
              <a:t>();</a:t>
            </a:r>
          </a:p>
          <a:p>
            <a:r>
              <a:rPr lang="cs-CZ" dirty="0">
                <a:latin typeface="Consolas" charset="0"/>
                <a:ea typeface="Consolas" charset="0"/>
                <a:cs typeface="Consolas" charset="0"/>
              </a:rPr>
              <a:t>    </a:t>
            </a:r>
            <a:r>
              <a:rPr lang="cs-CZ" dirty="0" err="1">
                <a:latin typeface="Consolas" charset="0"/>
                <a:ea typeface="Consolas" charset="0"/>
                <a:cs typeface="Consolas" charset="0"/>
              </a:rPr>
              <a:t>while</a:t>
            </a:r>
            <a:r>
              <a:rPr lang="cs-CZ" dirty="0">
                <a:latin typeface="Consolas" charset="0"/>
                <a:ea typeface="Consolas" charset="0"/>
                <a:cs typeface="Consolas" charset="0"/>
              </a:rPr>
              <a:t>((</a:t>
            </a:r>
            <a:r>
              <a:rPr lang="cs-CZ" dirty="0" err="1">
                <a:latin typeface="Consolas" charset="0"/>
                <a:ea typeface="Consolas" charset="0"/>
                <a:cs typeface="Consolas" charset="0"/>
              </a:rPr>
              <a:t>crazy</a:t>
            </a:r>
            <a:r>
              <a:rPr lang="cs-CZ" dirty="0">
                <a:latin typeface="Consolas" charset="0"/>
                <a:ea typeface="Consolas" charset="0"/>
                <a:cs typeface="Consolas" charset="0"/>
              </a:rPr>
              <a:t> = </a:t>
            </a:r>
            <a:r>
              <a:rPr lang="cs-CZ" dirty="0" err="1">
                <a:latin typeface="Consolas" charset="0"/>
                <a:ea typeface="Consolas" charset="0"/>
                <a:cs typeface="Consolas" charset="0"/>
              </a:rPr>
              <a:t>wtf.read</a:t>
            </a:r>
            <a:r>
              <a:rPr lang="cs-CZ" dirty="0">
                <a:latin typeface="Consolas" charset="0"/>
                <a:ea typeface="Consolas" charset="0"/>
                <a:cs typeface="Consolas" charset="0"/>
              </a:rPr>
              <a:t>()) != -1) </a:t>
            </a:r>
            <a:r>
              <a:rPr lang="cs-CZ" dirty="0" err="1">
                <a:latin typeface="Consolas" charset="0"/>
                <a:ea typeface="Consolas" charset="0"/>
                <a:cs typeface="Consolas" charset="0"/>
              </a:rPr>
              <a:t>stoned.write</a:t>
            </a:r>
            <a:r>
              <a:rPr lang="cs-CZ" dirty="0">
                <a:latin typeface="Consolas" charset="0"/>
                <a:ea typeface="Consolas" charset="0"/>
                <a:cs typeface="Consolas" charset="0"/>
              </a:rPr>
              <a:t>(</a:t>
            </a:r>
            <a:r>
              <a:rPr lang="cs-CZ" dirty="0" err="1">
                <a:latin typeface="Consolas" charset="0"/>
                <a:ea typeface="Consolas" charset="0"/>
                <a:cs typeface="Consolas" charset="0"/>
              </a:rPr>
              <a:t>crazy</a:t>
            </a:r>
            <a:r>
              <a:rPr lang="cs-CZ" dirty="0">
                <a:latin typeface="Consolas" charset="0"/>
                <a:ea typeface="Consolas" charset="0"/>
                <a:cs typeface="Consolas" charset="0"/>
              </a:rPr>
              <a:t>);</a:t>
            </a:r>
          </a:p>
          <a:p>
            <a:r>
              <a:rPr lang="cs-CZ" dirty="0">
                <a:latin typeface="Consolas" charset="0"/>
                <a:ea typeface="Consolas" charset="0"/>
                <a:cs typeface="Consolas" charset="0"/>
              </a:rPr>
              <a:t>    </a:t>
            </a:r>
            <a:r>
              <a:rPr lang="cs-CZ" dirty="0" err="1">
                <a:latin typeface="Consolas" charset="0"/>
                <a:ea typeface="Consolas" charset="0"/>
                <a:cs typeface="Consolas" charset="0"/>
              </a:rPr>
              <a:t>for</a:t>
            </a:r>
            <a:r>
              <a:rPr lang="cs-CZ" dirty="0">
                <a:latin typeface="Consolas" charset="0"/>
                <a:ea typeface="Consolas" charset="0"/>
                <a:cs typeface="Consolas" charset="0"/>
              </a:rPr>
              <a:t> (</a:t>
            </a:r>
            <a:r>
              <a:rPr lang="cs-CZ" dirty="0" err="1">
                <a:latin typeface="Consolas" charset="0"/>
                <a:ea typeface="Consolas" charset="0"/>
                <a:cs typeface="Consolas" charset="0"/>
              </a:rPr>
              <a:t>int</a:t>
            </a:r>
            <a:r>
              <a:rPr lang="cs-CZ" dirty="0">
                <a:latin typeface="Consolas" charset="0"/>
                <a:ea typeface="Consolas" charset="0"/>
                <a:cs typeface="Consolas" charset="0"/>
              </a:rPr>
              <a:t> </a:t>
            </a:r>
            <a:r>
              <a:rPr lang="cs-CZ" dirty="0" err="1">
                <a:latin typeface="Consolas" charset="0"/>
                <a:ea typeface="Consolas" charset="0"/>
                <a:cs typeface="Consolas" charset="0"/>
              </a:rPr>
              <a:t>strange</a:t>
            </a:r>
            <a:r>
              <a:rPr lang="cs-CZ" dirty="0">
                <a:latin typeface="Consolas" charset="0"/>
                <a:ea typeface="Consolas" charset="0"/>
                <a:cs typeface="Consolas" charset="0"/>
              </a:rPr>
              <a:t> : </a:t>
            </a:r>
            <a:r>
              <a:rPr lang="cs-CZ" dirty="0" err="1">
                <a:latin typeface="Consolas" charset="0"/>
                <a:ea typeface="Consolas" charset="0"/>
                <a:cs typeface="Consolas" charset="0"/>
              </a:rPr>
              <a:t>stoned.toByteArray</a:t>
            </a:r>
            <a:r>
              <a:rPr lang="cs-CZ" dirty="0">
                <a:latin typeface="Consolas" charset="0"/>
                <a:ea typeface="Consolas" charset="0"/>
                <a:cs typeface="Consolas" charset="0"/>
              </a:rPr>
              <a:t>()) {</a:t>
            </a:r>
          </a:p>
          <a:p>
            <a:r>
              <a:rPr lang="en-US" dirty="0">
                <a:latin typeface="Consolas" charset="0"/>
                <a:ea typeface="Consolas" charset="0"/>
                <a:cs typeface="Consolas" charset="0"/>
              </a:rPr>
              <a:t>      if (unknown == 2) {</a:t>
            </a:r>
          </a:p>
          <a:p>
            <a:r>
              <a:rPr lang="en-US" dirty="0">
                <a:latin typeface="Consolas" charset="0"/>
                <a:ea typeface="Consolas" charset="0"/>
                <a:cs typeface="Consolas" charset="0"/>
              </a:rPr>
              <a:t>        if (strange == 38) break;</a:t>
            </a:r>
          </a:p>
          <a:p>
            <a:r>
              <a:rPr lang="en-US" dirty="0">
                <a:latin typeface="Consolas" charset="0"/>
                <a:ea typeface="Consolas" charset="0"/>
                <a:cs typeface="Consolas" charset="0"/>
              </a:rPr>
              <a:t>        </a:t>
            </a:r>
            <a:r>
              <a:rPr lang="en-US" dirty="0" err="1">
                <a:latin typeface="Consolas" charset="0"/>
                <a:ea typeface="Consolas" charset="0"/>
                <a:cs typeface="Consolas" charset="0"/>
              </a:rPr>
              <a:t>System.out.print</a:t>
            </a:r>
            <a:r>
              <a:rPr lang="en-US" dirty="0">
                <a:latin typeface="Consolas" charset="0"/>
                <a:ea typeface="Consolas" charset="0"/>
                <a:cs typeface="Consolas" charset="0"/>
              </a:rPr>
              <a:t>((char) strange);</a:t>
            </a:r>
          </a:p>
          <a:p>
            <a:r>
              <a:rPr lang="en-US" dirty="0">
                <a:latin typeface="Consolas" charset="0"/>
                <a:ea typeface="Consolas" charset="0"/>
                <a:cs typeface="Consolas" charset="0"/>
              </a:rPr>
              <a:t>      } else if (17 + (unknown + 1) * 21 == strange) { </a:t>
            </a:r>
          </a:p>
          <a:p>
            <a:r>
              <a:rPr lang="en-US" dirty="0">
                <a:latin typeface="Consolas" charset="0"/>
                <a:ea typeface="Consolas" charset="0"/>
                <a:cs typeface="Consolas" charset="0"/>
              </a:rPr>
              <a:t>        unknown++;</a:t>
            </a:r>
          </a:p>
          <a:p>
            <a:r>
              <a:rPr lang="de-DE" dirty="0">
                <a:latin typeface="Consolas" charset="0"/>
                <a:ea typeface="Consolas" charset="0"/>
                <a:cs typeface="Consolas" charset="0"/>
              </a:rPr>
              <a:t>      }</a:t>
            </a:r>
          </a:p>
          <a:p>
            <a:r>
              <a:rPr lang="de-DE" dirty="0">
                <a:latin typeface="Consolas" charset="0"/>
                <a:ea typeface="Consolas" charset="0"/>
                <a:cs typeface="Consolas" charset="0"/>
              </a:rPr>
              <a:t>    }</a:t>
            </a:r>
          </a:p>
          <a:p>
            <a:r>
              <a:rPr lang="de-DE" dirty="0">
                <a:latin typeface="Consolas" charset="0"/>
                <a:ea typeface="Consolas" charset="0"/>
                <a:cs typeface="Consolas" charset="0"/>
              </a:rPr>
              <a:t>  }</a:t>
            </a:r>
          </a:p>
          <a:p>
            <a:r>
              <a:rPr lang="de-DE" dirty="0">
                <a:latin typeface="Consolas" charset="0"/>
                <a:ea typeface="Consolas" charset="0"/>
                <a:cs typeface="Consolas" charset="0"/>
              </a:rPr>
              <a:t>}</a:t>
            </a:r>
            <a:endParaRPr lang="en-US" dirty="0">
              <a:latin typeface="Consolas" charset="0"/>
              <a:ea typeface="Consolas" charset="0"/>
              <a:cs typeface="Consolas" charset="0"/>
            </a:endParaRPr>
          </a:p>
        </p:txBody>
      </p:sp>
      <p:sp>
        <p:nvSpPr>
          <p:cNvPr id="2" name="TextBox 1">
            <a:extLst>
              <a:ext uri="{FF2B5EF4-FFF2-40B4-BE49-F238E27FC236}">
                <a16:creationId xmlns:a16="http://schemas.microsoft.com/office/drawing/2014/main" id="{D814D523-98A2-44BE-7703-9A38A4DA6BBC}"/>
              </a:ext>
            </a:extLst>
          </p:cNvPr>
          <p:cNvSpPr txBox="1"/>
          <p:nvPr/>
        </p:nvSpPr>
        <p:spPr>
          <a:xfrm>
            <a:off x="2907870" y="2868525"/>
            <a:ext cx="6294928" cy="584775"/>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3200" dirty="0"/>
              <a:t>NOTE: it seems this no longer works</a:t>
            </a:r>
          </a:p>
        </p:txBody>
      </p:sp>
    </p:spTree>
    <p:extLst>
      <p:ext uri="{BB962C8B-B14F-4D97-AF65-F5344CB8AC3E}">
        <p14:creationId xmlns:p14="http://schemas.microsoft.com/office/powerpoint/2010/main" val="172154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“Weakly typed” languages</a:t>
            </a:r>
          </a:p>
        </p:txBody>
      </p:sp>
      <p:sp>
        <p:nvSpPr>
          <p:cNvPr id="4" name="Content Placeholder 3"/>
          <p:cNvSpPr>
            <a:spLocks noGrp="1"/>
          </p:cNvSpPr>
          <p:nvPr>
            <p:ph idx="1"/>
          </p:nvPr>
        </p:nvSpPr>
        <p:spPr>
          <a:xfrm>
            <a:off x="1120000" y="1825624"/>
            <a:ext cx="10233800" cy="4806823"/>
          </a:xfrm>
        </p:spPr>
        <p:txBody>
          <a:bodyPr/>
          <a:lstStyle/>
          <a:p>
            <a:r>
              <a:rPr lang="en-US" dirty="0"/>
              <a:t>Issue: there’s a wide range of features</a:t>
            </a:r>
          </a:p>
          <a:p>
            <a:pPr lvl="1"/>
            <a:r>
              <a:rPr lang="en-US" dirty="0"/>
              <a:t>Ada: strict interpretation of type equivalence</a:t>
            </a:r>
          </a:p>
          <a:p>
            <a:pPr lvl="1"/>
            <a:r>
              <a:rPr lang="en-US" dirty="0"/>
              <a:t>Ada83: no objects/weak notion of abstract datatype</a:t>
            </a:r>
          </a:p>
          <a:p>
            <a:r>
              <a:rPr lang="en-US" dirty="0"/>
              <a:t>Possible definition:</a:t>
            </a:r>
          </a:p>
          <a:p>
            <a:pPr lvl="1"/>
            <a:r>
              <a:rPr lang="en-US" dirty="0"/>
              <a:t>A language is </a:t>
            </a:r>
            <a:r>
              <a:rPr lang="en-US" i="1" dirty="0"/>
              <a:t>strongly typed </a:t>
            </a:r>
            <a:r>
              <a:rPr lang="en-US" dirty="0"/>
              <a:t>if it produces the same results on all machines independent of the representations used for the basic datatypes</a:t>
            </a:r>
          </a:p>
          <a:p>
            <a:pPr lvl="2"/>
            <a:r>
              <a:rPr lang="en-US" dirty="0"/>
              <a:t>Known as </a:t>
            </a:r>
            <a:r>
              <a:rPr lang="en-US" i="1" dirty="0"/>
              <a:t>representation independence</a:t>
            </a:r>
          </a:p>
          <a:p>
            <a:pPr lvl="1"/>
            <a:r>
              <a:rPr lang="en-US" dirty="0"/>
              <a:t>Java satisfies this</a:t>
            </a:r>
          </a:p>
          <a:p>
            <a:pPr lvl="1"/>
            <a:r>
              <a:rPr lang="en-US" dirty="0"/>
              <a:t>Problem: we effectively have to add runtime code to augment static type checks when dealing with generics</a:t>
            </a:r>
          </a:p>
          <a:p>
            <a:r>
              <a:rPr lang="en-US" dirty="0"/>
              <a:t>Better question: where are the gaps?</a:t>
            </a:r>
          </a:p>
        </p:txBody>
      </p:sp>
    </p:spTree>
    <p:extLst>
      <p:ext uri="{BB962C8B-B14F-4D97-AF65-F5344CB8AC3E}">
        <p14:creationId xmlns:p14="http://schemas.microsoft.com/office/powerpoint/2010/main" val="3699234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vs. Dynamic typing</a:t>
            </a:r>
          </a:p>
        </p:txBody>
      </p:sp>
      <p:sp>
        <p:nvSpPr>
          <p:cNvPr id="3" name="Content Placeholder 2"/>
          <p:cNvSpPr>
            <a:spLocks noGrp="1"/>
          </p:cNvSpPr>
          <p:nvPr>
            <p:ph idx="1"/>
          </p:nvPr>
        </p:nvSpPr>
        <p:spPr>
          <a:xfrm>
            <a:off x="1120000" y="1825624"/>
            <a:ext cx="10233800" cy="5032375"/>
          </a:xfrm>
        </p:spPr>
        <p:txBody>
          <a:bodyPr/>
          <a:lstStyle/>
          <a:p>
            <a:r>
              <a:rPr lang="en-US" dirty="0"/>
              <a:t>Advantages of static typing</a:t>
            </a:r>
          </a:p>
          <a:p>
            <a:pPr lvl="1"/>
            <a:r>
              <a:rPr lang="en-US" dirty="0"/>
              <a:t>Efficiency: no run-time storage for types, no time checking types during execution</a:t>
            </a:r>
          </a:p>
          <a:p>
            <a:pPr lvl="1"/>
            <a:r>
              <a:rPr lang="en-US" dirty="0"/>
              <a:t>Compilation: more static knowledge about program, more optimizations</a:t>
            </a:r>
          </a:p>
          <a:p>
            <a:pPr lvl="1"/>
            <a:r>
              <a:rPr lang="en-US" dirty="0"/>
              <a:t>Early detection of errors</a:t>
            </a:r>
          </a:p>
          <a:p>
            <a:r>
              <a:rPr lang="en-US" dirty="0"/>
              <a:t>Negative: static types are restrictive</a:t>
            </a:r>
          </a:p>
          <a:p>
            <a:pPr lvl="1"/>
            <a:r>
              <a:rPr lang="en-US" dirty="0"/>
              <a:t>Challenging to statically type information from a database</a:t>
            </a:r>
          </a:p>
          <a:p>
            <a:pPr lvl="1"/>
            <a:r>
              <a:rPr lang="en-US" dirty="0"/>
              <a:t>No mechanism for “out-of-band” results such as a value being undefined</a:t>
            </a:r>
          </a:p>
          <a:p>
            <a:pPr lvl="1"/>
            <a:r>
              <a:rPr lang="en-US" dirty="0"/>
              <a:t>Note many design patterns work around static types</a:t>
            </a:r>
          </a:p>
          <a:p>
            <a:r>
              <a:rPr lang="en-US" dirty="0"/>
              <a:t>Dynamic typing != weak typing</a:t>
            </a:r>
          </a:p>
          <a:p>
            <a:pPr lvl="1"/>
            <a:endParaRPr lang="en-US" dirty="0"/>
          </a:p>
          <a:p>
            <a:pPr lvl="1"/>
            <a:endParaRPr lang="en-US" dirty="0"/>
          </a:p>
        </p:txBody>
      </p:sp>
    </p:spTree>
    <p:extLst>
      <p:ext uri="{BB962C8B-B14F-4D97-AF65-F5344CB8AC3E}">
        <p14:creationId xmlns:p14="http://schemas.microsoft.com/office/powerpoint/2010/main" val="162666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expressive types</a:t>
            </a:r>
          </a:p>
        </p:txBody>
      </p:sp>
      <p:sp>
        <p:nvSpPr>
          <p:cNvPr id="3" name="Content Placeholder 2"/>
          <p:cNvSpPr>
            <a:spLocks noGrp="1"/>
          </p:cNvSpPr>
          <p:nvPr>
            <p:ph idx="1"/>
          </p:nvPr>
        </p:nvSpPr>
        <p:spPr/>
        <p:txBody>
          <a:bodyPr/>
          <a:lstStyle/>
          <a:p>
            <a:r>
              <a:rPr lang="en-US" dirty="0"/>
              <a:t>Consider    </a:t>
            </a:r>
            <a:r>
              <a:rPr lang="en-US" sz="2400" dirty="0">
                <a:solidFill>
                  <a:schemeClr val="accent6">
                    <a:lumMod val="40000"/>
                    <a:lumOff val="60000"/>
                  </a:schemeClr>
                </a:solidFill>
                <a:latin typeface="Consolas" panose="020B0609020204030204" pitchFamily="49" charset="0"/>
                <a:cs typeface="Consolas" panose="020B0609020204030204" pitchFamily="49" charset="0"/>
              </a:rPr>
              <a:t>char* encrypt(</a:t>
            </a:r>
            <a:r>
              <a:rPr lang="en-US" sz="2400" dirty="0" err="1">
                <a:solidFill>
                  <a:schemeClr val="accent6">
                    <a:lumMod val="40000"/>
                    <a:lumOff val="60000"/>
                  </a:schemeClr>
                </a:solidFill>
                <a:latin typeface="Consolas" panose="020B0609020204030204" pitchFamily="49" charset="0"/>
                <a:cs typeface="Consolas" panose="020B0609020204030204" pitchFamily="49" charset="0"/>
              </a:rPr>
              <a:t>const</a:t>
            </a:r>
            <a:r>
              <a:rPr lang="en-US" sz="2400" dirty="0">
                <a:solidFill>
                  <a:schemeClr val="accent6">
                    <a:lumMod val="40000"/>
                    <a:lumOff val="60000"/>
                  </a:schemeClr>
                </a:solidFill>
                <a:latin typeface="Consolas" panose="020B0609020204030204" pitchFamily="49" charset="0"/>
                <a:cs typeface="Consolas" panose="020B0609020204030204" pitchFamily="49" charset="0"/>
              </a:rPr>
              <a:t> char *text, long </a:t>
            </a:r>
            <a:r>
              <a:rPr lang="en-US" sz="2400" dirty="0" err="1">
                <a:solidFill>
                  <a:schemeClr val="accent6">
                    <a:lumMod val="40000"/>
                    <a:lumOff val="60000"/>
                  </a:schemeClr>
                </a:solidFill>
                <a:latin typeface="Consolas" panose="020B0609020204030204" pitchFamily="49" charset="0"/>
                <a:cs typeface="Consolas" panose="020B0609020204030204" pitchFamily="49" charset="0"/>
              </a:rPr>
              <a:t>long</a:t>
            </a:r>
            <a:r>
              <a:rPr lang="en-US" sz="2400" dirty="0">
                <a:solidFill>
                  <a:schemeClr val="accent6">
                    <a:lumMod val="40000"/>
                    <a:lumOff val="60000"/>
                  </a:schemeClr>
                </a:solidFill>
                <a:latin typeface="Consolas" panose="020B0609020204030204" pitchFamily="49" charset="0"/>
                <a:cs typeface="Consolas" panose="020B0609020204030204" pitchFamily="49" charset="0"/>
              </a:rPr>
              <a:t> key);</a:t>
            </a:r>
          </a:p>
          <a:p>
            <a:pPr lvl="1"/>
            <a:r>
              <a:rPr lang="en-US" dirty="0"/>
              <a:t>Usually need key to be a prime number</a:t>
            </a:r>
          </a:p>
          <a:p>
            <a:pPr lvl="1"/>
            <a:r>
              <a:rPr lang="en-US" dirty="0"/>
              <a:t>C++ solution: </a:t>
            </a:r>
            <a:r>
              <a:rPr lang="en-US" sz="2000" dirty="0">
                <a:solidFill>
                  <a:schemeClr val="accent6">
                    <a:lumMod val="40000"/>
                    <a:lumOff val="60000"/>
                  </a:schemeClr>
                </a:solidFill>
                <a:latin typeface="Consolas" panose="020B0609020204030204" pitchFamily="49" charset="0"/>
                <a:cs typeface="Consolas" panose="020B0609020204030204" pitchFamily="49" charset="0"/>
              </a:rPr>
              <a:t>class Prime { … }; </a:t>
            </a:r>
            <a:r>
              <a:rPr lang="en-US" dirty="0"/>
              <a:t>- lots of “delegation” code</a:t>
            </a:r>
          </a:p>
          <a:p>
            <a:pPr lvl="1"/>
            <a:r>
              <a:rPr lang="en-US" dirty="0"/>
              <a:t>What if we could just declare a prime property and compiler check that property enforced?</a:t>
            </a:r>
          </a:p>
          <a:p>
            <a:r>
              <a:rPr lang="en-US" dirty="0"/>
              <a:t>Ultimately: types could be used to prove programs correct</a:t>
            </a:r>
          </a:p>
          <a:p>
            <a:pPr lvl="1"/>
            <a:r>
              <a:rPr lang="en-US" dirty="0"/>
              <a:t>Requires advances in proof systems</a:t>
            </a:r>
          </a:p>
        </p:txBody>
      </p:sp>
    </p:spTree>
    <p:extLst>
      <p:ext uri="{BB962C8B-B14F-4D97-AF65-F5344CB8AC3E}">
        <p14:creationId xmlns:p14="http://schemas.microsoft.com/office/powerpoint/2010/main" val="422404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learn </a:t>
            </a:r>
            <a:r>
              <a:rPr lang="en-US"/>
              <a:t>a programming language</a:t>
            </a:r>
            <a:r>
              <a:rPr lang="en-US" dirty="0"/>
              <a:t>?</a:t>
            </a:r>
          </a:p>
        </p:txBody>
      </p:sp>
      <p:sp>
        <p:nvSpPr>
          <p:cNvPr id="3" name="Content Placeholder 2"/>
          <p:cNvSpPr>
            <a:spLocks noGrp="1"/>
          </p:cNvSpPr>
          <p:nvPr>
            <p:ph idx="1"/>
          </p:nvPr>
        </p:nvSpPr>
        <p:spPr>
          <a:xfrm>
            <a:off x="1120000" y="1850338"/>
            <a:ext cx="10233800" cy="4351338"/>
          </a:xfrm>
        </p:spPr>
        <p:txBody>
          <a:bodyPr/>
          <a:lstStyle/>
          <a:p>
            <a:r>
              <a:rPr lang="en-US" dirty="0"/>
              <a:t>Syntax: a list of rules</a:t>
            </a:r>
          </a:p>
          <a:p>
            <a:pPr lvl="1"/>
            <a:r>
              <a:rPr lang="en-US" dirty="0"/>
              <a:t>Common choice points: statement separators, how to specify types</a:t>
            </a:r>
          </a:p>
          <a:p>
            <a:r>
              <a:rPr lang="en-US" dirty="0"/>
              <a:t>Semantics: what is “meant” by legal programs</a:t>
            </a:r>
          </a:p>
          <a:p>
            <a:r>
              <a:rPr lang="en-US" dirty="0"/>
              <a:t>Key to semantics: types</a:t>
            </a:r>
          </a:p>
        </p:txBody>
      </p:sp>
    </p:spTree>
    <p:extLst>
      <p:ext uri="{BB962C8B-B14F-4D97-AF65-F5344CB8AC3E}">
        <p14:creationId xmlns:p14="http://schemas.microsoft.com/office/powerpoint/2010/main" val="14308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types and inheritance</a:t>
            </a:r>
          </a:p>
        </p:txBody>
      </p:sp>
      <p:sp>
        <p:nvSpPr>
          <p:cNvPr id="3" name="Content Placeholder 2"/>
          <p:cNvSpPr>
            <a:spLocks noGrp="1"/>
          </p:cNvSpPr>
          <p:nvPr>
            <p:ph idx="1"/>
          </p:nvPr>
        </p:nvSpPr>
        <p:spPr/>
        <p:txBody>
          <a:bodyPr/>
          <a:lstStyle/>
          <a:p>
            <a:r>
              <a:rPr lang="en-US" dirty="0" err="1">
                <a:hlinkClick r:id="rId2"/>
              </a:rPr>
              <a:t>Liskov</a:t>
            </a:r>
            <a:r>
              <a:rPr lang="en-US" dirty="0">
                <a:hlinkClick r:id="rId2"/>
              </a:rPr>
              <a:t> Substitution Principle</a:t>
            </a:r>
            <a:r>
              <a:rPr lang="en-US" dirty="0"/>
              <a:t>: if A is derived from B, must be able to substitute a pointer to A for a pointer to B in all contexts</a:t>
            </a:r>
          </a:p>
          <a:p>
            <a:pPr lvl="1"/>
            <a:r>
              <a:rPr lang="en-US" dirty="0"/>
              <a:t>Violation: Stack&lt;X&gt; extends List&lt;X&gt;</a:t>
            </a:r>
          </a:p>
          <a:p>
            <a:pPr lvl="1"/>
            <a:r>
              <a:rPr lang="en-US" dirty="0"/>
              <a:t>sort(List&lt;X&gt;) means can write Stack </a:t>
            </a:r>
            <a:r>
              <a:rPr lang="en-US" dirty="0" err="1"/>
              <a:t>nums</a:t>
            </a:r>
            <a:r>
              <a:rPr lang="en-US" dirty="0"/>
              <a:t>; sort(</a:t>
            </a:r>
            <a:r>
              <a:rPr lang="en-US" dirty="0" err="1"/>
              <a:t>nums</a:t>
            </a:r>
            <a:r>
              <a:rPr lang="en-US" dirty="0"/>
              <a:t>);</a:t>
            </a:r>
          </a:p>
          <a:p>
            <a:r>
              <a:rPr lang="en-US" dirty="0"/>
              <a:t>Solution: delegation</a:t>
            </a:r>
          </a:p>
          <a:p>
            <a:pPr lvl="1"/>
            <a:r>
              <a:rPr lang="en-US" dirty="0"/>
              <a:t>class Stack&lt;X&gt; { private List&lt;X&gt; items; public push(X e) { </a:t>
            </a:r>
            <a:r>
              <a:rPr lang="en-US" dirty="0" err="1"/>
              <a:t>items.add</a:t>
            </a:r>
            <a:r>
              <a:rPr lang="en-US" dirty="0"/>
              <a:t>(e); }…</a:t>
            </a:r>
          </a:p>
          <a:p>
            <a:pPr lvl="1"/>
            <a:r>
              <a:rPr lang="en-US" dirty="0"/>
              <a:t>Runtime overhead, more code to write</a:t>
            </a:r>
          </a:p>
          <a:p>
            <a:endParaRPr lang="en-US" dirty="0"/>
          </a:p>
          <a:p>
            <a:endParaRPr lang="en-US" dirty="0"/>
          </a:p>
        </p:txBody>
      </p:sp>
    </p:spTree>
    <p:extLst>
      <p:ext uri="{BB962C8B-B14F-4D97-AF65-F5344CB8AC3E}">
        <p14:creationId xmlns:p14="http://schemas.microsoft.com/office/powerpoint/2010/main" val="417153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Pointers in C (and C++)</a:t>
            </a:r>
          </a:p>
        </p:txBody>
      </p:sp>
      <p:sp>
        <p:nvSpPr>
          <p:cNvPr id="3" name="Content Placeholder 2"/>
          <p:cNvSpPr>
            <a:spLocks noGrp="1"/>
          </p:cNvSpPr>
          <p:nvPr>
            <p:ph idx="1"/>
          </p:nvPr>
        </p:nvSpPr>
        <p:spPr>
          <a:xfrm>
            <a:off x="1120000" y="1825624"/>
            <a:ext cx="10233800" cy="4879975"/>
          </a:xfrm>
        </p:spPr>
        <p:txBody>
          <a:bodyPr>
            <a:normAutofit lnSpcReduction="10000"/>
          </a:bodyPr>
          <a:lstStyle/>
          <a:p>
            <a:pPr lvl="1"/>
            <a:r>
              <a:rPr lang="en-US" dirty="0">
                <a:solidFill>
                  <a:schemeClr val="tx1">
                    <a:lumMod val="85000"/>
                  </a:schemeClr>
                </a:solidFill>
              </a:rPr>
              <a:t>Function pointers are “typed” to the prototype of a function.</a:t>
            </a:r>
          </a:p>
          <a:p>
            <a:pPr lvl="1"/>
            <a:r>
              <a:rPr lang="en-US" dirty="0">
                <a:solidFill>
                  <a:schemeClr val="tx1">
                    <a:lumMod val="85000"/>
                  </a:schemeClr>
                </a:solidFill>
              </a:rPr>
              <a:t>Some functions:</a:t>
            </a:r>
          </a:p>
          <a:p>
            <a:pPr marL="914400" lvl="2" indent="0">
              <a:buNone/>
            </a:pPr>
            <a:r>
              <a:rPr lang="en-US" b="1" dirty="0" err="1">
                <a:solidFill>
                  <a:schemeClr val="tx1">
                    <a:lumMod val="85000"/>
                  </a:schemeClr>
                </a:solidFill>
                <a:latin typeface="Courier New" pitchFamily="49" charset="0"/>
                <a:cs typeface="Courier New" pitchFamily="49" charset="0"/>
              </a:rPr>
              <a:t>int</a:t>
            </a:r>
            <a:r>
              <a:rPr lang="en-US" b="1" dirty="0">
                <a:solidFill>
                  <a:schemeClr val="tx1">
                    <a:lumMod val="85000"/>
                  </a:schemeClr>
                </a:solidFill>
                <a:latin typeface="Courier New" pitchFamily="49" charset="0"/>
                <a:cs typeface="Courier New" pitchFamily="49" charset="0"/>
              </a:rPr>
              <a:t> </a:t>
            </a:r>
            <a:r>
              <a:rPr lang="en-US" b="1" dirty="0" err="1">
                <a:solidFill>
                  <a:schemeClr val="tx1">
                    <a:lumMod val="85000"/>
                  </a:schemeClr>
                </a:solidFill>
                <a:latin typeface="Courier New" pitchFamily="49" charset="0"/>
                <a:cs typeface="Courier New" pitchFamily="49" charset="0"/>
              </a:rPr>
              <a:t>compareLex</a:t>
            </a:r>
            <a:r>
              <a:rPr lang="en-US" b="1" dirty="0">
                <a:solidFill>
                  <a:schemeClr val="tx1">
                    <a:lumMod val="85000"/>
                  </a:schemeClr>
                </a:solidFill>
                <a:latin typeface="Courier New" pitchFamily="49" charset="0"/>
                <a:cs typeface="Courier New" pitchFamily="49" charset="0"/>
              </a:rPr>
              <a:t>(char* a, char* b);</a:t>
            </a:r>
          </a:p>
          <a:p>
            <a:pPr marL="457200" lvl="1" indent="0">
              <a:buNone/>
            </a:pPr>
            <a:r>
              <a:rPr lang="en-US" b="1" dirty="0">
                <a:solidFill>
                  <a:schemeClr val="tx1">
                    <a:lumMod val="85000"/>
                  </a:schemeClr>
                </a:solidFill>
                <a:latin typeface="Courier New" pitchFamily="49" charset="0"/>
                <a:cs typeface="Courier New" pitchFamily="49" charset="0"/>
              </a:rPr>
              <a:t>	</a:t>
            </a:r>
            <a:r>
              <a:rPr lang="en-US" b="1" dirty="0" err="1">
                <a:solidFill>
                  <a:schemeClr val="tx1">
                    <a:lumMod val="85000"/>
                  </a:schemeClr>
                </a:solidFill>
                <a:latin typeface="Courier New" pitchFamily="49" charset="0"/>
                <a:cs typeface="Courier New" pitchFamily="49" charset="0"/>
              </a:rPr>
              <a:t>int</a:t>
            </a:r>
            <a:r>
              <a:rPr lang="en-US" b="1" dirty="0">
                <a:solidFill>
                  <a:schemeClr val="tx1">
                    <a:lumMod val="85000"/>
                  </a:schemeClr>
                </a:solidFill>
                <a:latin typeface="Courier New" pitchFamily="49" charset="0"/>
                <a:cs typeface="Courier New" pitchFamily="49" charset="0"/>
              </a:rPr>
              <a:t> </a:t>
            </a:r>
            <a:r>
              <a:rPr lang="en-US" b="1" dirty="0" err="1">
                <a:solidFill>
                  <a:schemeClr val="tx1">
                    <a:lumMod val="85000"/>
                  </a:schemeClr>
                </a:solidFill>
                <a:latin typeface="Courier New" pitchFamily="49" charset="0"/>
                <a:cs typeface="Courier New" pitchFamily="49" charset="0"/>
              </a:rPr>
              <a:t>compareNum</a:t>
            </a:r>
            <a:r>
              <a:rPr lang="en-US" b="1" dirty="0">
                <a:solidFill>
                  <a:schemeClr val="tx1">
                    <a:lumMod val="85000"/>
                  </a:schemeClr>
                </a:solidFill>
                <a:latin typeface="Courier New" pitchFamily="49" charset="0"/>
                <a:cs typeface="Courier New" pitchFamily="49" charset="0"/>
              </a:rPr>
              <a:t>(char* a, char* b);</a:t>
            </a:r>
          </a:p>
          <a:p>
            <a:pPr marL="457200" lvl="1" indent="0">
              <a:buNone/>
            </a:pPr>
            <a:endParaRPr lang="en-US" dirty="0">
              <a:solidFill>
                <a:schemeClr val="tx1">
                  <a:lumMod val="85000"/>
                </a:schemeClr>
              </a:solidFill>
            </a:endParaRPr>
          </a:p>
          <a:p>
            <a:pPr marL="457200" lvl="1" indent="0">
              <a:buNone/>
            </a:pPr>
            <a:r>
              <a:rPr lang="en-US" dirty="0">
                <a:solidFill>
                  <a:schemeClr val="tx1">
                    <a:lumMod val="85000"/>
                  </a:schemeClr>
                </a:solidFill>
              </a:rPr>
              <a:t>Selecting a function at runtime:</a:t>
            </a:r>
          </a:p>
          <a:p>
            <a:pPr marL="914400" lvl="1" indent="-457200">
              <a:buAutoNum type="arabicPeriod"/>
            </a:pPr>
            <a:r>
              <a:rPr lang="en-US" dirty="0">
                <a:solidFill>
                  <a:schemeClr val="tx1">
                    <a:lumMod val="85000"/>
                  </a:schemeClr>
                </a:solidFill>
              </a:rPr>
              <a:t>Create function pointer to a function that returns and </a:t>
            </a:r>
            <a:r>
              <a:rPr lang="en-US" dirty="0" err="1">
                <a:solidFill>
                  <a:schemeClr val="tx1">
                    <a:lumMod val="85000"/>
                  </a:schemeClr>
                </a:solidFill>
              </a:rPr>
              <a:t>int</a:t>
            </a:r>
            <a:r>
              <a:rPr lang="en-US" dirty="0">
                <a:solidFill>
                  <a:schemeClr val="tx1">
                    <a:lumMod val="85000"/>
                  </a:schemeClr>
                </a:solidFill>
              </a:rPr>
              <a:t>, and accepts two char* parameters</a:t>
            </a:r>
          </a:p>
          <a:p>
            <a:pPr marL="457200" lvl="1" indent="0">
              <a:buNone/>
            </a:pPr>
            <a:r>
              <a:rPr lang="en-US" dirty="0">
                <a:solidFill>
                  <a:schemeClr val="tx1">
                    <a:lumMod val="85000"/>
                  </a:schemeClr>
                </a:solidFill>
              </a:rPr>
              <a:t>	</a:t>
            </a:r>
            <a:r>
              <a:rPr lang="en-US" b="1" dirty="0" err="1">
                <a:solidFill>
                  <a:schemeClr val="tx1">
                    <a:lumMod val="85000"/>
                  </a:schemeClr>
                </a:solidFill>
                <a:latin typeface="Courier New" pitchFamily="49" charset="0"/>
                <a:cs typeface="Courier New" pitchFamily="49" charset="0"/>
              </a:rPr>
              <a:t>int</a:t>
            </a:r>
            <a:r>
              <a:rPr lang="en-US" b="1" dirty="0">
                <a:solidFill>
                  <a:schemeClr val="tx1">
                    <a:lumMod val="85000"/>
                  </a:schemeClr>
                </a:solidFill>
                <a:latin typeface="Courier New" pitchFamily="49" charset="0"/>
                <a:cs typeface="Courier New" pitchFamily="49" charset="0"/>
              </a:rPr>
              <a:t> (*</a:t>
            </a:r>
            <a:r>
              <a:rPr lang="en-US" b="1" dirty="0">
                <a:solidFill>
                  <a:schemeClr val="accent3"/>
                </a:solidFill>
                <a:latin typeface="Courier New" pitchFamily="49" charset="0"/>
                <a:cs typeface="Courier New" pitchFamily="49" charset="0"/>
              </a:rPr>
              <a:t>comp</a:t>
            </a:r>
            <a:r>
              <a:rPr lang="en-US" b="1" dirty="0">
                <a:solidFill>
                  <a:schemeClr val="tx1">
                    <a:lumMod val="85000"/>
                  </a:schemeClr>
                </a:solidFill>
                <a:latin typeface="Courier New" pitchFamily="49" charset="0"/>
                <a:cs typeface="Courier New" pitchFamily="49" charset="0"/>
              </a:rPr>
              <a:t>)(char*, char*);</a:t>
            </a:r>
          </a:p>
          <a:p>
            <a:pPr marL="914400" lvl="1" indent="-457200">
              <a:buAutoNum type="arabicPeriod" startAt="2"/>
            </a:pPr>
            <a:r>
              <a:rPr lang="en-US" dirty="0">
                <a:solidFill>
                  <a:schemeClr val="tx1">
                    <a:lumMod val="85000"/>
                  </a:schemeClr>
                </a:solidFill>
              </a:rPr>
              <a:t>Assigned chosen function to the pointer</a:t>
            </a:r>
          </a:p>
          <a:p>
            <a:pPr marL="457200" lvl="1" indent="0">
              <a:buNone/>
            </a:pPr>
            <a:r>
              <a:rPr lang="en-US" dirty="0">
                <a:solidFill>
                  <a:schemeClr val="tx1">
                    <a:lumMod val="85000"/>
                  </a:schemeClr>
                </a:solidFill>
              </a:rPr>
              <a:t>	</a:t>
            </a:r>
            <a:r>
              <a:rPr lang="en-US" sz="2000" b="1" dirty="0">
                <a:solidFill>
                  <a:schemeClr val="accent3"/>
                </a:solidFill>
                <a:latin typeface="Courier New" pitchFamily="49" charset="0"/>
                <a:cs typeface="Courier New" pitchFamily="49" charset="0"/>
              </a:rPr>
              <a:t>comp</a:t>
            </a:r>
            <a:r>
              <a:rPr lang="en-US" sz="2000" b="1" dirty="0">
                <a:solidFill>
                  <a:schemeClr val="tx1">
                    <a:lumMod val="85000"/>
                  </a:schemeClr>
                </a:solidFill>
                <a:latin typeface="Courier New" pitchFamily="49" charset="0"/>
                <a:cs typeface="Courier New" pitchFamily="49" charset="0"/>
              </a:rPr>
              <a:t> = </a:t>
            </a:r>
            <a:r>
              <a:rPr lang="en-US" sz="2000" b="1" dirty="0" err="1">
                <a:solidFill>
                  <a:schemeClr val="tx1">
                    <a:lumMod val="85000"/>
                  </a:schemeClr>
                </a:solidFill>
                <a:latin typeface="Courier New" pitchFamily="49" charset="0"/>
                <a:cs typeface="Courier New" pitchFamily="49" charset="0"/>
              </a:rPr>
              <a:t>compareLex</a:t>
            </a:r>
            <a:r>
              <a:rPr lang="en-US" sz="2000" b="1" dirty="0">
                <a:solidFill>
                  <a:schemeClr val="tx1">
                    <a:lumMod val="85000"/>
                  </a:schemeClr>
                </a:solidFill>
                <a:latin typeface="Courier New" pitchFamily="49" charset="0"/>
                <a:cs typeface="Courier New" pitchFamily="49" charset="0"/>
              </a:rPr>
              <a:t>;  /* </a:t>
            </a:r>
            <a:r>
              <a:rPr lang="en-US" sz="2000" b="1" dirty="0">
                <a:solidFill>
                  <a:schemeClr val="tx1">
                    <a:lumMod val="85000"/>
                  </a:schemeClr>
                </a:solidFill>
                <a:latin typeface="Courier New" pitchFamily="49" charset="0"/>
                <a:cs typeface="Courier New" pitchFamily="49" charset="0"/>
                <a:sym typeface="Wingdings" pitchFamily="2" charset="2"/>
              </a:rPr>
              <a:t> name of the function */</a:t>
            </a:r>
          </a:p>
          <a:p>
            <a:pPr marL="914400" lvl="1" indent="-457200">
              <a:buAutoNum type="arabicPeriod" startAt="3"/>
            </a:pPr>
            <a:r>
              <a:rPr lang="en-US" dirty="0">
                <a:solidFill>
                  <a:schemeClr val="tx1">
                    <a:lumMod val="85000"/>
                  </a:schemeClr>
                </a:solidFill>
                <a:sym typeface="Wingdings" pitchFamily="2" charset="2"/>
              </a:rPr>
              <a:t>Call function via function pointer</a:t>
            </a:r>
          </a:p>
          <a:p>
            <a:pPr marL="457200" lvl="1" indent="0">
              <a:buNone/>
            </a:pPr>
            <a:r>
              <a:rPr lang="en-US" dirty="0">
                <a:solidFill>
                  <a:schemeClr val="tx1">
                    <a:lumMod val="85000"/>
                  </a:schemeClr>
                </a:solidFill>
                <a:sym typeface="Wingdings" pitchFamily="2" charset="2"/>
              </a:rPr>
              <a:t>	</a:t>
            </a:r>
            <a:r>
              <a:rPr lang="en-US" sz="2000" b="1" dirty="0" err="1">
                <a:solidFill>
                  <a:schemeClr val="tx1">
                    <a:lumMod val="85000"/>
                  </a:schemeClr>
                </a:solidFill>
                <a:latin typeface="Courier New" pitchFamily="49" charset="0"/>
                <a:cs typeface="Courier New" pitchFamily="49" charset="0"/>
                <a:sym typeface="Wingdings" pitchFamily="2" charset="2"/>
              </a:rPr>
              <a:t>int</a:t>
            </a:r>
            <a:r>
              <a:rPr lang="en-US" sz="2000" b="1" dirty="0">
                <a:solidFill>
                  <a:schemeClr val="tx1">
                    <a:lumMod val="85000"/>
                  </a:schemeClr>
                </a:solidFill>
                <a:latin typeface="Courier New" pitchFamily="49" charset="0"/>
                <a:cs typeface="Courier New" pitchFamily="49" charset="0"/>
                <a:sym typeface="Wingdings" pitchFamily="2" charset="2"/>
              </a:rPr>
              <a:t> answer = (*comp)(mystring1, mystring2);</a:t>
            </a:r>
            <a:endParaRPr lang="en-US" sz="2000" b="1" dirty="0">
              <a:solidFill>
                <a:schemeClr val="tx1">
                  <a:lumMod val="85000"/>
                </a:schemeClr>
              </a:solidFill>
              <a:latin typeface="Courier New" pitchFamily="49" charset="0"/>
              <a:cs typeface="Courier New" pitchFamily="49" charset="0"/>
            </a:endParaRPr>
          </a:p>
          <a:p>
            <a:endParaRPr lang="en-US" dirty="0"/>
          </a:p>
        </p:txBody>
      </p:sp>
      <p:sp>
        <p:nvSpPr>
          <p:cNvPr id="4" name="Rectangular Callout 3"/>
          <p:cNvSpPr/>
          <p:nvPr/>
        </p:nvSpPr>
        <p:spPr>
          <a:xfrm>
            <a:off x="8522208" y="3075433"/>
            <a:ext cx="2831592" cy="605419"/>
          </a:xfrm>
          <a:prstGeom prst="wedgeRectCallout">
            <a:avLst>
              <a:gd name="adj1" fmla="val -50201"/>
              <a:gd name="adj2" fmla="val 19530"/>
            </a:avLst>
          </a:prstGeom>
          <a:ln/>
        </p:spPr>
        <p:style>
          <a:lnRef idx="0">
            <a:schemeClr val="dk1"/>
          </a:lnRef>
          <a:fillRef idx="3">
            <a:schemeClr val="dk1"/>
          </a:fillRef>
          <a:effectRef idx="3">
            <a:schemeClr val="dk1"/>
          </a:effectRef>
          <a:fontRef idx="minor">
            <a:schemeClr val="lt1"/>
          </a:fontRef>
        </p:style>
        <p:txBody>
          <a:bodyPr rtlCol="0" anchor="ctr"/>
          <a:lstStyle/>
          <a:p>
            <a:pPr algn="ctr"/>
            <a:r>
              <a:rPr lang="en-US" sz="2400" dirty="0">
                <a:solidFill>
                  <a:schemeClr val="accent2">
                    <a:lumMod val="75000"/>
                  </a:schemeClr>
                </a:solidFill>
              </a:rPr>
              <a:t>Note parentheses</a:t>
            </a:r>
            <a:endParaRPr lang="en-US" sz="2400" b="1" dirty="0">
              <a:solidFill>
                <a:schemeClr val="accent2">
                  <a:lumMod val="75000"/>
                </a:schemeClr>
              </a:solidFill>
              <a:latin typeface="Courier New" pitchFamily="49" charset="0"/>
              <a:cs typeface="Courier New" pitchFamily="49" charset="0"/>
            </a:endParaRPr>
          </a:p>
        </p:txBody>
      </p:sp>
      <p:cxnSp>
        <p:nvCxnSpPr>
          <p:cNvPr id="6" name="Straight Arrow Connector 5"/>
          <p:cNvCxnSpPr>
            <a:stCxn id="4" idx="1"/>
          </p:cNvCxnSpPr>
          <p:nvPr/>
        </p:nvCxnSpPr>
        <p:spPr>
          <a:xfrm flipH="1">
            <a:off x="4072128" y="3378143"/>
            <a:ext cx="4450080" cy="1218241"/>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88536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6400" y="190663"/>
            <a:ext cx="4391891" cy="6447919"/>
          </a:xfrm>
          <a:prstGeom prst="rect">
            <a:avLst/>
          </a:prstGeom>
          <a:solidFill>
            <a:schemeClr val="tx1"/>
          </a:solidFill>
          <a:effectLst>
            <a:glow rad="63500">
              <a:schemeClr val="accent6">
                <a:satMod val="175000"/>
                <a:alpha val="40000"/>
              </a:schemeClr>
            </a:glow>
          </a:effectLst>
        </p:spPr>
        <p:txBody>
          <a:bodyPr wrap="square" bIns="0" rtlCol="0">
            <a:spAutoFit/>
          </a:bodyPr>
          <a:lstStyle/>
          <a:p>
            <a:r>
              <a:rPr lang="en-US" sz="1600" b="1" dirty="0">
                <a:solidFill>
                  <a:srgbClr val="008000"/>
                </a:solidFill>
                <a:highlight>
                  <a:srgbClr val="FFFFFF"/>
                </a:highlight>
                <a:latin typeface="Consolas" charset="0"/>
                <a:ea typeface="Consolas" charset="0"/>
                <a:cs typeface="Consolas" charset="0"/>
              </a:rPr>
              <a:t>/* Function Pointers */</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804000"/>
                </a:solidFill>
                <a:highlight>
                  <a:srgbClr val="FFFFFF"/>
                </a:highlight>
                <a:latin typeface="Consolas" charset="0"/>
                <a:ea typeface="Consolas" charset="0"/>
                <a:cs typeface="Consolas" charset="0"/>
              </a:rPr>
              <a:t>#include &lt;</a:t>
            </a:r>
            <a:r>
              <a:rPr lang="en-US" sz="1600" b="1" dirty="0" err="1">
                <a:solidFill>
                  <a:srgbClr val="804000"/>
                </a:solidFill>
                <a:highlight>
                  <a:srgbClr val="FFFFFF"/>
                </a:highlight>
                <a:latin typeface="Consolas" charset="0"/>
                <a:ea typeface="Consolas" charset="0"/>
                <a:cs typeface="Consolas" charset="0"/>
              </a:rPr>
              <a:t>stdio.h</a:t>
            </a:r>
            <a:r>
              <a:rPr lang="en-US" sz="1600" b="1" dirty="0">
                <a:solidFill>
                  <a:srgbClr val="804000"/>
                </a:solidFill>
                <a:highlight>
                  <a:srgbClr val="FFFFFF"/>
                </a:highlight>
                <a:latin typeface="Consolas" charset="0"/>
                <a:ea typeface="Consolas" charset="0"/>
                <a:cs typeface="Consolas" charset="0"/>
              </a:rPr>
              <a:t>&gt;</a:t>
            </a:r>
          </a:p>
          <a:p>
            <a:r>
              <a:rPr lang="en-US" sz="1600" b="1" dirty="0">
                <a:solidFill>
                  <a:srgbClr val="804000"/>
                </a:solidFill>
                <a:highlight>
                  <a:srgbClr val="FFFFFF"/>
                </a:highlight>
                <a:latin typeface="Consolas" charset="0"/>
                <a:ea typeface="Consolas" charset="0"/>
                <a:cs typeface="Consolas" charset="0"/>
              </a:rPr>
              <a:t>#include &lt;</a:t>
            </a:r>
            <a:r>
              <a:rPr lang="en-US" sz="1600" b="1" dirty="0" err="1">
                <a:solidFill>
                  <a:srgbClr val="804000"/>
                </a:solidFill>
                <a:highlight>
                  <a:srgbClr val="FFFFFF"/>
                </a:highlight>
                <a:latin typeface="Consolas" charset="0"/>
                <a:ea typeface="Consolas" charset="0"/>
                <a:cs typeface="Consolas" charset="0"/>
              </a:rPr>
              <a:t>string.h</a:t>
            </a:r>
            <a:r>
              <a:rPr lang="en-US" sz="1600" b="1" dirty="0">
                <a:solidFill>
                  <a:srgbClr val="804000"/>
                </a:solidFill>
                <a:highlight>
                  <a:srgbClr val="FFFFFF"/>
                </a:highlight>
                <a:latin typeface="Consolas" charset="0"/>
                <a:ea typeface="Consolas" charset="0"/>
                <a:cs typeface="Consolas" charset="0"/>
              </a:rPr>
              <a:t>&gt;</a:t>
            </a:r>
          </a:p>
          <a:p>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8000"/>
                </a:solidFill>
                <a:highlight>
                  <a:srgbClr val="FFFFFF"/>
                </a:highlight>
                <a:latin typeface="Consolas" charset="0"/>
                <a:ea typeface="Consolas" charset="0"/>
                <a:cs typeface="Consolas" charset="0"/>
              </a:rPr>
              <a:t>/* returns &lt; 0 if "a" &lt; "b" */</a:t>
            </a:r>
            <a:endParaRPr lang="en-US" sz="1600" b="1" dirty="0">
              <a:solidFill>
                <a:srgbClr val="000000"/>
              </a:solidFill>
              <a:highlight>
                <a:srgbClr val="FFFFFF"/>
              </a:highlight>
              <a:latin typeface="Consolas" charset="0"/>
              <a:ea typeface="Consolas" charset="0"/>
              <a:cs typeface="Consolas" charset="0"/>
            </a:endParaRPr>
          </a:p>
          <a:p>
            <a:r>
              <a:rPr lang="en-US" sz="1600" b="1" dirty="0" err="1">
                <a:solidFill>
                  <a:srgbClr val="8000FF"/>
                </a:solidFill>
                <a:highlight>
                  <a:srgbClr val="FFFFFF"/>
                </a:highlight>
                <a:latin typeface="Consolas" charset="0"/>
                <a:ea typeface="Consolas" charset="0"/>
                <a:cs typeface="Consolas" charset="0"/>
              </a:rPr>
              <a:t>int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compareLex</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FF"/>
                </a:solidFill>
                <a:highlight>
                  <a:srgbClr val="FFFFFF"/>
                </a:highlight>
                <a:latin typeface="Consolas" charset="0"/>
                <a:ea typeface="Consolas" charset="0"/>
                <a:cs typeface="Consolas" charset="0"/>
              </a:rPr>
              <a:t>return</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strcmp</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a</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8000"/>
                </a:solidFill>
                <a:highlight>
                  <a:srgbClr val="FFFFFF"/>
                </a:highlight>
                <a:latin typeface="Consolas" charset="0"/>
                <a:ea typeface="Consolas" charset="0"/>
                <a:cs typeface="Consolas" charset="0"/>
              </a:rPr>
              <a:t>/* returns &lt; 0 if a &lt; b */</a:t>
            </a:r>
            <a:endParaRPr lang="en-US" sz="1600" b="1" dirty="0">
              <a:solidFill>
                <a:srgbClr val="000000"/>
              </a:solidFill>
              <a:highlight>
                <a:srgbClr val="FFFFFF"/>
              </a:highlight>
              <a:latin typeface="Consolas" charset="0"/>
              <a:ea typeface="Consolas" charset="0"/>
              <a:cs typeface="Consolas" charset="0"/>
            </a:endParaRPr>
          </a:p>
          <a:p>
            <a:r>
              <a:rPr lang="en-US" sz="1600" b="1" dirty="0" err="1">
                <a:solidFill>
                  <a:srgbClr val="8000FF"/>
                </a:solidFill>
                <a:highlight>
                  <a:srgbClr val="FFFFFF"/>
                </a:highlight>
                <a:latin typeface="Consolas" charset="0"/>
                <a:ea typeface="Consolas" charset="0"/>
                <a:cs typeface="Consolas" charset="0"/>
              </a:rPr>
              <a:t>int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compareNum</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8000"/>
                </a:solidFill>
                <a:highlight>
                  <a:srgbClr val="FFFFFF"/>
                </a:highlight>
                <a:latin typeface="Consolas" charset="0"/>
                <a:ea typeface="Consolas" charset="0"/>
                <a:cs typeface="Consolas" charset="0"/>
              </a:rPr>
              <a:t>// convert to numbers first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8000FF"/>
                </a:solidFill>
                <a:highlight>
                  <a:srgbClr val="FFFFFF"/>
                </a:highlight>
                <a:latin typeface="Consolas" charset="0"/>
                <a:ea typeface="Consolas" charset="0"/>
                <a:cs typeface="Consolas" charset="0"/>
              </a:rPr>
              <a:t>int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va</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atoi</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a</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8000FF"/>
                </a:solidFill>
                <a:highlight>
                  <a:srgbClr val="FFFFFF"/>
                </a:highlight>
                <a:latin typeface="Consolas" charset="0"/>
                <a:ea typeface="Consolas" charset="0"/>
                <a:cs typeface="Consolas" charset="0"/>
              </a:rPr>
              <a:t>int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vb</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atoi</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FF"/>
                </a:solidFill>
                <a:highlight>
                  <a:srgbClr val="FFFFFF"/>
                </a:highlight>
                <a:latin typeface="Consolas" charset="0"/>
                <a:ea typeface="Consolas" charset="0"/>
                <a:cs typeface="Consolas" charset="0"/>
              </a:rPr>
              <a:t>return</a:t>
            </a:r>
            <a:r>
              <a:rPr lang="en-US" sz="1600" b="1" dirty="0">
                <a:solidFill>
                  <a:srgbClr val="00000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va</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 </a:t>
            </a:r>
            <a:r>
              <a:rPr lang="en-US" sz="1600" b="1" dirty="0" err="1">
                <a:solidFill>
                  <a:srgbClr val="000000"/>
                </a:solidFill>
                <a:highlight>
                  <a:srgbClr val="FFFFFF"/>
                </a:highlight>
                <a:latin typeface="Consolas" charset="0"/>
                <a:ea typeface="Consolas" charset="0"/>
                <a:cs typeface="Consolas" charset="0"/>
              </a:rPr>
              <a:t>vb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8000FF"/>
                </a:solidFill>
                <a:highlight>
                  <a:srgbClr val="FFFFFF"/>
                </a:highlight>
                <a:latin typeface="Consolas" charset="0"/>
                <a:ea typeface="Consolas" charset="0"/>
                <a:cs typeface="Consolas" charset="0"/>
              </a:rPr>
              <a:t>void</a:t>
            </a:r>
            <a:r>
              <a:rPr lang="en-US" sz="1600" b="1" dirty="0">
                <a:solidFill>
                  <a:srgbClr val="000000"/>
                </a:solidFill>
                <a:highlight>
                  <a:srgbClr val="FFFFFF"/>
                </a:highlight>
                <a:latin typeface="Consolas" charset="0"/>
                <a:ea typeface="Consolas" charset="0"/>
                <a:cs typeface="Consolas" charset="0"/>
              </a:rPr>
              <a:t> swap</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a</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8000FF"/>
                </a:solidFill>
                <a:highlight>
                  <a:srgbClr val="FFFFFF"/>
                </a:highlight>
                <a:latin typeface="Consolas" charset="0"/>
                <a:ea typeface="Consolas" charset="0"/>
                <a:cs typeface="Consolas" charset="0"/>
              </a:rPr>
              <a:t>char</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temp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a</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a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b</a:t>
            </a:r>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a:p>
            <a:r>
              <a:rPr lang="en-US" sz="1600" b="1" dirty="0">
                <a:solidFill>
                  <a:srgbClr val="000000"/>
                </a:solidFill>
                <a:highlight>
                  <a:srgbClr val="FFFFFF"/>
                </a:highlight>
                <a:latin typeface="Consolas" charset="0"/>
                <a:ea typeface="Consolas" charset="0"/>
                <a:cs typeface="Consolas" charset="0"/>
              </a:rPr>
              <a:t>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b </a:t>
            </a:r>
            <a:r>
              <a:rPr lang="en-US" sz="1600" b="1" dirty="0">
                <a:solidFill>
                  <a:srgbClr val="000080"/>
                </a:solidFill>
                <a:highlight>
                  <a:srgbClr val="FFFFFF"/>
                </a:highlight>
                <a:latin typeface="Consolas" charset="0"/>
                <a:ea typeface="Consolas" charset="0"/>
                <a:cs typeface="Consolas" charset="0"/>
              </a:rPr>
              <a:t>=</a:t>
            </a:r>
            <a:r>
              <a:rPr lang="en-US" sz="1600" b="1" dirty="0">
                <a:solidFill>
                  <a:srgbClr val="000000"/>
                </a:solidFill>
                <a:highlight>
                  <a:srgbClr val="FFFFFF"/>
                </a:highlight>
                <a:latin typeface="Consolas" charset="0"/>
                <a:ea typeface="Consolas" charset="0"/>
                <a:cs typeface="Consolas" charset="0"/>
              </a:rPr>
              <a:t> temp</a:t>
            </a:r>
            <a:r>
              <a:rPr lang="en-US" sz="1600" b="1" dirty="0">
                <a:solidFill>
                  <a:srgbClr val="000080"/>
                </a:solidFill>
                <a:highlight>
                  <a:srgbClr val="FFFFFF"/>
                </a:highlight>
                <a:latin typeface="Consolas" charset="0"/>
                <a:ea typeface="Consolas" charset="0"/>
                <a:cs typeface="Consolas" charset="0"/>
              </a:rPr>
              <a:t>;</a:t>
            </a:r>
          </a:p>
          <a:p>
            <a:r>
              <a:rPr lang="en-US" sz="1600" b="1" dirty="0">
                <a:solidFill>
                  <a:srgbClr val="000080"/>
                </a:solidFill>
                <a:highlight>
                  <a:srgbClr val="FFFFFF"/>
                </a:highlight>
                <a:latin typeface="Consolas" charset="0"/>
                <a:ea typeface="Consolas" charset="0"/>
                <a:cs typeface="Consolas" charset="0"/>
              </a:rPr>
              <a:t>}</a:t>
            </a:r>
            <a:endParaRPr lang="en-US" sz="1600" b="1" dirty="0">
              <a:solidFill>
                <a:srgbClr val="000000"/>
              </a:solidFill>
              <a:highlight>
                <a:srgbClr val="FFFFFF"/>
              </a:highlight>
              <a:latin typeface="Consolas" charset="0"/>
              <a:ea typeface="Consolas" charset="0"/>
              <a:cs typeface="Consolas" charset="0"/>
            </a:endParaRPr>
          </a:p>
        </p:txBody>
      </p:sp>
      <p:sp>
        <p:nvSpPr>
          <p:cNvPr id="4" name="TextBox 3"/>
          <p:cNvSpPr txBox="1"/>
          <p:nvPr/>
        </p:nvSpPr>
        <p:spPr>
          <a:xfrm>
            <a:off x="5316858" y="783132"/>
            <a:ext cx="6195753" cy="5262979"/>
          </a:xfrm>
          <a:prstGeom prst="rect">
            <a:avLst/>
          </a:prstGeom>
          <a:solidFill>
            <a:schemeClr val="tx1"/>
          </a:solidFill>
          <a:effectLst>
            <a:glow rad="63500">
              <a:schemeClr val="accent6">
                <a:satMod val="175000"/>
                <a:alpha val="40000"/>
              </a:schemeClr>
            </a:glow>
          </a:effectLst>
        </p:spPr>
        <p:txBody>
          <a:bodyPr wrap="square" rtlCol="0">
            <a:spAutoFit/>
          </a:bodyPr>
          <a:lstStyle/>
          <a:p>
            <a:r>
              <a:rPr lang="en-US" sz="1400" b="1" dirty="0">
                <a:solidFill>
                  <a:srgbClr val="8000FF"/>
                </a:solidFill>
                <a:highlight>
                  <a:srgbClr val="FFFFFF"/>
                </a:highlight>
                <a:latin typeface="Consolas" charset="0"/>
                <a:ea typeface="Consolas" charset="0"/>
                <a:cs typeface="Consolas" charset="0"/>
              </a:rPr>
              <a:t>char</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num0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808080"/>
                </a:solidFill>
                <a:highlight>
                  <a:srgbClr val="FFFFFF"/>
                </a:highlight>
                <a:latin typeface="Consolas" charset="0"/>
                <a:ea typeface="Consolas" charset="0"/>
                <a:cs typeface="Consolas" charset="0"/>
              </a:rPr>
              <a:t>"100"</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8000FF"/>
                </a:solidFill>
                <a:highlight>
                  <a:srgbClr val="FFFFFF"/>
                </a:highlight>
                <a:latin typeface="Consolas" charset="0"/>
                <a:ea typeface="Consolas" charset="0"/>
                <a:cs typeface="Consolas" charset="0"/>
              </a:rPr>
              <a:t>char</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num1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808080"/>
                </a:solidFill>
                <a:highlight>
                  <a:srgbClr val="FFFFFF"/>
                </a:highlight>
                <a:latin typeface="Consolas" charset="0"/>
                <a:ea typeface="Consolas" charset="0"/>
                <a:cs typeface="Consolas" charset="0"/>
              </a:rPr>
              <a:t>"98"</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8000FF"/>
                </a:solidFill>
                <a:highlight>
                  <a:srgbClr val="FFFFFF"/>
                </a:highlight>
                <a:latin typeface="Consolas" charset="0"/>
                <a:ea typeface="Consolas" charset="0"/>
                <a:cs typeface="Consolas" charset="0"/>
              </a:rPr>
              <a:t>char</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num2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808080"/>
                </a:solidFill>
                <a:highlight>
                  <a:srgbClr val="FFFFFF"/>
                </a:highlight>
                <a:latin typeface="Consolas" charset="0"/>
                <a:ea typeface="Consolas" charset="0"/>
                <a:cs typeface="Consolas" charset="0"/>
              </a:rPr>
              <a:t>"95"</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a:t>
            </a:r>
          </a:p>
          <a:p>
            <a:r>
              <a:rPr lang="en-US" sz="1400" b="1" dirty="0">
                <a:solidFill>
                  <a:srgbClr val="008000"/>
                </a:solidFill>
                <a:highlight>
                  <a:srgbClr val="FFFFFF"/>
                </a:highlight>
                <a:latin typeface="Consolas" charset="0"/>
                <a:ea typeface="Consolas" charset="0"/>
                <a:cs typeface="Consolas" charset="0"/>
              </a:rPr>
              <a:t>/* function pointer */</a:t>
            </a:r>
            <a:endParaRPr lang="en-US" sz="1400" b="1" dirty="0">
              <a:solidFill>
                <a:srgbClr val="000000"/>
              </a:solidFill>
              <a:highlight>
                <a:srgbClr val="FFFFFF"/>
              </a:highlight>
              <a:latin typeface="Consolas" charset="0"/>
              <a:ea typeface="Consolas" charset="0"/>
              <a:cs typeface="Consolas" charset="0"/>
            </a:endParaRPr>
          </a:p>
          <a:p>
            <a:r>
              <a:rPr lang="en-US" sz="1400" b="1" dirty="0" err="1">
                <a:solidFill>
                  <a:srgbClr val="8000FF"/>
                </a:solidFill>
                <a:highlight>
                  <a:srgbClr val="FFFFFF"/>
                </a:highlight>
                <a:latin typeface="Consolas" charset="0"/>
                <a:ea typeface="Consolas" charset="0"/>
                <a:cs typeface="Consolas" charset="0"/>
              </a:rPr>
              <a:t>int</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comp</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8000FF"/>
                </a:solidFill>
                <a:highlight>
                  <a:srgbClr val="FFFFFF"/>
                </a:highlight>
                <a:latin typeface="Consolas" charset="0"/>
                <a:ea typeface="Consolas" charset="0"/>
                <a:cs typeface="Consolas" charset="0"/>
              </a:rPr>
              <a:t>char</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 </a:t>
            </a:r>
            <a:r>
              <a:rPr lang="en-US" sz="1400" b="1" dirty="0">
                <a:solidFill>
                  <a:srgbClr val="8000FF"/>
                </a:solidFill>
                <a:highlight>
                  <a:srgbClr val="FFFFFF"/>
                </a:highlight>
                <a:latin typeface="Consolas" charset="0"/>
                <a:ea typeface="Consolas" charset="0"/>
                <a:cs typeface="Consolas" charset="0"/>
              </a:rPr>
              <a:t>char</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8000"/>
                </a:solidFill>
                <a:highlight>
                  <a:srgbClr val="FFFFFF"/>
                </a:highlight>
                <a:latin typeface="Consolas" charset="0"/>
                <a:ea typeface="Consolas" charset="0"/>
                <a:cs typeface="Consolas" charset="0"/>
              </a:rPr>
              <a:t>/* set to numeric order */</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comp </a:t>
            </a:r>
            <a:r>
              <a:rPr lang="en-US" sz="1400" b="1" dirty="0">
                <a:solidFill>
                  <a:srgbClr val="000080"/>
                </a:solidFill>
                <a:highlight>
                  <a:srgbClr val="FFFFFF"/>
                </a:highlight>
                <a:latin typeface="Consolas" charset="0"/>
                <a:ea typeface="Consolas" charset="0"/>
                <a:cs typeface="Consolas" charset="0"/>
              </a:rPr>
              <a:t>=</a:t>
            </a:r>
            <a:r>
              <a:rPr lang="en-US" sz="1400" b="1" dirty="0">
                <a:solidFill>
                  <a:srgbClr val="000000"/>
                </a:solidFill>
                <a:highlight>
                  <a:srgbClr val="FFFFFF"/>
                </a:highlight>
                <a:latin typeface="Consolas" charset="0"/>
                <a:ea typeface="Consolas" charset="0"/>
                <a:cs typeface="Consolas" charset="0"/>
              </a:rPr>
              <a:t> </a:t>
            </a:r>
            <a:r>
              <a:rPr lang="en-US" sz="1400" b="1" dirty="0" err="1">
                <a:solidFill>
                  <a:srgbClr val="000000"/>
                </a:solidFill>
                <a:highlight>
                  <a:srgbClr val="FFFFFF"/>
                </a:highlight>
                <a:latin typeface="Consolas" charset="0"/>
                <a:ea typeface="Consolas" charset="0"/>
                <a:cs typeface="Consolas" charset="0"/>
              </a:rPr>
              <a:t>compareLex</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a:t>
            </a:r>
          </a:p>
          <a:p>
            <a:r>
              <a:rPr lang="en-US" sz="1400" b="1" dirty="0">
                <a:solidFill>
                  <a:srgbClr val="008000"/>
                </a:solidFill>
                <a:highlight>
                  <a:srgbClr val="FFFFFF"/>
                </a:highlight>
                <a:latin typeface="Consolas" charset="0"/>
                <a:ea typeface="Consolas" charset="0"/>
                <a:cs typeface="Consolas" charset="0"/>
              </a:rPr>
              <a:t>/* hardcode 3-way sort with minimum comparisons */</a:t>
            </a:r>
            <a:endParaRPr lang="en-US" sz="1400" b="1" dirty="0">
              <a:solidFill>
                <a:srgbClr val="000000"/>
              </a:solidFill>
              <a:highlight>
                <a:srgbClr val="FFFFFF"/>
              </a:highlight>
              <a:latin typeface="Consolas" charset="0"/>
              <a:ea typeface="Consolas" charset="0"/>
              <a:cs typeface="Consolas" charset="0"/>
            </a:endParaRPr>
          </a:p>
          <a:p>
            <a:r>
              <a:rPr lang="pt-BR" sz="1400" b="1" dirty="0" err="1">
                <a:solidFill>
                  <a:srgbClr val="0000FF"/>
                </a:solidFill>
                <a:highlight>
                  <a:srgbClr val="FFFFFF"/>
                </a:highlight>
                <a:latin typeface="Consolas" charset="0"/>
                <a:ea typeface="Consolas" charset="0"/>
                <a:cs typeface="Consolas" charset="0"/>
              </a:rPr>
              <a:t>if</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comp</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num0</a:t>
            </a:r>
            <a:r>
              <a:rPr lang="pt-BR" sz="1400" b="1" dirty="0">
                <a:solidFill>
                  <a:srgbClr val="000080"/>
                </a:solidFill>
                <a:highlight>
                  <a:srgbClr val="FFFFFF"/>
                </a:highlight>
                <a:latin typeface="Consolas" charset="0"/>
                <a:ea typeface="Consolas" charset="0"/>
                <a:cs typeface="Consolas" charset="0"/>
              </a:rPr>
              <a:t>, </a:t>
            </a:r>
            <a:r>
              <a:rPr lang="pt-BR" sz="1400" b="1" dirty="0">
                <a:solidFill>
                  <a:srgbClr val="000000"/>
                </a:solidFill>
                <a:highlight>
                  <a:srgbClr val="FFFFFF"/>
                </a:highlight>
                <a:latin typeface="Consolas" charset="0"/>
                <a:ea typeface="Consolas" charset="0"/>
                <a:cs typeface="Consolas" charset="0"/>
              </a:rPr>
              <a:t>num1</a:t>
            </a:r>
            <a:r>
              <a:rPr lang="pt-BR" sz="1400" b="1" dirty="0">
                <a:solidFill>
                  <a:srgbClr val="000080"/>
                </a:solidFill>
                <a:highlight>
                  <a:srgbClr val="FFFFFF"/>
                </a:highlight>
                <a:latin typeface="Consolas" charset="0"/>
                <a:ea typeface="Consolas" charset="0"/>
                <a:cs typeface="Consolas" charset="0"/>
              </a:rPr>
              <a:t>) &gt; </a:t>
            </a:r>
            <a:r>
              <a:rPr lang="pt-BR" sz="1400" b="1" dirty="0">
                <a:solidFill>
                  <a:srgbClr val="FF8000"/>
                </a:solidFill>
                <a:highlight>
                  <a:srgbClr val="FFFFFF"/>
                </a:highlight>
                <a:latin typeface="Consolas" charset="0"/>
                <a:ea typeface="Consolas" charset="0"/>
                <a:cs typeface="Consolas" charset="0"/>
              </a:rPr>
              <a:t>0</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8000"/>
                </a:solidFill>
                <a:highlight>
                  <a:srgbClr val="FFFFFF"/>
                </a:highlight>
                <a:latin typeface="Consolas" charset="0"/>
                <a:ea typeface="Consolas" charset="0"/>
                <a:cs typeface="Consolas" charset="0"/>
              </a:rPr>
              <a:t>/* num0 </a:t>
            </a:r>
            <a:r>
              <a:rPr lang="pt-BR" sz="1400" b="1" dirty="0" err="1">
                <a:solidFill>
                  <a:srgbClr val="008000"/>
                </a:solidFill>
                <a:highlight>
                  <a:srgbClr val="FFFFFF"/>
                </a:highlight>
                <a:latin typeface="Consolas" charset="0"/>
                <a:ea typeface="Consolas" charset="0"/>
                <a:cs typeface="Consolas" charset="0"/>
              </a:rPr>
              <a:t>is</a:t>
            </a:r>
            <a:r>
              <a:rPr lang="pt-BR" sz="1400" b="1" dirty="0">
                <a:solidFill>
                  <a:srgbClr val="008000"/>
                </a:solidFill>
                <a:highlight>
                  <a:srgbClr val="FFFFFF"/>
                </a:highlight>
                <a:latin typeface="Consolas" charset="0"/>
                <a:ea typeface="Consolas" charset="0"/>
                <a:cs typeface="Consolas" charset="0"/>
              </a:rPr>
              <a:t> &gt; num1 - swap */</a:t>
            </a: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swap</a:t>
            </a:r>
            <a:r>
              <a:rPr lang="en-US" sz="1400" b="1" dirty="0">
                <a:solidFill>
                  <a:srgbClr val="000080"/>
                </a:solidFill>
                <a:highlight>
                  <a:srgbClr val="FFFFFF"/>
                </a:highlight>
                <a:latin typeface="Consolas" charset="0"/>
                <a:ea typeface="Consolas" charset="0"/>
                <a:cs typeface="Consolas" charset="0"/>
              </a:rPr>
              <a:t>(&amp;</a:t>
            </a:r>
            <a:r>
              <a:rPr lang="en-US" sz="1400" b="1" dirty="0">
                <a:solidFill>
                  <a:srgbClr val="000000"/>
                </a:solidFill>
                <a:highlight>
                  <a:srgbClr val="FFFFFF"/>
                </a:highlight>
                <a:latin typeface="Consolas" charset="0"/>
                <a:ea typeface="Consolas" charset="0"/>
                <a:cs typeface="Consolas" charset="0"/>
              </a:rPr>
              <a:t>num0</a:t>
            </a:r>
            <a:r>
              <a:rPr lang="en-US" sz="1400" b="1" dirty="0">
                <a:solidFill>
                  <a:srgbClr val="000080"/>
                </a:solidFill>
                <a:highlight>
                  <a:srgbClr val="FFFFFF"/>
                </a:highlight>
                <a:latin typeface="Consolas" charset="0"/>
                <a:ea typeface="Consolas" charset="0"/>
                <a:cs typeface="Consolas" charset="0"/>
              </a:rPr>
              <a:t>, &amp;</a:t>
            </a:r>
            <a:r>
              <a:rPr lang="en-US" sz="1400" b="1" dirty="0">
                <a:solidFill>
                  <a:srgbClr val="000000"/>
                </a:solidFill>
                <a:highlight>
                  <a:srgbClr val="FFFFFF"/>
                </a:highlight>
                <a:latin typeface="Consolas" charset="0"/>
                <a:ea typeface="Consolas" charset="0"/>
                <a:cs typeface="Consolas" charset="0"/>
              </a:rPr>
              <a:t>num1</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pt-BR" sz="1400" b="1" dirty="0" err="1">
                <a:solidFill>
                  <a:srgbClr val="0000FF"/>
                </a:solidFill>
                <a:highlight>
                  <a:srgbClr val="FFFFFF"/>
                </a:highlight>
                <a:latin typeface="Consolas" charset="0"/>
                <a:ea typeface="Consolas" charset="0"/>
                <a:cs typeface="Consolas" charset="0"/>
              </a:rPr>
              <a:t>if</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comp</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num1</a:t>
            </a:r>
            <a:r>
              <a:rPr lang="pt-BR" sz="1400" b="1" dirty="0">
                <a:solidFill>
                  <a:srgbClr val="000080"/>
                </a:solidFill>
                <a:highlight>
                  <a:srgbClr val="FFFFFF"/>
                </a:highlight>
                <a:latin typeface="Consolas" charset="0"/>
                <a:ea typeface="Consolas" charset="0"/>
                <a:cs typeface="Consolas" charset="0"/>
              </a:rPr>
              <a:t>, </a:t>
            </a:r>
            <a:r>
              <a:rPr lang="pt-BR" sz="1400" b="1" dirty="0">
                <a:solidFill>
                  <a:srgbClr val="000000"/>
                </a:solidFill>
                <a:highlight>
                  <a:srgbClr val="FFFFFF"/>
                </a:highlight>
                <a:latin typeface="Consolas" charset="0"/>
                <a:ea typeface="Consolas" charset="0"/>
                <a:cs typeface="Consolas" charset="0"/>
              </a:rPr>
              <a:t>num2</a:t>
            </a:r>
            <a:r>
              <a:rPr lang="pt-BR" sz="1400" b="1" dirty="0">
                <a:solidFill>
                  <a:srgbClr val="000080"/>
                </a:solidFill>
                <a:highlight>
                  <a:srgbClr val="FFFFFF"/>
                </a:highlight>
                <a:latin typeface="Consolas" charset="0"/>
                <a:ea typeface="Consolas" charset="0"/>
                <a:cs typeface="Consolas" charset="0"/>
              </a:rPr>
              <a:t>) &gt; </a:t>
            </a:r>
            <a:r>
              <a:rPr lang="pt-BR" sz="1400" b="1" dirty="0">
                <a:solidFill>
                  <a:srgbClr val="FF8000"/>
                </a:solidFill>
                <a:highlight>
                  <a:srgbClr val="FFFFFF"/>
                </a:highlight>
                <a:latin typeface="Consolas" charset="0"/>
                <a:ea typeface="Consolas" charset="0"/>
                <a:cs typeface="Consolas" charset="0"/>
              </a:rPr>
              <a:t>0</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8000"/>
                </a:solidFill>
                <a:highlight>
                  <a:srgbClr val="FFFFFF"/>
                </a:highlight>
                <a:latin typeface="Consolas" charset="0"/>
                <a:ea typeface="Consolas" charset="0"/>
                <a:cs typeface="Consolas" charset="0"/>
              </a:rPr>
              <a:t>/* num1 is &gt; num2 - swap */</a:t>
            </a:r>
            <a:endParaRPr lang="pt-BR" sz="1400" b="1" dirty="0">
              <a:solidFill>
                <a:srgbClr val="000000"/>
              </a:solidFill>
              <a:highlight>
                <a:srgbClr val="FFFFFF"/>
              </a:highlight>
              <a:latin typeface="Consolas" charset="0"/>
              <a:ea typeface="Consolas" charset="0"/>
              <a:cs typeface="Consolas" charset="0"/>
            </a:endParaRP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swap</a:t>
            </a:r>
            <a:r>
              <a:rPr lang="en-US" sz="1400" b="1" dirty="0">
                <a:solidFill>
                  <a:srgbClr val="000080"/>
                </a:solidFill>
                <a:highlight>
                  <a:srgbClr val="FFFFFF"/>
                </a:highlight>
                <a:latin typeface="Consolas" charset="0"/>
                <a:ea typeface="Consolas" charset="0"/>
                <a:cs typeface="Consolas" charset="0"/>
              </a:rPr>
              <a:t>(&amp;</a:t>
            </a:r>
            <a:r>
              <a:rPr lang="en-US" sz="1400" b="1" dirty="0">
                <a:solidFill>
                  <a:srgbClr val="000000"/>
                </a:solidFill>
                <a:highlight>
                  <a:srgbClr val="FFFFFF"/>
                </a:highlight>
                <a:latin typeface="Consolas" charset="0"/>
                <a:ea typeface="Consolas" charset="0"/>
                <a:cs typeface="Consolas" charset="0"/>
              </a:rPr>
              <a:t>num1</a:t>
            </a:r>
            <a:r>
              <a:rPr lang="en-US" sz="1400" b="1" dirty="0">
                <a:solidFill>
                  <a:srgbClr val="000080"/>
                </a:solidFill>
                <a:highlight>
                  <a:srgbClr val="FFFFFF"/>
                </a:highlight>
                <a:latin typeface="Consolas" charset="0"/>
                <a:ea typeface="Consolas" charset="0"/>
                <a:cs typeface="Consolas" charset="0"/>
              </a:rPr>
              <a:t>, &amp;</a:t>
            </a:r>
            <a:r>
              <a:rPr lang="en-US" sz="1400" b="1" dirty="0">
                <a:solidFill>
                  <a:srgbClr val="000000"/>
                </a:solidFill>
                <a:highlight>
                  <a:srgbClr val="FFFFFF"/>
                </a:highlight>
                <a:latin typeface="Consolas" charset="0"/>
                <a:ea typeface="Consolas" charset="0"/>
                <a:cs typeface="Consolas" charset="0"/>
              </a:rPr>
              <a:t>num2</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pt-BR" sz="1400" b="1" dirty="0">
                <a:solidFill>
                  <a:srgbClr val="0000FF"/>
                </a:solidFill>
                <a:highlight>
                  <a:srgbClr val="FFFFFF"/>
                </a:highlight>
                <a:latin typeface="Consolas" charset="0"/>
                <a:ea typeface="Consolas" charset="0"/>
                <a:cs typeface="Consolas" charset="0"/>
              </a:rPr>
              <a:t>if</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comp</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num0</a:t>
            </a:r>
            <a:r>
              <a:rPr lang="pt-BR" sz="1400" b="1" dirty="0">
                <a:solidFill>
                  <a:srgbClr val="000080"/>
                </a:solidFill>
                <a:highlight>
                  <a:srgbClr val="FFFFFF"/>
                </a:highlight>
                <a:latin typeface="Consolas" charset="0"/>
                <a:ea typeface="Consolas" charset="0"/>
                <a:cs typeface="Consolas" charset="0"/>
              </a:rPr>
              <a:t>,</a:t>
            </a:r>
            <a:r>
              <a:rPr lang="pt-BR" sz="1400" b="1" dirty="0">
                <a:solidFill>
                  <a:srgbClr val="000000"/>
                </a:solidFill>
                <a:highlight>
                  <a:srgbClr val="FFFFFF"/>
                </a:highlight>
                <a:latin typeface="Consolas" charset="0"/>
                <a:ea typeface="Consolas" charset="0"/>
                <a:cs typeface="Consolas" charset="0"/>
              </a:rPr>
              <a:t>num1</a:t>
            </a:r>
            <a:r>
              <a:rPr lang="pt-BR" sz="1400" b="1" dirty="0">
                <a:solidFill>
                  <a:srgbClr val="000080"/>
                </a:solidFill>
                <a:highlight>
                  <a:srgbClr val="FFFFFF"/>
                </a:highlight>
                <a:latin typeface="Consolas" charset="0"/>
                <a:ea typeface="Consolas" charset="0"/>
                <a:cs typeface="Consolas" charset="0"/>
              </a:rPr>
              <a:t>) &gt; </a:t>
            </a:r>
            <a:r>
              <a:rPr lang="pt-BR" sz="1400" b="1" dirty="0">
                <a:solidFill>
                  <a:srgbClr val="FF8000"/>
                </a:solidFill>
                <a:highlight>
                  <a:srgbClr val="FFFFFF"/>
                </a:highlight>
                <a:latin typeface="Consolas" charset="0"/>
                <a:ea typeface="Consolas" charset="0"/>
                <a:cs typeface="Consolas" charset="0"/>
              </a:rPr>
              <a:t>0</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0080"/>
                </a:solidFill>
                <a:highlight>
                  <a:srgbClr val="FFFFFF"/>
                </a:highlight>
                <a:latin typeface="Consolas" charset="0"/>
                <a:ea typeface="Consolas" charset="0"/>
                <a:cs typeface="Consolas" charset="0"/>
              </a:rPr>
              <a:t>) </a:t>
            </a:r>
            <a:r>
              <a:rPr lang="pt-BR" sz="1400" b="1" dirty="0">
                <a:solidFill>
                  <a:srgbClr val="000000"/>
                </a:solidFill>
                <a:highlight>
                  <a:srgbClr val="FFFFFF"/>
                </a:highlight>
                <a:latin typeface="Consolas" charset="0"/>
                <a:ea typeface="Consolas" charset="0"/>
                <a:cs typeface="Consolas" charset="0"/>
              </a:rPr>
              <a:t> </a:t>
            </a:r>
            <a:r>
              <a:rPr lang="pt-BR" sz="1400" b="1" dirty="0">
                <a:solidFill>
                  <a:srgbClr val="008000"/>
                </a:solidFill>
                <a:highlight>
                  <a:srgbClr val="FFFFFF"/>
                </a:highlight>
                <a:latin typeface="Consolas" charset="0"/>
                <a:ea typeface="Consolas" charset="0"/>
                <a:cs typeface="Consolas" charset="0"/>
              </a:rPr>
              <a:t>/* num0 is &gt; num1 - swap */</a:t>
            </a:r>
            <a:endParaRPr lang="pt-BR" sz="1400" b="1" dirty="0">
              <a:solidFill>
                <a:srgbClr val="000000"/>
              </a:solidFill>
              <a:highlight>
                <a:srgbClr val="FFFFFF"/>
              </a:highlight>
              <a:latin typeface="Consolas" charset="0"/>
              <a:ea typeface="Consolas" charset="0"/>
              <a:cs typeface="Consolas" charset="0"/>
            </a:endParaRP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swap</a:t>
            </a:r>
            <a:r>
              <a:rPr lang="en-US" sz="1400" b="1" dirty="0">
                <a:solidFill>
                  <a:srgbClr val="000080"/>
                </a:solidFill>
                <a:highlight>
                  <a:srgbClr val="FFFFFF"/>
                </a:highlight>
                <a:latin typeface="Consolas" charset="0"/>
                <a:ea typeface="Consolas" charset="0"/>
                <a:cs typeface="Consolas" charset="0"/>
              </a:rPr>
              <a:t>(&amp;</a:t>
            </a:r>
            <a:r>
              <a:rPr lang="en-US" sz="1400" b="1" dirty="0">
                <a:solidFill>
                  <a:srgbClr val="000000"/>
                </a:solidFill>
                <a:highlight>
                  <a:srgbClr val="FFFFFF"/>
                </a:highlight>
                <a:latin typeface="Consolas" charset="0"/>
                <a:ea typeface="Consolas" charset="0"/>
                <a:cs typeface="Consolas" charset="0"/>
              </a:rPr>
              <a:t>num0</a:t>
            </a:r>
            <a:r>
              <a:rPr lang="en-US" sz="1400" b="1" dirty="0">
                <a:solidFill>
                  <a:srgbClr val="000080"/>
                </a:solidFill>
                <a:highlight>
                  <a:srgbClr val="FFFFFF"/>
                </a:highlight>
                <a:latin typeface="Consolas" charset="0"/>
                <a:ea typeface="Consolas" charset="0"/>
                <a:cs typeface="Consolas" charset="0"/>
              </a:rPr>
              <a:t>,&amp;</a:t>
            </a:r>
            <a:r>
              <a:rPr lang="en-US" sz="1400" b="1" dirty="0">
                <a:solidFill>
                  <a:srgbClr val="000000"/>
                </a:solidFill>
                <a:highlight>
                  <a:srgbClr val="FFFFFF"/>
                </a:highlight>
                <a:latin typeface="Consolas" charset="0"/>
                <a:ea typeface="Consolas" charset="0"/>
                <a:cs typeface="Consolas" charset="0"/>
              </a:rPr>
              <a:t>num1</a:t>
            </a:r>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80"/>
                </a:solidFill>
                <a:highlight>
                  <a:srgbClr val="FFFFFF"/>
                </a:highlight>
                <a:latin typeface="Consolas" charset="0"/>
                <a:ea typeface="Consolas" charset="0"/>
                <a:cs typeface="Consolas" charset="0"/>
              </a:rPr>
              <a:t>}</a:t>
            </a:r>
            <a:endParaRPr lang="en-US" sz="1400" b="1" dirty="0">
              <a:solidFill>
                <a:srgbClr val="000000"/>
              </a:solidFill>
              <a:highlight>
                <a:srgbClr val="FFFFFF"/>
              </a:highlight>
              <a:latin typeface="Consolas" charset="0"/>
              <a:ea typeface="Consolas" charset="0"/>
              <a:cs typeface="Consolas" charset="0"/>
            </a:endParaRPr>
          </a:p>
          <a:p>
            <a:r>
              <a:rPr lang="en-US" sz="1400" b="1" dirty="0">
                <a:solidFill>
                  <a:srgbClr val="000000"/>
                </a:solidFill>
                <a:highlight>
                  <a:srgbClr val="FFFFFF"/>
                </a:highlight>
                <a:latin typeface="Consolas" charset="0"/>
                <a:ea typeface="Consolas" charset="0"/>
                <a:cs typeface="Consolas" charset="0"/>
              </a:rPr>
              <a:t>	</a:t>
            </a:r>
          </a:p>
        </p:txBody>
      </p:sp>
    </p:spTree>
    <p:extLst>
      <p:ext uri="{BB962C8B-B14F-4D97-AF65-F5344CB8AC3E}">
        <p14:creationId xmlns:p14="http://schemas.microsoft.com/office/powerpoint/2010/main" val="2188439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290022" y="2287420"/>
            <a:ext cx="3981335" cy="23178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chemeClr val="tx1">
                    <a:lumMod val="85000"/>
                  </a:schemeClr>
                </a:solidFill>
              </a:rPr>
              <a:t>Another use: OO</a:t>
            </a:r>
          </a:p>
          <a:p>
            <a:pPr lvl="1"/>
            <a:r>
              <a:rPr lang="en-US">
                <a:solidFill>
                  <a:schemeClr val="tx1">
                    <a:lumMod val="85000"/>
                  </a:schemeClr>
                </a:solidFill>
              </a:rPr>
              <a:t>Crude form of polymorphism</a:t>
            </a:r>
          </a:p>
          <a:p>
            <a:endParaRPr lang="en-US" dirty="0">
              <a:solidFill>
                <a:schemeClr val="tx1">
                  <a:lumMod val="85000"/>
                </a:schemeClr>
              </a:solidFill>
            </a:endParaRPr>
          </a:p>
        </p:txBody>
      </p:sp>
      <p:sp>
        <p:nvSpPr>
          <p:cNvPr id="3" name="TextBox 2"/>
          <p:cNvSpPr txBox="1"/>
          <p:nvPr/>
        </p:nvSpPr>
        <p:spPr>
          <a:xfrm>
            <a:off x="4387735" y="76200"/>
            <a:ext cx="7620000" cy="6986528"/>
          </a:xfrm>
          <a:prstGeom prst="rect">
            <a:avLst/>
          </a:prstGeom>
          <a:solidFill>
            <a:schemeClr val="tx1"/>
          </a:solidFill>
          <a:effectLst>
            <a:glow rad="63500">
              <a:schemeClr val="accent6">
                <a:satMod val="175000"/>
                <a:alpha val="40000"/>
              </a:schemeClr>
            </a:glow>
          </a:effectLst>
        </p:spPr>
        <p:txBody>
          <a:bodyPr wrap="square" rtlCol="0">
            <a:spAutoFit/>
          </a:bodyPr>
          <a:lstStyle/>
          <a:p>
            <a:r>
              <a:rPr lang="en-US" sz="1600" b="1" dirty="0" err="1">
                <a:solidFill>
                  <a:srgbClr val="0000FF"/>
                </a:solidFill>
                <a:highlight>
                  <a:srgbClr val="FFFFFF"/>
                </a:highlight>
                <a:latin typeface="Consolas" panose="020B0609020204030204" pitchFamily="49" charset="0"/>
                <a:cs typeface="Consolas" panose="020B0609020204030204" pitchFamily="49" charset="0"/>
              </a:rPr>
              <a:t>typedef</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struct</a:t>
            </a:r>
            <a:r>
              <a:rPr lang="en-US" sz="1600" b="1" dirty="0">
                <a:solidFill>
                  <a:srgbClr val="000000"/>
                </a:solidFill>
                <a:highlight>
                  <a:srgbClr val="FFFFFF"/>
                </a:highlight>
                <a:latin typeface="Consolas" panose="020B0609020204030204" pitchFamily="49" charset="0"/>
                <a:cs typeface="Consolas" panose="020B0609020204030204" pitchFamily="49" charset="0"/>
              </a:rPr>
              <a:t> shape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x</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y, width, height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a:solidFill>
                  <a:srgbClr val="8000FF"/>
                </a:solidFill>
                <a:highlight>
                  <a:srgbClr val="FFFFFF"/>
                </a:highlight>
                <a:latin typeface="Consolas" panose="020B0609020204030204" pitchFamily="49" charset="0"/>
                <a:cs typeface="Consolas" panose="020B0609020204030204" pitchFamily="49" charset="0"/>
              </a:rPr>
              <a:t>void</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draw</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err="1">
                <a:solidFill>
                  <a:srgbClr val="8000FF"/>
                </a:solidFill>
                <a:highlight>
                  <a:srgbClr val="FFFFFF"/>
                </a:highlight>
                <a:latin typeface="Consolas" panose="020B0609020204030204" pitchFamily="49" charset="0"/>
                <a:cs typeface="Consolas" panose="020B0609020204030204" pitchFamily="49" charset="0"/>
              </a:rPr>
              <a:t>struct</a:t>
            </a:r>
            <a:r>
              <a:rPr lang="en-US" sz="1600" b="1" dirty="0">
                <a:solidFill>
                  <a:srgbClr val="000000"/>
                </a:solidFill>
                <a:highlight>
                  <a:srgbClr val="FFFFFF"/>
                </a:highlight>
                <a:latin typeface="Consolas" panose="020B0609020204030204" pitchFamily="49" charset="0"/>
                <a:cs typeface="Consolas" panose="020B0609020204030204" pitchFamily="49" charset="0"/>
              </a:rPr>
              <a:t> shape </a:t>
            </a:r>
            <a:r>
              <a:rPr lang="en-US" sz="1600" b="1" dirty="0">
                <a:solidFill>
                  <a:srgbClr val="000080"/>
                </a:solidFill>
                <a:highlight>
                  <a:srgbClr val="FFFFFF"/>
                </a:highlight>
                <a:latin typeface="Consolas" panose="020B0609020204030204" pitchFamily="49" charset="0"/>
                <a:cs typeface="Consolas" panose="020B0609020204030204" pitchFamily="49" charset="0"/>
              </a:rPr>
              <a:t>*); // </a:t>
            </a:r>
            <a:r>
              <a:rPr lang="en-US" sz="1600" b="1" dirty="0" err="1">
                <a:solidFill>
                  <a:srgbClr val="000080"/>
                </a:solidFill>
                <a:highlight>
                  <a:srgbClr val="FFFFFF"/>
                </a:highlight>
                <a:latin typeface="Consolas" panose="020B0609020204030204" pitchFamily="49" charset="0"/>
                <a:cs typeface="Consolas" panose="020B0609020204030204" pitchFamily="49" charset="0"/>
              </a:rPr>
              <a:t>struct</a:t>
            </a:r>
            <a:r>
              <a:rPr lang="en-US" sz="1600" b="1" dirty="0">
                <a:solidFill>
                  <a:srgbClr val="000080"/>
                </a:solidFill>
                <a:highlight>
                  <a:srgbClr val="FFFFFF"/>
                </a:highlight>
                <a:latin typeface="Consolas" panose="020B0609020204030204" pitchFamily="49" charset="0"/>
                <a:cs typeface="Consolas" panose="020B0609020204030204" pitchFamily="49" charset="0"/>
              </a:rPr>
              <a:t> because no Shape yet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Shape</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8000FF"/>
                </a:solidFill>
                <a:highlight>
                  <a:srgbClr val="FFFFFF"/>
                </a:highlight>
                <a:latin typeface="Consolas" panose="020B0609020204030204" pitchFamily="49" charset="0"/>
                <a:cs typeface="Consolas" panose="020B0609020204030204" pitchFamily="49" charset="0"/>
              </a:rPr>
              <a:t>void</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drawRect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Shape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this</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printf</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808080"/>
                </a:solidFill>
                <a:highlight>
                  <a:srgbClr val="FFFFFF"/>
                </a:highlight>
                <a:latin typeface="Consolas" panose="020B0609020204030204" pitchFamily="49" charset="0"/>
                <a:cs typeface="Consolas" panose="020B0609020204030204" pitchFamily="49" charset="0"/>
              </a:rPr>
              <a:t>"drawing a %d x %d rectangle at %d, %d\n"</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p>
          <a:p>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width</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height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x</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y</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8000FF"/>
                </a:solidFill>
                <a:highlight>
                  <a:srgbClr val="FFFFFF"/>
                </a:highlight>
                <a:latin typeface="Consolas" panose="020B0609020204030204" pitchFamily="49" charset="0"/>
                <a:cs typeface="Consolas" panose="020B0609020204030204" pitchFamily="49" charset="0"/>
              </a:rPr>
              <a:t>void</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drawCircle</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Shape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this</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printf</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808080"/>
                </a:solidFill>
                <a:highlight>
                  <a:srgbClr val="FFFFFF"/>
                </a:highlight>
                <a:latin typeface="Consolas" panose="020B0609020204030204" pitchFamily="49" charset="0"/>
                <a:cs typeface="Consolas" panose="020B0609020204030204" pitchFamily="49" charset="0"/>
              </a:rPr>
              <a:t>"drawing a %d radius circle at %d, %d\n"</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p>
          <a:p>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width</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x</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this</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y</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Shape*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newRectangle</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x</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y</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width</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height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Shape *r =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malloc</a:t>
            </a:r>
            <a:r>
              <a:rPr lang="en-US" sz="1600" b="1" dirty="0">
                <a:solidFill>
                  <a:srgbClr val="000000"/>
                </a:solidFill>
                <a:highlight>
                  <a:srgbClr val="FFFFFF"/>
                </a:highlight>
                <a:latin typeface="Consolas" panose="020B0609020204030204" pitchFamily="49" charset="0"/>
                <a:cs typeface="Consolas" panose="020B0609020204030204" pitchFamily="49" charset="0"/>
              </a:rPr>
              <a:t>(</a:t>
            </a:r>
            <a:r>
              <a:rPr lang="en-US" sz="1600" b="1" dirty="0" err="1">
                <a:solidFill>
                  <a:srgbClr val="000000"/>
                </a:solidFill>
                <a:highlight>
                  <a:srgbClr val="FFFFFF"/>
                </a:highlight>
                <a:latin typeface="Consolas" panose="020B0609020204030204" pitchFamily="49" charset="0"/>
                <a:cs typeface="Consolas" panose="020B0609020204030204" pitchFamily="49" charset="0"/>
              </a:rPr>
              <a:t>sizeof</a:t>
            </a:r>
            <a:r>
              <a:rPr lang="en-US" sz="1600" b="1" dirty="0">
                <a:solidFill>
                  <a:srgbClr val="000000"/>
                </a:solidFill>
                <a:highlight>
                  <a:srgbClr val="FFFFFF"/>
                </a:highlight>
                <a:latin typeface="Consolas" panose="020B0609020204030204" pitchFamily="49" charset="0"/>
                <a:cs typeface="Consolas" panose="020B0609020204030204" pitchFamily="49" charset="0"/>
              </a:rPr>
              <a:t>(Shape))</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r-</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x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x</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r</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y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y</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r</a:t>
            </a:r>
            <a:r>
              <a:rPr lang="en-US" sz="1600" b="1" dirty="0">
                <a:solidFill>
                  <a:srgbClr val="000080"/>
                </a:solidFill>
                <a:highlight>
                  <a:srgbClr val="FFFFFF"/>
                </a:highlight>
                <a:latin typeface="Consolas" panose="020B0609020204030204" pitchFamily="49" charset="0"/>
                <a:cs typeface="Consolas" panose="020B0609020204030204" pitchFamily="49" charset="0"/>
              </a:rPr>
              <a:t>-&gt;</a:t>
            </a:r>
            <a:r>
              <a:rPr lang="en-US" sz="1600" b="1" dirty="0">
                <a:solidFill>
                  <a:srgbClr val="000000"/>
                </a:solidFill>
                <a:highlight>
                  <a:srgbClr val="FFFFFF"/>
                </a:highlight>
                <a:latin typeface="Consolas" panose="020B0609020204030204" pitchFamily="49" charset="0"/>
                <a:cs typeface="Consolas" panose="020B0609020204030204" pitchFamily="49" charset="0"/>
              </a:rPr>
              <a:t>width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width</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000000"/>
                </a:solidFill>
                <a:highlight>
                  <a:srgbClr val="FFFFFF"/>
                </a:highlight>
                <a:latin typeface="Consolas" panose="020B0609020204030204" pitchFamily="49" charset="0"/>
                <a:cs typeface="Consolas" panose="020B0609020204030204" pitchFamily="49" charset="0"/>
              </a:rPr>
              <a:t>r-&gt;height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height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r-&gt;draw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drawRect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a:solidFill>
                  <a:srgbClr val="0000FF"/>
                </a:solidFill>
                <a:highlight>
                  <a:srgbClr val="FFFFFF"/>
                </a:highlight>
                <a:latin typeface="Consolas" panose="020B0609020204030204" pitchFamily="49" charset="0"/>
                <a:cs typeface="Consolas" panose="020B0609020204030204" pitchFamily="49" charset="0"/>
              </a:rPr>
              <a:t>return</a:t>
            </a:r>
            <a:r>
              <a:rPr lang="en-US" sz="1600" b="1" dirty="0">
                <a:solidFill>
                  <a:srgbClr val="000000"/>
                </a:solidFill>
                <a:highlight>
                  <a:srgbClr val="FFFFFF"/>
                </a:highlight>
                <a:latin typeface="Consolas" panose="020B0609020204030204" pitchFamily="49" charset="0"/>
                <a:cs typeface="Consolas" panose="020B0609020204030204" pitchFamily="49" charset="0"/>
              </a:rPr>
              <a:t> r</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p>
          <a:p>
            <a:r>
              <a:rPr lang="en-US" sz="1600" b="1" dirty="0">
                <a:solidFill>
                  <a:srgbClr val="000000"/>
                </a:solidFill>
                <a:highlight>
                  <a:srgbClr val="FFFFFF"/>
                </a:highlight>
                <a:latin typeface="Consolas" panose="020B0609020204030204" pitchFamily="49" charset="0"/>
                <a:cs typeface="Consolas" panose="020B0609020204030204" pitchFamily="49" charset="0"/>
              </a:rPr>
              <a:t>Shape *s =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newRectangle</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FF8000"/>
                </a:solidFill>
                <a:highlight>
                  <a:srgbClr val="FFFFFF"/>
                </a:highlight>
                <a:latin typeface="Consolas" panose="020B0609020204030204" pitchFamily="49" charset="0"/>
                <a:cs typeface="Consolas" panose="020B0609020204030204" pitchFamily="49" charset="0"/>
              </a:rPr>
              <a:t>5</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FF8000"/>
                </a:solidFill>
                <a:highlight>
                  <a:srgbClr val="FFFFFF"/>
                </a:highlight>
                <a:latin typeface="Consolas" panose="020B0609020204030204" pitchFamily="49" charset="0"/>
                <a:cs typeface="Consolas" panose="020B0609020204030204" pitchFamily="49" charset="0"/>
              </a:rPr>
              <a:t>10</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FF8000"/>
                </a:solidFill>
                <a:highlight>
                  <a:srgbClr val="FFFFFF"/>
                </a:highlight>
                <a:latin typeface="Consolas" panose="020B0609020204030204" pitchFamily="49" charset="0"/>
                <a:cs typeface="Consolas" panose="020B0609020204030204" pitchFamily="49" charset="0"/>
              </a:rPr>
              <a:t>15</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a:solidFill>
                  <a:srgbClr val="FF8000"/>
                </a:solidFill>
                <a:highlight>
                  <a:srgbClr val="FFFFFF"/>
                </a:highlight>
                <a:latin typeface="Consolas" panose="020B0609020204030204" pitchFamily="49" charset="0"/>
                <a:cs typeface="Consolas" panose="020B0609020204030204" pitchFamily="49" charset="0"/>
              </a:rPr>
              <a:t>20</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p>
          <a:p>
            <a:r>
              <a:rPr lang="en-US" sz="1600" b="1" dirty="0">
                <a:solidFill>
                  <a:srgbClr val="000080"/>
                </a:solidFill>
                <a:highlight>
                  <a:srgbClr val="FFFFFF"/>
                </a:highlight>
                <a:latin typeface="Consolas" panose="020B0609020204030204" pitchFamily="49" charset="0"/>
                <a:cs typeface="Consolas" panose="020B0609020204030204" pitchFamily="49" charset="0"/>
              </a:rPr>
              <a:t>s-&gt;draw(s);</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322313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4378" y="1156855"/>
            <a:ext cx="3049847" cy="4030287"/>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US" dirty="0">
                <a:solidFill>
                  <a:schemeClr val="tx1">
                    <a:lumMod val="85000"/>
                  </a:schemeClr>
                </a:solidFill>
              </a:rPr>
              <a:t>Callbacks</a:t>
            </a:r>
          </a:p>
          <a:p>
            <a:pPr lvl="1">
              <a:lnSpc>
                <a:spcPct val="100000"/>
              </a:lnSpc>
              <a:spcAft>
                <a:spcPts val="1200"/>
              </a:spcAft>
            </a:pPr>
            <a:r>
              <a:rPr lang="en-US" dirty="0">
                <a:solidFill>
                  <a:schemeClr val="tx1">
                    <a:lumMod val="85000"/>
                  </a:schemeClr>
                </a:solidFill>
              </a:rPr>
              <a:t>Here: pass function to system; system calls it when event is triggered</a:t>
            </a:r>
          </a:p>
          <a:p>
            <a:pPr lvl="1">
              <a:lnSpc>
                <a:spcPct val="100000"/>
              </a:lnSpc>
              <a:spcAft>
                <a:spcPts val="1200"/>
              </a:spcAft>
            </a:pPr>
            <a:r>
              <a:rPr lang="en-US" dirty="0">
                <a:solidFill>
                  <a:schemeClr val="tx1">
                    <a:lumMod val="85000"/>
                  </a:schemeClr>
                </a:solidFill>
              </a:rPr>
              <a:t>Generally: client function called by library</a:t>
            </a:r>
          </a:p>
        </p:txBody>
      </p:sp>
      <p:sp>
        <p:nvSpPr>
          <p:cNvPr id="4" name="TextBox 3"/>
          <p:cNvSpPr txBox="1"/>
          <p:nvPr/>
        </p:nvSpPr>
        <p:spPr>
          <a:xfrm>
            <a:off x="4158056" y="398889"/>
            <a:ext cx="7393259" cy="5509200"/>
          </a:xfrm>
          <a:prstGeom prst="rect">
            <a:avLst/>
          </a:prstGeom>
          <a:solidFill>
            <a:schemeClr val="tx1"/>
          </a:solidFill>
          <a:effectLst>
            <a:glow rad="63500">
              <a:schemeClr val="accent6">
                <a:satMod val="175000"/>
                <a:alpha val="40000"/>
              </a:schemeClr>
            </a:glow>
          </a:effectLst>
        </p:spPr>
        <p:txBody>
          <a:bodyPr wrap="square" rtlCol="0">
            <a:spAutoFit/>
          </a:bodyPr>
          <a:lstStyle/>
          <a:p>
            <a:r>
              <a:rPr lang="en-US" sz="1600" b="1" dirty="0">
                <a:solidFill>
                  <a:srgbClr val="008000"/>
                </a:solidFill>
                <a:highlight>
                  <a:srgbClr val="FFFFFF"/>
                </a:highlight>
                <a:latin typeface="Consolas" panose="020B0609020204030204" pitchFamily="49" charset="0"/>
                <a:cs typeface="Consolas" panose="020B0609020204030204" pitchFamily="49" charset="0"/>
              </a:rPr>
              <a:t>/* Function Pointers - signal handler */</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804000"/>
                </a:solidFill>
                <a:highlight>
                  <a:srgbClr val="FFFFFF"/>
                </a:highlight>
                <a:latin typeface="Consolas" panose="020B0609020204030204" pitchFamily="49" charset="0"/>
                <a:cs typeface="Consolas" panose="020B0609020204030204" pitchFamily="49" charset="0"/>
              </a:rPr>
              <a:t>#include &lt;</a:t>
            </a:r>
            <a:r>
              <a:rPr lang="en-US" sz="1600" b="1" dirty="0" err="1">
                <a:solidFill>
                  <a:srgbClr val="804000"/>
                </a:solidFill>
                <a:highlight>
                  <a:srgbClr val="FFFFFF"/>
                </a:highlight>
                <a:latin typeface="Consolas" panose="020B0609020204030204" pitchFamily="49" charset="0"/>
                <a:cs typeface="Consolas" panose="020B0609020204030204" pitchFamily="49" charset="0"/>
              </a:rPr>
              <a:t>stdio.h</a:t>
            </a:r>
            <a:r>
              <a:rPr lang="en-US" sz="1600" b="1" dirty="0">
                <a:solidFill>
                  <a:srgbClr val="804000"/>
                </a:solidFill>
                <a:highlight>
                  <a:srgbClr val="FFFFFF"/>
                </a:highlight>
                <a:latin typeface="Consolas" panose="020B0609020204030204" pitchFamily="49" charset="0"/>
                <a:cs typeface="Consolas" panose="020B0609020204030204" pitchFamily="49" charset="0"/>
              </a:rPr>
              <a:t>&gt;</a:t>
            </a:r>
          </a:p>
          <a:p>
            <a:r>
              <a:rPr lang="en-US" sz="1600" b="1" dirty="0">
                <a:solidFill>
                  <a:srgbClr val="804000"/>
                </a:solidFill>
                <a:highlight>
                  <a:srgbClr val="FFFFFF"/>
                </a:highlight>
                <a:latin typeface="Consolas" panose="020B0609020204030204" pitchFamily="49" charset="0"/>
                <a:cs typeface="Consolas" panose="020B0609020204030204" pitchFamily="49" charset="0"/>
              </a:rPr>
              <a:t>#include &lt;</a:t>
            </a:r>
            <a:r>
              <a:rPr lang="en-US" sz="1600" b="1" dirty="0" err="1">
                <a:solidFill>
                  <a:srgbClr val="804000"/>
                </a:solidFill>
                <a:highlight>
                  <a:srgbClr val="FFFFFF"/>
                </a:highlight>
                <a:latin typeface="Consolas" panose="020B0609020204030204" pitchFamily="49" charset="0"/>
                <a:cs typeface="Consolas" panose="020B0609020204030204" pitchFamily="49" charset="0"/>
              </a:rPr>
              <a:t>stdlib.h</a:t>
            </a:r>
            <a:r>
              <a:rPr lang="en-US" sz="1600" b="1" dirty="0">
                <a:solidFill>
                  <a:srgbClr val="804000"/>
                </a:solidFill>
                <a:highlight>
                  <a:srgbClr val="FFFFFF"/>
                </a:highlight>
                <a:latin typeface="Consolas" panose="020B0609020204030204" pitchFamily="49" charset="0"/>
                <a:cs typeface="Consolas" panose="020B0609020204030204" pitchFamily="49" charset="0"/>
              </a:rPr>
              <a:t>&gt;</a:t>
            </a:r>
          </a:p>
          <a:p>
            <a:r>
              <a:rPr lang="en-US" sz="1600" b="1" dirty="0">
                <a:solidFill>
                  <a:srgbClr val="804000"/>
                </a:solidFill>
                <a:highlight>
                  <a:srgbClr val="FFFFFF"/>
                </a:highlight>
                <a:latin typeface="Consolas" panose="020B0609020204030204" pitchFamily="49" charset="0"/>
                <a:cs typeface="Consolas" panose="020B0609020204030204" pitchFamily="49" charset="0"/>
              </a:rPr>
              <a:t>#include &lt;</a:t>
            </a:r>
            <a:r>
              <a:rPr lang="en-US" sz="1600" b="1" dirty="0" err="1">
                <a:solidFill>
                  <a:srgbClr val="804000"/>
                </a:solidFill>
                <a:highlight>
                  <a:srgbClr val="FFFFFF"/>
                </a:highlight>
                <a:latin typeface="Consolas" panose="020B0609020204030204" pitchFamily="49" charset="0"/>
                <a:cs typeface="Consolas" panose="020B0609020204030204" pitchFamily="49" charset="0"/>
              </a:rPr>
              <a:t>signal.h</a:t>
            </a:r>
            <a:r>
              <a:rPr lang="en-US" sz="1600" b="1" dirty="0">
                <a:solidFill>
                  <a:srgbClr val="804000"/>
                </a:solidFill>
                <a:highlight>
                  <a:srgbClr val="FFFFFF"/>
                </a:highlight>
                <a:latin typeface="Consolas" panose="020B0609020204030204" pitchFamily="49" charset="0"/>
                <a:cs typeface="Consolas" panose="020B0609020204030204" pitchFamily="49" charset="0"/>
              </a:rPr>
              <a:t>&gt;</a:t>
            </a:r>
          </a:p>
          <a:p>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8000FF"/>
                </a:solidFill>
                <a:highlight>
                  <a:srgbClr val="FFFFFF"/>
                </a:highlight>
                <a:latin typeface="Consolas" panose="020B0609020204030204" pitchFamily="49" charset="0"/>
                <a:cs typeface="Consolas" panose="020B0609020204030204" pitchFamily="49" charset="0"/>
              </a:rPr>
              <a:t>void</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mySigProcess</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arg</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p>
          <a:p>
            <a:r>
              <a:rPr lang="pt-BR" sz="1600" b="1" dirty="0">
                <a:solidFill>
                  <a:srgbClr val="000000"/>
                </a:solidFill>
                <a:highlight>
                  <a:srgbClr val="FFFFFF"/>
                </a:highlight>
                <a:latin typeface="Consolas" panose="020B0609020204030204" pitchFamily="49" charset="0"/>
                <a:cs typeface="Consolas" panose="020B0609020204030204" pitchFamily="49" charset="0"/>
              </a:rPr>
              <a:t>    printf</a:t>
            </a:r>
            <a:r>
              <a:rPr lang="pt-BR" sz="1600" b="1" dirty="0">
                <a:solidFill>
                  <a:srgbClr val="000080"/>
                </a:solidFill>
                <a:highlight>
                  <a:srgbClr val="FFFFFF"/>
                </a:highlight>
                <a:latin typeface="Consolas" panose="020B0609020204030204" pitchFamily="49" charset="0"/>
                <a:cs typeface="Consolas" panose="020B0609020204030204" pitchFamily="49" charset="0"/>
              </a:rPr>
              <a:t>(</a:t>
            </a:r>
            <a:r>
              <a:rPr lang="pt-BR" sz="1600" b="1" dirty="0">
                <a:solidFill>
                  <a:srgbClr val="808080"/>
                </a:solidFill>
                <a:highlight>
                  <a:srgbClr val="FFFFFF"/>
                </a:highlight>
                <a:latin typeface="Consolas" panose="020B0609020204030204" pitchFamily="49" charset="0"/>
                <a:cs typeface="Consolas" panose="020B0609020204030204" pitchFamily="49" charset="0"/>
              </a:rPr>
              <a:t>"\nControl-c pressed - exiting\n"</a:t>
            </a:r>
            <a:r>
              <a:rPr lang="pt-BR"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exit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FF8000"/>
                </a:solidFill>
                <a:highlight>
                  <a:srgbClr val="FFFFFF"/>
                </a:highlight>
                <a:latin typeface="Consolas" panose="020B0609020204030204" pitchFamily="49" charset="0"/>
                <a:cs typeface="Consolas" panose="020B0609020204030204" pitchFamily="49" charset="0"/>
              </a:rPr>
              <a:t>0</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main</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8000FF"/>
                </a:solidFill>
                <a:highlight>
                  <a:srgbClr val="FFFFFF"/>
                </a:highlight>
                <a:latin typeface="Consolas" panose="020B0609020204030204" pitchFamily="49" charset="0"/>
                <a:cs typeface="Consolas" panose="020B0609020204030204" pitchFamily="49" charset="0"/>
              </a:rPr>
              <a:t>int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i</a:t>
            </a:r>
            <a:r>
              <a:rPr lang="en-US" sz="1600" b="1" dirty="0">
                <a:solidFill>
                  <a:srgbClr val="000000"/>
                </a:solidFill>
                <a:highlight>
                  <a:srgbClr val="FFFFFF"/>
                </a:highlight>
                <a:latin typeface="Consolas" panose="020B0609020204030204" pitchFamily="49" charset="0"/>
                <a:cs typeface="Consolas" panose="020B0609020204030204" pitchFamily="49" charset="0"/>
              </a:rPr>
              <a:t> = 1</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 </a:t>
            </a:r>
            <a:r>
              <a:rPr lang="en-US" sz="1600" b="1" dirty="0">
                <a:solidFill>
                  <a:srgbClr val="008000"/>
                </a:solidFill>
                <a:highlight>
                  <a:srgbClr val="FFFFFF"/>
                </a:highlight>
                <a:latin typeface="Consolas" panose="020B0609020204030204" pitchFamily="49" charset="0"/>
                <a:cs typeface="Consolas" panose="020B0609020204030204" pitchFamily="49" charset="0"/>
              </a:rPr>
              <a:t>register our own signal handler for SIGINT (Ctrl-C)</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signal</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SIGINT</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mySigProcess</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a:solidFill>
                  <a:srgbClr val="0000FF"/>
                </a:solidFill>
                <a:highlight>
                  <a:srgbClr val="FFFFFF"/>
                </a:highlight>
                <a:latin typeface="Consolas" panose="020B0609020204030204" pitchFamily="49" charset="0"/>
                <a:cs typeface="Consolas" panose="020B0609020204030204" pitchFamily="49" charset="0"/>
              </a:rPr>
              <a:t>while ( 1 )</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printf</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r>
              <a:rPr lang="en-US" sz="1600" b="1" dirty="0">
                <a:solidFill>
                  <a:srgbClr val="808080"/>
                </a:solidFill>
                <a:highlight>
                  <a:srgbClr val="FFFFFF"/>
                </a:highlight>
                <a:latin typeface="Consolas" panose="020B0609020204030204" pitchFamily="49" charset="0"/>
                <a:cs typeface="Consolas" panose="020B0609020204030204" pitchFamily="49" charset="0"/>
              </a:rPr>
              <a:t>"%d - "</a:t>
            </a:r>
            <a:r>
              <a:rPr lang="en-US" sz="1600" b="1" dirty="0">
                <a:solidFill>
                  <a:srgbClr val="000080"/>
                </a:solidFill>
                <a:highlight>
                  <a:srgbClr val="FFFFFF"/>
                </a:highlight>
                <a:latin typeface="Consolas" panose="020B0609020204030204" pitchFamily="49" charset="0"/>
                <a:cs typeface="Consolas" panose="020B0609020204030204" pitchFamily="49" charset="0"/>
              </a:rPr>
              <a:t>, ++</a:t>
            </a:r>
            <a:r>
              <a:rPr lang="en-US" sz="1600" b="1" dirty="0" err="1">
                <a:solidFill>
                  <a:srgbClr val="000000"/>
                </a:solidFill>
                <a:highlight>
                  <a:srgbClr val="FFFFFF"/>
                </a:highlight>
                <a:latin typeface="Consolas" panose="020B0609020204030204" pitchFamily="49" charset="0"/>
                <a:cs typeface="Consolas" panose="020B0609020204030204" pitchFamily="49" charset="0"/>
              </a:rPr>
              <a:t>i</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00"/>
                </a:solidFill>
                <a:highlight>
                  <a:srgbClr val="FFFFFF"/>
                </a:highlight>
                <a:latin typeface="Consolas" panose="020B0609020204030204" pitchFamily="49" charset="0"/>
                <a:cs typeface="Consolas" panose="020B0609020204030204" pitchFamily="49" charset="0"/>
              </a:rPr>
              <a:t>    </a:t>
            </a:r>
            <a:r>
              <a:rPr lang="en-US" sz="1600" b="1" dirty="0">
                <a:solidFill>
                  <a:srgbClr val="000080"/>
                </a:solidFill>
                <a:highlight>
                  <a:srgbClr val="FFFFFF"/>
                </a:highlight>
                <a:latin typeface="Consolas" panose="020B0609020204030204" pitchFamily="49" charset="0"/>
                <a:cs typeface="Consolas" panose="020B0609020204030204" pitchFamily="49" charset="0"/>
              </a:rPr>
              <a:t>}</a:t>
            </a:r>
          </a:p>
          <a:p>
            <a:r>
              <a:rPr lang="en-US" sz="1600" b="1" dirty="0">
                <a:solidFill>
                  <a:srgbClr val="000080"/>
                </a:solidFill>
                <a:highlight>
                  <a:srgbClr val="FFFFFF"/>
                </a:highlight>
                <a:latin typeface="Consolas" panose="020B0609020204030204" pitchFamily="49" charset="0"/>
                <a:cs typeface="Consolas" panose="020B0609020204030204" pitchFamily="49" charset="0"/>
              </a:rPr>
              <a:t>    // no return – never reach here!</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a:p>
            <a:r>
              <a:rPr lang="en-US" sz="1600" b="1" dirty="0">
                <a:solidFill>
                  <a:srgbClr val="000080"/>
                </a:solidFill>
                <a:highlight>
                  <a:srgbClr val="FFFFFF"/>
                </a:highlight>
                <a:latin typeface="Consolas" panose="020B0609020204030204" pitchFamily="49" charset="0"/>
                <a:cs typeface="Consolas" panose="020B0609020204030204" pitchFamily="49" charset="0"/>
              </a:rPr>
              <a:t>}</a:t>
            </a:r>
            <a:endParaRPr lang="en-US" sz="1600" b="1" dirty="0">
              <a:solidFill>
                <a:srgbClr val="000000"/>
              </a:solidFill>
              <a:highlight>
                <a:srgbClr val="FFFFFF"/>
              </a:highlight>
              <a:latin typeface="Consolas" panose="020B0609020204030204" pitchFamily="49" charset="0"/>
              <a:cs typeface="Consolas" panose="020B0609020204030204" pitchFamily="49" charset="0"/>
            </a:endParaRPr>
          </a:p>
        </p:txBody>
      </p:sp>
      <p:sp>
        <p:nvSpPr>
          <p:cNvPr id="5" name="TextBox 4"/>
          <p:cNvSpPr txBox="1"/>
          <p:nvPr/>
        </p:nvSpPr>
        <p:spPr>
          <a:xfrm>
            <a:off x="7577686" y="4467754"/>
            <a:ext cx="4457460" cy="214277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182880" tIns="274320" rtlCol="0">
            <a:noAutofit/>
          </a:bodyPr>
          <a:lstStyle/>
          <a:p>
            <a:r>
              <a:rPr lang="en-US" sz="2000" dirty="0">
                <a:latin typeface="Consolas" charset="0"/>
                <a:ea typeface="Consolas" charset="0"/>
                <a:cs typeface="Consolas" charset="0"/>
              </a:rPr>
              <a:t>$ </a:t>
            </a:r>
            <a:r>
              <a:rPr lang="en-US" sz="2000" dirty="0" err="1">
                <a:latin typeface="Consolas" charset="0"/>
                <a:ea typeface="Consolas" charset="0"/>
                <a:cs typeface="Consolas" charset="0"/>
              </a:rPr>
              <a:t>gcc</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godot.c</a:t>
            </a:r>
            <a:endParaRPr lang="en-US" sz="2000" dirty="0">
              <a:latin typeface="Consolas" charset="0"/>
              <a:ea typeface="Consolas" charset="0"/>
              <a:cs typeface="Consolas" charset="0"/>
            </a:endParaRPr>
          </a:p>
          <a:p>
            <a:r>
              <a:rPr lang="en-US" sz="2000" dirty="0">
                <a:latin typeface="Consolas" charset="0"/>
                <a:ea typeface="Consolas" charset="0"/>
                <a:cs typeface="Consolas" charset="0"/>
              </a:rPr>
              <a:t>$ </a:t>
            </a:r>
            <a:r>
              <a:rPr lang="en-US" sz="2000" dirty="0" err="1">
                <a:latin typeface="Consolas" charset="0"/>
                <a:ea typeface="Consolas" charset="0"/>
                <a:cs typeface="Consolas" charset="0"/>
              </a:rPr>
              <a:t>a.out</a:t>
            </a:r>
            <a:endParaRPr lang="en-US" sz="2000" dirty="0">
              <a:latin typeface="Consolas" charset="0"/>
              <a:ea typeface="Consolas" charset="0"/>
              <a:cs typeface="Consolas" charset="0"/>
            </a:endParaRPr>
          </a:p>
          <a:p>
            <a:r>
              <a:rPr lang="en-US" sz="2000" dirty="0">
                <a:latin typeface="Consolas" charset="0"/>
                <a:ea typeface="Consolas" charset="0"/>
                <a:cs typeface="Consolas" charset="0"/>
              </a:rPr>
              <a:t>1 – 2 – 3 – 4 – 5 – 6 – ^C</a:t>
            </a:r>
          </a:p>
          <a:p>
            <a:r>
              <a:rPr lang="en-US" sz="2000" dirty="0">
                <a:latin typeface="Consolas" charset="0"/>
                <a:ea typeface="Consolas" charset="0"/>
                <a:cs typeface="Consolas" charset="0"/>
              </a:rPr>
              <a:t>Control-c pressed - exiting</a:t>
            </a:r>
          </a:p>
          <a:p>
            <a:r>
              <a:rPr lang="en-US" sz="2000" dirty="0">
                <a:latin typeface="Consolas" charset="0"/>
                <a:ea typeface="Consolas" charset="0"/>
                <a:cs typeface="Consolas" charset="0"/>
              </a:rPr>
              <a:t>$ </a:t>
            </a:r>
          </a:p>
        </p:txBody>
      </p:sp>
    </p:spTree>
    <p:extLst>
      <p:ext uri="{BB962C8B-B14F-4D97-AF65-F5344CB8AC3E}">
        <p14:creationId xmlns:p14="http://schemas.microsoft.com/office/powerpoint/2010/main" val="137912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a:t>More detail on C, C++ types</a:t>
            </a:r>
            <a:endParaRPr lang="en-US" i="1" dirty="0"/>
          </a:p>
          <a:p>
            <a:r>
              <a:rPr lang="en-US" dirty="0"/>
              <a:t>Comparison to Java, Ada</a:t>
            </a:r>
          </a:p>
          <a:p>
            <a:r>
              <a:rPr lang="en-US" dirty="0"/>
              <a:t>A definition of “strongly typed”</a:t>
            </a:r>
          </a:p>
          <a:p>
            <a:r>
              <a:rPr lang="en-US" dirty="0"/>
              <a:t>Static vs. dynamic typing</a:t>
            </a:r>
          </a:p>
          <a:p>
            <a:r>
              <a:rPr lang="en-US" dirty="0"/>
              <a:t>Simple OO, callbacks in </a:t>
            </a:r>
            <a:r>
              <a:rPr lang="en-US"/>
              <a:t>C/C++</a:t>
            </a:r>
            <a:endParaRPr lang="en-US" dirty="0"/>
          </a:p>
        </p:txBody>
      </p:sp>
    </p:spTree>
    <p:extLst>
      <p:ext uri="{BB962C8B-B14F-4D97-AF65-F5344CB8AC3E}">
        <p14:creationId xmlns:p14="http://schemas.microsoft.com/office/powerpoint/2010/main" val="91505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61E7E-F858-209C-D40E-9D3CF2BF1515}"/>
              </a:ext>
            </a:extLst>
          </p:cNvPr>
          <p:cNvSpPr>
            <a:spLocks noGrp="1"/>
          </p:cNvSpPr>
          <p:nvPr>
            <p:ph type="title"/>
          </p:nvPr>
        </p:nvSpPr>
        <p:spPr/>
        <p:txBody>
          <a:bodyPr/>
          <a:lstStyle/>
          <a:p>
            <a:r>
              <a:rPr lang="en-US" dirty="0"/>
              <a:t>Course wrap-up</a:t>
            </a:r>
          </a:p>
        </p:txBody>
      </p:sp>
      <p:sp>
        <p:nvSpPr>
          <p:cNvPr id="3" name="Content Placeholder 2">
            <a:extLst>
              <a:ext uri="{FF2B5EF4-FFF2-40B4-BE49-F238E27FC236}">
                <a16:creationId xmlns:a16="http://schemas.microsoft.com/office/drawing/2014/main" id="{BE298079-4795-07D4-D3A6-444ED8B09EF9}"/>
              </a:ext>
            </a:extLst>
          </p:cNvPr>
          <p:cNvSpPr>
            <a:spLocks noGrp="1"/>
          </p:cNvSpPr>
          <p:nvPr>
            <p:ph idx="1"/>
          </p:nvPr>
        </p:nvSpPr>
        <p:spPr/>
        <p:txBody>
          <a:bodyPr/>
          <a:lstStyle/>
          <a:p>
            <a:r>
              <a:rPr lang="en-US" dirty="0"/>
              <a:t>So, what is CSC 2210 </a:t>
            </a:r>
            <a:r>
              <a:rPr lang="en-US" i="1" dirty="0"/>
              <a:t>about</a:t>
            </a:r>
            <a:r>
              <a:rPr lang="en-US" dirty="0"/>
              <a:t>?</a:t>
            </a:r>
          </a:p>
          <a:p>
            <a:pPr lvl="1"/>
            <a:r>
              <a:rPr lang="en-US" dirty="0"/>
              <a:t>Introduce C++, C, manual memory management: improved efficiency</a:t>
            </a:r>
          </a:p>
          <a:p>
            <a:pPr lvl="1"/>
            <a:r>
              <a:rPr lang="en-US" dirty="0"/>
              <a:t>“How things work” – how high-level concepts implemented at machine level efficiently</a:t>
            </a:r>
          </a:p>
          <a:p>
            <a:r>
              <a:rPr lang="en-US" dirty="0"/>
              <a:t>Why do we need to know how things work?</a:t>
            </a:r>
          </a:p>
          <a:p>
            <a:pPr lvl="1"/>
            <a:r>
              <a:rPr lang="en-US" dirty="0"/>
              <a:t>Without knowing, we just have a list of arbitrary rules</a:t>
            </a:r>
          </a:p>
          <a:p>
            <a:pPr lvl="1"/>
            <a:r>
              <a:rPr lang="en-US" dirty="0"/>
              <a:t>Understanding the machine leads to understanding how languages designed, making it easier to learn new computational models</a:t>
            </a:r>
          </a:p>
          <a:p>
            <a:pPr lvl="1"/>
            <a:r>
              <a:rPr lang="en-US" dirty="0"/>
              <a:t>Understanding the machine important to making code efficient</a:t>
            </a:r>
          </a:p>
          <a:p>
            <a:r>
              <a:rPr lang="en-US" dirty="0"/>
              <a:t>Computers: many layers of abstraction</a:t>
            </a:r>
          </a:p>
          <a:p>
            <a:endParaRPr lang="en-US" dirty="0"/>
          </a:p>
          <a:p>
            <a:pPr lvl="1"/>
            <a:endParaRPr lang="en-US" dirty="0"/>
          </a:p>
        </p:txBody>
      </p:sp>
    </p:spTree>
    <p:extLst>
      <p:ext uri="{BB962C8B-B14F-4D97-AF65-F5344CB8AC3E}">
        <p14:creationId xmlns:p14="http://schemas.microsoft.com/office/powerpoint/2010/main" val="388333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9822-A54C-D3CE-A3DA-224B1778655C}"/>
              </a:ext>
            </a:extLst>
          </p:cNvPr>
          <p:cNvSpPr>
            <a:spLocks noGrp="1"/>
          </p:cNvSpPr>
          <p:nvPr>
            <p:ph type="title"/>
          </p:nvPr>
        </p:nvSpPr>
        <p:spPr/>
        <p:txBody>
          <a:bodyPr>
            <a:normAutofit fontScale="90000"/>
          </a:bodyPr>
          <a:lstStyle/>
          <a:p>
            <a:r>
              <a:rPr lang="en-US" dirty="0"/>
              <a:t>Course Review: Computing Abstractions</a:t>
            </a:r>
          </a:p>
        </p:txBody>
      </p:sp>
      <p:sp>
        <p:nvSpPr>
          <p:cNvPr id="3" name="Content Placeholder 2">
            <a:extLst>
              <a:ext uri="{FF2B5EF4-FFF2-40B4-BE49-F238E27FC236}">
                <a16:creationId xmlns:a16="http://schemas.microsoft.com/office/drawing/2014/main" id="{484448F5-0E62-53E7-0B82-592CE1719542}"/>
              </a:ext>
            </a:extLst>
          </p:cNvPr>
          <p:cNvSpPr>
            <a:spLocks noGrp="1"/>
          </p:cNvSpPr>
          <p:nvPr>
            <p:ph idx="1"/>
          </p:nvPr>
        </p:nvSpPr>
        <p:spPr>
          <a:xfrm>
            <a:off x="1120000" y="1825625"/>
            <a:ext cx="10233800" cy="4895686"/>
          </a:xfrm>
        </p:spPr>
        <p:txBody>
          <a:bodyPr>
            <a:normAutofit/>
          </a:bodyPr>
          <a:lstStyle/>
          <a:p>
            <a:r>
              <a:rPr lang="en-US" dirty="0"/>
              <a:t>Starting point: programming in a high-level language</a:t>
            </a:r>
          </a:p>
          <a:p>
            <a:pPr lvl="1"/>
            <a:r>
              <a:rPr lang="en-US" dirty="0"/>
              <a:t>Java, Python, C++</a:t>
            </a:r>
          </a:p>
          <a:p>
            <a:pPr lvl="1"/>
            <a:r>
              <a:rPr lang="en-US" dirty="0"/>
              <a:t>Lots of abstractions to support overall system design</a:t>
            </a:r>
          </a:p>
          <a:p>
            <a:pPr lvl="1"/>
            <a:r>
              <a:rPr lang="en-US" dirty="0"/>
              <a:t>Mathematical, ADT views of types</a:t>
            </a:r>
          </a:p>
          <a:p>
            <a:r>
              <a:rPr lang="en-US" dirty="0"/>
              <a:t>This course: introduction to low-level programming: C</a:t>
            </a:r>
          </a:p>
          <a:p>
            <a:pPr lvl="1"/>
            <a:r>
              <a:rPr lang="en-US" dirty="0"/>
              <a:t>Programmer must know internal details</a:t>
            </a:r>
          </a:p>
          <a:p>
            <a:pPr lvl="1"/>
            <a:r>
              <a:rPr lang="en-US" dirty="0"/>
              <a:t>Often focused on types=string of bits</a:t>
            </a:r>
          </a:p>
          <a:p>
            <a:pPr lvl="1"/>
            <a:r>
              <a:rPr lang="en-US" dirty="0"/>
              <a:t>Abstractions must be maintained by the programmer</a:t>
            </a:r>
          </a:p>
          <a:p>
            <a:r>
              <a:rPr lang="en-US" dirty="0"/>
              <a:t>Also in this course: assembly programming </a:t>
            </a:r>
          </a:p>
          <a:p>
            <a:pPr lvl="1"/>
            <a:r>
              <a:rPr lang="en-US" dirty="0"/>
              <a:t>In our case, using the x86 architecture</a:t>
            </a:r>
          </a:p>
          <a:p>
            <a:pPr lvl="1"/>
            <a:r>
              <a:rPr lang="en-US" dirty="0"/>
              <a:t>Even more dependent on internal details</a:t>
            </a:r>
          </a:p>
          <a:p>
            <a:pPr marL="0" indent="0">
              <a:buNone/>
            </a:pPr>
            <a:endParaRPr lang="en-US" dirty="0"/>
          </a:p>
        </p:txBody>
      </p:sp>
    </p:spTree>
    <p:extLst>
      <p:ext uri="{BB962C8B-B14F-4D97-AF65-F5344CB8AC3E}">
        <p14:creationId xmlns:p14="http://schemas.microsoft.com/office/powerpoint/2010/main" val="400442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9822-A54C-D3CE-A3DA-224B1778655C}"/>
              </a:ext>
            </a:extLst>
          </p:cNvPr>
          <p:cNvSpPr>
            <a:spLocks noGrp="1"/>
          </p:cNvSpPr>
          <p:nvPr>
            <p:ph type="title"/>
          </p:nvPr>
        </p:nvSpPr>
        <p:spPr/>
        <p:txBody>
          <a:bodyPr>
            <a:normAutofit/>
          </a:bodyPr>
          <a:lstStyle/>
          <a:p>
            <a:r>
              <a:rPr lang="en-US" dirty="0"/>
              <a:t>Layers of Abstractions</a:t>
            </a:r>
          </a:p>
        </p:txBody>
      </p:sp>
      <p:sp>
        <p:nvSpPr>
          <p:cNvPr id="3" name="Content Placeholder 2">
            <a:extLst>
              <a:ext uri="{FF2B5EF4-FFF2-40B4-BE49-F238E27FC236}">
                <a16:creationId xmlns:a16="http://schemas.microsoft.com/office/drawing/2014/main" id="{484448F5-0E62-53E7-0B82-592CE1719542}"/>
              </a:ext>
            </a:extLst>
          </p:cNvPr>
          <p:cNvSpPr>
            <a:spLocks noGrp="1"/>
          </p:cNvSpPr>
          <p:nvPr>
            <p:ph idx="1"/>
          </p:nvPr>
        </p:nvSpPr>
        <p:spPr>
          <a:xfrm>
            <a:off x="838200" y="1863203"/>
            <a:ext cx="10917512" cy="4351338"/>
          </a:xfrm>
        </p:spPr>
        <p:txBody>
          <a:bodyPr>
            <a:normAutofit fontScale="92500" lnSpcReduction="20000"/>
          </a:bodyPr>
          <a:lstStyle/>
          <a:p>
            <a:pPr marL="514350" indent="-514350">
              <a:buFont typeface="+mj-lt"/>
              <a:buAutoNum type="arabicPeriod"/>
            </a:pPr>
            <a:r>
              <a:rPr lang="en-US" dirty="0">
                <a:solidFill>
                  <a:schemeClr val="accent6">
                    <a:lumMod val="75000"/>
                  </a:schemeClr>
                </a:solidFill>
              </a:rPr>
              <a:t>Mathematics</a:t>
            </a:r>
            <a:r>
              <a:rPr lang="en-US" dirty="0"/>
              <a:t>: specifications, proving code is correct</a:t>
            </a:r>
          </a:p>
          <a:p>
            <a:pPr marL="514350" indent="-514350">
              <a:buFont typeface="+mj-lt"/>
              <a:buAutoNum type="arabicPeriod"/>
            </a:pPr>
            <a:r>
              <a:rPr lang="en-US" dirty="0">
                <a:solidFill>
                  <a:schemeClr val="accent5"/>
                </a:solidFill>
              </a:rPr>
              <a:t>High level languages</a:t>
            </a:r>
            <a:r>
              <a:rPr lang="en-US" dirty="0"/>
              <a:t>: Java, C++, Python</a:t>
            </a:r>
          </a:p>
          <a:p>
            <a:pPr marL="514350" indent="-514350">
              <a:buFont typeface="+mj-lt"/>
              <a:buAutoNum type="arabicPeriod"/>
            </a:pPr>
            <a:r>
              <a:rPr lang="en-US" dirty="0">
                <a:solidFill>
                  <a:schemeClr val="accent5"/>
                </a:solidFill>
              </a:rPr>
              <a:t>Low level languages</a:t>
            </a:r>
            <a:r>
              <a:rPr lang="en-US" dirty="0"/>
              <a:t>: C, Fortran</a:t>
            </a:r>
          </a:p>
          <a:p>
            <a:pPr marL="514350" indent="-514350">
              <a:buFont typeface="+mj-lt"/>
              <a:buAutoNum type="arabicPeriod"/>
            </a:pPr>
            <a:r>
              <a:rPr lang="en-US" dirty="0">
                <a:solidFill>
                  <a:schemeClr val="accent5"/>
                </a:solidFill>
              </a:rPr>
              <a:t>Assembly programming</a:t>
            </a:r>
            <a:r>
              <a:rPr lang="en-US" dirty="0"/>
              <a:t>: implementing other languages, processor control</a:t>
            </a:r>
          </a:p>
          <a:p>
            <a:pPr marL="514350" indent="-514350">
              <a:buFont typeface="+mj-lt"/>
              <a:buAutoNum type="arabicPeriod"/>
            </a:pPr>
            <a:r>
              <a:rPr lang="en-US" dirty="0">
                <a:solidFill>
                  <a:schemeClr val="accent5"/>
                </a:solidFill>
              </a:rPr>
              <a:t>Microcode</a:t>
            </a:r>
            <a:r>
              <a:rPr lang="en-US" dirty="0"/>
              <a:t>: programming processors (or equivalent to microcode)</a:t>
            </a:r>
          </a:p>
          <a:p>
            <a:pPr marL="514350" indent="-514350">
              <a:buFont typeface="+mj-lt"/>
              <a:buAutoNum type="arabicPeriod"/>
            </a:pPr>
            <a:r>
              <a:rPr lang="en-US" dirty="0">
                <a:solidFill>
                  <a:schemeClr val="accent5"/>
                </a:solidFill>
              </a:rPr>
              <a:t>Gate logic</a:t>
            </a:r>
            <a:r>
              <a:rPr lang="en-US" dirty="0"/>
              <a:t>: AND, OR, NOT</a:t>
            </a:r>
          </a:p>
          <a:p>
            <a:pPr marL="514350" indent="-514350">
              <a:buFont typeface="+mj-lt"/>
              <a:buAutoNum type="arabicPeriod"/>
            </a:pPr>
            <a:r>
              <a:rPr lang="en-US" dirty="0">
                <a:solidFill>
                  <a:schemeClr val="accent5"/>
                </a:solidFill>
              </a:rPr>
              <a:t>High/low voltage circuits</a:t>
            </a:r>
            <a:r>
              <a:rPr lang="en-US" dirty="0"/>
              <a:t>: low or zero: 0-.8 volts, high or one: </a:t>
            </a:r>
            <a:r>
              <a:rPr lang="en-US"/>
              <a:t>2-5 volts (say)</a:t>
            </a:r>
            <a:endParaRPr lang="en-US" dirty="0"/>
          </a:p>
          <a:p>
            <a:pPr marL="514350" indent="-514350">
              <a:buFont typeface="+mj-lt"/>
              <a:buAutoNum type="arabicPeriod"/>
            </a:pPr>
            <a:r>
              <a:rPr lang="en-US" dirty="0">
                <a:solidFill>
                  <a:schemeClr val="accent5"/>
                </a:solidFill>
              </a:rPr>
              <a:t>Transistors/resistors/diodes</a:t>
            </a:r>
            <a:r>
              <a:rPr lang="en-US" dirty="0"/>
              <a:t>: implementing the circuits</a:t>
            </a:r>
          </a:p>
          <a:p>
            <a:pPr marL="514350" indent="-514350">
              <a:buFont typeface="+mj-lt"/>
              <a:buAutoNum type="arabicPeriod"/>
            </a:pPr>
            <a:r>
              <a:rPr lang="en-US" dirty="0">
                <a:solidFill>
                  <a:schemeClr val="accent5"/>
                </a:solidFill>
              </a:rPr>
              <a:t>Quantum mechanics</a:t>
            </a:r>
            <a:r>
              <a:rPr lang="en-US" dirty="0"/>
              <a:t>: implementing transistors/other elements in silicon</a:t>
            </a:r>
          </a:p>
          <a:p>
            <a:pPr marL="514350" indent="-514350">
              <a:buFont typeface="+mj-lt"/>
              <a:buAutoNum type="arabicPeriod"/>
            </a:pPr>
            <a:r>
              <a:rPr lang="en-US" dirty="0">
                <a:solidFill>
                  <a:schemeClr val="accent6">
                    <a:lumMod val="75000"/>
                  </a:schemeClr>
                </a:solidFill>
              </a:rPr>
              <a:t>Mathematics</a:t>
            </a:r>
            <a:r>
              <a:rPr lang="en-US" dirty="0"/>
              <a:t>: understanding quantum mechanics</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4" name="TextBox 3">
            <a:extLst>
              <a:ext uri="{FF2B5EF4-FFF2-40B4-BE49-F238E27FC236}">
                <a16:creationId xmlns:a16="http://schemas.microsoft.com/office/drawing/2014/main" id="{730B34C3-80EE-D050-87AA-EB923D6D381E}"/>
              </a:ext>
            </a:extLst>
          </p:cNvPr>
          <p:cNvSpPr txBox="1"/>
          <p:nvPr/>
        </p:nvSpPr>
        <p:spPr>
          <a:xfrm>
            <a:off x="6629596" y="3937768"/>
            <a:ext cx="5317264" cy="2677656"/>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dirty="0"/>
              <a:t>Practical outcome of this course:</a:t>
            </a:r>
          </a:p>
          <a:p>
            <a:pPr marL="285750" indent="-285750">
              <a:buFont typeface="Arial" panose="020B0604020202020204" pitchFamily="34" charset="0"/>
              <a:buChar char="•"/>
            </a:pPr>
            <a:r>
              <a:rPr lang="en-US" sz="2800" dirty="0"/>
              <a:t>Being able to think at each level</a:t>
            </a:r>
          </a:p>
          <a:p>
            <a:pPr marL="285750" indent="-285750">
              <a:buFont typeface="Arial" panose="020B0604020202020204" pitchFamily="34" charset="0"/>
              <a:buChar char="•"/>
            </a:pPr>
            <a:r>
              <a:rPr lang="en-US" sz="2800" dirty="0"/>
              <a:t>Programmers can stick to 1-4</a:t>
            </a:r>
          </a:p>
          <a:p>
            <a:pPr marL="285750" indent="-285750">
              <a:buFont typeface="Arial" panose="020B0604020202020204" pitchFamily="34" charset="0"/>
              <a:buChar char="•"/>
            </a:pPr>
            <a:r>
              <a:rPr lang="en-US" sz="2800" dirty="0"/>
              <a:t>Awareness of 5-8 useful</a:t>
            </a:r>
          </a:p>
          <a:p>
            <a:pPr marL="285750" indent="-285750">
              <a:buFont typeface="Arial" panose="020B0604020202020204" pitchFamily="34" charset="0"/>
              <a:buChar char="•"/>
            </a:pPr>
            <a:r>
              <a:rPr lang="en-US" sz="2800" dirty="0"/>
              <a:t>9: might be relevant to quantum computing!</a:t>
            </a:r>
          </a:p>
        </p:txBody>
      </p:sp>
    </p:spTree>
    <p:extLst>
      <p:ext uri="{BB962C8B-B14F-4D97-AF65-F5344CB8AC3E}">
        <p14:creationId xmlns:p14="http://schemas.microsoft.com/office/powerpoint/2010/main" val="154479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DCAE-D630-92E8-C595-CEEDDD631096}"/>
              </a:ext>
            </a:extLst>
          </p:cNvPr>
          <p:cNvSpPr>
            <a:spLocks noGrp="1"/>
          </p:cNvSpPr>
          <p:nvPr>
            <p:ph type="title"/>
          </p:nvPr>
        </p:nvSpPr>
        <p:spPr/>
        <p:txBody>
          <a:bodyPr/>
          <a:lstStyle/>
          <a:p>
            <a:r>
              <a:rPr lang="en-US" dirty="0"/>
              <a:t>Final Exam</a:t>
            </a:r>
          </a:p>
        </p:txBody>
      </p:sp>
      <p:sp>
        <p:nvSpPr>
          <p:cNvPr id="3" name="Content Placeholder 2">
            <a:extLst>
              <a:ext uri="{FF2B5EF4-FFF2-40B4-BE49-F238E27FC236}">
                <a16:creationId xmlns:a16="http://schemas.microsoft.com/office/drawing/2014/main" id="{5E9E2A52-10F1-8D61-5032-3CFFA74B7CDF}"/>
              </a:ext>
            </a:extLst>
          </p:cNvPr>
          <p:cNvSpPr>
            <a:spLocks noGrp="1"/>
          </p:cNvSpPr>
          <p:nvPr>
            <p:ph idx="1"/>
          </p:nvPr>
        </p:nvSpPr>
        <p:spPr/>
        <p:txBody>
          <a:bodyPr/>
          <a:lstStyle/>
          <a:p>
            <a:r>
              <a:rPr lang="en-US" dirty="0"/>
              <a:t>An opportunity to fix key concepts in your brain</a:t>
            </a:r>
          </a:p>
          <a:p>
            <a:r>
              <a:rPr lang="en-US" dirty="0"/>
              <a:t>See exam 1, 2, final review</a:t>
            </a:r>
          </a:p>
          <a:p>
            <a:r>
              <a:rPr lang="en-US" dirty="0"/>
              <a:t>Material from exams 1 and 2: fewer details, more about applying concepts</a:t>
            </a:r>
          </a:p>
          <a:p>
            <a:r>
              <a:rPr lang="en-US" dirty="0"/>
              <a:t>Material since exam 2: both details and applications</a:t>
            </a:r>
          </a:p>
          <a:p>
            <a:r>
              <a:rPr lang="en-US" dirty="0"/>
              <a:t>Remember: all assignments due by this coming Saturday at 11:59 pm</a:t>
            </a:r>
          </a:p>
          <a:p>
            <a:r>
              <a:rPr lang="en-US" dirty="0"/>
              <a:t>Don’t forget to get sleep next week!</a:t>
            </a:r>
          </a:p>
        </p:txBody>
      </p:sp>
    </p:spTree>
    <p:extLst>
      <p:ext uri="{BB962C8B-B14F-4D97-AF65-F5344CB8AC3E}">
        <p14:creationId xmlns:p14="http://schemas.microsoft.com/office/powerpoint/2010/main" val="219337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type?</a:t>
            </a:r>
          </a:p>
        </p:txBody>
      </p:sp>
      <p:sp>
        <p:nvSpPr>
          <p:cNvPr id="3" name="Content Placeholder 2"/>
          <p:cNvSpPr>
            <a:spLocks noGrp="1"/>
          </p:cNvSpPr>
          <p:nvPr>
            <p:ph idx="1"/>
          </p:nvPr>
        </p:nvSpPr>
        <p:spPr>
          <a:xfrm>
            <a:off x="1120000" y="1825624"/>
            <a:ext cx="10233800" cy="4219576"/>
          </a:xfrm>
        </p:spPr>
        <p:txBody>
          <a:bodyPr>
            <a:normAutofit/>
          </a:bodyPr>
          <a:lstStyle/>
          <a:p>
            <a:r>
              <a:rPr lang="en-US" dirty="0">
                <a:solidFill>
                  <a:schemeClr val="accent2">
                    <a:lumMod val="60000"/>
                    <a:lumOff val="40000"/>
                  </a:schemeClr>
                </a:solidFill>
              </a:rPr>
              <a:t>Mathematical</a:t>
            </a:r>
            <a:r>
              <a:rPr lang="en-US" dirty="0"/>
              <a:t>: set of possible values for a variable</a:t>
            </a:r>
          </a:p>
          <a:p>
            <a:pPr lvl="1"/>
            <a:r>
              <a:rPr lang="en-US" dirty="0"/>
              <a:t>Find the </a:t>
            </a:r>
            <a:r>
              <a:rPr lang="en-US" i="1" dirty="0"/>
              <a:t>n</a:t>
            </a:r>
            <a:r>
              <a:rPr lang="en-US" dirty="0"/>
              <a:t> ∈</a:t>
            </a:r>
            <a:r>
              <a:rPr lang="en-US" i="1" dirty="0"/>
              <a:t>N</a:t>
            </a:r>
            <a:r>
              <a:rPr lang="en-US" dirty="0"/>
              <a:t> where n &gt; 2 such that for all </a:t>
            </a:r>
            <a:r>
              <a:rPr lang="en-US" i="1" dirty="0" err="1"/>
              <a:t>x,y,z</a:t>
            </a:r>
            <a:r>
              <a:rPr lang="en-US" dirty="0"/>
              <a:t> ∈</a:t>
            </a:r>
            <a:r>
              <a:rPr lang="en-US" i="1" dirty="0"/>
              <a:t>N</a:t>
            </a:r>
            <a:r>
              <a:rPr lang="en-US" dirty="0"/>
              <a:t>, </a:t>
            </a:r>
            <a:r>
              <a:rPr lang="en-US" i="1" dirty="0" err="1"/>
              <a:t>x</a:t>
            </a:r>
            <a:r>
              <a:rPr lang="en-US" i="1" baseline="30000" dirty="0" err="1"/>
              <a:t>n</a:t>
            </a:r>
            <a:r>
              <a:rPr lang="en-US" i="1" dirty="0"/>
              <a:t> + </a:t>
            </a:r>
            <a:r>
              <a:rPr lang="en-US" i="1" dirty="0" err="1"/>
              <a:t>y</a:t>
            </a:r>
            <a:r>
              <a:rPr lang="en-US" i="1" baseline="30000" dirty="0" err="1"/>
              <a:t>n</a:t>
            </a:r>
            <a:r>
              <a:rPr lang="en-US" i="1" dirty="0"/>
              <a:t> = </a:t>
            </a:r>
            <a:r>
              <a:rPr lang="en-US" i="1" dirty="0" err="1"/>
              <a:t>z</a:t>
            </a:r>
            <a:r>
              <a:rPr lang="en-US" i="1" baseline="30000" dirty="0" err="1"/>
              <a:t>n</a:t>
            </a:r>
            <a:endParaRPr lang="en-US" i="1" baseline="30000" dirty="0"/>
          </a:p>
          <a:p>
            <a:pPr lvl="1"/>
            <a:r>
              <a:rPr lang="en-US" dirty="0"/>
              <a:t>In code:    </a:t>
            </a:r>
            <a:r>
              <a:rPr lang="en-US" sz="2000" dirty="0">
                <a:latin typeface="Consolas" charset="0"/>
                <a:ea typeface="Consolas" charset="0"/>
                <a:cs typeface="Consolas" charset="0"/>
              </a:rPr>
              <a:t>set&lt;string&gt; names; for(string x : names) if ( </a:t>
            </a:r>
            <a:r>
              <a:rPr lang="is-IS" sz="2000" dirty="0">
                <a:latin typeface="Consolas" charset="0"/>
                <a:ea typeface="Consolas" charset="0"/>
                <a:cs typeface="Consolas" charset="0"/>
              </a:rPr>
              <a:t>… </a:t>
            </a:r>
            <a:r>
              <a:rPr lang="en-US" dirty="0"/>
              <a:t> </a:t>
            </a:r>
          </a:p>
          <a:p>
            <a:pPr lvl="1"/>
            <a:r>
              <a:rPr lang="en-US" dirty="0"/>
              <a:t>Or:   </a:t>
            </a:r>
            <a:r>
              <a:rPr lang="en-US" sz="2000" dirty="0">
                <a:latin typeface="Consolas" charset="0"/>
                <a:ea typeface="Consolas" charset="0"/>
                <a:cs typeface="Consolas" charset="0"/>
              </a:rPr>
              <a:t>long </a:t>
            </a:r>
            <a:r>
              <a:rPr lang="en-US" sz="2000" dirty="0" err="1">
                <a:latin typeface="Consolas" charset="0"/>
                <a:ea typeface="Consolas" charset="0"/>
                <a:cs typeface="Consolas" charset="0"/>
              </a:rPr>
              <a:t>sqr</a:t>
            </a:r>
            <a:r>
              <a:rPr lang="en-US" sz="2000" dirty="0">
                <a:latin typeface="Consolas" charset="0"/>
                <a:ea typeface="Consolas" charset="0"/>
                <a:cs typeface="Consolas" charset="0"/>
              </a:rPr>
              <a:t>(long x) { return x * x; }</a:t>
            </a:r>
            <a:endParaRPr lang="en-US" dirty="0">
              <a:latin typeface="Consolas" charset="0"/>
              <a:ea typeface="Consolas" charset="0"/>
              <a:cs typeface="Consolas" charset="0"/>
            </a:endParaRPr>
          </a:p>
          <a:p>
            <a:r>
              <a:rPr lang="en-US" dirty="0">
                <a:solidFill>
                  <a:schemeClr val="accent2">
                    <a:lumMod val="60000"/>
                    <a:lumOff val="40000"/>
                  </a:schemeClr>
                </a:solidFill>
              </a:rPr>
              <a:t>Abstract Data Type (ADT)</a:t>
            </a:r>
            <a:r>
              <a:rPr lang="en-US" dirty="0"/>
              <a:t>: abstract data + operations on that data</a:t>
            </a:r>
          </a:p>
          <a:p>
            <a:pPr lvl="1"/>
            <a:r>
              <a:rPr lang="en-US" sz="1600" dirty="0">
                <a:latin typeface="Consolas" charset="0"/>
                <a:ea typeface="Consolas" charset="0"/>
                <a:cs typeface="Consolas" charset="0"/>
              </a:rPr>
              <a:t>class </a:t>
            </a:r>
            <a:r>
              <a:rPr lang="en-US" sz="1600" dirty="0" err="1">
                <a:latin typeface="Consolas" charset="0"/>
                <a:ea typeface="Consolas" charset="0"/>
                <a:cs typeface="Consolas" charset="0"/>
              </a:rPr>
              <a:t>NumStack</a:t>
            </a:r>
            <a:r>
              <a:rPr lang="en-US" sz="1600" dirty="0">
                <a:latin typeface="Consolas" charset="0"/>
                <a:ea typeface="Consolas" charset="0"/>
                <a:cs typeface="Consolas" charset="0"/>
              </a:rPr>
              <a:t> { public: void push(</a:t>
            </a:r>
            <a:r>
              <a:rPr lang="en-US" sz="1600" dirty="0" err="1">
                <a:latin typeface="Consolas" charset="0"/>
                <a:ea typeface="Consolas" charset="0"/>
                <a:cs typeface="Consolas" charset="0"/>
              </a:rPr>
              <a:t>int</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int</a:t>
            </a:r>
            <a:r>
              <a:rPr lang="en-US" sz="1600" dirty="0">
                <a:latin typeface="Consolas" charset="0"/>
                <a:ea typeface="Consolas" charset="0"/>
                <a:cs typeface="Consolas" charset="0"/>
              </a:rPr>
              <a:t> pop(); void clear(); bool empty(); };</a:t>
            </a:r>
          </a:p>
          <a:p>
            <a:pPr lvl="1"/>
            <a:r>
              <a:rPr lang="en-US" dirty="0">
                <a:ea typeface="Consolas" charset="0"/>
                <a:cs typeface="Consolas" charset="0"/>
              </a:rPr>
              <a:t>Clients manipulate through public interface (only)</a:t>
            </a:r>
          </a:p>
          <a:p>
            <a:r>
              <a:rPr lang="en-US" dirty="0"/>
              <a:t>low level: </a:t>
            </a:r>
            <a:r>
              <a:rPr lang="en-US" dirty="0">
                <a:solidFill>
                  <a:schemeClr val="accent2">
                    <a:lumMod val="60000"/>
                    <a:lumOff val="40000"/>
                  </a:schemeClr>
                </a:solidFill>
              </a:rPr>
              <a:t>series of bits </a:t>
            </a:r>
            <a:r>
              <a:rPr lang="en-US" dirty="0"/>
              <a:t>in a machine</a:t>
            </a:r>
          </a:p>
          <a:p>
            <a:pPr lvl="1"/>
            <a:r>
              <a:rPr lang="en-US" dirty="0"/>
              <a:t>integer: 2s-complement</a:t>
            </a:r>
          </a:p>
          <a:p>
            <a:pPr lvl="1"/>
            <a:r>
              <a:rPr lang="en-US" dirty="0"/>
              <a:t>float:</a:t>
            </a:r>
          </a:p>
          <a:p>
            <a:endParaRPr lang="en-US" dirty="0"/>
          </a:p>
        </p:txBody>
      </p:sp>
      <p:grpSp>
        <p:nvGrpSpPr>
          <p:cNvPr id="22" name="Group 21"/>
          <p:cNvGrpSpPr/>
          <p:nvPr/>
        </p:nvGrpSpPr>
        <p:grpSpPr>
          <a:xfrm>
            <a:off x="3020122" y="5622804"/>
            <a:ext cx="4714706" cy="912524"/>
            <a:chOff x="3172522" y="5402905"/>
            <a:chExt cx="4714706" cy="912524"/>
          </a:xfrm>
        </p:grpSpPr>
        <p:grpSp>
          <p:nvGrpSpPr>
            <p:cNvPr id="11" name="Group 10"/>
            <p:cNvGrpSpPr/>
            <p:nvPr/>
          </p:nvGrpSpPr>
          <p:grpSpPr>
            <a:xfrm>
              <a:off x="3208149" y="5922133"/>
              <a:ext cx="4679079" cy="393296"/>
              <a:chOff x="2216258" y="5758121"/>
              <a:chExt cx="4679079" cy="393296"/>
            </a:xfrm>
          </p:grpSpPr>
          <p:sp>
            <p:nvSpPr>
              <p:cNvPr id="6" name="Rectangle 5"/>
              <p:cNvSpPr/>
              <p:nvPr/>
            </p:nvSpPr>
            <p:spPr>
              <a:xfrm>
                <a:off x="2671948" y="5759532"/>
                <a:ext cx="1729571" cy="39188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exponent + 31</a:t>
                </a:r>
              </a:p>
            </p:txBody>
          </p:sp>
          <p:sp>
            <p:nvSpPr>
              <p:cNvPr id="13" name="Rectangle 12"/>
              <p:cNvSpPr/>
              <p:nvPr/>
            </p:nvSpPr>
            <p:spPr>
              <a:xfrm>
                <a:off x="2216258" y="5758121"/>
                <a:ext cx="455690" cy="391886"/>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t>
                </a:r>
                <a:endParaRPr lang="en-US" dirty="0"/>
              </a:p>
            </p:txBody>
          </p:sp>
          <p:sp>
            <p:nvSpPr>
              <p:cNvPr id="14" name="Rectangle 13"/>
              <p:cNvSpPr/>
              <p:nvPr/>
            </p:nvSpPr>
            <p:spPr>
              <a:xfrm>
                <a:off x="4401519" y="5758122"/>
                <a:ext cx="2493818" cy="391885"/>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mantissa</a:t>
                </a:r>
              </a:p>
            </p:txBody>
          </p:sp>
        </p:grpSp>
        <p:sp>
          <p:nvSpPr>
            <p:cNvPr id="12" name="TextBox 11"/>
            <p:cNvSpPr txBox="1"/>
            <p:nvPr/>
          </p:nvSpPr>
          <p:spPr>
            <a:xfrm>
              <a:off x="3172522" y="5612946"/>
              <a:ext cx="526944" cy="307777"/>
            </a:xfrm>
            <a:prstGeom prst="rect">
              <a:avLst/>
            </a:prstGeom>
            <a:noFill/>
          </p:spPr>
          <p:txBody>
            <a:bodyPr wrap="square" rtlCol="0">
              <a:spAutoFit/>
            </a:bodyPr>
            <a:lstStyle/>
            <a:p>
              <a:r>
                <a:rPr lang="en-US" sz="1400" dirty="0"/>
                <a:t>1 bit</a:t>
              </a:r>
            </a:p>
          </p:txBody>
        </p:sp>
        <p:sp>
          <p:nvSpPr>
            <p:cNvPr id="18" name="TextBox 17"/>
            <p:cNvSpPr txBox="1"/>
            <p:nvPr/>
          </p:nvSpPr>
          <p:spPr>
            <a:xfrm>
              <a:off x="4256649" y="5402906"/>
              <a:ext cx="740800" cy="307777"/>
            </a:xfrm>
            <a:prstGeom prst="rect">
              <a:avLst/>
            </a:prstGeom>
            <a:noFill/>
          </p:spPr>
          <p:txBody>
            <a:bodyPr wrap="square" rtlCol="0">
              <a:spAutoFit/>
            </a:bodyPr>
            <a:lstStyle/>
            <a:p>
              <a:r>
                <a:rPr lang="en-US" sz="1400"/>
                <a:t>6 bits</a:t>
              </a:r>
              <a:endParaRPr lang="en-US" sz="1400" dirty="0"/>
            </a:p>
          </p:txBody>
        </p:sp>
        <p:sp>
          <p:nvSpPr>
            <p:cNvPr id="19" name="TextBox 18"/>
            <p:cNvSpPr txBox="1"/>
            <p:nvPr/>
          </p:nvSpPr>
          <p:spPr>
            <a:xfrm>
              <a:off x="6285065" y="5402905"/>
              <a:ext cx="710507" cy="307777"/>
            </a:xfrm>
            <a:prstGeom prst="rect">
              <a:avLst/>
            </a:prstGeom>
            <a:noFill/>
          </p:spPr>
          <p:txBody>
            <a:bodyPr wrap="square" rtlCol="0">
              <a:spAutoFit/>
            </a:bodyPr>
            <a:lstStyle/>
            <a:p>
              <a:r>
                <a:rPr lang="en-US" sz="1400"/>
                <a:t>9 bits</a:t>
              </a:r>
              <a:endParaRPr lang="en-US" sz="1400" dirty="0"/>
            </a:p>
          </p:txBody>
        </p:sp>
        <p:cxnSp>
          <p:nvCxnSpPr>
            <p:cNvPr id="16" name="Straight Arrow Connector 15"/>
            <p:cNvCxnSpPr/>
            <p:nvPr/>
          </p:nvCxnSpPr>
          <p:spPr>
            <a:xfrm>
              <a:off x="3812583" y="5710683"/>
              <a:ext cx="1556826" cy="0"/>
            </a:xfrm>
            <a:prstGeom prst="straightConnector1">
              <a:avLst/>
            </a:prstGeom>
            <a:ln w="9525">
              <a:solidFill>
                <a:schemeClr val="accent2">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506652" y="5710683"/>
              <a:ext cx="2380576" cy="0"/>
            </a:xfrm>
            <a:prstGeom prst="straightConnector1">
              <a:avLst/>
            </a:prstGeom>
            <a:ln w="9525">
              <a:solidFill>
                <a:schemeClr val="accent2">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751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model</a:t>
            </a:r>
          </a:p>
        </p:txBody>
      </p:sp>
      <p:sp>
        <p:nvSpPr>
          <p:cNvPr id="3" name="Content Placeholder 2"/>
          <p:cNvSpPr>
            <a:spLocks noGrp="1"/>
          </p:cNvSpPr>
          <p:nvPr>
            <p:ph idx="1"/>
          </p:nvPr>
        </p:nvSpPr>
        <p:spPr/>
        <p:txBody>
          <a:bodyPr/>
          <a:lstStyle/>
          <a:p>
            <a:r>
              <a:rPr lang="en-US" dirty="0" err="1"/>
              <a:t>int</a:t>
            </a:r>
            <a:r>
              <a:rPr lang="en-US" dirty="0"/>
              <a:t> = word/size of register</a:t>
            </a:r>
          </a:p>
          <a:p>
            <a:pPr lvl="1"/>
            <a:r>
              <a:rPr lang="en-US" dirty="0"/>
              <a:t>On 64 bit architectures, often </a:t>
            </a:r>
            <a:r>
              <a:rPr lang="en-US" dirty="0" err="1"/>
              <a:t>int</a:t>
            </a:r>
            <a:r>
              <a:rPr lang="en-US" dirty="0"/>
              <a:t> is 32 bits, probably for historical reasons</a:t>
            </a:r>
          </a:p>
          <a:p>
            <a:pPr lvl="1"/>
            <a:r>
              <a:rPr lang="en-US" dirty="0"/>
              <a:t>Pointer: can vary in size, but often a single word</a:t>
            </a:r>
          </a:p>
          <a:p>
            <a:r>
              <a:rPr lang="en-US" dirty="0"/>
              <a:t>float, double: whatever provided by floating-point processor</a:t>
            </a:r>
          </a:p>
          <a:p>
            <a:r>
              <a:rPr lang="en-US" dirty="0"/>
              <a:t>New in C99: </a:t>
            </a:r>
            <a:r>
              <a:rPr lang="en-US" sz="2400" dirty="0">
                <a:latin typeface="Consolas" charset="0"/>
                <a:ea typeface="Consolas" charset="0"/>
                <a:cs typeface="Consolas" charset="0"/>
              </a:rPr>
              <a:t>int8_t, int16_t, int32_t, int64_t</a:t>
            </a:r>
            <a:endParaRPr lang="en-US" dirty="0">
              <a:latin typeface="Consolas" charset="0"/>
              <a:ea typeface="Consolas" charset="0"/>
              <a:cs typeface="Consolas" charset="0"/>
            </a:endParaRPr>
          </a:p>
          <a:p>
            <a:pPr lvl="1"/>
            <a:r>
              <a:rPr lang="en-US" dirty="0"/>
              <a:t>Also: </a:t>
            </a:r>
            <a:r>
              <a:rPr lang="en-US" sz="2000" dirty="0">
                <a:latin typeface="Consolas" charset="0"/>
                <a:ea typeface="Consolas" charset="0"/>
                <a:cs typeface="Consolas" charset="0"/>
              </a:rPr>
              <a:t>uint8_t, uint16_t, uint32_t, uint64_t</a:t>
            </a:r>
            <a:endParaRPr lang="en-US" dirty="0">
              <a:latin typeface="Consolas" charset="0"/>
              <a:ea typeface="Consolas" charset="0"/>
              <a:cs typeface="Consolas" charset="0"/>
            </a:endParaRPr>
          </a:p>
          <a:p>
            <a:pPr lvl="1"/>
            <a:r>
              <a:rPr lang="en-US" dirty="0"/>
              <a:t>Defined in  </a:t>
            </a:r>
            <a:r>
              <a:rPr lang="en-US" sz="2000" dirty="0" err="1">
                <a:latin typeface="Consolas" charset="0"/>
                <a:ea typeface="Consolas" charset="0"/>
                <a:cs typeface="Consolas" charset="0"/>
              </a:rPr>
              <a:t>stdint.h</a:t>
            </a:r>
            <a:endParaRPr lang="en-US" sz="2000" dirty="0">
              <a:latin typeface="Consolas" charset="0"/>
              <a:ea typeface="Consolas" charset="0"/>
              <a:cs typeface="Consolas" charset="0"/>
            </a:endParaRPr>
          </a:p>
          <a:p>
            <a:pPr lvl="1"/>
            <a:r>
              <a:rPr lang="en-US" dirty="0"/>
              <a:t>Fixed sizes: useful for embedded systems, communication where predictable width is critical</a:t>
            </a:r>
          </a:p>
          <a:p>
            <a:pPr lvl="1"/>
            <a:r>
              <a:rPr lang="en-US" dirty="0"/>
              <a:t>Counters a basic goal of C: maximize efficiency</a:t>
            </a:r>
          </a:p>
        </p:txBody>
      </p:sp>
    </p:spTree>
    <p:extLst>
      <p:ext uri="{BB962C8B-B14F-4D97-AF65-F5344CB8AC3E}">
        <p14:creationId xmlns:p14="http://schemas.microsoft.com/office/powerpoint/2010/main" val="1826378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arithmetic</a:t>
            </a:r>
          </a:p>
        </p:txBody>
      </p:sp>
      <p:sp>
        <p:nvSpPr>
          <p:cNvPr id="3" name="Content Placeholder 2"/>
          <p:cNvSpPr>
            <a:spLocks noGrp="1"/>
          </p:cNvSpPr>
          <p:nvPr>
            <p:ph idx="1"/>
          </p:nvPr>
        </p:nvSpPr>
        <p:spPr>
          <a:xfrm>
            <a:off x="1120000" y="1825625"/>
            <a:ext cx="10233800" cy="4838944"/>
          </a:xfrm>
        </p:spPr>
        <p:txBody>
          <a:bodyPr>
            <a:normAutofit/>
          </a:bodyPr>
          <a:lstStyle/>
          <a:p>
            <a:r>
              <a:rPr lang="en-US" dirty="0"/>
              <a:t>All integer computations done in </a:t>
            </a:r>
            <a:r>
              <a:rPr lang="en-US" dirty="0" err="1"/>
              <a:t>int</a:t>
            </a:r>
            <a:r>
              <a:rPr lang="en-US" dirty="0"/>
              <a:t> unless a long is involved</a:t>
            </a:r>
          </a:p>
          <a:p>
            <a:r>
              <a:rPr lang="en-US" dirty="0"/>
              <a:t>All floating-point computations done in double</a:t>
            </a:r>
          </a:p>
          <a:p>
            <a:r>
              <a:rPr lang="en-US" dirty="0"/>
              <a:t>Character, </a:t>
            </a:r>
            <a:r>
              <a:rPr lang="en-US" dirty="0" err="1"/>
              <a:t>enum</a:t>
            </a:r>
            <a:r>
              <a:rPr lang="en-US" dirty="0"/>
              <a:t>, </a:t>
            </a:r>
            <a:r>
              <a:rPr lang="en-US" dirty="0" err="1"/>
              <a:t>boolean</a:t>
            </a:r>
            <a:r>
              <a:rPr lang="en-US" dirty="0"/>
              <a:t>: all </a:t>
            </a:r>
            <a:r>
              <a:rPr lang="en-US" dirty="0" err="1"/>
              <a:t>int</a:t>
            </a:r>
            <a:r>
              <a:rPr lang="en-US" dirty="0"/>
              <a:t> values</a:t>
            </a:r>
          </a:p>
          <a:p>
            <a:pPr lvl="1"/>
            <a:r>
              <a:rPr lang="en-US" dirty="0">
                <a:latin typeface="Consolas" charset="0"/>
                <a:ea typeface="Consolas" charset="0"/>
                <a:cs typeface="Consolas" charset="0"/>
              </a:rPr>
              <a:t>char x = </a:t>
            </a:r>
            <a:r>
              <a:rPr lang="is-IS" dirty="0">
                <a:latin typeface="Consolas" charset="0"/>
                <a:ea typeface="Consolas" charset="0"/>
                <a:cs typeface="Consolas" charset="0"/>
              </a:rPr>
              <a:t>…</a:t>
            </a:r>
            <a:r>
              <a:rPr lang="en-US" dirty="0">
                <a:latin typeface="Consolas" charset="0"/>
                <a:ea typeface="Consolas" charset="0"/>
                <a:cs typeface="Consolas" charset="0"/>
              </a:rPr>
              <a:t>; </a:t>
            </a:r>
            <a:r>
              <a:rPr lang="en-US" dirty="0" err="1">
                <a:latin typeface="Consolas" charset="0"/>
                <a:ea typeface="Consolas" charset="0"/>
                <a:cs typeface="Consolas" charset="0"/>
              </a:rPr>
              <a:t>printf</a:t>
            </a:r>
            <a:r>
              <a:rPr lang="en-US" dirty="0">
                <a:latin typeface="Consolas" charset="0"/>
                <a:ea typeface="Consolas" charset="0"/>
                <a:cs typeface="Consolas" charset="0"/>
              </a:rPr>
              <a:t>(“%c = %d”, x, x);</a:t>
            </a:r>
          </a:p>
          <a:p>
            <a:pPr lvl="1"/>
            <a:r>
              <a:rPr lang="en-US" dirty="0"/>
              <a:t>Boolean: </a:t>
            </a:r>
            <a:r>
              <a:rPr lang="en-US" dirty="0">
                <a:latin typeface="Consolas" charset="0"/>
                <a:ea typeface="Consolas" charset="0"/>
                <a:cs typeface="Consolas" charset="0"/>
              </a:rPr>
              <a:t>0</a:t>
            </a:r>
            <a:r>
              <a:rPr lang="en-US" dirty="0"/>
              <a:t> is false, anything else is true</a:t>
            </a:r>
          </a:p>
          <a:p>
            <a:pPr lvl="2"/>
            <a:r>
              <a:rPr lang="en-US" dirty="0">
                <a:latin typeface="Consolas" charset="0"/>
                <a:ea typeface="Consolas" charset="0"/>
                <a:cs typeface="Consolas" charset="0"/>
              </a:rPr>
              <a:t>!!x </a:t>
            </a:r>
            <a:r>
              <a:rPr lang="en-US" dirty="0"/>
              <a:t>converts integer </a:t>
            </a:r>
            <a:r>
              <a:rPr lang="en-US" dirty="0">
                <a:latin typeface="Consolas" charset="0"/>
                <a:ea typeface="Consolas" charset="0"/>
                <a:cs typeface="Consolas" charset="0"/>
              </a:rPr>
              <a:t>x</a:t>
            </a:r>
            <a:r>
              <a:rPr lang="en-US" dirty="0"/>
              <a:t> to </a:t>
            </a:r>
            <a:r>
              <a:rPr lang="en-US" dirty="0">
                <a:latin typeface="Consolas" charset="0"/>
                <a:ea typeface="Consolas" charset="0"/>
                <a:cs typeface="Consolas" charset="0"/>
              </a:rPr>
              <a:t>0</a:t>
            </a:r>
            <a:r>
              <a:rPr lang="en-US" dirty="0"/>
              <a:t> or </a:t>
            </a:r>
            <a:r>
              <a:rPr lang="en-US" dirty="0">
                <a:latin typeface="Consolas" charset="0"/>
                <a:ea typeface="Consolas" charset="0"/>
                <a:cs typeface="Consolas" charset="0"/>
              </a:rPr>
              <a:t>1</a:t>
            </a:r>
          </a:p>
          <a:p>
            <a:pPr lvl="1"/>
            <a:r>
              <a:rPr lang="en-US" dirty="0">
                <a:latin typeface="Consolas" charset="0"/>
                <a:ea typeface="Consolas" charset="0"/>
                <a:cs typeface="Consolas" charset="0"/>
              </a:rPr>
              <a:t>char x = 65; // legal!</a:t>
            </a:r>
            <a:endParaRPr lang="en-US" dirty="0"/>
          </a:p>
          <a:p>
            <a:r>
              <a:rPr lang="en-US" dirty="0"/>
              <a:t>Casting: (type):</a:t>
            </a:r>
          </a:p>
          <a:p>
            <a:pPr lvl="1"/>
            <a:r>
              <a:rPr lang="en-US" dirty="0">
                <a:latin typeface="Consolas" charset="0"/>
                <a:ea typeface="Consolas" charset="0"/>
                <a:cs typeface="Consolas" charset="0"/>
              </a:rPr>
              <a:t>float </a:t>
            </a:r>
            <a:r>
              <a:rPr lang="en-US" dirty="0" err="1">
                <a:latin typeface="Consolas" charset="0"/>
                <a:ea typeface="Consolas" charset="0"/>
                <a:cs typeface="Consolas" charset="0"/>
              </a:rPr>
              <a:t>ave</a:t>
            </a:r>
            <a:r>
              <a:rPr lang="en-US" dirty="0">
                <a:latin typeface="Consolas" charset="0"/>
                <a:ea typeface="Consolas" charset="0"/>
                <a:cs typeface="Consolas" charset="0"/>
              </a:rPr>
              <a:t> = (float) sum / (float) count;</a:t>
            </a:r>
          </a:p>
          <a:p>
            <a:r>
              <a:rPr lang="en-US" dirty="0"/>
              <a:t>No bool:   </a:t>
            </a:r>
            <a:r>
              <a:rPr lang="en-US" sz="2400" dirty="0">
                <a:latin typeface="Consolas" charset="0"/>
                <a:ea typeface="Consolas" charset="0"/>
                <a:cs typeface="Consolas" charset="0"/>
              </a:rPr>
              <a:t>typedef </a:t>
            </a:r>
            <a:r>
              <a:rPr lang="en-US" sz="2400" dirty="0" err="1">
                <a:latin typeface="Consolas" charset="0"/>
                <a:ea typeface="Consolas" charset="0"/>
                <a:cs typeface="Consolas" charset="0"/>
              </a:rPr>
              <a:t>enum</a:t>
            </a:r>
            <a:r>
              <a:rPr lang="en-US" sz="2400" dirty="0">
                <a:latin typeface="Consolas" charset="0"/>
                <a:ea typeface="Consolas" charset="0"/>
                <a:cs typeface="Consolas" charset="0"/>
              </a:rPr>
              <a:t> { false, true } bool;</a:t>
            </a:r>
          </a:p>
        </p:txBody>
      </p:sp>
      <p:sp>
        <p:nvSpPr>
          <p:cNvPr id="4" name="Speech Bubble: Rectangle with Corners Rounded 3">
            <a:extLst>
              <a:ext uri="{FF2B5EF4-FFF2-40B4-BE49-F238E27FC236}">
                <a16:creationId xmlns:a16="http://schemas.microsoft.com/office/drawing/2014/main" id="{05FADFA9-57FD-4CDD-BA51-C1DBBC2D3BA8}"/>
              </a:ext>
            </a:extLst>
          </p:cNvPr>
          <p:cNvSpPr/>
          <p:nvPr/>
        </p:nvSpPr>
        <p:spPr>
          <a:xfrm>
            <a:off x="7102930" y="4474028"/>
            <a:ext cx="4610100" cy="1208313"/>
          </a:xfrm>
          <a:prstGeom prst="wedgeRoundRectCallout">
            <a:avLst>
              <a:gd name="adj1" fmla="val -28270"/>
              <a:gd name="adj2" fmla="val 612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Better: </a:t>
            </a:r>
          </a:p>
          <a:p>
            <a:pPr lvl="1"/>
            <a:r>
              <a:rPr lang="en-US" sz="2400" dirty="0">
                <a:latin typeface="Courier New" panose="02070309020205020404" pitchFamily="49" charset="0"/>
                <a:cs typeface="Courier New" panose="02070309020205020404" pitchFamily="49" charset="0"/>
              </a:rPr>
              <a:t>#include &lt;</a:t>
            </a:r>
            <a:r>
              <a:rPr lang="en-US" sz="2400" dirty="0" err="1">
                <a:latin typeface="Courier New" panose="02070309020205020404" pitchFamily="49" charset="0"/>
                <a:cs typeface="Courier New" panose="02070309020205020404" pitchFamily="49" charset="0"/>
              </a:rPr>
              <a:t>stdbool.h</a:t>
            </a:r>
            <a:r>
              <a:rPr lang="en-US" sz="2400" dirty="0">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167315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Left)">
                                      <p:cBhvr>
                                        <p:cTn id="20" dur="500"/>
                                        <p:tgtEl>
                                          <p:spTgt spid="3">
                                            <p:txEl>
                                              <p:pRg st="3" end="3"/>
                                            </p:txEl>
                                          </p:spTgt>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Left)">
                                      <p:cBhvr>
                                        <p:cTn id="23" dur="500"/>
                                        <p:tgtEl>
                                          <p:spTgt spid="3">
                                            <p:txEl>
                                              <p:pRg st="4" end="4"/>
                                            </p:txEl>
                                          </p:spTgt>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trips(downLeft)">
                                      <p:cBhvr>
                                        <p:cTn id="26" dur="500"/>
                                        <p:tgtEl>
                                          <p:spTgt spid="3">
                                            <p:txEl>
                                              <p:pRg st="5" end="5"/>
                                            </p:txEl>
                                          </p:spTgt>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trips(downLeft)">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strips(downLeft)">
                                      <p:cBhvr>
                                        <p:cTn id="34" dur="500"/>
                                        <p:tgtEl>
                                          <p:spTgt spid="3">
                                            <p:txEl>
                                              <p:pRg st="7" end="7"/>
                                            </p:txEl>
                                          </p:spTgt>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strips(downLeft)">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strips(downLeft)">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6862" y="692516"/>
            <a:ext cx="3235569" cy="1325563"/>
          </a:xfrm>
        </p:spPr>
        <p:txBody>
          <a:bodyPr/>
          <a:lstStyle/>
          <a:p>
            <a:r>
              <a:rPr lang="en-US" dirty="0"/>
              <a:t>C, abused</a:t>
            </a:r>
          </a:p>
        </p:txBody>
      </p:sp>
      <p:sp>
        <p:nvSpPr>
          <p:cNvPr id="4" name="TextBox 3"/>
          <p:cNvSpPr txBox="1"/>
          <p:nvPr/>
        </p:nvSpPr>
        <p:spPr>
          <a:xfrm>
            <a:off x="4237892" y="662781"/>
            <a:ext cx="7614138" cy="57105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noAutofit/>
          </a:bodyPr>
          <a:lstStyle/>
          <a:p>
            <a:r>
              <a:rPr lang="de-DE" sz="2400" dirty="0">
                <a:latin typeface="Consolas" charset="0"/>
                <a:ea typeface="Consolas" charset="0"/>
                <a:cs typeface="Consolas" charset="0"/>
              </a:rPr>
              <a:t>#</a:t>
            </a:r>
            <a:r>
              <a:rPr lang="de-DE" sz="2400" dirty="0" err="1">
                <a:latin typeface="Consolas" charset="0"/>
                <a:ea typeface="Consolas" charset="0"/>
                <a:cs typeface="Consolas" charset="0"/>
              </a:rPr>
              <a:t>include</a:t>
            </a:r>
            <a:r>
              <a:rPr lang="de-DE" sz="2400" dirty="0">
                <a:latin typeface="Consolas" charset="0"/>
                <a:ea typeface="Consolas" charset="0"/>
                <a:cs typeface="Consolas" charset="0"/>
              </a:rPr>
              <a:t> &lt;</a:t>
            </a:r>
            <a:r>
              <a:rPr lang="de-DE" sz="2400" dirty="0" err="1">
                <a:latin typeface="Consolas" charset="0"/>
                <a:ea typeface="Consolas" charset="0"/>
                <a:cs typeface="Consolas" charset="0"/>
              </a:rPr>
              <a:t>stdio.h</a:t>
            </a:r>
            <a:r>
              <a:rPr lang="de-DE" sz="2400" dirty="0">
                <a:latin typeface="Consolas" charset="0"/>
                <a:ea typeface="Consolas" charset="0"/>
                <a:cs typeface="Consolas" charset="0"/>
              </a:rPr>
              <a:t>&gt;</a:t>
            </a:r>
          </a:p>
          <a:p>
            <a:r>
              <a:rPr lang="de-DE" sz="2400" dirty="0">
                <a:latin typeface="Consolas" charset="0"/>
                <a:ea typeface="Consolas" charset="0"/>
                <a:cs typeface="Consolas" charset="0"/>
              </a:rPr>
              <a:t>int main() {</a:t>
            </a:r>
          </a:p>
          <a:p>
            <a:r>
              <a:rPr lang="de-DE" sz="2400" dirty="0">
                <a:latin typeface="Consolas" charset="0"/>
                <a:ea typeface="Consolas" charset="0"/>
                <a:cs typeface="Consolas" charset="0"/>
              </a:rPr>
              <a:t>  </a:t>
            </a:r>
            <a:r>
              <a:rPr lang="de-DE" sz="2400" dirty="0" err="1">
                <a:latin typeface="Consolas" charset="0"/>
                <a:ea typeface="Consolas" charset="0"/>
                <a:cs typeface="Consolas" charset="0"/>
              </a:rPr>
              <a:t>long</a:t>
            </a:r>
            <a:r>
              <a:rPr lang="de-DE" sz="2400" dirty="0">
                <a:latin typeface="Consolas" charset="0"/>
                <a:ea typeface="Consolas" charset="0"/>
                <a:cs typeface="Consolas" charset="0"/>
              </a:rPr>
              <a:t> </a:t>
            </a:r>
            <a:r>
              <a:rPr lang="de-DE" sz="2400" dirty="0" err="1">
                <a:latin typeface="Consolas" charset="0"/>
                <a:ea typeface="Consolas" charset="0"/>
                <a:cs typeface="Consolas" charset="0"/>
              </a:rPr>
              <a:t>long</a:t>
            </a:r>
            <a:r>
              <a:rPr lang="de-DE" sz="2400" dirty="0">
                <a:latin typeface="Consolas" charset="0"/>
                <a:ea typeface="Consolas" charset="0"/>
                <a:cs typeface="Consolas" charset="0"/>
              </a:rPr>
              <a:t> P = 1,</a:t>
            </a:r>
          </a:p>
          <a:p>
            <a:r>
              <a:rPr lang="de-DE" sz="2400" dirty="0">
                <a:latin typeface="Consolas" charset="0"/>
                <a:ea typeface="Consolas" charset="0"/>
                <a:cs typeface="Consolas" charset="0"/>
              </a:rPr>
              <a:t>            E = 2,</a:t>
            </a:r>
          </a:p>
          <a:p>
            <a:r>
              <a:rPr lang="de-DE" sz="2400" dirty="0">
                <a:latin typeface="Consolas" charset="0"/>
                <a:ea typeface="Consolas" charset="0"/>
                <a:cs typeface="Consolas" charset="0"/>
              </a:rPr>
              <a:t>            T = 5,</a:t>
            </a:r>
          </a:p>
          <a:p>
            <a:r>
              <a:rPr lang="de-DE" sz="2400" dirty="0">
                <a:latin typeface="Consolas" charset="0"/>
                <a:ea typeface="Consolas" charset="0"/>
                <a:cs typeface="Consolas" charset="0"/>
              </a:rPr>
              <a:t>            A = 61,</a:t>
            </a:r>
          </a:p>
          <a:p>
            <a:r>
              <a:rPr lang="de-DE" sz="2400" dirty="0">
                <a:latin typeface="Consolas" charset="0"/>
                <a:ea typeface="Consolas" charset="0"/>
                <a:cs typeface="Consolas" charset="0"/>
              </a:rPr>
              <a:t>            L = 251,</a:t>
            </a:r>
          </a:p>
          <a:p>
            <a:r>
              <a:rPr lang="de-DE" sz="2400" dirty="0">
                <a:latin typeface="Consolas" charset="0"/>
                <a:ea typeface="Consolas" charset="0"/>
                <a:cs typeface="Consolas" charset="0"/>
              </a:rPr>
              <a:t>            N = 3659,</a:t>
            </a:r>
          </a:p>
          <a:p>
            <a:r>
              <a:rPr lang="de-DE" sz="2400" dirty="0">
                <a:latin typeface="Consolas" charset="0"/>
                <a:ea typeface="Consolas" charset="0"/>
                <a:cs typeface="Consolas" charset="0"/>
              </a:rPr>
              <a:t>            R = 271173410,</a:t>
            </a:r>
          </a:p>
          <a:p>
            <a:r>
              <a:rPr lang="de-DE" sz="2400" dirty="0">
                <a:latin typeface="Consolas" charset="0"/>
                <a:ea typeface="Consolas" charset="0"/>
                <a:cs typeface="Consolas" charset="0"/>
              </a:rPr>
              <a:t>            G = 1479296389,</a:t>
            </a:r>
          </a:p>
          <a:p>
            <a:r>
              <a:rPr lang="de-DE" sz="2400" dirty="0">
                <a:latin typeface="Consolas" charset="0"/>
                <a:ea typeface="Consolas" charset="0"/>
                <a:cs typeface="Consolas" charset="0"/>
              </a:rPr>
              <a:t>            x[] = { G * R * E * E * T , </a:t>
            </a:r>
          </a:p>
          <a:p>
            <a:r>
              <a:rPr lang="de-DE" sz="2400" dirty="0">
                <a:latin typeface="Consolas" charset="0"/>
                <a:ea typeface="Consolas" charset="0"/>
                <a:cs typeface="Consolas" charset="0"/>
              </a:rPr>
              <a:t>		         P * L * A * N * E * T };</a:t>
            </a:r>
          </a:p>
          <a:p>
            <a:r>
              <a:rPr lang="de-DE" sz="2400" dirty="0">
                <a:latin typeface="Consolas" charset="0"/>
                <a:ea typeface="Consolas" charset="0"/>
                <a:cs typeface="Consolas" charset="0"/>
              </a:rPr>
              <a:t>  puts((char*)x);</a:t>
            </a:r>
          </a:p>
          <a:p>
            <a:r>
              <a:rPr lang="de-DE" sz="2400" dirty="0">
                <a:latin typeface="Consolas" charset="0"/>
                <a:ea typeface="Consolas" charset="0"/>
                <a:cs typeface="Consolas" charset="0"/>
              </a:rPr>
              <a:t>  return 0;</a:t>
            </a:r>
          </a:p>
          <a:p>
            <a:r>
              <a:rPr lang="de-DE" sz="2400" dirty="0">
                <a:latin typeface="Consolas" charset="0"/>
                <a:ea typeface="Consolas" charset="0"/>
                <a:cs typeface="Consolas" charset="0"/>
              </a:rPr>
              <a:t>}</a:t>
            </a:r>
            <a:endParaRPr lang="en-US" sz="2400" dirty="0">
              <a:latin typeface="Consolas" charset="0"/>
              <a:ea typeface="Consolas" charset="0"/>
              <a:cs typeface="Consolas" charset="0"/>
            </a:endParaRPr>
          </a:p>
        </p:txBody>
      </p:sp>
      <p:sp>
        <p:nvSpPr>
          <p:cNvPr id="5" name="TextBox 4"/>
          <p:cNvSpPr txBox="1"/>
          <p:nvPr/>
        </p:nvSpPr>
        <p:spPr>
          <a:xfrm>
            <a:off x="1406770" y="2412450"/>
            <a:ext cx="3798277" cy="193430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182880" tIns="274320" rtlCol="0">
            <a:noAutofit/>
          </a:bodyPr>
          <a:lstStyle/>
          <a:p>
            <a:r>
              <a:rPr lang="en-US" sz="3200" dirty="0">
                <a:latin typeface="Consolas" charset="0"/>
                <a:ea typeface="Consolas" charset="0"/>
                <a:cs typeface="Consolas" charset="0"/>
              </a:rPr>
              <a:t>$ </a:t>
            </a:r>
            <a:r>
              <a:rPr lang="en-US" sz="3200" dirty="0" err="1">
                <a:latin typeface="Consolas" charset="0"/>
                <a:ea typeface="Consolas" charset="0"/>
                <a:cs typeface="Consolas" charset="0"/>
              </a:rPr>
              <a:t>gcc</a:t>
            </a:r>
            <a:r>
              <a:rPr lang="en-US" sz="3200" dirty="0">
                <a:latin typeface="Consolas" charset="0"/>
                <a:ea typeface="Consolas" charset="0"/>
                <a:cs typeface="Consolas" charset="0"/>
              </a:rPr>
              <a:t> </a:t>
            </a:r>
            <a:r>
              <a:rPr lang="en-US" sz="3200" dirty="0" err="1">
                <a:latin typeface="Consolas" charset="0"/>
                <a:ea typeface="Consolas" charset="0"/>
                <a:cs typeface="Consolas" charset="0"/>
              </a:rPr>
              <a:t>hello.c</a:t>
            </a:r>
            <a:endParaRPr lang="en-US" sz="3200" dirty="0">
              <a:latin typeface="Consolas" charset="0"/>
              <a:ea typeface="Consolas" charset="0"/>
              <a:cs typeface="Consolas" charset="0"/>
            </a:endParaRPr>
          </a:p>
          <a:p>
            <a:r>
              <a:rPr lang="en-US" sz="3200" dirty="0">
                <a:latin typeface="Consolas" charset="0"/>
                <a:ea typeface="Consolas" charset="0"/>
                <a:cs typeface="Consolas" charset="0"/>
              </a:rPr>
              <a:t>$ </a:t>
            </a:r>
            <a:r>
              <a:rPr lang="en-US" sz="3200" dirty="0" err="1">
                <a:latin typeface="Consolas" charset="0"/>
                <a:ea typeface="Consolas" charset="0"/>
                <a:cs typeface="Consolas" charset="0"/>
              </a:rPr>
              <a:t>a.out</a:t>
            </a:r>
            <a:endParaRPr lang="en-US" sz="3200" dirty="0">
              <a:latin typeface="Consolas" charset="0"/>
              <a:ea typeface="Consolas" charset="0"/>
              <a:cs typeface="Consolas" charset="0"/>
            </a:endParaRPr>
          </a:p>
          <a:p>
            <a:r>
              <a:rPr lang="en-US" sz="3200" dirty="0">
                <a:latin typeface="Consolas" charset="0"/>
                <a:ea typeface="Consolas" charset="0"/>
                <a:cs typeface="Consolas" charset="0"/>
              </a:rPr>
              <a:t>Hello World!</a:t>
            </a:r>
          </a:p>
        </p:txBody>
      </p:sp>
      <p:sp>
        <p:nvSpPr>
          <p:cNvPr id="3" name="TextBox 2">
            <a:extLst>
              <a:ext uri="{FF2B5EF4-FFF2-40B4-BE49-F238E27FC236}">
                <a16:creationId xmlns:a16="http://schemas.microsoft.com/office/drawing/2014/main" id="{CA87078B-CEFB-23BD-8616-E9FF7A9DB1FF}"/>
              </a:ext>
            </a:extLst>
          </p:cNvPr>
          <p:cNvSpPr txBox="1"/>
          <p:nvPr/>
        </p:nvSpPr>
        <p:spPr>
          <a:xfrm>
            <a:off x="7368209" y="5779720"/>
            <a:ext cx="4096706"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dirty="0"/>
              <a:t>This works because C supports such a low-level view of data.</a:t>
            </a:r>
          </a:p>
        </p:txBody>
      </p:sp>
    </p:spTree>
    <p:extLst>
      <p:ext uri="{BB962C8B-B14F-4D97-AF65-F5344CB8AC3E}">
        <p14:creationId xmlns:p14="http://schemas.microsoft.com/office/powerpoint/2010/main" val="49073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Pointers</a:t>
            </a:r>
          </a:p>
        </p:txBody>
      </p:sp>
      <p:sp>
        <p:nvSpPr>
          <p:cNvPr id="3" name="Content Placeholder 2"/>
          <p:cNvSpPr>
            <a:spLocks noGrp="1"/>
          </p:cNvSpPr>
          <p:nvPr>
            <p:ph idx="1"/>
          </p:nvPr>
        </p:nvSpPr>
        <p:spPr/>
        <p:txBody>
          <a:bodyPr/>
          <a:lstStyle/>
          <a:p>
            <a:r>
              <a:rPr lang="en-US" dirty="0"/>
              <a:t>Once upon a time:</a:t>
            </a:r>
          </a:p>
          <a:p>
            <a:pPr lvl="1"/>
            <a:r>
              <a:rPr lang="en-US" dirty="0" err="1">
                <a:latin typeface="Consolas" charset="0"/>
                <a:ea typeface="Consolas" charset="0"/>
                <a:cs typeface="Consolas" charset="0"/>
              </a:rPr>
              <a:t>int</a:t>
            </a:r>
            <a:r>
              <a:rPr lang="en-US" dirty="0">
                <a:latin typeface="Consolas" charset="0"/>
                <a:ea typeface="Consolas" charset="0"/>
                <a:cs typeface="Consolas" charset="0"/>
              </a:rPr>
              <a:t> x = (</a:t>
            </a:r>
            <a:r>
              <a:rPr lang="en-US" dirty="0" err="1">
                <a:latin typeface="Consolas" charset="0"/>
                <a:ea typeface="Consolas" charset="0"/>
                <a:cs typeface="Consolas" charset="0"/>
              </a:rPr>
              <a:t>int</a:t>
            </a:r>
            <a:r>
              <a:rPr lang="en-US" dirty="0">
                <a:latin typeface="Consolas" charset="0"/>
                <a:ea typeface="Consolas" charset="0"/>
                <a:cs typeface="Consolas" charset="0"/>
              </a:rPr>
              <a:t>)</a:t>
            </a:r>
            <a:r>
              <a:rPr lang="en-US" dirty="0" err="1">
                <a:latin typeface="Consolas" charset="0"/>
                <a:ea typeface="Consolas" charset="0"/>
                <a:cs typeface="Consolas" charset="0"/>
              </a:rPr>
              <a:t>malloc</a:t>
            </a:r>
            <a:r>
              <a:rPr lang="en-US" dirty="0">
                <a:latin typeface="Consolas" charset="0"/>
                <a:ea typeface="Consolas" charset="0"/>
                <a:cs typeface="Consolas" charset="0"/>
              </a:rPr>
              <a:t>(100 * </a:t>
            </a:r>
            <a:r>
              <a:rPr lang="en-US" dirty="0" err="1">
                <a:latin typeface="Consolas" charset="0"/>
                <a:ea typeface="Consolas" charset="0"/>
                <a:cs typeface="Consolas" charset="0"/>
              </a:rPr>
              <a:t>sizeof</a:t>
            </a:r>
            <a:r>
              <a:rPr lang="en-US" dirty="0">
                <a:latin typeface="Consolas" charset="0"/>
                <a:ea typeface="Consolas" charset="0"/>
                <a:cs typeface="Consolas" charset="0"/>
              </a:rPr>
              <a:t>(double));</a:t>
            </a:r>
          </a:p>
          <a:p>
            <a:pPr lvl="1"/>
            <a:r>
              <a:rPr lang="en-US" dirty="0"/>
              <a:t>But what if your machine has int = half word, pointer = double word?</a:t>
            </a:r>
          </a:p>
          <a:p>
            <a:pPr lvl="1"/>
            <a:r>
              <a:rPr lang="en-US" dirty="0"/>
              <a:t>Endless source of bugs when porting code</a:t>
            </a:r>
            <a:r>
              <a:rPr lang="is-IS" dirty="0"/>
              <a:t>…</a:t>
            </a:r>
          </a:p>
          <a:p>
            <a:r>
              <a:rPr lang="is-IS" dirty="0"/>
              <a:t>Also: could interchange </a:t>
            </a:r>
            <a:r>
              <a:rPr lang="is-IS" sz="2400" dirty="0">
                <a:latin typeface="Consolas" charset="0"/>
                <a:ea typeface="Consolas" charset="0"/>
                <a:cs typeface="Consolas" charset="0"/>
              </a:rPr>
              <a:t>int*</a:t>
            </a:r>
            <a:r>
              <a:rPr lang="is-IS" dirty="0"/>
              <a:t> with </a:t>
            </a:r>
            <a:r>
              <a:rPr lang="is-IS" sz="2400" dirty="0">
                <a:latin typeface="Consolas" charset="0"/>
                <a:ea typeface="Consolas" charset="0"/>
                <a:cs typeface="Consolas" charset="0"/>
              </a:rPr>
              <a:t>char*</a:t>
            </a:r>
            <a:r>
              <a:rPr lang="is-IS" dirty="0"/>
              <a:t>, etc.</a:t>
            </a:r>
          </a:p>
          <a:p>
            <a:r>
              <a:rPr lang="is-IS" dirty="0"/>
              <a:t>Today: </a:t>
            </a:r>
            <a:r>
              <a:rPr lang="is-IS" sz="2400" dirty="0">
                <a:latin typeface="Consolas" charset="0"/>
                <a:ea typeface="Consolas" charset="0"/>
                <a:cs typeface="Consolas" charset="0"/>
              </a:rPr>
              <a:t>void*</a:t>
            </a:r>
            <a:r>
              <a:rPr lang="is-IS" sz="2400" dirty="0"/>
              <a:t> </a:t>
            </a:r>
            <a:r>
              <a:rPr lang="is-IS" dirty="0"/>
              <a:t>serves the role of ”pointer to something”</a:t>
            </a:r>
          </a:p>
          <a:p>
            <a:pPr lvl="1"/>
            <a:r>
              <a:rPr lang="is-IS" dirty="0">
                <a:latin typeface="Consolas" charset="0"/>
                <a:ea typeface="Consolas" charset="0"/>
                <a:cs typeface="Consolas" charset="0"/>
              </a:rPr>
              <a:t>void* malloc(size_t);</a:t>
            </a:r>
          </a:p>
          <a:p>
            <a:pPr lvl="1"/>
            <a:r>
              <a:rPr lang="is-IS" dirty="0">
                <a:latin typeface="Consolas" charset="0"/>
                <a:ea typeface="Consolas" charset="0"/>
                <a:cs typeface="Consolas" charset="0"/>
              </a:rPr>
              <a:t>void *p = malloc(100 * sizeof(float));</a:t>
            </a:r>
          </a:p>
          <a:p>
            <a:pPr lvl="1"/>
            <a:r>
              <a:rPr lang="is-IS" dirty="0"/>
              <a:t>But what is </a:t>
            </a:r>
            <a:r>
              <a:rPr lang="is-IS" dirty="0">
                <a:latin typeface="Consolas" charset="0"/>
                <a:ea typeface="Consolas" charset="0"/>
                <a:cs typeface="Consolas" charset="0"/>
              </a:rPr>
              <a:t>*p</a:t>
            </a:r>
            <a:r>
              <a:rPr lang="is-IS" dirty="0"/>
              <a:t>?</a:t>
            </a:r>
          </a:p>
          <a:p>
            <a:pPr lvl="1"/>
            <a:r>
              <a:rPr lang="is-IS" dirty="0"/>
              <a:t>Must cast, assign to be useful: </a:t>
            </a:r>
            <a:r>
              <a:rPr lang="is-IS" sz="2000" dirty="0">
                <a:latin typeface="Consolas" charset="0"/>
                <a:ea typeface="Consolas" charset="0"/>
                <a:cs typeface="Consolas" charset="0"/>
              </a:rPr>
              <a:t>(float*)p[10] = 12.5; float *xs = p;</a:t>
            </a:r>
            <a:endParaRPr lang="en-US" sz="2000" dirty="0">
              <a:latin typeface="Consolas" charset="0"/>
              <a:ea typeface="Consolas" charset="0"/>
              <a:cs typeface="Consolas" charset="0"/>
            </a:endParaRPr>
          </a:p>
        </p:txBody>
      </p:sp>
    </p:spTree>
    <p:extLst>
      <p:ext uri="{BB962C8B-B14F-4D97-AF65-F5344CB8AC3E}">
        <p14:creationId xmlns:p14="http://schemas.microsoft.com/office/powerpoint/2010/main" val="193200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functions</a:t>
            </a:r>
          </a:p>
        </p:txBody>
      </p:sp>
      <p:sp>
        <p:nvSpPr>
          <p:cNvPr id="3" name="Content Placeholder 2"/>
          <p:cNvSpPr>
            <a:spLocks noGrp="1"/>
          </p:cNvSpPr>
          <p:nvPr>
            <p:ph idx="1"/>
          </p:nvPr>
        </p:nvSpPr>
        <p:spPr>
          <a:xfrm>
            <a:off x="1120000" y="1825625"/>
            <a:ext cx="5836854" cy="4351338"/>
          </a:xfrm>
        </p:spPr>
        <p:txBody>
          <a:bodyPr/>
          <a:lstStyle/>
          <a:p>
            <a:r>
              <a:rPr lang="en-US" dirty="0"/>
              <a:t>C89</a:t>
            </a:r>
          </a:p>
          <a:p>
            <a:pPr lvl="1"/>
            <a:r>
              <a:rPr lang="en-US" dirty="0"/>
              <a:t>default return type is </a:t>
            </a:r>
            <a:r>
              <a:rPr lang="en-US" dirty="0" err="1"/>
              <a:t>int</a:t>
            </a:r>
            <a:endParaRPr lang="en-US" dirty="0"/>
          </a:p>
          <a:p>
            <a:pPr lvl="1"/>
            <a:r>
              <a:rPr lang="en-US" dirty="0"/>
              <a:t>parameters not checked</a:t>
            </a:r>
          </a:p>
          <a:p>
            <a:pPr lvl="1"/>
            <a:r>
              <a:rPr lang="en-US" dirty="0" err="1">
                <a:latin typeface="Consolas" charset="0"/>
                <a:ea typeface="Consolas" charset="0"/>
                <a:cs typeface="Consolas" charset="0"/>
              </a:rPr>
              <a:t>gcc</a:t>
            </a:r>
            <a:r>
              <a:rPr lang="en-US" dirty="0">
                <a:latin typeface="Consolas" charset="0"/>
                <a:ea typeface="Consolas" charset="0"/>
                <a:cs typeface="Consolas" charset="0"/>
              </a:rPr>
              <a:t> –</a:t>
            </a:r>
            <a:r>
              <a:rPr lang="en-US" dirty="0" err="1">
                <a:latin typeface="Consolas" charset="0"/>
                <a:ea typeface="Consolas" charset="0"/>
                <a:cs typeface="Consolas" charset="0"/>
              </a:rPr>
              <a:t>std</a:t>
            </a:r>
            <a:r>
              <a:rPr lang="en-US" dirty="0">
                <a:latin typeface="Consolas" charset="0"/>
                <a:ea typeface="Consolas" charset="0"/>
                <a:cs typeface="Consolas" charset="0"/>
              </a:rPr>
              <a:t>=c89 </a:t>
            </a:r>
            <a:r>
              <a:rPr lang="en-US" dirty="0" err="1">
                <a:latin typeface="Consolas" charset="0"/>
                <a:ea typeface="Consolas" charset="0"/>
                <a:cs typeface="Consolas" charset="0"/>
              </a:rPr>
              <a:t>messed_up.c</a:t>
            </a:r>
            <a:endParaRPr lang="en-US" dirty="0">
              <a:latin typeface="Consolas" charset="0"/>
              <a:ea typeface="Consolas" charset="0"/>
              <a:cs typeface="Consolas" charset="0"/>
            </a:endParaRPr>
          </a:p>
          <a:p>
            <a:pPr lvl="2"/>
            <a:r>
              <a:rPr lang="en-US" dirty="0"/>
              <a:t>No errors or warnings!</a:t>
            </a:r>
          </a:p>
          <a:p>
            <a:r>
              <a:rPr lang="en-US" dirty="0" err="1">
                <a:latin typeface="Consolas" charset="0"/>
                <a:ea typeface="Consolas" charset="0"/>
                <a:cs typeface="Consolas" charset="0"/>
              </a:rPr>
              <a:t>gcc</a:t>
            </a:r>
            <a:r>
              <a:rPr lang="en-US" dirty="0">
                <a:latin typeface="Consolas" charset="0"/>
                <a:ea typeface="Consolas" charset="0"/>
                <a:cs typeface="Consolas" charset="0"/>
              </a:rPr>
              <a:t> -</a:t>
            </a:r>
            <a:r>
              <a:rPr lang="en-US" dirty="0" err="1">
                <a:latin typeface="Consolas" charset="0"/>
                <a:ea typeface="Consolas" charset="0"/>
                <a:cs typeface="Consolas" charset="0"/>
              </a:rPr>
              <a:t>std</a:t>
            </a:r>
            <a:r>
              <a:rPr lang="en-US" dirty="0">
                <a:latin typeface="Consolas" charset="0"/>
                <a:ea typeface="Consolas" charset="0"/>
                <a:cs typeface="Consolas" charset="0"/>
              </a:rPr>
              <a:t>=c99 </a:t>
            </a:r>
            <a:r>
              <a:rPr lang="en-US" dirty="0" err="1">
                <a:latin typeface="Consolas" charset="0"/>
                <a:ea typeface="Consolas" charset="0"/>
                <a:cs typeface="Consolas" charset="0"/>
              </a:rPr>
              <a:t>messed_up.c</a:t>
            </a:r>
            <a:endParaRPr lang="en-US" dirty="0">
              <a:latin typeface="Consolas" charset="0"/>
              <a:ea typeface="Consolas" charset="0"/>
              <a:cs typeface="Consolas" charset="0"/>
            </a:endParaRPr>
          </a:p>
          <a:p>
            <a:pPr lvl="1"/>
            <a:endParaRPr lang="en-US" dirty="0"/>
          </a:p>
        </p:txBody>
      </p:sp>
      <p:sp>
        <p:nvSpPr>
          <p:cNvPr id="4" name="TextBox 3"/>
          <p:cNvSpPr txBox="1"/>
          <p:nvPr/>
        </p:nvSpPr>
        <p:spPr>
          <a:xfrm>
            <a:off x="7220625" y="308220"/>
            <a:ext cx="4613822" cy="3542812"/>
          </a:xfrm>
          <a:prstGeom prst="rect">
            <a:avLst/>
          </a:prstGeom>
        </p:spPr>
        <p:style>
          <a:lnRef idx="2">
            <a:schemeClr val="accent6"/>
          </a:lnRef>
          <a:fillRef idx="1">
            <a:schemeClr val="lt1"/>
          </a:fillRef>
          <a:effectRef idx="0">
            <a:schemeClr val="accent6"/>
          </a:effectRef>
          <a:fontRef idx="minor">
            <a:schemeClr val="dk1"/>
          </a:fontRef>
        </p:style>
        <p:txBody>
          <a:bodyPr wrap="square" lIns="274320" tIns="91440" rIns="91440" bIns="182880" rtlCol="0">
            <a:noAutofit/>
          </a:bodyPr>
          <a:lstStyle/>
          <a:p>
            <a:r>
              <a:rPr lang="en-US" sz="2000" dirty="0">
                <a:latin typeface="Consolas" charset="0"/>
                <a:ea typeface="Consolas" charset="0"/>
                <a:cs typeface="Consolas" charset="0"/>
              </a:rPr>
              <a:t>// </a:t>
            </a:r>
            <a:r>
              <a:rPr lang="en-US" sz="2000" dirty="0" err="1">
                <a:latin typeface="Consolas" charset="0"/>
                <a:ea typeface="Consolas" charset="0"/>
                <a:cs typeface="Consolas" charset="0"/>
              </a:rPr>
              <a:t>messed_up.c</a:t>
            </a:r>
            <a:endParaRPr lang="en-US" sz="2000" dirty="0">
              <a:latin typeface="Consolas" charset="0"/>
              <a:ea typeface="Consolas" charset="0"/>
              <a:cs typeface="Consolas" charset="0"/>
            </a:endParaRPr>
          </a:p>
          <a:p>
            <a:r>
              <a:rPr lang="en-US" sz="2000" dirty="0">
                <a:latin typeface="Consolas" charset="0"/>
                <a:ea typeface="Consolas" charset="0"/>
                <a:cs typeface="Consolas" charset="0"/>
              </a:rPr>
              <a:t>#include &lt;</a:t>
            </a:r>
            <a:r>
              <a:rPr lang="en-US" sz="2000" dirty="0" err="1">
                <a:latin typeface="Consolas" charset="0"/>
                <a:ea typeface="Consolas" charset="0"/>
                <a:cs typeface="Consolas" charset="0"/>
              </a:rPr>
              <a:t>stdio.h</a:t>
            </a:r>
            <a:r>
              <a:rPr lang="en-US" sz="2000" dirty="0">
                <a:latin typeface="Consolas" charset="0"/>
                <a:ea typeface="Consolas" charset="0"/>
                <a:cs typeface="Consolas" charset="0"/>
              </a:rPr>
              <a:t>&gt;</a:t>
            </a:r>
          </a:p>
          <a:p>
            <a:r>
              <a:rPr lang="en-US" sz="2000" dirty="0">
                <a:latin typeface="Consolas" charset="0"/>
                <a:ea typeface="Consolas" charset="0"/>
                <a:cs typeface="Consolas" charset="0"/>
              </a:rPr>
              <a:t>main() </a:t>
            </a:r>
          </a:p>
          <a:p>
            <a:r>
              <a:rPr lang="en-US" sz="2000" dirty="0">
                <a:latin typeface="Consolas" charset="0"/>
                <a:ea typeface="Consolas" charset="0"/>
                <a:cs typeface="Consolas" charset="0"/>
              </a:rPr>
              <a:t>{</a:t>
            </a:r>
          </a:p>
          <a:p>
            <a:r>
              <a:rPr lang="en-US" sz="2000" dirty="0">
                <a:latin typeface="Consolas" charset="0"/>
                <a:ea typeface="Consolas" charset="0"/>
                <a:cs typeface="Consolas" charset="0"/>
              </a:rPr>
              <a:t>   </a:t>
            </a:r>
            <a:r>
              <a:rPr lang="en-US" sz="2000" dirty="0" err="1">
                <a:latin typeface="Consolas" charset="0"/>
                <a:ea typeface="Consolas" charset="0"/>
                <a:cs typeface="Consolas" charset="0"/>
              </a:rPr>
              <a:t>int</a:t>
            </a:r>
            <a:r>
              <a:rPr lang="en-US" sz="2000" dirty="0">
                <a:latin typeface="Consolas" charset="0"/>
                <a:ea typeface="Consolas" charset="0"/>
                <a:cs typeface="Consolas" charset="0"/>
              </a:rPr>
              <a:t> a = f() + f(8, 9, 10);</a:t>
            </a:r>
          </a:p>
          <a:p>
            <a:r>
              <a:rPr lang="en-US" sz="2000" dirty="0">
                <a:latin typeface="Consolas" charset="0"/>
                <a:ea typeface="Consolas" charset="0"/>
                <a:cs typeface="Consolas" charset="0"/>
              </a:rPr>
              <a:t>   </a:t>
            </a:r>
            <a:r>
              <a:rPr lang="en-US" sz="2000" dirty="0" err="1">
                <a:latin typeface="Consolas" charset="0"/>
                <a:ea typeface="Consolas" charset="0"/>
                <a:cs typeface="Consolas" charset="0"/>
              </a:rPr>
              <a:t>printf</a:t>
            </a:r>
            <a:r>
              <a:rPr lang="en-US" sz="2000" dirty="0">
                <a:latin typeface="Consolas" charset="0"/>
                <a:ea typeface="Consolas" charset="0"/>
                <a:cs typeface="Consolas" charset="0"/>
              </a:rPr>
              <a:t>("a = %d\n", a);</a:t>
            </a:r>
          </a:p>
          <a:p>
            <a:r>
              <a:rPr lang="en-US" sz="2000" dirty="0">
                <a:latin typeface="Consolas" charset="0"/>
                <a:ea typeface="Consolas" charset="0"/>
                <a:cs typeface="Consolas" charset="0"/>
              </a:rPr>
              <a:t>}</a:t>
            </a:r>
          </a:p>
          <a:p>
            <a:r>
              <a:rPr lang="en-US" sz="2000" dirty="0">
                <a:latin typeface="Consolas" charset="0"/>
                <a:ea typeface="Consolas" charset="0"/>
                <a:cs typeface="Consolas" charset="0"/>
              </a:rPr>
              <a:t>f(</a:t>
            </a:r>
            <a:r>
              <a:rPr lang="en-US" sz="2000" dirty="0" err="1">
                <a:latin typeface="Consolas" charset="0"/>
                <a:ea typeface="Consolas" charset="0"/>
                <a:cs typeface="Consolas" charset="0"/>
              </a:rPr>
              <a:t>int</a:t>
            </a:r>
            <a:r>
              <a:rPr lang="en-US" sz="2000" dirty="0">
                <a:latin typeface="Consolas" charset="0"/>
                <a:ea typeface="Consolas" charset="0"/>
                <a:cs typeface="Consolas" charset="0"/>
              </a:rPr>
              <a:t> b) </a:t>
            </a:r>
          </a:p>
          <a:p>
            <a:r>
              <a:rPr lang="en-US" sz="2000" dirty="0">
                <a:latin typeface="Consolas" charset="0"/>
                <a:ea typeface="Consolas" charset="0"/>
                <a:cs typeface="Consolas" charset="0"/>
              </a:rPr>
              <a:t>{</a:t>
            </a:r>
          </a:p>
          <a:p>
            <a:r>
              <a:rPr lang="en-US" sz="2000" dirty="0">
                <a:latin typeface="Consolas" charset="0"/>
                <a:ea typeface="Consolas" charset="0"/>
                <a:cs typeface="Consolas" charset="0"/>
              </a:rPr>
              <a:t>   return b;</a:t>
            </a:r>
          </a:p>
          <a:p>
            <a:r>
              <a:rPr lang="en-US" sz="2000" dirty="0">
                <a:latin typeface="Consolas" charset="0"/>
                <a:ea typeface="Consolas" charset="0"/>
                <a:cs typeface="Consolas" charset="0"/>
              </a:rPr>
              <a:t>}</a:t>
            </a:r>
          </a:p>
        </p:txBody>
      </p:sp>
      <p:sp>
        <p:nvSpPr>
          <p:cNvPr id="5" name="TextBox 4"/>
          <p:cNvSpPr txBox="1"/>
          <p:nvPr/>
        </p:nvSpPr>
        <p:spPr>
          <a:xfrm>
            <a:off x="800789" y="4132000"/>
            <a:ext cx="10590421" cy="258532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dirty="0">
                <a:latin typeface="Consolas" charset="0"/>
                <a:ea typeface="Consolas" charset="0"/>
                <a:cs typeface="Consolas" charset="0"/>
              </a:rPr>
              <a:t>messed_up.c:3:1: warning: type specifier missing, defaults to '</a:t>
            </a:r>
            <a:r>
              <a:rPr lang="en-US" dirty="0" err="1">
                <a:latin typeface="Consolas" charset="0"/>
                <a:ea typeface="Consolas" charset="0"/>
                <a:cs typeface="Consolas" charset="0"/>
              </a:rPr>
              <a:t>int</a:t>
            </a:r>
            <a:r>
              <a:rPr lang="en-US" dirty="0">
                <a:latin typeface="Consolas" charset="0"/>
                <a:ea typeface="Consolas" charset="0"/>
                <a:cs typeface="Consolas" charset="0"/>
              </a:rPr>
              <a:t>’</a:t>
            </a:r>
          </a:p>
          <a:p>
            <a:r>
              <a:rPr lang="en-US" dirty="0">
                <a:latin typeface="Consolas" charset="0"/>
                <a:ea typeface="Consolas" charset="0"/>
                <a:cs typeface="Consolas" charset="0"/>
              </a:rPr>
              <a:t>main()</a:t>
            </a:r>
          </a:p>
          <a:p>
            <a:r>
              <a:rPr lang="en-US" dirty="0">
                <a:latin typeface="Consolas" charset="0"/>
                <a:ea typeface="Consolas" charset="0"/>
                <a:cs typeface="Consolas" charset="0"/>
              </a:rPr>
              <a:t>^</a:t>
            </a:r>
          </a:p>
          <a:p>
            <a:r>
              <a:rPr lang="en-US" dirty="0">
                <a:latin typeface="Consolas" charset="0"/>
                <a:ea typeface="Consolas" charset="0"/>
                <a:cs typeface="Consolas" charset="0"/>
              </a:rPr>
              <a:t>messed_up.c:5:12: warning: implicit declaration of function 'f' is invalid in C99</a:t>
            </a:r>
          </a:p>
          <a:p>
            <a:r>
              <a:rPr lang="en-US" dirty="0">
                <a:latin typeface="Consolas" charset="0"/>
                <a:ea typeface="Consolas" charset="0"/>
                <a:cs typeface="Consolas" charset="0"/>
              </a:rPr>
              <a:t>   </a:t>
            </a:r>
            <a:r>
              <a:rPr lang="en-US" dirty="0" err="1">
                <a:latin typeface="Consolas" charset="0"/>
                <a:ea typeface="Consolas" charset="0"/>
                <a:cs typeface="Consolas" charset="0"/>
              </a:rPr>
              <a:t>int</a:t>
            </a:r>
            <a:r>
              <a:rPr lang="en-US" dirty="0">
                <a:latin typeface="Consolas" charset="0"/>
                <a:ea typeface="Consolas" charset="0"/>
                <a:cs typeface="Consolas" charset="0"/>
              </a:rPr>
              <a:t> a = f() + f(8, 9, 10);</a:t>
            </a:r>
          </a:p>
          <a:p>
            <a:r>
              <a:rPr lang="en-US" dirty="0">
                <a:latin typeface="Consolas" charset="0"/>
                <a:ea typeface="Consolas" charset="0"/>
                <a:cs typeface="Consolas" charset="0"/>
              </a:rPr>
              <a:t>           ^</a:t>
            </a:r>
          </a:p>
          <a:p>
            <a:r>
              <a:rPr lang="en-US" dirty="0">
                <a:latin typeface="Consolas" charset="0"/>
                <a:ea typeface="Consolas" charset="0"/>
                <a:cs typeface="Consolas" charset="0"/>
              </a:rPr>
              <a:t>messed_up.c:8:1: warning: type specifier missing, defaults to '</a:t>
            </a:r>
            <a:r>
              <a:rPr lang="en-US" dirty="0" err="1">
                <a:latin typeface="Consolas" charset="0"/>
                <a:ea typeface="Consolas" charset="0"/>
                <a:cs typeface="Consolas" charset="0"/>
              </a:rPr>
              <a:t>int</a:t>
            </a:r>
            <a:r>
              <a:rPr lang="en-US" dirty="0">
                <a:latin typeface="Consolas" charset="0"/>
                <a:ea typeface="Consolas" charset="0"/>
                <a:cs typeface="Consolas" charset="0"/>
              </a:rPr>
              <a:t>’</a:t>
            </a:r>
          </a:p>
          <a:p>
            <a:r>
              <a:rPr lang="en-US" dirty="0">
                <a:latin typeface="Consolas" charset="0"/>
                <a:ea typeface="Consolas" charset="0"/>
                <a:cs typeface="Consolas" charset="0"/>
              </a:rPr>
              <a:t>f(</a:t>
            </a:r>
            <a:r>
              <a:rPr lang="en-US" dirty="0" err="1">
                <a:latin typeface="Consolas" charset="0"/>
                <a:ea typeface="Consolas" charset="0"/>
                <a:cs typeface="Consolas" charset="0"/>
              </a:rPr>
              <a:t>int</a:t>
            </a:r>
            <a:r>
              <a:rPr lang="en-US" dirty="0">
                <a:latin typeface="Consolas" charset="0"/>
                <a:ea typeface="Consolas" charset="0"/>
                <a:cs typeface="Consolas" charset="0"/>
              </a:rPr>
              <a:t> b) </a:t>
            </a:r>
          </a:p>
          <a:p>
            <a:r>
              <a:rPr lang="en-US" dirty="0">
                <a:latin typeface="Consolas" charset="0"/>
                <a:ea typeface="Consolas" charset="0"/>
                <a:cs typeface="Consolas" charset="0"/>
              </a:rPr>
              <a:t>^</a:t>
            </a:r>
          </a:p>
        </p:txBody>
      </p:sp>
    </p:spTree>
    <p:extLst>
      <p:ext uri="{BB962C8B-B14F-4D97-AF65-F5344CB8AC3E}">
        <p14:creationId xmlns:p14="http://schemas.microsoft.com/office/powerpoint/2010/main" val="32759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dissolv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types</a:t>
            </a:r>
          </a:p>
        </p:txBody>
      </p:sp>
      <p:sp>
        <p:nvSpPr>
          <p:cNvPr id="3" name="Content Placeholder 2"/>
          <p:cNvSpPr>
            <a:spLocks noGrp="1"/>
          </p:cNvSpPr>
          <p:nvPr>
            <p:ph idx="1"/>
          </p:nvPr>
        </p:nvSpPr>
        <p:spPr/>
        <p:txBody>
          <a:bodyPr/>
          <a:lstStyle/>
          <a:p>
            <a:r>
              <a:rPr lang="en-US" dirty="0"/>
              <a:t>Always required functions be declared before use</a:t>
            </a:r>
          </a:p>
          <a:p>
            <a:r>
              <a:rPr lang="en-US" dirty="0"/>
              <a:t>No implicit return type</a:t>
            </a:r>
          </a:p>
          <a:p>
            <a:r>
              <a:rPr lang="en-US" dirty="0" err="1"/>
              <a:t>struct</a:t>
            </a:r>
            <a:r>
              <a:rPr lang="en-US" dirty="0"/>
              <a:t>, class introduce types:</a:t>
            </a:r>
          </a:p>
          <a:p>
            <a:pPr lvl="1"/>
            <a:r>
              <a:rPr lang="en-US" dirty="0"/>
              <a:t>class A { ... };  </a:t>
            </a:r>
            <a:r>
              <a:rPr lang="en-US" dirty="0" err="1"/>
              <a:t>struct</a:t>
            </a:r>
            <a:r>
              <a:rPr lang="en-US" dirty="0"/>
              <a:t> B { </a:t>
            </a:r>
            <a:r>
              <a:rPr lang="is-IS" dirty="0"/>
              <a:t>… };</a:t>
            </a:r>
          </a:p>
          <a:p>
            <a:pPr lvl="1"/>
            <a:r>
              <a:rPr lang="is-IS" dirty="0"/>
              <a:t>When use, just use A, B; no </a:t>
            </a:r>
            <a:r>
              <a:rPr lang="is-IS" dirty="0">
                <a:latin typeface="Consolas" panose="020B0609020204030204" pitchFamily="49" charset="0"/>
              </a:rPr>
              <a:t>"struct B"</a:t>
            </a:r>
          </a:p>
          <a:p>
            <a:pPr lvl="1"/>
            <a:r>
              <a:rPr lang="is-IS"/>
              <a:t>This allows user-defined types to </a:t>
            </a:r>
            <a:r>
              <a:rPr lang="is-IS" dirty="0"/>
              <a:t>have the same status as built-in types</a:t>
            </a:r>
          </a:p>
          <a:p>
            <a:r>
              <a:rPr lang="is-IS" dirty="0"/>
              <a:t>Shared preference for int, double</a:t>
            </a:r>
          </a:p>
          <a:p>
            <a:pPr lvl="1"/>
            <a:endParaRPr lang="is-IS" dirty="0"/>
          </a:p>
          <a:p>
            <a:endParaRPr lang="en-US" dirty="0"/>
          </a:p>
        </p:txBody>
      </p:sp>
    </p:spTree>
    <p:extLst>
      <p:ext uri="{BB962C8B-B14F-4D97-AF65-F5344CB8AC3E}">
        <p14:creationId xmlns:p14="http://schemas.microsoft.com/office/powerpoint/2010/main" val="50482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10118</TotalTime>
  <Words>3446</Words>
  <Application>Microsoft Office PowerPoint</Application>
  <PresentationFormat>Widescreen</PresentationFormat>
  <Paragraphs>434</Paragraphs>
  <Slides>29</Slides>
  <Notes>10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Consolas</vt:lpstr>
      <vt:lpstr>Corbel</vt:lpstr>
      <vt:lpstr>Courier New</vt:lpstr>
      <vt:lpstr>Wingdings</vt:lpstr>
      <vt:lpstr>Depth</vt:lpstr>
      <vt:lpstr>Note 17 Types</vt:lpstr>
      <vt:lpstr>How to learn a programming language?</vt:lpstr>
      <vt:lpstr>What is a type?</vt:lpstr>
      <vt:lpstr>C model</vt:lpstr>
      <vt:lpstr>C arithmetic</vt:lpstr>
      <vt:lpstr>C, abused</vt:lpstr>
      <vt:lpstr>C Pointers</vt:lpstr>
      <vt:lpstr>C functions</vt:lpstr>
      <vt:lpstr>C++ types</vt:lpstr>
      <vt:lpstr>Pointers in C++</vt:lpstr>
      <vt:lpstr>Casting in C++</vt:lpstr>
      <vt:lpstr>C++ oddities</vt:lpstr>
      <vt:lpstr>PowerPoint Presentation</vt:lpstr>
      <vt:lpstr>Other languages</vt:lpstr>
      <vt:lpstr>Java</vt:lpstr>
      <vt:lpstr>PowerPoint Presentation</vt:lpstr>
      <vt:lpstr>“Weakly typed” languages</vt:lpstr>
      <vt:lpstr>Static vs. Dynamic typing</vt:lpstr>
      <vt:lpstr>More expressive types</vt:lpstr>
      <vt:lpstr>Static types and inheritance</vt:lpstr>
      <vt:lpstr>Function Pointers in C (and C++)</vt:lpstr>
      <vt:lpstr>PowerPoint Presentation</vt:lpstr>
      <vt:lpstr>PowerPoint Presentation</vt:lpstr>
      <vt:lpstr>PowerPoint Presentation</vt:lpstr>
      <vt:lpstr>Review</vt:lpstr>
      <vt:lpstr>Course wrap-up</vt:lpstr>
      <vt:lpstr>Course Review: Computing Abstractions</vt:lpstr>
      <vt:lpstr>Layers of Abstractions</vt:lpstr>
      <vt:lpstr>Final Exam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dc:title>
  <dc:creator>Brad Dennis</dc:creator>
  <cp:lastModifiedBy>Hasker, Robert</cp:lastModifiedBy>
  <cp:revision>441</cp:revision>
  <dcterms:created xsi:type="dcterms:W3CDTF">2014-08-01T20:24:53Z</dcterms:created>
  <dcterms:modified xsi:type="dcterms:W3CDTF">2024-05-03T20:14:42Z</dcterms:modified>
</cp:coreProperties>
</file>