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27"/>
  </p:notesMasterIdLst>
  <p:sldIdLst>
    <p:sldId id="256" r:id="rId2"/>
    <p:sldId id="288" r:id="rId3"/>
    <p:sldId id="283" r:id="rId4"/>
    <p:sldId id="284" r:id="rId5"/>
    <p:sldId id="285" r:id="rId6"/>
    <p:sldId id="294" r:id="rId7"/>
    <p:sldId id="286" r:id="rId8"/>
    <p:sldId id="292" r:id="rId9"/>
    <p:sldId id="287" r:id="rId10"/>
    <p:sldId id="289" r:id="rId11"/>
    <p:sldId id="290" r:id="rId12"/>
    <p:sldId id="293" r:id="rId13"/>
    <p:sldId id="318" r:id="rId14"/>
    <p:sldId id="291" r:id="rId15"/>
    <p:sldId id="295" r:id="rId16"/>
    <p:sldId id="296" r:id="rId17"/>
    <p:sldId id="297" r:id="rId18"/>
    <p:sldId id="298" r:id="rId19"/>
    <p:sldId id="303" r:id="rId20"/>
    <p:sldId id="299" r:id="rId21"/>
    <p:sldId id="319" r:id="rId22"/>
    <p:sldId id="320" r:id="rId23"/>
    <p:sldId id="321" r:id="rId24"/>
    <p:sldId id="322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07" autoAdjust="0"/>
    <p:restoredTop sz="95840" autoAdjust="0"/>
  </p:normalViewPr>
  <p:slideViewPr>
    <p:cSldViewPr snapToGrid="0">
      <p:cViewPr varScale="1">
        <p:scale>
          <a:sx n="66" d="100"/>
          <a:sy n="66" d="100"/>
        </p:scale>
        <p:origin x="5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“ADT” = Abstract Data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codegolf.stackexchange.com</a:t>
            </a:r>
            <a:r>
              <a:rPr lang="en-US" dirty="0"/>
              <a:t>/questions/22533/weirdest-obfuscated-hello-world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95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used to be common to store pointers as </a:t>
            </a:r>
            <a:r>
              <a:rPr lang="en-US" dirty="0" err="1"/>
              <a:t>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37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textbook for </a:t>
            </a:r>
            <a:r>
              <a:rPr lang="en-US" dirty="0" err="1"/>
              <a:t>reinterpret_cast</a:t>
            </a:r>
            <a:r>
              <a:rPr lang="en-US" dirty="0"/>
              <a:t>, </a:t>
            </a:r>
            <a:r>
              <a:rPr lang="en-US" dirty="0" err="1"/>
              <a:t>const_cast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31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56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1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kov_substitution_principl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r>
              <a:rPr lang="en-US" sz="7200"/>
              <a:t>Note 16</a:t>
            </a:r>
            <a:br>
              <a:rPr lang="en-US" sz="7200" dirty="0"/>
            </a:br>
            <a:r>
              <a:rPr lang="en-US" sz="7200" dirty="0"/>
              <a:t>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SE2040 Software Development III</a:t>
            </a:r>
          </a:p>
          <a:p>
            <a:r>
              <a:rPr lang="en-US" dirty="0"/>
              <a:t>Dr. Rob Hasker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270" y="6444476"/>
            <a:ext cx="2791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Copyright </a:t>
            </a:r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</a:rPr>
              <a:t>© 2016, 2017 </a:t>
            </a:r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Robert W. Hasker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/>
              <a:t>: available in C++ as well</a:t>
            </a:r>
          </a:p>
          <a:p>
            <a:pPr lvl="1"/>
            <a:r>
              <a:rPr lang="en-US" dirty="0"/>
              <a:t>But </a:t>
            </a:r>
            <a:r>
              <a:rPr lang="en-US" b="1" i="1" dirty="0"/>
              <a:t>never</a:t>
            </a:r>
            <a:r>
              <a:rPr lang="en-US" dirty="0"/>
              <a:t> mix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dirty="0"/>
              <a:t> and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/>
              <a:t>!</a:t>
            </a:r>
          </a:p>
          <a:p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*x =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(10 *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));	// error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void *x =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(10 *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));	// legal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void *p = new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[10];			// also legal</a:t>
            </a:r>
          </a:p>
          <a:p>
            <a:pPr lvl="1"/>
            <a:r>
              <a:rPr lang="en-US" dirty="0"/>
              <a:t>*p, p+1: not legal – no size for void</a:t>
            </a:r>
          </a:p>
          <a:p>
            <a:r>
              <a:rPr lang="en-US" dirty="0"/>
              <a:t>Common misstatement: “void has no values”</a:t>
            </a:r>
          </a:p>
          <a:p>
            <a:pPr lvl="1"/>
            <a:r>
              <a:rPr lang="en-US" dirty="0"/>
              <a:t>Single value: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2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362754" cy="4351338"/>
          </a:xfrm>
        </p:spPr>
        <p:txBody>
          <a:bodyPr/>
          <a:lstStyle/>
          <a:p>
            <a:r>
              <a:rPr lang="en-US" dirty="0"/>
              <a:t>C style works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*x = 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*)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 * 100);</a:t>
            </a:r>
          </a:p>
          <a:p>
            <a:r>
              <a:rPr lang="en-US" dirty="0"/>
              <a:t>Better: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*x =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static_cast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*&gt;(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) * 100));</a:t>
            </a:r>
          </a:p>
          <a:p>
            <a:pPr lvl="1"/>
            <a:r>
              <a:rPr lang="en-US" dirty="0"/>
              <a:t>is more explicit</a:t>
            </a:r>
          </a:p>
          <a:p>
            <a:r>
              <a:rPr lang="en-US" dirty="0"/>
              <a:t>If have 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class A { }; class B : public A { };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A *one = new B;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B *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b_ptr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dynamic_cast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&lt;B*&gt;(one);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sz="2400" dirty="0"/>
              <a:t>returns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nullptr</a:t>
            </a:r>
            <a:r>
              <a:rPr lang="en-US" dirty="0"/>
              <a:t> </a:t>
            </a:r>
            <a:r>
              <a:rPr lang="en-US" sz="2400" dirty="0"/>
              <a:t>if actual type does not match required type</a:t>
            </a:r>
          </a:p>
          <a:p>
            <a:pPr marL="0" indent="0">
              <a:buNone/>
            </a:pP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004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oddities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56529"/>
          </a:xfrm>
        </p:spPr>
        <p:txBody>
          <a:bodyPr/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class A { public: A(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); }; </a:t>
            </a:r>
            <a:r>
              <a:rPr lang="en-US" dirty="0"/>
              <a:t>defines a conversion from </a:t>
            </a:r>
            <a:r>
              <a:rPr lang="en-US" dirty="0" err="1"/>
              <a:t>int</a:t>
            </a:r>
            <a:r>
              <a:rPr lang="en-US" dirty="0"/>
              <a:t> to A</a:t>
            </a:r>
          </a:p>
          <a:p>
            <a:pPr lvl="1"/>
            <a:r>
              <a:rPr lang="en-US" dirty="0"/>
              <a:t>Useful for types like Time – convert (say) minutes to </a:t>
            </a:r>
            <a:r>
              <a:rPr lang="en-US" dirty="0" err="1"/>
              <a:t>hh:mm</a:t>
            </a:r>
            <a:endParaRPr lang="en-US" dirty="0"/>
          </a:p>
          <a:p>
            <a:pPr lvl="1"/>
            <a:r>
              <a:rPr lang="en-US" dirty="0"/>
              <a:t>Not useful for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class Student { public: Student(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id); };</a:t>
            </a:r>
          </a:p>
          <a:p>
            <a:r>
              <a:rPr lang="en-US" dirty="0"/>
              <a:t>Suppose we have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z="2400">
                <a:latin typeface="Consolas" charset="0"/>
                <a:ea typeface="Consolas" charset="0"/>
                <a:cs typeface="Consolas" charset="0"/>
              </a:rPr>
              <a:t>char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f(char x);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double f(double y);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f(3);</a:t>
            </a:r>
          </a:p>
          <a:p>
            <a:r>
              <a:rPr lang="en-US" dirty="0"/>
              <a:t>Solution: long list of rules regarding casts, overloading, type hierarchies</a:t>
            </a:r>
          </a:p>
          <a:p>
            <a:r>
              <a:rPr lang="en-US" i="1" dirty="0"/>
              <a:t>Cannot</a:t>
            </a:r>
            <a:r>
              <a:rPr lang="en-US" dirty="0"/>
              <a:t> overload on return type, but can overload on </a:t>
            </a:r>
            <a:r>
              <a:rPr lang="en-US" dirty="0" err="1"/>
              <a:t>constness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7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257878" y="1813649"/>
            <a:ext cx="5361525" cy="29093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>
                <a:solidFill>
                  <a:schemeClr val="tx1">
                    <a:lumMod val="85000"/>
                  </a:schemeClr>
                </a:solidFill>
              </a:rPr>
              <a:t>Another C++ oddity: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tx1">
                    <a:lumMod val="85000"/>
                  </a:schemeClr>
                </a:solidFill>
              </a:rPr>
              <a:t>Friend declaration</a:t>
            </a:r>
          </a:p>
          <a:p>
            <a:pPr lvl="1"/>
            <a:r>
              <a:rPr lang="en-US" sz="2800">
                <a:solidFill>
                  <a:schemeClr val="tx1">
                    <a:lumMod val="85000"/>
                  </a:schemeClr>
                </a:solidFill>
              </a:rPr>
              <a:t>Access to private, protected sections</a:t>
            </a:r>
          </a:p>
          <a:p>
            <a:pPr lvl="1"/>
            <a:r>
              <a:rPr lang="en-US" sz="2800">
                <a:solidFill>
                  <a:schemeClr val="tx1">
                    <a:lumMod val="85000"/>
                  </a:schemeClr>
                </a:solidFill>
              </a:rPr>
              <a:t>Use sparingly!!</a:t>
            </a:r>
            <a:endParaRPr lang="en-US" sz="28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97152" y="288070"/>
            <a:ext cx="5593839" cy="6155531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/>
        </p:spPr>
        <p:txBody>
          <a:bodyPr vert="horz" wrap="none" lIns="9144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B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B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Rectangle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B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width, height;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B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B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area 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B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(width * height);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B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convert (Square a);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Square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dirty="0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friend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Rectangle;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dirty="0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en-US" sz="2000" dirty="0" err="1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side;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dirty="0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Square (</a:t>
            </a:r>
            <a:r>
              <a:rPr lang="en-US" altLang="en-US" sz="2000" dirty="0" err="1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a) : side(a) {}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Rectangle::convert(Square a)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width =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a.side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height =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a.side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873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Ada: no implicit conversions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type meters = real;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type kilograms = real;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dist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: meters; weight : kilograms;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dist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:= weight;            	-- illegal assignment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dist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:= meters(weight);	-- </a:t>
            </a:r>
            <a:r>
              <a:rPr lang="en-US" sz="2400">
                <a:latin typeface="Consolas" charset="0"/>
                <a:ea typeface="Consolas" charset="0"/>
                <a:cs typeface="Consolas" charset="0"/>
              </a:rPr>
              <a:t>legal assignment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This is known as </a:t>
            </a:r>
            <a:r>
              <a:rPr lang="en-US" i="1" dirty="0">
                <a:solidFill>
                  <a:schemeClr val="accent3"/>
                </a:solidFill>
              </a:rPr>
              <a:t>name equivalence </a:t>
            </a:r>
            <a:r>
              <a:rPr lang="en-US" dirty="0"/>
              <a:t>(type checking)</a:t>
            </a:r>
          </a:p>
          <a:p>
            <a:r>
              <a:rPr lang="en-US" dirty="0"/>
              <a:t>Problem: forced conversions are not checked</a:t>
            </a:r>
          </a:p>
          <a:p>
            <a:pPr lvl="1"/>
            <a:r>
              <a:rPr lang="en-US" dirty="0"/>
              <a:t>Move the problem from a coding problem to a code review problem</a:t>
            </a:r>
          </a:p>
        </p:txBody>
      </p:sp>
    </p:spTree>
    <p:extLst>
      <p:ext uri="{BB962C8B-B14F-4D97-AF65-F5344CB8AC3E}">
        <p14:creationId xmlns:p14="http://schemas.microsoft.com/office/powerpoint/2010/main" val="17254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permissive than C++</a:t>
            </a:r>
          </a:p>
          <a:p>
            <a:r>
              <a:rPr lang="en-US" dirty="0"/>
              <a:t>However, introspection allows almost anything!</a:t>
            </a:r>
          </a:p>
          <a:p>
            <a:r>
              <a:rPr lang="en-US" dirty="0"/>
              <a:t>Hello, world: next slide</a:t>
            </a:r>
          </a:p>
        </p:txBody>
      </p:sp>
    </p:spTree>
    <p:extLst>
      <p:ext uri="{BB962C8B-B14F-4D97-AF65-F5344CB8AC3E}">
        <p14:creationId xmlns:p14="http://schemas.microsoft.com/office/powerpoint/2010/main" val="409860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58975" y="1825625"/>
            <a:ext cx="10233025" cy="4351338"/>
          </a:xfrm>
        </p:spPr>
        <p:txBody>
          <a:bodyPr/>
          <a:lstStyle/>
          <a:p>
            <a:r>
              <a:rPr lang="en-US" dirty="0"/>
              <a:t>Less permissive than C++</a:t>
            </a:r>
          </a:p>
          <a:p>
            <a:r>
              <a:rPr lang="en-US" dirty="0"/>
              <a:t>However, introspection allows almost anything!</a:t>
            </a:r>
          </a:p>
          <a:p>
            <a:r>
              <a:rPr lang="en-US" dirty="0"/>
              <a:t>Hello, world: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9677" y="365125"/>
            <a:ext cx="7420708" cy="593083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1401" y="365124"/>
            <a:ext cx="10415508" cy="61763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tIns="182880" bIns="182880" rtlCol="0">
            <a:no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java.io.ByteArrayOutputStream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MysteryCode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public static void main(String[] unused) throws Exception {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ByteArrayOutputStream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stoned = new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ByteArrayOutputStream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(20480);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magic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= {104, 116, 116, 112, 58, 47, 47, 98, 105, 116, 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               46, 108, 121, 47, 49, 98, 87, 119, 51, 75, 111};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weird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: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magic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stoned.write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weird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crazy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unknown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java.io.InputStream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wtf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java.net.URL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stoned.toString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()).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openStream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crazy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wtf.read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()) != -1)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stoned.write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crazy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strange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: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stoned.toByteArray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()) {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if (unknown == 2) {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 if (strange == 38) break;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((char) strange);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} else if (17 + (unknown + 1) * 21 == strange) { 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 unknown++;</a:t>
            </a:r>
          </a:p>
          <a:p>
            <a:r>
              <a:rPr lang="de-DE" dirty="0">
                <a:latin typeface="Consolas" charset="0"/>
                <a:ea typeface="Consolas" charset="0"/>
                <a:cs typeface="Consolas" charset="0"/>
              </a:rPr>
              <a:t>      }</a:t>
            </a:r>
          </a:p>
          <a:p>
            <a:r>
              <a:rPr lang="de-DE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de-DE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de-DE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4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“Weakly typed” languages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06823"/>
          </a:xfrm>
        </p:spPr>
        <p:txBody>
          <a:bodyPr/>
          <a:lstStyle/>
          <a:p>
            <a:r>
              <a:rPr lang="en-US" dirty="0"/>
              <a:t>Issue: there’s a wide range of features</a:t>
            </a:r>
          </a:p>
          <a:p>
            <a:pPr lvl="1"/>
            <a:r>
              <a:rPr lang="en-US" dirty="0"/>
              <a:t>Ada: strict interpretation of type equivalence</a:t>
            </a:r>
          </a:p>
          <a:p>
            <a:pPr lvl="1"/>
            <a:r>
              <a:rPr lang="en-US" dirty="0"/>
              <a:t>Ada83: no objects/weak notion of abstract datatype</a:t>
            </a:r>
          </a:p>
          <a:p>
            <a:r>
              <a:rPr lang="en-US" dirty="0"/>
              <a:t>Possible definition:</a:t>
            </a:r>
          </a:p>
          <a:p>
            <a:pPr lvl="1"/>
            <a:r>
              <a:rPr lang="en-US" dirty="0"/>
              <a:t>A language is </a:t>
            </a:r>
            <a:r>
              <a:rPr lang="en-US" i="1" dirty="0"/>
              <a:t>strongly typed </a:t>
            </a:r>
            <a:r>
              <a:rPr lang="en-US" dirty="0"/>
              <a:t>if it produces the same results on all machines independent of the representations used for the basic datatypes</a:t>
            </a:r>
          </a:p>
          <a:p>
            <a:pPr lvl="2"/>
            <a:r>
              <a:rPr lang="en-US" dirty="0"/>
              <a:t>Known as </a:t>
            </a:r>
            <a:r>
              <a:rPr lang="en-US" i="1" dirty="0"/>
              <a:t>representation independence</a:t>
            </a:r>
          </a:p>
          <a:p>
            <a:pPr lvl="1"/>
            <a:r>
              <a:rPr lang="en-US" dirty="0"/>
              <a:t>Java satisfies this</a:t>
            </a:r>
          </a:p>
          <a:p>
            <a:pPr lvl="1"/>
            <a:r>
              <a:rPr lang="en-US" dirty="0"/>
              <a:t>Problem: we effectively have to add runtime code to augment static type checks when dealing with generics</a:t>
            </a:r>
          </a:p>
          <a:p>
            <a:r>
              <a:rPr lang="en-US" dirty="0"/>
              <a:t>Better question: where are the gaps?</a:t>
            </a:r>
          </a:p>
        </p:txBody>
      </p:sp>
    </p:spTree>
    <p:extLst>
      <p:ext uri="{BB962C8B-B14F-4D97-AF65-F5344CB8AC3E}">
        <p14:creationId xmlns:p14="http://schemas.microsoft.com/office/powerpoint/2010/main" val="3699234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vs. Dynamic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/>
          <a:lstStyle/>
          <a:p>
            <a:r>
              <a:rPr lang="en-US" dirty="0"/>
              <a:t>Advantages of static typing</a:t>
            </a:r>
          </a:p>
          <a:p>
            <a:pPr lvl="1"/>
            <a:r>
              <a:rPr lang="en-US" dirty="0"/>
              <a:t>Efficiency: no run-time storage for types, no time checking types during execution</a:t>
            </a:r>
          </a:p>
          <a:p>
            <a:pPr lvl="1"/>
            <a:r>
              <a:rPr lang="en-US" dirty="0"/>
              <a:t>Compilation: more static knowledge about program, more optimizations</a:t>
            </a:r>
          </a:p>
          <a:p>
            <a:pPr lvl="1"/>
            <a:r>
              <a:rPr lang="en-US" dirty="0"/>
              <a:t>Early detection of errors</a:t>
            </a:r>
          </a:p>
          <a:p>
            <a:r>
              <a:rPr lang="en-US" dirty="0"/>
              <a:t>Negative: static types are restrictive</a:t>
            </a:r>
          </a:p>
          <a:p>
            <a:pPr lvl="1"/>
            <a:r>
              <a:rPr lang="en-US" dirty="0"/>
              <a:t>Challenging to statically type information from a database</a:t>
            </a:r>
          </a:p>
          <a:p>
            <a:pPr lvl="1"/>
            <a:r>
              <a:rPr lang="en-US" dirty="0"/>
              <a:t>No mechanism for “out-of-band” results such as a value being undefined</a:t>
            </a:r>
          </a:p>
          <a:p>
            <a:pPr lvl="1"/>
            <a:r>
              <a:rPr lang="en-US" dirty="0"/>
              <a:t>Note many design patterns work around static types</a:t>
            </a:r>
          </a:p>
          <a:p>
            <a:r>
              <a:rPr lang="en-US" dirty="0"/>
              <a:t>Dynamic typing != weak typing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65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expressive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  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char* encrypt(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char *text, long 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key);</a:t>
            </a:r>
          </a:p>
          <a:p>
            <a:pPr lvl="1"/>
            <a:r>
              <a:rPr lang="en-US" dirty="0"/>
              <a:t>Usually need key to be a prime number</a:t>
            </a:r>
          </a:p>
          <a:p>
            <a:pPr lvl="1"/>
            <a:r>
              <a:rPr lang="en-US" dirty="0"/>
              <a:t>C++ solution: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Prime { … }; </a:t>
            </a:r>
            <a:r>
              <a:rPr lang="en-US" dirty="0"/>
              <a:t>- lots of “delegation” code</a:t>
            </a:r>
          </a:p>
          <a:p>
            <a:pPr lvl="1"/>
            <a:r>
              <a:rPr lang="en-US" dirty="0"/>
              <a:t>What if we could just declare a prime property and compiler check that property enforced?</a:t>
            </a:r>
          </a:p>
          <a:p>
            <a:r>
              <a:rPr lang="en-US" dirty="0"/>
              <a:t>Ultimately: types could be used to prove programs correct</a:t>
            </a:r>
          </a:p>
          <a:p>
            <a:pPr lvl="1"/>
            <a:r>
              <a:rPr lang="en-US" dirty="0"/>
              <a:t>Requires advances in proof systems</a:t>
            </a:r>
          </a:p>
        </p:txBody>
      </p:sp>
    </p:spTree>
    <p:extLst>
      <p:ext uri="{BB962C8B-B14F-4D97-AF65-F5344CB8AC3E}">
        <p14:creationId xmlns:p14="http://schemas.microsoft.com/office/powerpoint/2010/main" val="422404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learn </a:t>
            </a:r>
            <a:r>
              <a:rPr lang="en-US"/>
              <a:t>a programming language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50338"/>
            <a:ext cx="10233800" cy="4351338"/>
          </a:xfrm>
        </p:spPr>
        <p:txBody>
          <a:bodyPr/>
          <a:lstStyle/>
          <a:p>
            <a:r>
              <a:rPr lang="en-US" dirty="0"/>
              <a:t>Syntax: a list of rules</a:t>
            </a:r>
          </a:p>
          <a:p>
            <a:pPr lvl="1"/>
            <a:r>
              <a:rPr lang="en-US" dirty="0"/>
              <a:t>Common choice points: statement separators, how to specify types</a:t>
            </a:r>
          </a:p>
          <a:p>
            <a:r>
              <a:rPr lang="en-US" dirty="0"/>
              <a:t>Semantics: what is “meant” by legal programs</a:t>
            </a:r>
          </a:p>
          <a:p>
            <a:r>
              <a:rPr lang="en-US" dirty="0"/>
              <a:t>Key to semantics: types</a:t>
            </a:r>
          </a:p>
        </p:txBody>
      </p:sp>
    </p:spTree>
    <p:extLst>
      <p:ext uri="{BB962C8B-B14F-4D97-AF65-F5344CB8AC3E}">
        <p14:creationId xmlns:p14="http://schemas.microsoft.com/office/powerpoint/2010/main" val="14308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types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Liskov</a:t>
            </a:r>
            <a:r>
              <a:rPr lang="en-US" dirty="0">
                <a:hlinkClick r:id="rId2"/>
              </a:rPr>
              <a:t> Substitution Principle</a:t>
            </a:r>
            <a:r>
              <a:rPr lang="en-US" dirty="0"/>
              <a:t>: if A is derived from B, must be able to substitute a pointer to A for a pointer to B in all contexts</a:t>
            </a:r>
          </a:p>
          <a:p>
            <a:pPr lvl="1"/>
            <a:r>
              <a:rPr lang="en-US" dirty="0"/>
              <a:t>Violation: Stack&lt;X&gt; extends List&lt;X&gt;</a:t>
            </a:r>
          </a:p>
          <a:p>
            <a:pPr lvl="1"/>
            <a:r>
              <a:rPr lang="en-US" dirty="0"/>
              <a:t>sort(List&lt;X&gt;) means can write Stack </a:t>
            </a:r>
            <a:r>
              <a:rPr lang="en-US" dirty="0" err="1"/>
              <a:t>nums</a:t>
            </a:r>
            <a:r>
              <a:rPr lang="en-US" dirty="0"/>
              <a:t>; sort(</a:t>
            </a:r>
            <a:r>
              <a:rPr lang="en-US" dirty="0" err="1"/>
              <a:t>nums</a:t>
            </a:r>
            <a:r>
              <a:rPr lang="en-US" dirty="0"/>
              <a:t>);</a:t>
            </a:r>
          </a:p>
          <a:p>
            <a:r>
              <a:rPr lang="en-US" dirty="0"/>
              <a:t>Solution: delegation</a:t>
            </a:r>
          </a:p>
          <a:p>
            <a:pPr lvl="1"/>
            <a:r>
              <a:rPr lang="en-US" dirty="0"/>
              <a:t>class Stack&lt;X&gt; { private List&lt;X&gt; items; public push(X e) { </a:t>
            </a:r>
            <a:r>
              <a:rPr lang="en-US" dirty="0" err="1"/>
              <a:t>items.add</a:t>
            </a:r>
            <a:r>
              <a:rPr lang="en-US" dirty="0"/>
              <a:t>(e); }…</a:t>
            </a:r>
          </a:p>
          <a:p>
            <a:pPr lvl="1"/>
            <a:r>
              <a:rPr lang="en-US" dirty="0"/>
              <a:t>Runtime overhead, more code to write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30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Pointers in C (and C++)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79975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Function pointers are “typed” to the prototype of a function.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Some functions:</a:t>
            </a:r>
          </a:p>
          <a:p>
            <a:pPr marL="914400" lvl="2" indent="0">
              <a:buNone/>
            </a:pPr>
            <a:r>
              <a:rPr lang="en-US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compareLex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(char* a, char* b);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compareNum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(char* a, char* b);</a:t>
            </a:r>
          </a:p>
          <a:p>
            <a:pPr marL="457200" lvl="1" indent="0">
              <a:buNone/>
            </a:pPr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Selecting a function at runtime:</a:t>
            </a:r>
          </a:p>
          <a:p>
            <a:pPr marL="914400" lvl="1" indent="-457200">
              <a:buAutoNum type="arabicPeriod"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Create function pointer to a function that returns and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int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, and accepts two char* parameters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	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comp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)(char*, char*);</a:t>
            </a:r>
          </a:p>
          <a:p>
            <a:pPr marL="914400" lvl="1" indent="-457200">
              <a:buAutoNum type="arabicPeriod" startAt="2"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Assigned chosen function to the pointer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	</a:t>
            </a:r>
            <a:r>
              <a:rPr lang="en-US" sz="20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comp</a:t>
            </a:r>
            <a:r>
              <a:rPr lang="en-US" sz="2000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compareLex</a:t>
            </a:r>
            <a:r>
              <a:rPr lang="en-US" sz="2000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;  /* </a:t>
            </a:r>
            <a:r>
              <a:rPr lang="en-US" sz="2000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name of the function */</a:t>
            </a:r>
          </a:p>
          <a:p>
            <a:pPr marL="914400" lvl="1" indent="-457200">
              <a:buAutoNum type="arabicPeriod" startAt="3"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  <a:sym typeface="Wingdings" pitchFamily="2" charset="2"/>
              </a:rPr>
              <a:t>Call function via function pointer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  <a:sym typeface="Wingdings" pitchFamily="2" charset="2"/>
              </a:rPr>
              <a:t>	</a:t>
            </a:r>
            <a:r>
              <a:rPr lang="en-US" sz="2000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000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answer = (*comp)(mystring1, mystring2);</a:t>
            </a:r>
            <a:endParaRPr lang="en-US" sz="2000" b="1" dirty="0">
              <a:solidFill>
                <a:schemeClr val="tx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8522208" y="3075433"/>
            <a:ext cx="2831592" cy="605419"/>
          </a:xfrm>
          <a:prstGeom prst="wedgeRectCallout">
            <a:avLst>
              <a:gd name="adj1" fmla="val -50201"/>
              <a:gd name="adj2" fmla="val 19530"/>
            </a:avLst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Note parentheses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072128" y="3378143"/>
            <a:ext cx="4450080" cy="121824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536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400" y="190663"/>
            <a:ext cx="4391891" cy="6447919"/>
          </a:xfrm>
          <a:prstGeom prst="rect">
            <a:avLst/>
          </a:prstGeom>
          <a:solidFill>
            <a:schemeClr val="tx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bIns="0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Function Pointers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returns &lt; 0 if "a" &lt; "b"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compareLex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strcmp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returns &lt; 0 if a &lt; b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compareNum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// convert to numbers first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va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vb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va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-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vb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6858" y="783132"/>
            <a:ext cx="6195753" cy="5262979"/>
          </a:xfrm>
          <a:prstGeom prst="rect">
            <a:avLst/>
          </a:prstGeom>
          <a:solidFill>
            <a:schemeClr val="tx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num0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"100"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"98"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num2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"95"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function pointer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set to numeric order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compareLex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hardcode 3-way sort with minimum comparisons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pt-BR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)(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num0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 &gt; </a:t>
            </a:r>
            <a:r>
              <a:rPr lang="pt-BR" sz="1400" b="1" dirty="0">
                <a:solidFill>
                  <a:srgbClr val="FF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num0 </a:t>
            </a:r>
            <a:r>
              <a:rPr lang="pt-BR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is</a:t>
            </a:r>
            <a:r>
              <a:rPr lang="pt-BR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&gt; num1 - swap */</a:t>
            </a: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swap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 &amp;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pt-BR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)(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num2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 &gt; </a:t>
            </a:r>
            <a:r>
              <a:rPr lang="pt-BR" sz="1400" b="1" dirty="0">
                <a:solidFill>
                  <a:srgbClr val="FF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num1 is &gt; num2 - swap */</a:t>
            </a:r>
            <a:endParaRPr lang="pt-BR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swap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 &amp;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num2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pt-BR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)(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num0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 &gt; </a:t>
            </a:r>
            <a:r>
              <a:rPr lang="pt-BR" sz="1400" b="1" dirty="0">
                <a:solidFill>
                  <a:srgbClr val="FF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num0 is &gt; num1 - swap */</a:t>
            </a:r>
            <a:endParaRPr lang="pt-BR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swap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88439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290022" y="2287420"/>
            <a:ext cx="3981335" cy="23178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1">
                    <a:lumMod val="85000"/>
                  </a:schemeClr>
                </a:solidFill>
              </a:rPr>
              <a:t>Another use: OO</a:t>
            </a:r>
          </a:p>
          <a:p>
            <a:pPr lvl="1"/>
            <a:r>
              <a:rPr lang="en-US">
                <a:solidFill>
                  <a:schemeClr val="tx1">
                    <a:lumMod val="85000"/>
                  </a:schemeClr>
                </a:solidFill>
              </a:rPr>
              <a:t>Crude form of polymorphism</a:t>
            </a: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7735" y="76200"/>
            <a:ext cx="7620000" cy="6986528"/>
          </a:xfrm>
          <a:prstGeom prst="rect">
            <a:avLst/>
          </a:prstGeom>
          <a:solidFill>
            <a:schemeClr val="tx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shape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y, width, height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draw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shape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*); //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because no Shape yet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Shape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drawRect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Shape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"drawing a %d x %d rectangle at %d,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	  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drawCircle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Shape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"drawing a %d radius circle at %d,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Shape*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newRectangle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width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height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Shape *r =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(Shape))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r-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width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r-&gt;height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height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r-&gt;draw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drawRect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Shape *s =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newRectangle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s-&gt;draw(s);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313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624378" y="1156855"/>
            <a:ext cx="3049847" cy="40302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Callbacks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Here: pass function to system; system calls it when event is triggered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Generally: client function called by library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8056" y="398889"/>
            <a:ext cx="7393259" cy="5509200"/>
          </a:xfrm>
          <a:prstGeom prst="rect">
            <a:avLst/>
          </a:prstGeom>
          <a:solidFill>
            <a:schemeClr val="tx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/* Function Pointers - signal handler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stdlib.h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signal.h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mySigProcess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arg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		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"\nControl-c pressed - exiting\n"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exit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= 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//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register our own signal handler for SIGINT (Ctrl-C)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signal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SIGINT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mySigProcess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	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while ( 1 )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"%d - 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++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// no return – never reach here!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77686" y="4467754"/>
            <a:ext cx="4457460" cy="21427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82880" tIns="274320" rtlCol="0">
            <a:noAutofit/>
          </a:bodyPr>
          <a:lstStyle/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godot.c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1 – 2 – 3 – 4 – 5 – 6 – ^C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Control-c pressed - exiting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$ </a:t>
            </a:r>
          </a:p>
        </p:txBody>
      </p:sp>
    </p:spTree>
    <p:extLst>
      <p:ext uri="{BB962C8B-B14F-4D97-AF65-F5344CB8AC3E}">
        <p14:creationId xmlns:p14="http://schemas.microsoft.com/office/powerpoint/2010/main" val="137912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detail on C, C++ types</a:t>
            </a:r>
            <a:endParaRPr lang="en-US" i="1" dirty="0"/>
          </a:p>
          <a:p>
            <a:r>
              <a:rPr lang="en-US" dirty="0"/>
              <a:t>Comparison to Java, Ada</a:t>
            </a:r>
          </a:p>
          <a:p>
            <a:r>
              <a:rPr lang="en-US" dirty="0"/>
              <a:t>A definition of “strongly typed”</a:t>
            </a:r>
          </a:p>
          <a:p>
            <a:r>
              <a:rPr lang="en-US" dirty="0"/>
              <a:t>Static vs. dynamic typing</a:t>
            </a:r>
          </a:p>
          <a:p>
            <a:r>
              <a:rPr lang="en-US" dirty="0"/>
              <a:t>Simple OO, callbacks in </a:t>
            </a:r>
            <a:r>
              <a:rPr lang="en-US"/>
              <a:t>C/C++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5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type?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2195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Mathematical</a:t>
            </a:r>
            <a:r>
              <a:rPr lang="en-US" dirty="0"/>
              <a:t>: set of possible values for a variable</a:t>
            </a:r>
          </a:p>
          <a:p>
            <a:pPr lvl="1"/>
            <a:r>
              <a:rPr lang="en-US" dirty="0"/>
              <a:t>Find the </a:t>
            </a:r>
            <a:r>
              <a:rPr lang="en-US" i="1" dirty="0"/>
              <a:t>n</a:t>
            </a:r>
            <a:r>
              <a:rPr lang="en-US" dirty="0"/>
              <a:t> ∈</a:t>
            </a:r>
            <a:r>
              <a:rPr lang="en-US" i="1" dirty="0"/>
              <a:t>N</a:t>
            </a:r>
            <a:r>
              <a:rPr lang="en-US" dirty="0"/>
              <a:t> where n &gt; 2 such that for all </a:t>
            </a:r>
            <a:r>
              <a:rPr lang="en-US" i="1" dirty="0" err="1"/>
              <a:t>x,y,z</a:t>
            </a:r>
            <a:r>
              <a:rPr lang="en-US" dirty="0"/>
              <a:t> ∈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 err="1"/>
              <a:t>x</a:t>
            </a:r>
            <a:r>
              <a:rPr lang="en-US" i="1" baseline="30000" dirty="0" err="1"/>
              <a:t>n</a:t>
            </a:r>
            <a:r>
              <a:rPr lang="en-US" i="1" dirty="0"/>
              <a:t> + </a:t>
            </a:r>
            <a:r>
              <a:rPr lang="en-US" i="1" dirty="0" err="1"/>
              <a:t>y</a:t>
            </a:r>
            <a:r>
              <a:rPr lang="en-US" i="1" baseline="30000" dirty="0" err="1"/>
              <a:t>n</a:t>
            </a:r>
            <a:r>
              <a:rPr lang="en-US" i="1" dirty="0"/>
              <a:t> = </a:t>
            </a:r>
            <a:r>
              <a:rPr lang="en-US" i="1" dirty="0" err="1"/>
              <a:t>z</a:t>
            </a:r>
            <a:r>
              <a:rPr lang="en-US" i="1" baseline="30000" dirty="0" err="1"/>
              <a:t>n</a:t>
            </a:r>
            <a:endParaRPr lang="en-US" i="1" baseline="30000" dirty="0"/>
          </a:p>
          <a:p>
            <a:pPr lvl="1"/>
            <a:r>
              <a:rPr lang="en-US" dirty="0"/>
              <a:t>In code:   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set&lt;string&gt; names; for(string x : names) if ( </a:t>
            </a:r>
            <a:r>
              <a:rPr lang="is-IS" sz="2000" dirty="0">
                <a:latin typeface="Consolas" charset="0"/>
                <a:ea typeface="Consolas" charset="0"/>
                <a:cs typeface="Consolas" charset="0"/>
              </a:rPr>
              <a:t>… 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Or:  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long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sqr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(long x) { return x * x;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Abstract Data Type (ADT)</a:t>
            </a:r>
            <a:r>
              <a:rPr lang="en-US" dirty="0"/>
              <a:t>: abstract data + operations on that data</a:t>
            </a:r>
          </a:p>
          <a:p>
            <a:pPr lvl="1"/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NumStack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{ public: void push(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pop(); void clear(); bool empty(); };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Clients manipulate through public interface (only)</a:t>
            </a:r>
          </a:p>
          <a:p>
            <a:r>
              <a:rPr lang="en-US" dirty="0"/>
              <a:t>low level: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series of bits </a:t>
            </a:r>
            <a:r>
              <a:rPr lang="en-US" dirty="0"/>
              <a:t>in a machine</a:t>
            </a:r>
          </a:p>
          <a:p>
            <a:pPr lvl="1"/>
            <a:r>
              <a:rPr lang="en-US" dirty="0"/>
              <a:t>integer: 2s-complement</a:t>
            </a:r>
          </a:p>
          <a:p>
            <a:pPr lvl="1"/>
            <a:r>
              <a:rPr lang="en-US" dirty="0"/>
              <a:t>float:</a:t>
            </a:r>
          </a:p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020122" y="5622804"/>
            <a:ext cx="4714706" cy="912524"/>
            <a:chOff x="3172522" y="5402905"/>
            <a:chExt cx="4714706" cy="912524"/>
          </a:xfrm>
        </p:grpSpPr>
        <p:grpSp>
          <p:nvGrpSpPr>
            <p:cNvPr id="11" name="Group 10"/>
            <p:cNvGrpSpPr/>
            <p:nvPr/>
          </p:nvGrpSpPr>
          <p:grpSpPr>
            <a:xfrm>
              <a:off x="3208149" y="5922133"/>
              <a:ext cx="4679079" cy="393296"/>
              <a:chOff x="2216258" y="5758121"/>
              <a:chExt cx="4679079" cy="393296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671948" y="5759532"/>
                <a:ext cx="1729571" cy="391885"/>
              </a:xfrm>
              <a:prstGeom prst="rect">
                <a:avLst/>
              </a:prstGeom>
              <a:noFill/>
              <a:ln w="28575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exponent + 31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216258" y="5758121"/>
                <a:ext cx="455690" cy="391886"/>
              </a:xfrm>
              <a:prstGeom prst="rect">
                <a:avLst/>
              </a:prstGeom>
              <a:noFill/>
              <a:ln w="28575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+/-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401519" y="5758122"/>
                <a:ext cx="2493818" cy="391885"/>
              </a:xfrm>
              <a:prstGeom prst="rect">
                <a:avLst/>
              </a:prstGeom>
              <a:noFill/>
              <a:ln w="28575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mantissa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3172522" y="5612946"/>
              <a:ext cx="5269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 bit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56649" y="5402906"/>
              <a:ext cx="740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/>
                <a:t>6 bits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85065" y="5402905"/>
              <a:ext cx="7105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/>
                <a:t>9 bits</a:t>
              </a:r>
              <a:endParaRPr lang="en-US" sz="14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812583" y="5710683"/>
              <a:ext cx="1556826" cy="0"/>
            </a:xfrm>
            <a:prstGeom prst="straightConnector1">
              <a:avLst/>
            </a:prstGeom>
            <a:ln w="9525">
              <a:solidFill>
                <a:schemeClr val="accent2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506652" y="5710683"/>
              <a:ext cx="2380576" cy="0"/>
            </a:xfrm>
            <a:prstGeom prst="straightConnector1">
              <a:avLst/>
            </a:prstGeom>
            <a:ln w="9525">
              <a:solidFill>
                <a:schemeClr val="accent2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0751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= word/size of register</a:t>
            </a:r>
          </a:p>
          <a:p>
            <a:pPr lvl="1"/>
            <a:r>
              <a:rPr lang="en-US" dirty="0"/>
              <a:t>On 64 bit architectures, often </a:t>
            </a:r>
            <a:r>
              <a:rPr lang="en-US" dirty="0" err="1"/>
              <a:t>int</a:t>
            </a:r>
            <a:r>
              <a:rPr lang="en-US" dirty="0"/>
              <a:t> is 32 bits, probably for historical reasons</a:t>
            </a:r>
          </a:p>
          <a:p>
            <a:pPr lvl="1"/>
            <a:r>
              <a:rPr lang="en-US" dirty="0"/>
              <a:t>Pointer: can vary in size, but often a single word</a:t>
            </a:r>
          </a:p>
          <a:p>
            <a:r>
              <a:rPr lang="en-US" dirty="0"/>
              <a:t>float, double: whatever provided by floating-point processor</a:t>
            </a:r>
          </a:p>
          <a:p>
            <a:r>
              <a:rPr lang="en-US" dirty="0"/>
              <a:t>New in C99: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int8_t, int16_t, int32_t, int64_t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dirty="0"/>
              <a:t>Also: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uint8_t, uint16_t, uint32_t, uint64_t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dirty="0"/>
              <a:t>Defined in 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stdint.h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dirty="0"/>
              <a:t>Fixed sizes: useful for embedded systems, communication where predictable width is critical</a:t>
            </a:r>
          </a:p>
          <a:p>
            <a:pPr lvl="1"/>
            <a:r>
              <a:rPr lang="en-US" dirty="0"/>
              <a:t>Counters a basic goal of C: maximize efficiency</a:t>
            </a:r>
          </a:p>
        </p:txBody>
      </p:sp>
    </p:spTree>
    <p:extLst>
      <p:ext uri="{BB962C8B-B14F-4D97-AF65-F5344CB8AC3E}">
        <p14:creationId xmlns:p14="http://schemas.microsoft.com/office/powerpoint/2010/main" val="182637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8944"/>
          </a:xfrm>
        </p:spPr>
        <p:txBody>
          <a:bodyPr>
            <a:normAutofit/>
          </a:bodyPr>
          <a:lstStyle/>
          <a:p>
            <a:r>
              <a:rPr lang="en-US" dirty="0"/>
              <a:t>All integer computations done in </a:t>
            </a:r>
            <a:r>
              <a:rPr lang="en-US" dirty="0" err="1"/>
              <a:t>int</a:t>
            </a:r>
            <a:r>
              <a:rPr lang="en-US" dirty="0"/>
              <a:t> unless a long is involved</a:t>
            </a:r>
          </a:p>
          <a:p>
            <a:r>
              <a:rPr lang="en-US" dirty="0"/>
              <a:t>All floating-point computations done in double</a:t>
            </a:r>
          </a:p>
          <a:p>
            <a:r>
              <a:rPr lang="en-US" dirty="0"/>
              <a:t>Character, </a:t>
            </a:r>
            <a:r>
              <a:rPr lang="en-US" dirty="0" err="1"/>
              <a:t>enum</a:t>
            </a:r>
            <a:r>
              <a:rPr lang="en-US" dirty="0"/>
              <a:t>, </a:t>
            </a:r>
            <a:r>
              <a:rPr lang="en-US" dirty="0" err="1"/>
              <a:t>boolean</a:t>
            </a:r>
            <a:r>
              <a:rPr lang="en-US" dirty="0"/>
              <a:t>: all </a:t>
            </a:r>
            <a:r>
              <a:rPr lang="en-US" dirty="0" err="1"/>
              <a:t>int</a:t>
            </a:r>
            <a:r>
              <a:rPr lang="en-US" dirty="0"/>
              <a:t> values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char x = </a:t>
            </a:r>
            <a:r>
              <a:rPr lang="is-IS" dirty="0">
                <a:latin typeface="Consolas" charset="0"/>
                <a:ea typeface="Consolas" charset="0"/>
                <a:cs typeface="Consolas" charset="0"/>
              </a:rPr>
              <a:t>…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(“%c = %d”, x, x);</a:t>
            </a:r>
          </a:p>
          <a:p>
            <a:pPr lvl="1"/>
            <a:r>
              <a:rPr lang="en-US" dirty="0"/>
              <a:t>Boolean: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/>
              <a:t> is false, anything else is true</a:t>
            </a:r>
          </a:p>
          <a:p>
            <a:pPr lvl="2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!!x </a:t>
            </a:r>
            <a:r>
              <a:rPr lang="en-US" dirty="0"/>
              <a:t>converts integer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/>
              <a:t> to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/>
              <a:t> or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char x = 65; // legal!</a:t>
            </a:r>
            <a:endParaRPr lang="en-US" dirty="0"/>
          </a:p>
          <a:p>
            <a:r>
              <a:rPr lang="en-US" dirty="0"/>
              <a:t>Casting: (type):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float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ave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(float) sum / (float) count;</a:t>
            </a:r>
          </a:p>
          <a:p>
            <a:r>
              <a:rPr lang="en-US" dirty="0"/>
              <a:t>No bool:  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typedef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enum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{ false, true } bool;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05FADFA9-57FD-4CDD-BA51-C1DBBC2D3BA8}"/>
              </a:ext>
            </a:extLst>
          </p:cNvPr>
          <p:cNvSpPr/>
          <p:nvPr/>
        </p:nvSpPr>
        <p:spPr>
          <a:xfrm>
            <a:off x="7102930" y="4474028"/>
            <a:ext cx="4610100" cy="1208313"/>
          </a:xfrm>
          <a:prstGeom prst="wedgeRoundRectCallout">
            <a:avLst>
              <a:gd name="adj1" fmla="val -28270"/>
              <a:gd name="adj2" fmla="val 612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Better: 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stdbool.h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6731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6862" y="692516"/>
            <a:ext cx="3235569" cy="1325563"/>
          </a:xfrm>
        </p:spPr>
        <p:txBody>
          <a:bodyPr/>
          <a:lstStyle/>
          <a:p>
            <a:r>
              <a:rPr lang="en-US" dirty="0"/>
              <a:t>C, abused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37892" y="662781"/>
            <a:ext cx="7614138" cy="543364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include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long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long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P = 1,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E = 2,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T = 5,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A = 61,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L = 251,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N = 3659,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R = 271173410,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G = 1479296389,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x[] = { G * R * E * E * T , 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		         P * L * A * N * E * T };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puts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*)x);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6770" y="2412450"/>
            <a:ext cx="3798277" cy="19343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82880" tIns="274320" rtlCol="0">
            <a:noAutofit/>
          </a:bodyPr>
          <a:lstStyle/>
          <a:p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sz="3200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200" dirty="0" err="1">
                <a:latin typeface="Consolas" charset="0"/>
                <a:ea typeface="Consolas" charset="0"/>
                <a:cs typeface="Consolas" charset="0"/>
              </a:rPr>
              <a:t>hello.c</a:t>
            </a:r>
            <a:endParaRPr lang="en-US" sz="32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sz="32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32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Hello World!</a:t>
            </a:r>
          </a:p>
        </p:txBody>
      </p:sp>
    </p:spTree>
    <p:extLst>
      <p:ext uri="{BB962C8B-B14F-4D97-AF65-F5344CB8AC3E}">
        <p14:creationId xmlns:p14="http://schemas.microsoft.com/office/powerpoint/2010/main" val="49073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upon a time:</a:t>
            </a: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x = 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(100 *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(double));</a:t>
            </a:r>
          </a:p>
          <a:p>
            <a:pPr lvl="1"/>
            <a:r>
              <a:rPr lang="en-US" dirty="0"/>
              <a:t>But what if your machine has </a:t>
            </a:r>
            <a:r>
              <a:rPr lang="en-US" dirty="0" err="1"/>
              <a:t>int</a:t>
            </a:r>
            <a:r>
              <a:rPr lang="en-US" dirty="0"/>
              <a:t> = half word, pointer = word?</a:t>
            </a:r>
          </a:p>
          <a:p>
            <a:pPr lvl="1"/>
            <a:r>
              <a:rPr lang="en-US" dirty="0"/>
              <a:t>Endless source of bugs when porting code</a:t>
            </a:r>
            <a:r>
              <a:rPr lang="is-IS" dirty="0"/>
              <a:t>…</a:t>
            </a:r>
          </a:p>
          <a:p>
            <a:r>
              <a:rPr lang="is-IS" dirty="0"/>
              <a:t>Also: could interchange </a:t>
            </a:r>
            <a:r>
              <a:rPr lang="is-IS" sz="2400" dirty="0">
                <a:latin typeface="Consolas" charset="0"/>
                <a:ea typeface="Consolas" charset="0"/>
                <a:cs typeface="Consolas" charset="0"/>
              </a:rPr>
              <a:t>int*</a:t>
            </a:r>
            <a:r>
              <a:rPr lang="is-IS" dirty="0"/>
              <a:t> with </a:t>
            </a:r>
            <a:r>
              <a:rPr lang="is-IS" sz="2400" dirty="0">
                <a:latin typeface="Consolas" charset="0"/>
                <a:ea typeface="Consolas" charset="0"/>
                <a:cs typeface="Consolas" charset="0"/>
              </a:rPr>
              <a:t>char*</a:t>
            </a:r>
            <a:r>
              <a:rPr lang="is-IS" dirty="0"/>
              <a:t>, etc.</a:t>
            </a:r>
          </a:p>
          <a:p>
            <a:r>
              <a:rPr lang="is-IS" dirty="0"/>
              <a:t>Today: </a:t>
            </a:r>
            <a:r>
              <a:rPr lang="is-IS" sz="2400" dirty="0">
                <a:latin typeface="Consolas" charset="0"/>
                <a:ea typeface="Consolas" charset="0"/>
                <a:cs typeface="Consolas" charset="0"/>
              </a:rPr>
              <a:t>void*</a:t>
            </a:r>
            <a:r>
              <a:rPr lang="is-IS" sz="2400" dirty="0"/>
              <a:t> </a:t>
            </a:r>
            <a:r>
              <a:rPr lang="is-IS" dirty="0"/>
              <a:t>serves the role of ”pointer to something”</a:t>
            </a:r>
          </a:p>
          <a:p>
            <a:pPr lvl="1"/>
            <a:r>
              <a:rPr lang="is-IS" dirty="0">
                <a:latin typeface="Consolas" charset="0"/>
                <a:ea typeface="Consolas" charset="0"/>
                <a:cs typeface="Consolas" charset="0"/>
              </a:rPr>
              <a:t>void* malloc(size_t);</a:t>
            </a:r>
          </a:p>
          <a:p>
            <a:pPr lvl="1"/>
            <a:r>
              <a:rPr lang="is-IS" dirty="0">
                <a:latin typeface="Consolas" charset="0"/>
                <a:ea typeface="Consolas" charset="0"/>
                <a:cs typeface="Consolas" charset="0"/>
              </a:rPr>
              <a:t>void *p = malloc(100 * sizeof(float));</a:t>
            </a:r>
          </a:p>
          <a:p>
            <a:pPr lvl="1"/>
            <a:r>
              <a:rPr lang="is-IS" dirty="0"/>
              <a:t>But what is </a:t>
            </a:r>
            <a:r>
              <a:rPr lang="is-IS" dirty="0">
                <a:latin typeface="Consolas" charset="0"/>
                <a:ea typeface="Consolas" charset="0"/>
                <a:cs typeface="Consolas" charset="0"/>
              </a:rPr>
              <a:t>*p</a:t>
            </a:r>
            <a:r>
              <a:rPr lang="is-IS" dirty="0"/>
              <a:t>?</a:t>
            </a:r>
          </a:p>
          <a:p>
            <a:pPr lvl="1"/>
            <a:r>
              <a:rPr lang="is-IS" dirty="0"/>
              <a:t>Must cast, assign to be useful: </a:t>
            </a:r>
            <a:r>
              <a:rPr lang="is-IS" sz="2000" dirty="0">
                <a:latin typeface="Consolas" charset="0"/>
                <a:ea typeface="Consolas" charset="0"/>
                <a:cs typeface="Consolas" charset="0"/>
              </a:rPr>
              <a:t>(float*)p[10] = 12.5; float *xs = p;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0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5836854" cy="4351338"/>
          </a:xfrm>
        </p:spPr>
        <p:txBody>
          <a:bodyPr/>
          <a:lstStyle/>
          <a:p>
            <a:r>
              <a:rPr lang="en-US" dirty="0"/>
              <a:t>C89</a:t>
            </a:r>
          </a:p>
          <a:p>
            <a:pPr lvl="1"/>
            <a:r>
              <a:rPr lang="en-US" dirty="0"/>
              <a:t>default return type is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/>
              <a:t>parameters not checked</a:t>
            </a: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–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=c89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messed_up.c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lvl="2"/>
            <a:r>
              <a:rPr lang="en-US" dirty="0"/>
              <a:t>No errors or warnings!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=c99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messed_up.c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20625" y="308220"/>
            <a:ext cx="4613822" cy="3542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274320" tIns="91440" rIns="91440" bIns="182880" rtlCol="0">
            <a:noAutofit/>
          </a:bodyPr>
          <a:lstStyle/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messed_up.c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main() 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a = f() + f(8, 9, 10);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("a = %d\n", a);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f(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b) 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return b;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789" y="4132000"/>
            <a:ext cx="10590421" cy="25853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messed_up.c:3:1: warning: type specifier missing, defaults to 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’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main()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^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messed_up.c:5:12: warning: implicit declaration of function 'f' is invalid in C99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a = f() + f(8, 9, 10);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    ^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messed_up.c:8:1: warning: type specifier missing, defaults to 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’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f(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b) 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32759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required functions be declared before use</a:t>
            </a:r>
          </a:p>
          <a:p>
            <a:r>
              <a:rPr lang="en-US" dirty="0"/>
              <a:t>No implicit return type</a:t>
            </a:r>
          </a:p>
          <a:p>
            <a:r>
              <a:rPr lang="en-US" dirty="0" err="1"/>
              <a:t>struct</a:t>
            </a:r>
            <a:r>
              <a:rPr lang="en-US" dirty="0"/>
              <a:t>, class introduce types:</a:t>
            </a:r>
          </a:p>
          <a:p>
            <a:pPr lvl="1"/>
            <a:r>
              <a:rPr lang="en-US" dirty="0"/>
              <a:t>class A { ... };  </a:t>
            </a:r>
            <a:r>
              <a:rPr lang="en-US" dirty="0" err="1"/>
              <a:t>struct</a:t>
            </a:r>
            <a:r>
              <a:rPr lang="en-US" dirty="0"/>
              <a:t> B { </a:t>
            </a:r>
            <a:r>
              <a:rPr lang="is-IS" dirty="0"/>
              <a:t>… };</a:t>
            </a:r>
          </a:p>
          <a:p>
            <a:pPr lvl="1"/>
            <a:r>
              <a:rPr lang="is-IS" dirty="0"/>
              <a:t>No typedef</a:t>
            </a:r>
          </a:p>
          <a:p>
            <a:pPr lvl="1"/>
            <a:r>
              <a:rPr lang="is-IS" dirty="0"/>
              <a:t>C: fundamental type is an int</a:t>
            </a:r>
          </a:p>
          <a:p>
            <a:pPr lvl="1"/>
            <a:r>
              <a:rPr lang="is-IS" dirty="0"/>
              <a:t>C++: user-defined types have the same status as built-in types</a:t>
            </a:r>
          </a:p>
          <a:p>
            <a:r>
              <a:rPr lang="is-IS" dirty="0"/>
              <a:t>Shared preference for int, double</a:t>
            </a:r>
          </a:p>
          <a:p>
            <a:pPr lvl="1"/>
            <a:endParaRPr lang="is-I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2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10005</TotalTime>
  <Words>2012</Words>
  <Application>Microsoft Office PowerPoint</Application>
  <PresentationFormat>Widescreen</PresentationFormat>
  <Paragraphs>378</Paragraphs>
  <Slides>25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Consolas</vt:lpstr>
      <vt:lpstr>Corbel</vt:lpstr>
      <vt:lpstr>Courier New</vt:lpstr>
      <vt:lpstr>Depth</vt:lpstr>
      <vt:lpstr>Note 16 Types</vt:lpstr>
      <vt:lpstr>How to learn a programming language?</vt:lpstr>
      <vt:lpstr>What is a type?</vt:lpstr>
      <vt:lpstr>C model</vt:lpstr>
      <vt:lpstr>C arithmetic</vt:lpstr>
      <vt:lpstr>C, abused</vt:lpstr>
      <vt:lpstr>C Pointers</vt:lpstr>
      <vt:lpstr>C functions</vt:lpstr>
      <vt:lpstr>C++ types</vt:lpstr>
      <vt:lpstr>Pointers in C++</vt:lpstr>
      <vt:lpstr>Casting in C++</vt:lpstr>
      <vt:lpstr>C++ oddities</vt:lpstr>
      <vt:lpstr>PowerPoint Presentation</vt:lpstr>
      <vt:lpstr>Other languages</vt:lpstr>
      <vt:lpstr>Java</vt:lpstr>
      <vt:lpstr>PowerPoint Presentation</vt:lpstr>
      <vt:lpstr>“Weakly typed” languages</vt:lpstr>
      <vt:lpstr>Static vs. Dynamic typing</vt:lpstr>
      <vt:lpstr>More expressive types</vt:lpstr>
      <vt:lpstr>Static types and inheritance</vt:lpstr>
      <vt:lpstr>Function Pointers in C (and C++)</vt:lpstr>
      <vt:lpstr>PowerPoint Presentation</vt:lpstr>
      <vt:lpstr>PowerPoint Presentation</vt:lpstr>
      <vt:lpstr>PowerPoint Presentation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429</cp:revision>
  <dcterms:created xsi:type="dcterms:W3CDTF">2014-08-01T20:24:53Z</dcterms:created>
  <dcterms:modified xsi:type="dcterms:W3CDTF">2019-05-17T16:34:57Z</dcterms:modified>
</cp:coreProperties>
</file>