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118"/>
    <p:restoredTop sz="88542"/>
  </p:normalViewPr>
  <p:slideViewPr>
    <p:cSldViewPr snapToGrid="0" snapToObjects="1">
      <p:cViewPr varScale="1">
        <p:scale>
          <a:sx n="82" d="100"/>
          <a:sy n="82" d="100"/>
        </p:scale>
        <p:origin x="200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1" d="100"/>
          <a:sy n="81" d="100"/>
        </p:scale>
        <p:origin x="3040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790EC9-232D-9243-BFE8-1C62D19E0597}" type="datetimeFigureOut">
              <a:rPr lang="en-US" smtClean="0"/>
              <a:t>9/3/18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DBB51-D65C-7447-9678-078F29E74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899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… and apply SE 2811 (Design Patterns), SE 2832 </a:t>
            </a:r>
            <a:r>
              <a:rPr lang="en-US"/>
              <a:t>(Verification)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4DBB51-D65C-7447-9678-078F29E74BA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271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ScrumMaster, Note Taker, </a:t>
            </a:r>
            <a:r>
              <a:rPr lang="en-US" dirty="0" err="1"/>
              <a:t>Devops</a:t>
            </a:r>
            <a:r>
              <a:rPr lang="en-US" dirty="0"/>
              <a:t> Lead: each of these rotates every other sprint</a:t>
            </a:r>
          </a:p>
          <a:p>
            <a:r>
              <a:rPr lang="en-US" dirty="0"/>
              <a:t>No expectation that POP will take on the other roles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4DBB51-D65C-7447-9678-078F29E74BA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2372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you don’t log time, you don’t eat!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4DBB51-D65C-7447-9678-078F29E74BA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674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Academic dishonesty: can result in failing the course or even being expelled!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4DBB51-D65C-7447-9678-078F29E74BA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8150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Yes, creating artifacts (rather than delivering functionality) are not usually PBIs, but in this case we have too many unknowns and need a process to figure out what the system is supposed to do before we can </a:t>
            </a:r>
            <a:r>
              <a:rPr lang="en-US"/>
              <a:t>create MVP PBIs.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4DBB51-D65C-7447-9678-078F29E74BA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88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9/3/18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43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smtClean="0"/>
              <a:t>9/3/18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629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smtClean="0"/>
              <a:t>9/3/18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9456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smtClean="0"/>
              <a:t>9/3/18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433567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smtClean="0"/>
              <a:t>9/3/18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5802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smtClean="0"/>
              <a:t>9/3/18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0014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smtClean="0"/>
              <a:t>9/3/18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6751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9/3/18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800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smtClean="0"/>
              <a:t>9/3/18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08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9/3/18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146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9/3/18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972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9/3/18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283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9/3/18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40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9/3/18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350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9/3/18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52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9/3/18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08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9/3/18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945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9/3/18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6418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  <p:sldLayoutId id="2147483773" r:id="rId14"/>
    <p:sldLayoutId id="2147483774" r:id="rId15"/>
    <p:sldLayoutId id="2147483775" r:id="rId16"/>
    <p:sldLayoutId id="2147483776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soese.atlassian.net/wiki/spaces/SDL/pages/638124035/Fall+2019+Schedul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4D315-CE0A-8447-ADE3-1BA6B61F96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 3010 / 3020 / 3030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0EAB31-5EFE-194B-AA94-8F0AE04266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375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50200-8C28-6F46-BA03-2E35DC1D7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Space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9F536-559F-B944-B6E6-90499E716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0335342" cy="430681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Pick your cubicle; north one is quiet but can get chilly in winter</a:t>
            </a:r>
          </a:p>
          <a:p>
            <a:r>
              <a:rPr lang="en-US" dirty="0"/>
              <a:t>Inner glassed-in room: meetings, especially with customers</a:t>
            </a:r>
          </a:p>
          <a:p>
            <a:r>
              <a:rPr lang="en-US" dirty="0"/>
              <a:t>Can lock cabinets</a:t>
            </a:r>
          </a:p>
          <a:p>
            <a:pPr lvl="1"/>
            <a:r>
              <a:rPr lang="en-US" dirty="0"/>
              <a:t>We provide locks; if bring your own, we should have the combination</a:t>
            </a:r>
          </a:p>
          <a:p>
            <a:pPr lvl="1"/>
            <a:r>
              <a:rPr lang="en-US" dirty="0"/>
              <a:t>Ensure locks fit easily – broken handles take forever to get fixed</a:t>
            </a:r>
          </a:p>
          <a:p>
            <a:r>
              <a:rPr lang="en-US" dirty="0"/>
              <a:t>24/7 lab card access – check!</a:t>
            </a:r>
          </a:p>
          <a:p>
            <a:pPr lvl="1"/>
            <a:r>
              <a:rPr lang="en-US" dirty="0"/>
              <a:t>Note: must have at least two in the room from 10 pm to 7 am for safety</a:t>
            </a:r>
          </a:p>
          <a:p>
            <a:r>
              <a:rPr lang="en-US" dirty="0"/>
              <a:t>Show up ready to work – no 15-minute settling in time</a:t>
            </a:r>
          </a:p>
          <a:p>
            <a:r>
              <a:rPr lang="en-US" dirty="0"/>
              <a:t>If need to eat, bring a snack; runs to Skylight Café chew up time</a:t>
            </a:r>
          </a:p>
          <a:p>
            <a:r>
              <a:rPr lang="en-US" dirty="0"/>
              <a:t>Ok to use fridge – keep it clean</a:t>
            </a:r>
          </a:p>
          <a:p>
            <a:r>
              <a:rPr lang="en-US" dirty="0"/>
              <a:t>Each area: 5 chairs, 1 large screen, several small screens</a:t>
            </a:r>
          </a:p>
          <a:p>
            <a:r>
              <a:rPr lang="en-US" dirty="0"/>
              <a:t>Respect whiteboard – must share with other sections</a:t>
            </a:r>
          </a:p>
        </p:txBody>
      </p:sp>
    </p:spTree>
    <p:extLst>
      <p:ext uri="{BB962C8B-B14F-4D97-AF65-F5344CB8AC3E}">
        <p14:creationId xmlns:p14="http://schemas.microsoft.com/office/powerpoint/2010/main" val="1095759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AFF67-09D6-084A-8096-5929CBBE5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C502A3-84CF-C244-908C-E8686564E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1361862" cy="4206803"/>
          </a:xfrm>
        </p:spPr>
        <p:txBody>
          <a:bodyPr>
            <a:normAutofit/>
          </a:bodyPr>
          <a:lstStyle/>
          <a:p>
            <a:r>
              <a:rPr lang="en-US" sz="2800" dirty="0"/>
              <a:t>Jira: primary project tracking</a:t>
            </a:r>
          </a:p>
          <a:p>
            <a:r>
              <a:rPr lang="en-US" sz="2800" dirty="0"/>
              <a:t>Confluence: team workspace, process artifacts</a:t>
            </a:r>
          </a:p>
          <a:p>
            <a:pPr lvl="1"/>
            <a:r>
              <a:rPr lang="en-US" sz="2400" dirty="0"/>
              <a:t>Project artifacts: in repository</a:t>
            </a:r>
          </a:p>
          <a:p>
            <a:pPr lvl="1"/>
            <a:r>
              <a:rPr lang="en-US" sz="2400" dirty="0"/>
              <a:t>Google docs: </a:t>
            </a:r>
            <a:r>
              <a:rPr lang="en-US" sz="2400" i="1" dirty="0"/>
              <a:t>must</a:t>
            </a:r>
            <a:r>
              <a:rPr lang="en-US" sz="2400" dirty="0"/>
              <a:t> copy materials back to Confluence</a:t>
            </a:r>
          </a:p>
          <a:p>
            <a:r>
              <a:rPr lang="en-US" sz="2800" dirty="0"/>
              <a:t>Repository: Bitbucket unless your instructor approves alternative</a:t>
            </a:r>
          </a:p>
          <a:p>
            <a:pPr lvl="1"/>
            <a:r>
              <a:rPr lang="en-US" sz="2400" dirty="0"/>
              <a:t>Instructor will create the repository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624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AFF67-09D6-084A-8096-5929CBBE5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Tools,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C502A3-84CF-C244-908C-E8686564E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1113889" cy="4206803"/>
          </a:xfrm>
        </p:spPr>
        <p:txBody>
          <a:bodyPr>
            <a:normAutofit/>
          </a:bodyPr>
          <a:lstStyle/>
          <a:p>
            <a:r>
              <a:rPr lang="en-US" sz="2800" dirty="0"/>
              <a:t>Jenkins, TeamCity: continuous integration tools</a:t>
            </a:r>
          </a:p>
          <a:p>
            <a:r>
              <a:rPr lang="en-US" sz="2800" dirty="0"/>
              <a:t>VMs for development: </a:t>
            </a:r>
            <a:r>
              <a:rPr lang="en-US" sz="2800" dirty="0" err="1"/>
              <a:t>sdlstudentvmXX.msoe.edu</a:t>
            </a:r>
            <a:endParaRPr lang="en-US" sz="2800" dirty="0"/>
          </a:p>
          <a:p>
            <a:pPr lvl="1"/>
            <a:r>
              <a:rPr lang="en-US" sz="2400" dirty="0"/>
              <a:t>Will have root access; install own tools</a:t>
            </a:r>
          </a:p>
          <a:p>
            <a:pPr lvl="1"/>
            <a:r>
              <a:rPr lang="en-US" sz="2400" dirty="0"/>
              <a:t>An opportunity to learn a bit of Linux!</a:t>
            </a:r>
          </a:p>
          <a:p>
            <a:r>
              <a:rPr lang="en-US" sz="2800" dirty="0"/>
              <a:t>Slack, other communication tools: team preference</a:t>
            </a:r>
          </a:p>
          <a:p>
            <a:pPr lvl="1"/>
            <a:r>
              <a:rPr lang="en-US" sz="2400" dirty="0"/>
              <a:t>Expectation: everyone checking at least once per day, likely more often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501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8FD05-8CC9-0C43-9AB0-7C731069D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7306E-47B2-2847-A4ED-E52EDFB366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0416465" cy="3939941"/>
          </a:xfrm>
        </p:spPr>
        <p:txBody>
          <a:bodyPr>
            <a:normAutofit/>
          </a:bodyPr>
          <a:lstStyle/>
          <a:p>
            <a:r>
              <a:rPr lang="en-US" sz="2800" dirty="0"/>
              <a:t>Set up Confluence page</a:t>
            </a:r>
          </a:p>
          <a:p>
            <a:pPr lvl="1"/>
            <a:r>
              <a:rPr lang="en-US" sz="2400" dirty="0"/>
              <a:t>Project name, team members/email, client contacts</a:t>
            </a:r>
          </a:p>
          <a:p>
            <a:pPr lvl="1"/>
            <a:r>
              <a:rPr lang="en-US" sz="2400" dirty="0"/>
              <a:t>One or two sentence project goal</a:t>
            </a:r>
          </a:p>
          <a:p>
            <a:pPr lvl="1"/>
            <a:r>
              <a:rPr lang="en-US" sz="2400" dirty="0"/>
              <a:t>Each team member: pictures on Confluence, Jira, Bitbucket</a:t>
            </a:r>
          </a:p>
          <a:p>
            <a:pPr lvl="1"/>
            <a:r>
              <a:rPr lang="en-US" sz="2400" dirty="0"/>
              <a:t>Set up page for meeting notes</a:t>
            </a:r>
          </a:p>
          <a:p>
            <a:r>
              <a:rPr lang="en-US" sz="2800" dirty="0"/>
              <a:t>Create Jira PBIs for first sprint</a:t>
            </a:r>
          </a:p>
          <a:p>
            <a:pPr lvl="1"/>
            <a:r>
              <a:rPr lang="en-US" sz="2400" dirty="0"/>
              <a:t>note the sprint naming convention</a:t>
            </a:r>
          </a:p>
          <a:p>
            <a:pPr lvl="1"/>
            <a:r>
              <a:rPr lang="en-US" sz="2400" dirty="0"/>
              <a:t>Log time to tasks</a:t>
            </a:r>
          </a:p>
          <a:p>
            <a:pPr lvl="1"/>
            <a:r>
              <a:rPr lang="en-US" sz="2400" dirty="0"/>
              <a:t>First PBIs: creating artifacts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475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48618-419B-0842-B980-25BDD0812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3D26A-D95D-1243-A735-BA2315EB43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11527"/>
          </a:xfrm>
        </p:spPr>
        <p:txBody>
          <a:bodyPr/>
          <a:lstStyle/>
          <a:p>
            <a:r>
              <a:rPr lang="en-US" dirty="0"/>
              <a:t>Build an open-ended system as a team</a:t>
            </a:r>
          </a:p>
          <a:p>
            <a:pPr lvl="1"/>
            <a:r>
              <a:rPr lang="en-US" dirty="0"/>
              <a:t>Open-ended: requirements from a real customer</a:t>
            </a:r>
          </a:p>
          <a:p>
            <a:pPr lvl="1"/>
            <a:r>
              <a:rPr lang="en-US" dirty="0"/>
              <a:t>Team: benefit from multiple viewpoints</a:t>
            </a:r>
          </a:p>
          <a:p>
            <a:pPr lvl="1"/>
            <a:r>
              <a:rPr lang="en-US" dirty="0"/>
              <a:t>Learn new technical skills</a:t>
            </a:r>
          </a:p>
          <a:p>
            <a:r>
              <a:rPr lang="en-US" dirty="0"/>
              <a:t>Experience with process; building on SE 2800</a:t>
            </a:r>
          </a:p>
          <a:p>
            <a:pPr lvl="1"/>
            <a:r>
              <a:rPr lang="en-US" dirty="0"/>
              <a:t>Apply Scrum: 3 sprints per quarter</a:t>
            </a:r>
          </a:p>
          <a:p>
            <a:pPr lvl="1"/>
            <a:r>
              <a:rPr lang="en-US" dirty="0"/>
              <a:t>Later in the year: focus on process improvement</a:t>
            </a:r>
          </a:p>
          <a:p>
            <a:r>
              <a:rPr lang="en-US" dirty="0"/>
              <a:t>Apply SE 3800, 3821</a:t>
            </a:r>
          </a:p>
          <a:p>
            <a:pPr lvl="1"/>
            <a:r>
              <a:rPr lang="en-US" dirty="0"/>
              <a:t>Continuous integration, gathering requirements</a:t>
            </a:r>
          </a:p>
          <a:p>
            <a:pPr lvl="1"/>
            <a:r>
              <a:rPr lang="en-US" dirty="0"/>
              <a:t>Not co-requisites; if taken later, then it feeds the other direction…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31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5DC6C-380A-A547-B5CF-273ACEBC2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E75C7-E8D4-2D46-90FC-45F341422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Three 3-week sprint + 1 flex week</a:t>
            </a:r>
          </a:p>
          <a:p>
            <a:r>
              <a:rPr lang="en-US" dirty="0"/>
              <a:t>SE 3010: flex week is the first week</a:t>
            </a:r>
          </a:p>
          <a:p>
            <a:pPr lvl="1"/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week: meet w/ PO, schedule ceremonies, start backlog</a:t>
            </a:r>
          </a:p>
          <a:p>
            <a:pPr lvl="1"/>
            <a:r>
              <a:rPr lang="en-US" dirty="0"/>
              <a:t>Sprint 1: Primary user stories, storyboards, mockups</a:t>
            </a:r>
          </a:p>
          <a:p>
            <a:pPr lvl="1"/>
            <a:r>
              <a:rPr lang="en-US" dirty="0"/>
              <a:t>Sprint 2: Design, software spike for entire solution</a:t>
            </a:r>
          </a:p>
          <a:p>
            <a:pPr lvl="1"/>
            <a:r>
              <a:rPr lang="en-US" dirty="0"/>
              <a:t>Sprint 3: First releasable increment</a:t>
            </a:r>
          </a:p>
          <a:p>
            <a:r>
              <a:rPr lang="en-US" dirty="0"/>
              <a:t>Final exam: project progress, lessons learned</a:t>
            </a:r>
          </a:p>
        </p:txBody>
      </p:sp>
    </p:spTree>
    <p:extLst>
      <p:ext uri="{BB962C8B-B14F-4D97-AF65-F5344CB8AC3E}">
        <p14:creationId xmlns:p14="http://schemas.microsoft.com/office/powerpoint/2010/main" val="1514850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D4162-9624-C24B-B350-CE0B3FA22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policies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7827B8-47CF-9A4E-9119-EE8B32EB6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244036"/>
          </a:xfrm>
        </p:spPr>
        <p:txBody>
          <a:bodyPr/>
          <a:lstStyle/>
          <a:p>
            <a:r>
              <a:rPr lang="en-US" dirty="0"/>
              <a:t>Attendance required</a:t>
            </a:r>
          </a:p>
          <a:p>
            <a:pPr lvl="1"/>
            <a:r>
              <a:rPr lang="en-US" dirty="0"/>
              <a:t>Lab time: only guaranteed meeting time, focus on ceremonies</a:t>
            </a:r>
          </a:p>
          <a:p>
            <a:r>
              <a:rPr lang="en-US" dirty="0"/>
              <a:t>Unexcused absence: up to 1 letter grade cut</a:t>
            </a:r>
          </a:p>
          <a:p>
            <a:pPr lvl="1"/>
            <a:r>
              <a:rPr lang="en-US" dirty="0"/>
              <a:t>Catalog: ”Lab and examination attendance is mandatory”</a:t>
            </a:r>
          </a:p>
          <a:p>
            <a:pPr lvl="1"/>
            <a:r>
              <a:rPr lang="en-US" dirty="0"/>
              <a:t>Excused absences: illness, school obligations (as approved by the VPA)</a:t>
            </a:r>
          </a:p>
          <a:p>
            <a:pPr lvl="1"/>
            <a:r>
              <a:rPr lang="en-US" dirty="0"/>
              <a:t>Expectation: will communicate with team</a:t>
            </a:r>
          </a:p>
          <a:p>
            <a:r>
              <a:rPr lang="en-US" dirty="0"/>
              <a:t>Tardiness: </a:t>
            </a:r>
          </a:p>
          <a:p>
            <a:pPr lvl="1"/>
            <a:r>
              <a:rPr lang="en-US" dirty="0"/>
              <a:t>More than 10 minutes late; notify team &amp; instructor</a:t>
            </a:r>
          </a:p>
          <a:p>
            <a:pPr lvl="1"/>
            <a:r>
              <a:rPr lang="en-US" dirty="0"/>
              <a:t>Be sure to check in – you may be marked absent!</a:t>
            </a:r>
          </a:p>
          <a:p>
            <a:pPr lvl="1"/>
            <a:r>
              <a:rPr lang="en-US" dirty="0"/>
              <a:t>3 or more times: grade penalties</a:t>
            </a:r>
          </a:p>
          <a:p>
            <a:r>
              <a:rPr lang="en-US" dirty="0"/>
              <a:t>Leaving early: also a problem - get approval</a:t>
            </a:r>
          </a:p>
        </p:txBody>
      </p:sp>
    </p:spTree>
    <p:extLst>
      <p:ext uri="{BB962C8B-B14F-4D97-AF65-F5344CB8AC3E}">
        <p14:creationId xmlns:p14="http://schemas.microsoft.com/office/powerpoint/2010/main" val="3908371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5EA9C-3711-5847-B8EA-8AF93F818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D7776-96FF-2144-9C2B-62C571EA98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0583424" cy="4022363"/>
          </a:xfrm>
        </p:spPr>
        <p:txBody>
          <a:bodyPr>
            <a:normAutofit/>
          </a:bodyPr>
          <a:lstStyle/>
          <a:p>
            <a:r>
              <a:rPr lang="en-US" dirty="0"/>
              <a:t>Scrum Artifacts</a:t>
            </a:r>
          </a:p>
          <a:p>
            <a:pPr lvl="1"/>
            <a:r>
              <a:rPr lang="en-US" dirty="0"/>
              <a:t>Product Backlog: Epics, User stories, Bugs/defects, Knowledge acquisition, Internal improvement</a:t>
            </a:r>
            <a:endParaRPr lang="en-US" i="1" dirty="0"/>
          </a:p>
          <a:p>
            <a:pPr lvl="1"/>
            <a:r>
              <a:rPr lang="en-US" dirty="0"/>
              <a:t>Sprint Backlog: story-pointed PBIs </a:t>
            </a:r>
            <a:r>
              <a:rPr lang="en-US" i="1" dirty="0"/>
              <a:t>with acceptance criteria</a:t>
            </a:r>
            <a:endParaRPr lang="en-US" dirty="0"/>
          </a:p>
          <a:p>
            <a:pPr lvl="1"/>
            <a:r>
              <a:rPr lang="en-US" dirty="0"/>
              <a:t>Burndown Chart</a:t>
            </a:r>
          </a:p>
          <a:p>
            <a:r>
              <a:rPr lang="en-US" dirty="0"/>
              <a:t>Scrum ceremonies</a:t>
            </a:r>
          </a:p>
          <a:p>
            <a:pPr lvl="1"/>
            <a:r>
              <a:rPr lang="en-US" dirty="0"/>
              <a:t>Sprint planning</a:t>
            </a:r>
          </a:p>
          <a:p>
            <a:pPr lvl="1"/>
            <a:r>
              <a:rPr lang="en-US" dirty="0"/>
              <a:t>Weekly stand-ups</a:t>
            </a:r>
          </a:p>
          <a:p>
            <a:pPr lvl="1"/>
            <a:r>
              <a:rPr lang="en-US" dirty="0"/>
              <a:t>Backlog grooming: additional ceremony since don’t have typical product owners </a:t>
            </a:r>
          </a:p>
          <a:p>
            <a:pPr lvl="1"/>
            <a:r>
              <a:rPr lang="en-US" dirty="0"/>
              <a:t>Sprint Review</a:t>
            </a:r>
          </a:p>
          <a:p>
            <a:pPr lvl="1"/>
            <a:r>
              <a:rPr lang="en-US" dirty="0"/>
              <a:t>Sprint Retrospective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3BEC813-9579-354D-8E07-8C4685501D3D}"/>
              </a:ext>
            </a:extLst>
          </p:cNvPr>
          <p:cNvGrpSpPr/>
          <p:nvPr/>
        </p:nvGrpSpPr>
        <p:grpSpPr>
          <a:xfrm>
            <a:off x="3983920" y="5570793"/>
            <a:ext cx="7428633" cy="528637"/>
            <a:chOff x="3999418" y="5477803"/>
            <a:chExt cx="7428633" cy="528637"/>
          </a:xfrm>
        </p:grpSpPr>
        <p:sp>
          <p:nvSpPr>
            <p:cNvPr id="4" name="Right Brace 3">
              <a:extLst>
                <a:ext uri="{FF2B5EF4-FFF2-40B4-BE49-F238E27FC236}">
                  <a16:creationId xmlns:a16="http://schemas.microsoft.com/office/drawing/2014/main" id="{A1F211E3-FB92-F848-AC63-32C0C4907559}"/>
                </a:ext>
              </a:extLst>
            </p:cNvPr>
            <p:cNvSpPr/>
            <p:nvPr/>
          </p:nvSpPr>
          <p:spPr>
            <a:xfrm>
              <a:off x="3999418" y="5477803"/>
              <a:ext cx="328612" cy="528637"/>
            </a:xfrm>
            <a:prstGeom prst="rightBrace">
              <a:avLst/>
            </a:prstGeom>
            <a:ln w="381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CF36FF9F-8585-FA43-9E0A-DF0315A8220A}"/>
                </a:ext>
              </a:extLst>
            </p:cNvPr>
            <p:cNvSpPr txBox="1"/>
            <p:nvPr/>
          </p:nvSpPr>
          <p:spPr>
            <a:xfrm>
              <a:off x="4328030" y="5557455"/>
              <a:ext cx="71000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Artifact: a carefully written document w/ screen shots &amp; evidence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83240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57299-AC26-DE4C-91FA-760821527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framework: Scrum Roles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F853F-72E5-F84B-B1A6-630DC75E9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486443" cy="4133200"/>
          </a:xfrm>
        </p:spPr>
        <p:txBody>
          <a:bodyPr>
            <a:normAutofit/>
          </a:bodyPr>
          <a:lstStyle/>
          <a:p>
            <a:r>
              <a:rPr lang="en-US" dirty="0"/>
              <a:t>Project sponsor: external customer</a:t>
            </a:r>
          </a:p>
          <a:p>
            <a:r>
              <a:rPr lang="en-US" dirty="0"/>
              <a:t>Product Owner Proxy:</a:t>
            </a:r>
          </a:p>
          <a:p>
            <a:pPr lvl="1"/>
            <a:r>
              <a:rPr lang="en-US" dirty="0"/>
              <a:t>One person will perform this all year (unless we decide to change)</a:t>
            </a:r>
          </a:p>
          <a:p>
            <a:pPr lvl="1"/>
            <a:r>
              <a:rPr lang="en-US" dirty="0"/>
              <a:t>Primary conduit between team and sponsor</a:t>
            </a:r>
          </a:p>
          <a:p>
            <a:pPr lvl="1"/>
            <a:r>
              <a:rPr lang="en-US" dirty="0"/>
              <a:t>Responsible for ensuring backlog maintained; has power to add items</a:t>
            </a:r>
          </a:p>
          <a:p>
            <a:pPr lvl="1"/>
            <a:r>
              <a:rPr lang="en-US" dirty="0"/>
              <a:t>Arrange meetings, typically twice a sprint</a:t>
            </a:r>
          </a:p>
          <a:p>
            <a:pPr lvl="1"/>
            <a:r>
              <a:rPr lang="en-US" dirty="0"/>
              <a:t>Represents sponsor when sponsor not available, especially for PBI validation</a:t>
            </a:r>
          </a:p>
          <a:p>
            <a:r>
              <a:rPr lang="en-US" dirty="0"/>
              <a:t>ScrumMaster: Scrum coach, facilitator; rotate every other sprint</a:t>
            </a:r>
          </a:p>
          <a:p>
            <a:r>
              <a:rPr lang="en-US" dirty="0"/>
              <a:t>Note Taker: ensures meetings, stand-ups documented</a:t>
            </a:r>
          </a:p>
          <a:p>
            <a:r>
              <a:rPr lang="en-US" dirty="0"/>
              <a:t>DevOps Lead: ensures build, deployment instructions current; set up CI</a:t>
            </a:r>
          </a:p>
        </p:txBody>
      </p:sp>
    </p:spTree>
    <p:extLst>
      <p:ext uri="{BB962C8B-B14F-4D97-AF65-F5344CB8AC3E}">
        <p14:creationId xmlns:p14="http://schemas.microsoft.com/office/powerpoint/2010/main" val="332724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6E38E-3AED-6141-9562-556F159A9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A7481-6AB7-4D43-A2E7-F6619E4FE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678242" cy="4163940"/>
          </a:xfrm>
        </p:spPr>
        <p:txBody>
          <a:bodyPr/>
          <a:lstStyle/>
          <a:p>
            <a:r>
              <a:rPr lang="en-US" dirty="0"/>
              <a:t>No traditional exams, infrequent class-wide meetings</a:t>
            </a:r>
          </a:p>
          <a:p>
            <a:r>
              <a:rPr lang="en-US" dirty="0"/>
              <a:t>4 hours/week in lab, 6 hours/week outside work</a:t>
            </a:r>
          </a:p>
          <a:p>
            <a:pPr lvl="1"/>
            <a:r>
              <a:rPr lang="en-US" dirty="0"/>
              <a:t>Lab time: largely performing ceremonies</a:t>
            </a:r>
          </a:p>
          <a:p>
            <a:pPr lvl="1"/>
            <a:r>
              <a:rPr lang="en-US" dirty="0"/>
              <a:t>Also useful for knowledge transfer, discussing designs</a:t>
            </a:r>
          </a:p>
          <a:p>
            <a:r>
              <a:rPr lang="en-US" dirty="0"/>
              <a:t>Expect me to visit each team at least twice – important part of class</a:t>
            </a:r>
          </a:p>
          <a:p>
            <a:r>
              <a:rPr lang="en-US" dirty="0"/>
              <a:t>Must log time – this is expected at many companies</a:t>
            </a:r>
          </a:p>
          <a:p>
            <a:pPr lvl="1"/>
            <a:r>
              <a:rPr lang="en-US" dirty="0"/>
              <a:t>Accuracy is important: helps improve estimates</a:t>
            </a:r>
          </a:p>
          <a:p>
            <a:pPr lvl="1"/>
            <a:r>
              <a:rPr lang="en-US" dirty="0"/>
              <a:t>Log time in minutes – hours are too low resolution</a:t>
            </a:r>
          </a:p>
          <a:p>
            <a:pPr lvl="1"/>
            <a:r>
              <a:rPr lang="en-US" dirty="0"/>
              <a:t>If make a mistake, correct it</a:t>
            </a:r>
          </a:p>
          <a:p>
            <a:pPr lvl="2"/>
            <a:r>
              <a:rPr lang="en-US" dirty="0"/>
              <a:t>Be sure to log your time within a couple days; won’t remember details otherwise</a:t>
            </a:r>
          </a:p>
          <a:p>
            <a:pPr lvl="1"/>
            <a:r>
              <a:rPr lang="en-US" dirty="0"/>
              <a:t>See FAQ on SDL Information confluence for more detail</a:t>
            </a:r>
          </a:p>
        </p:txBody>
      </p:sp>
    </p:spTree>
    <p:extLst>
      <p:ext uri="{BB962C8B-B14F-4D97-AF65-F5344CB8AC3E}">
        <p14:creationId xmlns:p14="http://schemas.microsoft.com/office/powerpoint/2010/main" val="581370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0E56E-1091-384B-B08A-EC8E7116E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Materials: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18C6AE-6F49-6748-84CA-720BE203A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0806829" cy="4163941"/>
          </a:xfrm>
        </p:spPr>
        <p:txBody>
          <a:bodyPr>
            <a:normAutofit/>
          </a:bodyPr>
          <a:lstStyle/>
          <a:p>
            <a:r>
              <a:rPr lang="en-US" sz="2800" dirty="0"/>
              <a:t>See </a:t>
            </a:r>
            <a:r>
              <a:rPr lang="en-US" sz="2800" dirty="0">
                <a:hlinkClick r:id="rId2"/>
              </a:rPr>
              <a:t>Fall 2019 Schedule</a:t>
            </a:r>
            <a:endParaRPr lang="en-US" sz="2800" dirty="0"/>
          </a:p>
          <a:p>
            <a:pPr lvl="1"/>
            <a:r>
              <a:rPr lang="en-US" sz="2400" dirty="0"/>
              <a:t>Start logging with first week</a:t>
            </a:r>
          </a:p>
          <a:p>
            <a:pPr lvl="1"/>
            <a:r>
              <a:rPr lang="en-US" sz="2400" dirty="0"/>
              <a:t>Note this and other class meetings are not logged – helps with estimates</a:t>
            </a:r>
          </a:p>
          <a:p>
            <a:r>
              <a:rPr lang="en-US" sz="2800" dirty="0"/>
              <a:t>Key throughout the term:</a:t>
            </a:r>
          </a:p>
          <a:p>
            <a:pPr lvl="1"/>
            <a:r>
              <a:rPr lang="en-US" sz="2400" dirty="0"/>
              <a:t>Descriptive titles for PBIs so the title is enough on reports</a:t>
            </a:r>
          </a:p>
          <a:p>
            <a:pPr lvl="1"/>
            <a:r>
              <a:rPr lang="en-US" sz="2400" dirty="0"/>
              <a:t>Consistent acceptance criteria</a:t>
            </a:r>
          </a:p>
          <a:p>
            <a:pPr lvl="2"/>
            <a:r>
              <a:rPr lang="en-US" sz="2000" dirty="0"/>
              <a:t>Especially spikes: “build GUI” describes the goal, not when done</a:t>
            </a:r>
          </a:p>
          <a:p>
            <a:pPr lvl="2"/>
            <a:r>
              <a:rPr lang="en-US" sz="2000" dirty="0"/>
              <a:t>And Knowledge Acquisition: </a:t>
            </a:r>
            <a:r>
              <a:rPr lang="en-US" sz="2000" i="1" dirty="0"/>
              <a:t>cannot </a:t>
            </a:r>
            <a:r>
              <a:rPr lang="en-US" sz="2000" dirty="0"/>
              <a:t>know all of Android development</a:t>
            </a:r>
          </a:p>
          <a:p>
            <a:pPr lvl="3"/>
            <a:r>
              <a:rPr lang="en-US" sz="1800" dirty="0"/>
              <a:t>Give a goal in terms of something you can build</a:t>
            </a:r>
          </a:p>
          <a:p>
            <a:pPr lvl="1"/>
            <a:r>
              <a:rPr lang="en-US" sz="2400" dirty="0"/>
              <a:t>Timebox configuring laptops; get help if needed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520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46F6F-B9BE-BC4C-B2AE-27B779CDB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78DCEE-B026-3645-8CE2-AC5B94608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0803923" cy="4048429"/>
          </a:xfrm>
        </p:spPr>
        <p:txBody>
          <a:bodyPr/>
          <a:lstStyle/>
          <a:p>
            <a:r>
              <a:rPr lang="en-US" dirty="0"/>
              <a:t>Each sprint: 25% of your grade</a:t>
            </a:r>
          </a:p>
          <a:p>
            <a:pPr lvl="1"/>
            <a:r>
              <a:rPr lang="en-US" dirty="0"/>
              <a:t>40% process, 40% quality, 20% product</a:t>
            </a:r>
          </a:p>
          <a:p>
            <a:pPr lvl="1"/>
            <a:r>
              <a:rPr lang="en-US" dirty="0"/>
              <a:t>Just building a working system is not enough – process is a major goal</a:t>
            </a:r>
          </a:p>
          <a:p>
            <a:r>
              <a:rPr lang="en-US" dirty="0"/>
              <a:t>Remaining 25%: overall contribution, additional deliverables</a:t>
            </a:r>
          </a:p>
          <a:p>
            <a:r>
              <a:rPr lang="en-US" dirty="0"/>
              <a:t>Time logs must be accurate</a:t>
            </a:r>
          </a:p>
          <a:p>
            <a:pPr lvl="1"/>
            <a:r>
              <a:rPr lang="en-US" dirty="0"/>
              <a:t>Fabricating participation is academic dishonesty</a:t>
            </a:r>
          </a:p>
          <a:p>
            <a:pPr lvl="1"/>
            <a:r>
              <a:rPr lang="en-US" dirty="0"/>
              <a:t>Accuracy is important for teammates, future estimation</a:t>
            </a:r>
          </a:p>
          <a:p>
            <a:r>
              <a:rPr lang="en-US" i="1" dirty="0"/>
              <a:t>Review syllabus</a:t>
            </a:r>
          </a:p>
        </p:txBody>
      </p:sp>
    </p:spTree>
    <p:extLst>
      <p:ext uri="{BB962C8B-B14F-4D97-AF65-F5344CB8AC3E}">
        <p14:creationId xmlns:p14="http://schemas.microsoft.com/office/powerpoint/2010/main" val="745283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rlin">
  <a:themeElements>
    <a:clrScheme name="Custom 6">
      <a:dk1>
        <a:srgbClr val="000000"/>
      </a:dk1>
      <a:lt1>
        <a:srgbClr val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DA6BF"/>
      </a:accent4>
      <a:accent5>
        <a:srgbClr val="D17DF9"/>
      </a:accent5>
      <a:accent6>
        <a:srgbClr val="0096FF"/>
      </a:accent6>
      <a:hlink>
        <a:srgbClr val="00FCFF"/>
      </a:hlink>
      <a:folHlink>
        <a:srgbClr val="72FCD5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{A0F9BC8B-05BF-C84D-B0DC-A4BCE7620A87}tf10001058</Template>
  <TotalTime>292</TotalTime>
  <Words>1055</Words>
  <Application>Microsoft Macintosh PowerPoint</Application>
  <PresentationFormat>Widescreen</PresentationFormat>
  <Paragraphs>135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Trebuchet MS</vt:lpstr>
      <vt:lpstr>Berlin</vt:lpstr>
      <vt:lpstr>SE 3010 / 3020 / 3030</vt:lpstr>
      <vt:lpstr>Goals</vt:lpstr>
      <vt:lpstr>Structure</vt:lpstr>
      <vt:lpstr>Key policies</vt:lpstr>
      <vt:lpstr>Our framework</vt:lpstr>
      <vt:lpstr>Our framework: Scrum Roles</vt:lpstr>
      <vt:lpstr>Expectations</vt:lpstr>
      <vt:lpstr>Materials: Schedule</vt:lpstr>
      <vt:lpstr>Grading</vt:lpstr>
      <vt:lpstr>Space Details</vt:lpstr>
      <vt:lpstr>Tools</vt:lpstr>
      <vt:lpstr>Tools, continued</vt:lpstr>
      <vt:lpstr>First Week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 3010, 3020, 3030</dc:title>
  <dc:creator>Hasker, Dr. Robert</dc:creator>
  <cp:lastModifiedBy>Hasker, Dr. Robert</cp:lastModifiedBy>
  <cp:revision>28</cp:revision>
  <dcterms:created xsi:type="dcterms:W3CDTF">2018-09-02T19:23:33Z</dcterms:created>
  <dcterms:modified xsi:type="dcterms:W3CDTF">2018-09-03T15:31:33Z</dcterms:modified>
</cp:coreProperties>
</file>