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3"/>
  </p:notesMasterIdLst>
  <p:sldIdLst>
    <p:sldId id="256" r:id="rId2"/>
    <p:sldId id="944" r:id="rId3"/>
    <p:sldId id="957" r:id="rId4"/>
    <p:sldId id="301" r:id="rId5"/>
    <p:sldId id="946" r:id="rId6"/>
    <p:sldId id="948" r:id="rId7"/>
    <p:sldId id="949" r:id="rId8"/>
    <p:sldId id="950" r:id="rId9"/>
    <p:sldId id="932" r:id="rId10"/>
    <p:sldId id="955" r:id="rId11"/>
    <p:sldId id="689" r:id="rId12"/>
    <p:sldId id="951" r:id="rId13"/>
    <p:sldId id="297" r:id="rId14"/>
    <p:sldId id="266" r:id="rId15"/>
    <p:sldId id="261" r:id="rId16"/>
    <p:sldId id="262" r:id="rId17"/>
    <p:sldId id="952" r:id="rId18"/>
    <p:sldId id="956" r:id="rId19"/>
    <p:sldId id="938" r:id="rId20"/>
    <p:sldId id="310" r:id="rId21"/>
    <p:sldId id="95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9"/>
    <p:restoredTop sz="82716"/>
  </p:normalViewPr>
  <p:slideViewPr>
    <p:cSldViewPr snapToGrid="0">
      <p:cViewPr varScale="1">
        <p:scale>
          <a:sx n="86" d="100"/>
          <a:sy n="8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824E-E1A8-4569-80C2-33C5B96347AE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CE11-79E0-47FE-A630-8190E95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2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non-human intelligent behavior: is it intelligent when a cat walks right in front of you on your way to the kitchen?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question: is use of tools by a crow reasoned or just accident?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 write the examples of AI systems on the board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Definition of anthropomorphism: The American Heritage® Dictionary of the English Language, 5th Edition.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0AEE5839-9FBE-4572-984D-1BF36B01F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28593-8334-494B-A240-8E622679349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4B99BA3-B999-47E8-8E89-893E7BACA7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3D22593-3FEF-4E0A-BC11-9B74F7035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352B4EAC-7BF5-4E91-89CE-F866C05787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F94167-F922-485B-ADC6-695E4676258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F00B6CF-546E-4D63-9EEB-F4D838BE3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6630332-4C97-420B-B21A-CC6E3683E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5BAE7E98-522F-4462-BF98-ED55119D5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0EB1CA-1DA4-4D20-A8A5-7714EBCD6828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625A53E-74D0-44F6-A84D-BB0A075C8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5F88921-75E0-4A21-8D33-C01C20078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84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3632E272-8494-417A-80AC-69D4D8842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ED6082-88B8-44DC-91BD-5E532B079DD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9485ABA-CE00-4FAB-B900-90B6BA208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937BFA7-C6F0-48C1-A0A7-846B0AF5F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Env: room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Sensor: motion detector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Actuator: lights turning on/off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Perf measure: times lights on when they shouldn’t be, off when they shouldn’t be</a:t>
            </a:r>
          </a:p>
        </p:txBody>
      </p:sp>
    </p:spTree>
    <p:extLst>
      <p:ext uri="{BB962C8B-B14F-4D97-AF65-F5344CB8AC3E}">
        <p14:creationId xmlns:p14="http://schemas.microsoft.com/office/powerpoint/2010/main" val="1819761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3632E272-8494-417A-80AC-69D4D8842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ED6082-88B8-44DC-91BD-5E532B079DD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9485ABA-CE00-4FAB-B900-90B6BA208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937BFA7-C6F0-48C1-A0A7-846B0AF5F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Env: predicting what movies someone might want to view at a particular time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Sensor: user (with history of likes and views), likes/dislikes of other users, collection of tagged movies &amp; shows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Actuator: suggested movies/shows to present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Performance measure: how often a user adds a suggested movie to their list or watches that movie right then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possibly better: #times user leaves </a:t>
            </a:r>
            <a:r>
              <a:rPr lang="en-US" altLang="en-US" dirty="0" err="1">
                <a:latin typeface="Arial" panose="020B0604020202020204" pitchFamily="34" charset="0"/>
              </a:rPr>
              <a:t>netflix</a:t>
            </a:r>
            <a:r>
              <a:rPr lang="en-US" altLang="en-US" dirty="0">
                <a:latin typeface="Arial" panose="020B0604020202020204" pitchFamily="34" charset="0"/>
              </a:rPr>
              <a:t> without watching, number of users who cancel account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D4F47D22-1D24-499A-943B-4358B740A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853980-8724-4850-9574-1EA81829CD7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DEF81B0-E0F4-4A1A-987B-45FEBE30D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CB8FB0A-C0ED-4440-BF3F-5B01B2BAC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5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non-human intelligent behavior: is it intelligent when a cat walks right in front of you on your way to the kitchen?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question: is use of tools by a crow reasoned or just accident?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 write the examples of AI systems on the board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Definition of anthropomorphism: The American Heritage® Dictionary of the English Language, 5th Edition.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F66367B7-4B55-4D44-AEEF-DAC826BDD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4B6CAC-2C7E-44AB-97DD-824E60C9062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D59EE7D-6B3F-4F12-8378-150BE2249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8AAA182-3F8A-4C7E-AE5C-C6B717F2D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agents at work: include flies laying eggs on discarded food, dust mites doing whatever dust mites do, thermostats, lights, fans</a:t>
            </a:r>
          </a:p>
          <a:p>
            <a:r>
              <a:rPr lang="en-US" dirty="0"/>
              <a:t>would a door be an agent?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9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agents at work: include flies laying eggs on discarded food, dust mites doing whatever dust mites do, thermostats, lights, fans</a:t>
            </a:r>
          </a:p>
          <a:p>
            <a:r>
              <a:rPr lang="en-US" dirty="0"/>
              <a:t>would a door be an agent?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996C9301-B194-42CF-B36F-FDD1BEB72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800923-634D-4CE5-9B85-851BEE2F06F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AC00F87-BF37-4E98-87BD-418901DEC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AF20251-2C08-4E97-B19E-4848D7155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39B94A84-B12A-4811-9C57-96E068685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9D36E7-487B-4FF2-B9AB-F9EAA38981F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1CBAA52-0984-4F90-869B-42D64853E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6F64C11-C8B2-4888-B456-7DD724318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2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9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3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F9AD5-1B82-4485-B32C-3060137C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D5A5-6751-495B-8174-9D01A69E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E0961-8FE7-427B-8635-480E07CB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28EC-DD01-4894-80D3-D2874E90D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95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7561E1-A1BC-4B1D-B3A5-1AFD0901BF84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5E7049-EE8B-594B-BA36-1C609994C14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8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uring_te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png"/><Relationship Id="rId7" Type="http://schemas.openxmlformats.org/officeDocument/2006/relationships/hyperlink" Target="https://gizmodo.com/british-cops-want-to-use-ai-to-spot-porn-but-it-keeps-m-182138451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atoday.com/story/tech/news/2016/08/09/pokemon-go-racist-app-redlining-communities-color-racist-pokestops-gyms/87732734/" TargetMode="External"/><Relationship Id="rId5" Type="http://schemas.openxmlformats.org/officeDocument/2006/relationships/hyperlink" Target="https://www.techrepublic.com/article/why-microsofts-tay-ai-bot-went-wrong/" TargetMode="External"/><Relationship Id="rId4" Type="http://schemas.openxmlformats.org/officeDocument/2006/relationships/hyperlink" Target="https://arstechnica.com/information-technology/2019/04/researchers-trick-tesla-autopilot-into-steering-into-oncoming-traffic/" TargetMode="Externa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uring_te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2400:</a:t>
            </a:r>
            <a:br>
              <a:rPr lang="en-US" dirty="0"/>
            </a:br>
            <a:r>
              <a:rPr lang="en-US" dirty="0"/>
              <a:t>Introduction to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Note 1: Introduction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A5AF345-8FF3-634D-B4F6-FD77DE3567F3}"/>
              </a:ext>
            </a:extLst>
          </p:cNvPr>
          <p:cNvSpPr/>
          <p:nvPr/>
        </p:nvSpPr>
        <p:spPr>
          <a:xfrm>
            <a:off x="6453187" y="144961"/>
            <a:ext cx="5534026" cy="3575957"/>
          </a:xfrm>
          <a:prstGeom prst="cloud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92F10-3AB5-4911-8B8E-3DC1E6C1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Turing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3E6F-3227-45A1-BCE3-F4C487AF0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687" y="1564368"/>
            <a:ext cx="5179313" cy="4305209"/>
          </a:xfrm>
        </p:spPr>
        <p:txBody>
          <a:bodyPr/>
          <a:lstStyle/>
          <a:p>
            <a:r>
              <a:rPr lang="en-US" dirty="0"/>
              <a:t>Issue: how to know if machines think?</a:t>
            </a:r>
          </a:p>
          <a:p>
            <a:r>
              <a:rPr lang="en-US" dirty="0"/>
              <a:t>What would you ask an unknown entity to determine if it was a computer or human?</a:t>
            </a:r>
          </a:p>
          <a:p>
            <a:r>
              <a:rPr lang="en-US" dirty="0"/>
              <a:t>1950</a:t>
            </a:r>
          </a:p>
          <a:p>
            <a:r>
              <a:rPr lang="en-US" dirty="0"/>
              <a:t>What flaws do you see in this?</a:t>
            </a:r>
          </a:p>
          <a:p>
            <a:r>
              <a:rPr lang="en-US" dirty="0">
                <a:hlinkClick r:id="rId3"/>
              </a:rPr>
              <a:t>https://en.wikipedia.org/wiki/Turing_test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turing test">
            <a:extLst>
              <a:ext uri="{FF2B5EF4-FFF2-40B4-BE49-F238E27FC236}">
                <a16:creationId xmlns:a16="http://schemas.microsoft.com/office/drawing/2014/main" id="{179A6389-BEEF-483A-9DD7-3456064E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69" y="606334"/>
            <a:ext cx="4666011" cy="30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pload.wikimedia.org/wikipedia/en/thumb/c/c8/Alan_Turing_photo.jpg/250px-Alan_Turing_photo.jpg">
            <a:extLst>
              <a:ext uri="{FF2B5EF4-FFF2-40B4-BE49-F238E27FC236}">
                <a16:creationId xmlns:a16="http://schemas.microsoft.com/office/drawing/2014/main" id="{4ECA31B9-7BDF-4507-A5E2-57EC55C6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80" y="4028675"/>
            <a:ext cx="2057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265D56-A161-B844-9E56-AA66829B09F8}"/>
              </a:ext>
            </a:extLst>
          </p:cNvPr>
          <p:cNvGrpSpPr/>
          <p:nvPr/>
        </p:nvGrpSpPr>
        <p:grpSpPr>
          <a:xfrm>
            <a:off x="448220" y="2314621"/>
            <a:ext cx="8610055" cy="4090661"/>
            <a:chOff x="448220" y="2314621"/>
            <a:chExt cx="8610055" cy="4090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6598A1-4BE4-3B47-9241-1CD015B9E128}"/>
                </a:ext>
              </a:extLst>
            </p:cNvPr>
            <p:cNvSpPr/>
            <p:nvPr/>
          </p:nvSpPr>
          <p:spPr>
            <a:xfrm>
              <a:off x="448220" y="2314621"/>
              <a:ext cx="8610055" cy="40906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5" descr="April 23, 1995">
              <a:extLst>
                <a:ext uri="{FF2B5EF4-FFF2-40B4-BE49-F238E27FC236}">
                  <a16:creationId xmlns:a16="http://schemas.microsoft.com/office/drawing/2014/main" id="{894DBB85-DDDE-7044-AE5D-6E844D0E9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1" y="2496503"/>
              <a:ext cx="8229600" cy="3651250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853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5B9A4D-265C-4E43-BB92-3B49F5F7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97" y="1051463"/>
            <a:ext cx="3231188" cy="1036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071040-F2DA-44CD-A5A4-BBFEDDC0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997" y="5737023"/>
            <a:ext cx="1936515" cy="1047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4B741-66C1-4563-8AA9-4BE3931E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28" y="323388"/>
            <a:ext cx="8219034" cy="740914"/>
          </a:xfrm>
        </p:spPr>
        <p:txBody>
          <a:bodyPr>
            <a:normAutofit/>
          </a:bodyPr>
          <a:lstStyle/>
          <a:p>
            <a:r>
              <a:rPr lang="en-US" sz="3600" dirty="0"/>
              <a:t>Domain-specific intelligence failures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15FDA3-E60F-41AB-A207-47EE6035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01" y="1600200"/>
            <a:ext cx="7620000" cy="49831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Tesla Autopilot can be tricked into driving into oncoming traffic with stickers</a:t>
            </a:r>
          </a:p>
          <a:p>
            <a:pPr lvl="1"/>
            <a:r>
              <a:rPr lang="en-US" dirty="0">
                <a:hlinkClick r:id="rId4"/>
              </a:rPr>
              <a:t>https://arstechnica.com/information-technology/2019/04/researchers-trick-tesla-autopilot-into-steering-into-oncoming-traffic/</a:t>
            </a:r>
            <a:endParaRPr lang="en-US" dirty="0"/>
          </a:p>
          <a:p>
            <a:endParaRPr lang="en-US" dirty="0"/>
          </a:p>
          <a:p>
            <a:r>
              <a:rPr lang="en-US" dirty="0"/>
              <a:t>Microsoft’s Chatbot became sexist, racist</a:t>
            </a:r>
          </a:p>
          <a:p>
            <a:pPr lvl="1"/>
            <a:r>
              <a:rPr lang="en-US" dirty="0">
                <a:hlinkClick r:id="rId5"/>
              </a:rPr>
              <a:t>https://www.techrepublic.com/article/why-microsofts-tay-ai-bot-went-wrong/</a:t>
            </a:r>
            <a:endParaRPr lang="en-US" dirty="0"/>
          </a:p>
          <a:p>
            <a:r>
              <a:rPr lang="en-US" dirty="0" err="1"/>
              <a:t>Pokemon</a:t>
            </a:r>
            <a:r>
              <a:rPr lang="en-US" dirty="0"/>
              <a:t> Go kept users out of some areas with a racial bias</a:t>
            </a:r>
          </a:p>
          <a:p>
            <a:pPr lvl="1"/>
            <a:r>
              <a:rPr lang="en-US" dirty="0">
                <a:hlinkClick r:id="rId6"/>
              </a:rPr>
              <a:t>https://www.usatoday.com/story/tech/news/2016/08/09/pokemon-go-racist-app-redlining-communities-color-racist-pokestops-gyms/87732734/</a:t>
            </a:r>
            <a:endParaRPr lang="en-US" dirty="0"/>
          </a:p>
          <a:p>
            <a:r>
              <a:rPr lang="en-US" dirty="0"/>
              <a:t>British police use AI to detect pornography</a:t>
            </a:r>
          </a:p>
          <a:p>
            <a:pPr lvl="1"/>
            <a:r>
              <a:rPr lang="en-US" dirty="0"/>
              <a:t>False positives on dune pictures</a:t>
            </a:r>
          </a:p>
          <a:p>
            <a:pPr lvl="1"/>
            <a:r>
              <a:rPr lang="en-US" dirty="0">
                <a:hlinkClick r:id="rId7"/>
              </a:rPr>
              <a:t>https://gizmodo.com/british-cops-want-to-use-ai-to-spot-porn-but-it-keeps-m-1821384511</a:t>
            </a:r>
            <a:endParaRPr lang="en-US" dirty="0"/>
          </a:p>
          <a:p>
            <a:r>
              <a:rPr lang="en-US" dirty="0"/>
              <a:t>Machine Translation Bias</a:t>
            </a:r>
          </a:p>
        </p:txBody>
      </p:sp>
      <p:pic>
        <p:nvPicPr>
          <p:cNvPr id="5122" name="Picture 2" descr="Image result for autonomous shuttle crash">
            <a:extLst>
              <a:ext uri="{FF2B5EF4-FFF2-40B4-BE49-F238E27FC236}">
                <a16:creationId xmlns:a16="http://schemas.microsoft.com/office/drawing/2014/main" id="{288E24C6-7C0F-4D15-9352-B6659928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2" y="2568658"/>
            <a:ext cx="1740131" cy="11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B8F7F-E9A5-4ADE-8F8F-52E09445AA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9987" y="4703660"/>
            <a:ext cx="7648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2E35-62FF-2341-BD06-2124E494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920944" cy="1400530"/>
          </a:xfrm>
        </p:spPr>
        <p:txBody>
          <a:bodyPr/>
          <a:lstStyle/>
          <a:p>
            <a:r>
              <a:rPr lang="en-US" dirty="0"/>
              <a:t>Software agents in more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3C856-9244-CE43-85D3-07491EB9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2918"/>
            <a:ext cx="5715578" cy="4195481"/>
          </a:xfrm>
        </p:spPr>
        <p:txBody>
          <a:bodyPr/>
          <a:lstStyle/>
          <a:p>
            <a:r>
              <a:rPr lang="en-US" dirty="0"/>
              <a:t>Inputs:</a:t>
            </a:r>
          </a:p>
          <a:p>
            <a:pPr lvl="1"/>
            <a:r>
              <a:rPr lang="en-US" dirty="0"/>
              <a:t>prior knowledge</a:t>
            </a:r>
          </a:p>
          <a:p>
            <a:pPr lvl="1"/>
            <a:r>
              <a:rPr lang="en-US" dirty="0"/>
              <a:t>history of interaction: stimuli, past experiences</a:t>
            </a:r>
          </a:p>
          <a:p>
            <a:pPr lvl="1"/>
            <a:r>
              <a:rPr lang="en-US" dirty="0"/>
              <a:t>goals: what it is trying to achieve</a:t>
            </a:r>
          </a:p>
          <a:p>
            <a:pPr lvl="1"/>
            <a:r>
              <a:rPr lang="en-US" dirty="0"/>
              <a:t>abilities: actions agent capable of taking</a:t>
            </a:r>
          </a:p>
          <a:p>
            <a:r>
              <a:rPr lang="en-US" dirty="0"/>
              <a:t>Output: specific actions</a:t>
            </a:r>
          </a:p>
          <a:p>
            <a:r>
              <a:rPr lang="en-US" dirty="0"/>
              <a:t>Inside the box: </a:t>
            </a:r>
            <a:r>
              <a:rPr lang="en-US" b="1" i="1" dirty="0">
                <a:solidFill>
                  <a:schemeClr val="accent3"/>
                </a:solidFill>
              </a:rPr>
              <a:t>belief state</a:t>
            </a: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Set of known truths, including history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957FB-3E1E-534F-9E0E-24DBAE5ACBF3}"/>
              </a:ext>
            </a:extLst>
          </p:cNvPr>
          <p:cNvSpPr txBox="1"/>
          <p:nvPr/>
        </p:nvSpPr>
        <p:spPr>
          <a:xfrm>
            <a:off x="8311107" y="222032"/>
            <a:ext cx="371463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AI = </a:t>
            </a:r>
            <a:r>
              <a:rPr lang="en-US" sz="2000" i="1" dirty="0"/>
              <a:t>the field that studies the synthesis and analysis of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computational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agents</a:t>
            </a:r>
            <a:r>
              <a:rPr lang="en-US" sz="2000" i="1" dirty="0"/>
              <a:t> that act intelligently</a:t>
            </a:r>
            <a:r>
              <a:rPr lang="en-US" sz="2000" dirty="0"/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86AE14-278B-E546-B6D3-6892C35D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2" y="2591733"/>
            <a:ext cx="5351534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4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45A16C23-6470-4052-ADA4-D17EE0A4E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Acting rationally: rational agent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892E84A3-2506-4EA2-B555-4641C3BCCD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Rational behavior</a:t>
            </a:r>
            <a:r>
              <a:rPr lang="en-US" altLang="en-US" sz="2400" dirty="0"/>
              <a:t>: doing the right thing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The right thing</a:t>
            </a:r>
            <a:r>
              <a:rPr lang="en-US" altLang="en-US" sz="2400" dirty="0"/>
              <a:t>: that which is expected to </a:t>
            </a:r>
            <a:r>
              <a:rPr lang="en-US" altLang="en-US" sz="2400" i="1" dirty="0">
                <a:solidFill>
                  <a:srgbClr val="FF0000"/>
                </a:solidFill>
              </a:rPr>
              <a:t>maximize goal achievement</a:t>
            </a:r>
          </a:p>
          <a:p>
            <a:pPr lvl="1"/>
            <a:r>
              <a:rPr lang="en-US" altLang="en-US" sz="2000" dirty="0"/>
              <a:t>given the available information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Doesn't necessarily involve thinking </a:t>
            </a:r>
          </a:p>
          <a:p>
            <a:pPr lvl="1"/>
            <a:r>
              <a:rPr lang="en-US" altLang="en-US" sz="2000" dirty="0"/>
              <a:t>– e.g., blinking reflex</a:t>
            </a:r>
          </a:p>
          <a:p>
            <a:pPr lvl="1"/>
            <a:r>
              <a:rPr lang="en-US" altLang="en-US" sz="2000" dirty="0"/>
              <a:t>but thinking should be in the service of </a:t>
            </a:r>
            <a:r>
              <a:rPr lang="en-US" altLang="en-US" sz="2000" i="1" dirty="0">
                <a:solidFill>
                  <a:srgbClr val="FF0000"/>
                </a:solidFill>
              </a:rPr>
              <a:t>rational</a:t>
            </a:r>
            <a:r>
              <a:rPr lang="en-US" altLang="en-US" sz="2000" dirty="0"/>
              <a:t> action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1BE40E78-47B5-4480-B8AE-CA0EBAC9E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Rational agents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7EBB80F2-1ABF-4B23-BA5F-06C059AFF1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604964"/>
            <a:ext cx="8686800" cy="49371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/>
              <a:t>An </a:t>
            </a:r>
            <a:r>
              <a:rPr lang="en-US" altLang="en-US" sz="2400" i="1" dirty="0">
                <a:solidFill>
                  <a:srgbClr val="FF0000"/>
                </a:solidFill>
              </a:rPr>
              <a:t>agent</a:t>
            </a:r>
            <a:r>
              <a:rPr lang="en-US" altLang="en-US" sz="2400" dirty="0"/>
              <a:t> is an entity that perceives and acts</a:t>
            </a:r>
          </a:p>
          <a:p>
            <a:pPr lvl="1"/>
            <a:r>
              <a:rPr lang="en-US" altLang="en-US" sz="2000" dirty="0"/>
              <a:t>Perception: through sensors</a:t>
            </a:r>
          </a:p>
          <a:p>
            <a:pPr lvl="1"/>
            <a:r>
              <a:rPr lang="en-US" altLang="en-US" sz="2000" dirty="0"/>
              <a:t>Actions: through actuators</a:t>
            </a:r>
          </a:p>
          <a:p>
            <a:pPr eaLnBrk="1" hangingPunct="1"/>
            <a:r>
              <a:rPr lang="en-US" altLang="en-US" sz="2400" dirty="0"/>
              <a:t>This course: designing </a:t>
            </a:r>
            <a:r>
              <a:rPr lang="en-US" altLang="en-US" sz="2400" i="1" dirty="0">
                <a:solidFill>
                  <a:srgbClr val="FF0000"/>
                </a:solidFill>
              </a:rPr>
              <a:t>rational</a:t>
            </a:r>
            <a:r>
              <a:rPr lang="en-US" altLang="en-US" sz="2400" dirty="0"/>
              <a:t> agents</a:t>
            </a:r>
          </a:p>
          <a:p>
            <a:pPr eaLnBrk="1" hangingPunct="1"/>
            <a:r>
              <a:rPr lang="en-US" altLang="en-US" sz="2400" dirty="0"/>
              <a:t>Abstractly, an agent is a </a:t>
            </a:r>
            <a:r>
              <a:rPr lang="en-US" altLang="en-US" sz="2400" i="1" dirty="0">
                <a:solidFill>
                  <a:srgbClr val="FF0000"/>
                </a:solidFill>
              </a:rPr>
              <a:t>function </a:t>
            </a:r>
            <a:r>
              <a:rPr lang="en-US" altLang="en-US" sz="2400" i="1" dirty="0"/>
              <a:t>mapping</a:t>
            </a:r>
            <a:r>
              <a:rPr lang="en-US" altLang="en-US" sz="2400" i="1" dirty="0">
                <a:solidFill>
                  <a:srgbClr val="FF0000"/>
                </a:solidFill>
              </a:rPr>
              <a:t> percept histories </a:t>
            </a:r>
            <a:r>
              <a:rPr lang="en-US" altLang="en-US" sz="2400" i="1" dirty="0"/>
              <a:t>to</a:t>
            </a:r>
            <a:r>
              <a:rPr lang="en-US" altLang="en-US" sz="2400" i="1" dirty="0">
                <a:solidFill>
                  <a:srgbClr val="FF0000"/>
                </a:solidFill>
              </a:rPr>
              <a:t> actions</a:t>
            </a:r>
            <a:endParaRPr lang="en-US" altLang="en-US" sz="24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[</a:t>
            </a:r>
            <a:r>
              <a:rPr lang="en-US" altLang="en-US" sz="2400" i="1" dirty="0"/>
              <a:t>f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Monotype Corsiva" panose="03010101010201010101" pitchFamily="66" charset="0"/>
              </a:rPr>
              <a:t>P*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Monotype Corsiva" panose="03010101010201010101" pitchFamily="66" charset="0"/>
              </a:rPr>
              <a:t>A</a:t>
            </a:r>
            <a:r>
              <a:rPr lang="en-US" altLang="en-US" sz="2400" dirty="0"/>
              <a:t>]</a:t>
            </a:r>
          </a:p>
          <a:p>
            <a:pPr eaLnBrk="1" hangingPunct="1"/>
            <a:r>
              <a:rPr lang="en-US" altLang="en-US" sz="2400" dirty="0"/>
              <a:t>For any given class of environments and tasks, we seek the agent (or class of agents) with the </a:t>
            </a:r>
            <a:r>
              <a:rPr lang="en-US" altLang="en-US" sz="2400" i="1" dirty="0">
                <a:solidFill>
                  <a:srgbClr val="FF0000"/>
                </a:solidFill>
              </a:rPr>
              <a:t>best performance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Caveat: computational limitations make perfect rationality unachievable!</a:t>
            </a:r>
          </a:p>
          <a:p>
            <a:pPr lvl="1"/>
            <a:r>
              <a:rPr lang="en-US" altLang="en-US" dirty="0"/>
              <a:t>design best </a:t>
            </a:r>
            <a:r>
              <a:rPr lang="en-US" altLang="en-US" i="1" dirty="0">
                <a:solidFill>
                  <a:srgbClr val="FF0000"/>
                </a:solidFill>
              </a:rPr>
              <a:t>program</a:t>
            </a:r>
            <a:r>
              <a:rPr lang="en-US" altLang="en-US" dirty="0"/>
              <a:t> for given machine resources</a:t>
            </a:r>
          </a:p>
          <a:p>
            <a:pPr lvl="1"/>
            <a:r>
              <a:rPr lang="en-US" altLang="en-US" dirty="0"/>
              <a:t>… and what is </a:t>
            </a:r>
            <a:r>
              <a:rPr lang="en-US" altLang="en-US" i="1" dirty="0">
                <a:solidFill>
                  <a:srgbClr val="FF0000"/>
                </a:solidFill>
              </a:rPr>
              <a:t>best</a:t>
            </a:r>
            <a:r>
              <a:rPr lang="en-US" alt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649B533-1498-441D-A876-83464D3E6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/>
              <a:t>Vacuum-cleaner world – </a:t>
            </a:r>
            <a:r>
              <a:rPr lang="en-US" altLang="en-US" sz="3600" i="1"/>
              <a:t>Roomba!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12AF4C13-8204-4FE2-AC13-769767112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sz="2400"/>
              <a:t>Percepts: location and contents, e.g., [A,Dirty]</a:t>
            </a:r>
          </a:p>
          <a:p>
            <a:pPr eaLnBrk="1" hangingPunct="1"/>
            <a:r>
              <a:rPr lang="en-US" altLang="en-US" sz="2400"/>
              <a:t>Actions: </a:t>
            </a:r>
            <a:r>
              <a:rPr lang="en-US" altLang="en-US" sz="2400" i="1"/>
              <a:t>Left</a:t>
            </a:r>
            <a:r>
              <a:rPr lang="en-US" altLang="en-US" sz="2400"/>
              <a:t>, </a:t>
            </a:r>
            <a:r>
              <a:rPr lang="en-US" altLang="en-US" sz="2400" i="1"/>
              <a:t>Right</a:t>
            </a:r>
            <a:r>
              <a:rPr lang="en-US" altLang="en-US" sz="2400"/>
              <a:t>, </a:t>
            </a:r>
            <a:r>
              <a:rPr lang="en-US" altLang="en-US" sz="2400" i="1"/>
              <a:t>Suck</a:t>
            </a:r>
            <a:r>
              <a:rPr lang="en-US" altLang="en-US" sz="2400"/>
              <a:t>, </a:t>
            </a:r>
            <a:r>
              <a:rPr lang="en-US" altLang="en-US" sz="2400" i="1"/>
              <a:t>NoOp</a:t>
            </a:r>
            <a:endParaRPr lang="en-US" altLang="en-US" sz="2400"/>
          </a:p>
        </p:txBody>
      </p:sp>
      <p:pic>
        <p:nvPicPr>
          <p:cNvPr id="27651" name="Picture 4" descr="vacuum2-environment">
            <a:extLst>
              <a:ext uri="{FF2B5EF4-FFF2-40B4-BE49-F238E27FC236}">
                <a16:creationId xmlns:a16="http://schemas.microsoft.com/office/drawing/2014/main" id="{5FEE0EBB-2FEB-48A3-BC31-3D77CF8A8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245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roomba funny">
            <a:extLst>
              <a:ext uri="{FF2B5EF4-FFF2-40B4-BE49-F238E27FC236}">
                <a16:creationId xmlns:a16="http://schemas.microsoft.com/office/drawing/2014/main" id="{6F88FC45-24BB-4A1D-A0C5-4A632AA0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97" y="4433970"/>
            <a:ext cx="3675017" cy="20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39F93EE-1F9C-4C1B-B3CE-2016E0EB2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 vacuum-cleaner agent</a:t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8249" name="Group 57">
            <a:extLst>
              <a:ext uri="{FF2B5EF4-FFF2-40B4-BE49-F238E27FC236}">
                <a16:creationId xmlns:a16="http://schemas.microsoft.com/office/drawing/2014/main" id="{592DFDC4-800C-9345-BE52-7ED68752BB6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316038"/>
          <a:ext cx="8229600" cy="53546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Percept Sequence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[A, Clean]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[A, Dirty]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[B, Clean]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[B, Dirty]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[A, Clean] [A, Clean]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[A, Clean] [B, Dirty]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9C51B3E1-F85A-4DFA-BFCB-3AC2CA99B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Describing, Designing Agents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13E54A87-F1D1-4AD2-B153-575445B04A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1468582"/>
            <a:ext cx="8946541" cy="47798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Basic elements:</a:t>
            </a:r>
          </a:p>
          <a:p>
            <a:pPr lvl="1"/>
            <a:r>
              <a:rPr lang="en-US" altLang="en-US" sz="2200" dirty="0">
                <a:solidFill>
                  <a:schemeClr val="accent3"/>
                </a:solidFill>
              </a:rPr>
              <a:t>Environment</a:t>
            </a:r>
            <a:r>
              <a:rPr lang="en-US" altLang="en-US" sz="2200" dirty="0"/>
              <a:t>: where the agent works</a:t>
            </a:r>
          </a:p>
          <a:p>
            <a:pPr lvl="1"/>
            <a:r>
              <a:rPr lang="en-US" altLang="en-US" sz="2200" dirty="0">
                <a:solidFill>
                  <a:schemeClr val="accent3"/>
                </a:solidFill>
              </a:rPr>
              <a:t>Sensors</a:t>
            </a:r>
            <a:r>
              <a:rPr lang="en-US" altLang="en-US" sz="2200" dirty="0"/>
              <a:t>: how the agent detects the state of the environment</a:t>
            </a:r>
          </a:p>
          <a:p>
            <a:pPr lvl="1"/>
            <a:r>
              <a:rPr lang="en-US" altLang="en-US" sz="2200" dirty="0">
                <a:solidFill>
                  <a:schemeClr val="accent3"/>
                </a:solidFill>
              </a:rPr>
              <a:t>Actuators</a:t>
            </a:r>
            <a:r>
              <a:rPr lang="en-US" altLang="en-US" sz="2200" dirty="0"/>
              <a:t>: how the agent affects the environment</a:t>
            </a:r>
          </a:p>
          <a:p>
            <a:pPr lvl="1"/>
            <a:r>
              <a:rPr lang="en-US" altLang="en-US" sz="2200" dirty="0">
                <a:solidFill>
                  <a:schemeClr val="accent3"/>
                </a:solidFill>
              </a:rPr>
              <a:t>Performance measure</a:t>
            </a:r>
            <a:r>
              <a:rPr lang="en-US" altLang="en-US" sz="2200" dirty="0"/>
              <a:t>: evaluating progress, effectiveness</a:t>
            </a:r>
          </a:p>
          <a:p>
            <a:pPr eaLnBrk="1" hangingPunct="1"/>
            <a:r>
              <a:rPr lang="en-US" altLang="en-US" sz="2400" dirty="0"/>
              <a:t>Memory device: PEAS </a:t>
            </a: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P</a:t>
            </a:r>
            <a:r>
              <a:rPr lang="en-US" altLang="en-US" sz="2000" dirty="0"/>
              <a:t>erformance measure, </a:t>
            </a:r>
            <a:r>
              <a:rPr lang="en-US" altLang="en-US" sz="2000" dirty="0">
                <a:solidFill>
                  <a:srgbClr val="FF0000"/>
                </a:solidFill>
              </a:rPr>
              <a:t>E</a:t>
            </a:r>
            <a:r>
              <a:rPr lang="en-US" altLang="en-US" sz="2000" dirty="0"/>
              <a:t>nvironment, </a:t>
            </a:r>
            <a:r>
              <a:rPr lang="en-US" altLang="en-US" sz="2000" dirty="0">
                <a:solidFill>
                  <a:srgbClr val="FF0000"/>
                </a:solidFill>
              </a:rPr>
              <a:t>A</a:t>
            </a:r>
            <a:r>
              <a:rPr lang="en-US" altLang="en-US" sz="2000" dirty="0"/>
              <a:t>ctuators, </a:t>
            </a:r>
            <a:r>
              <a:rPr lang="en-US" altLang="en-US" sz="2000" dirty="0">
                <a:solidFill>
                  <a:srgbClr val="FF0000"/>
                </a:solidFill>
              </a:rPr>
              <a:t>S</a:t>
            </a:r>
            <a:r>
              <a:rPr lang="en-US" altLang="en-US" sz="2000" dirty="0"/>
              <a:t>ensors</a:t>
            </a:r>
          </a:p>
          <a:p>
            <a:pPr lvl="1" eaLnBrk="1" hangingPunct="1"/>
            <a:r>
              <a:rPr lang="en-US" altLang="en-US" sz="2000" dirty="0"/>
              <a:t>But the ESAP order is a better order to consider!</a:t>
            </a:r>
          </a:p>
          <a:p>
            <a:r>
              <a:rPr lang="en-US" altLang="en-US" sz="2200" dirty="0"/>
              <a:t>This week’s lab: identifying these elements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6B6F35-F8B8-004F-93CE-96D0A603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422" y="803563"/>
            <a:ext cx="3097069" cy="180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4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99380E6-7493-4719-9C01-8B01C73EA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149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ESAP: “Intelligent” Light Switch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9A2F297-F349-46EF-9FD4-6DE25FC34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1871003"/>
            <a:ext cx="10755753" cy="47267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Turn on when person enters room, off when everyone has left</a:t>
            </a:r>
          </a:p>
          <a:p>
            <a:pPr eaLnBrk="1" hangingPunct="1"/>
            <a:r>
              <a:rPr lang="en-US" altLang="en-US" sz="2400" i="1" dirty="0"/>
              <a:t>How do they work?</a:t>
            </a:r>
          </a:p>
          <a:p>
            <a:pPr eaLnBrk="1" hangingPunct="1"/>
            <a:r>
              <a:rPr lang="en-US" altLang="en-US" sz="2400" i="1" dirty="0"/>
              <a:t>Is this a sign of intelligence?</a:t>
            </a:r>
          </a:p>
          <a:p>
            <a:pPr eaLnBrk="1" hangingPunct="1"/>
            <a:r>
              <a:rPr lang="en-US" altLang="en-US" sz="2400" i="1" dirty="0"/>
              <a:t>Apply ESAP:</a:t>
            </a:r>
          </a:p>
          <a:p>
            <a:pPr lvl="1"/>
            <a:r>
              <a:rPr lang="en-US" altLang="en-US" sz="2200" i="1" dirty="0"/>
              <a:t>Environment? </a:t>
            </a:r>
          </a:p>
          <a:p>
            <a:pPr lvl="1"/>
            <a:r>
              <a:rPr lang="en-US" altLang="en-US" sz="2200" i="1" dirty="0"/>
              <a:t>Sensors?</a:t>
            </a:r>
          </a:p>
          <a:p>
            <a:pPr lvl="1"/>
            <a:r>
              <a:rPr lang="en-US" altLang="en-US" sz="2200" i="1" dirty="0"/>
              <a:t>Actuators?</a:t>
            </a:r>
          </a:p>
          <a:p>
            <a:pPr lvl="1"/>
            <a:r>
              <a:rPr lang="en-US" altLang="en-US" sz="2200" i="1" dirty="0"/>
              <a:t>Performance measure?</a:t>
            </a:r>
          </a:p>
          <a:p>
            <a:r>
              <a:rPr lang="en-US" altLang="en-US" sz="2400" i="1" dirty="0"/>
              <a:t>What might a “more intelligent” system do?</a:t>
            </a:r>
          </a:p>
          <a:p>
            <a:pPr marL="0" indent="0" eaLnBrk="1" hangingPunct="1">
              <a:buNone/>
            </a:pPr>
            <a:endParaRPr lang="en-US" alt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99380E6-7493-4719-9C01-8B01C73EA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149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ESAP: Netflix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9A2F297-F349-46EF-9FD4-6DE25FC34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1702191"/>
            <a:ext cx="10755753" cy="526131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i="1" dirty="0"/>
              <a:t>What are the goals of Netflix?</a:t>
            </a:r>
          </a:p>
          <a:p>
            <a:pPr eaLnBrk="1" hangingPunct="1"/>
            <a:r>
              <a:rPr lang="en-US" altLang="en-US" sz="2400" i="1" dirty="0"/>
              <a:t>Where might the “intelligence” be said to reside?</a:t>
            </a:r>
          </a:p>
          <a:p>
            <a:pPr eaLnBrk="1" hangingPunct="1"/>
            <a:r>
              <a:rPr lang="en-US" altLang="en-US" sz="2400" i="1" dirty="0"/>
              <a:t>Apply ESAP:</a:t>
            </a:r>
          </a:p>
          <a:p>
            <a:pPr lvl="1"/>
            <a:r>
              <a:rPr lang="en-US" altLang="en-US" sz="2200" i="1" dirty="0"/>
              <a:t>Environment? </a:t>
            </a:r>
          </a:p>
          <a:p>
            <a:pPr lvl="2"/>
            <a:r>
              <a:rPr lang="en-US" altLang="en-US" sz="2000" dirty="0"/>
              <a:t>Note: focus on the environment from the software’s point of view!</a:t>
            </a:r>
            <a:endParaRPr lang="en-US" altLang="en-US" sz="2000" i="1" dirty="0"/>
          </a:p>
          <a:p>
            <a:pPr lvl="1"/>
            <a:r>
              <a:rPr lang="en-US" altLang="en-US" sz="2200" i="1" dirty="0"/>
              <a:t>Sensors?</a:t>
            </a:r>
          </a:p>
          <a:p>
            <a:pPr lvl="1"/>
            <a:r>
              <a:rPr lang="en-US" altLang="en-US" sz="2200" i="1" dirty="0"/>
              <a:t>Actuators?</a:t>
            </a:r>
          </a:p>
          <a:p>
            <a:pPr lvl="1"/>
            <a:r>
              <a:rPr lang="en-US" altLang="en-US" sz="2200" i="1" dirty="0"/>
              <a:t>Performance measure?</a:t>
            </a:r>
            <a:endParaRPr lang="en-US" altLang="en-US" sz="2400" dirty="0"/>
          </a:p>
          <a:p>
            <a:pPr eaLnBrk="1" hangingPunct="1"/>
            <a:r>
              <a:rPr lang="en-US" altLang="en-US" sz="2000" i="1" dirty="0">
                <a:solidFill>
                  <a:srgbClr val="FF0000"/>
                </a:solidFill>
              </a:rPr>
              <a:t>Note: The more restricted the environment, the easier the design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591C-CBBE-CA43-ABFF-86E2465E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AB613-EB77-3643-95F7-57CF564B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25" y="1328871"/>
            <a:ext cx="10332741" cy="5076411"/>
          </a:xfrm>
        </p:spPr>
        <p:txBody>
          <a:bodyPr>
            <a:normAutofit/>
          </a:bodyPr>
          <a:lstStyle/>
          <a:p>
            <a:r>
              <a:rPr lang="en-US" sz="2400" dirty="0"/>
              <a:t>Name systems which use artificial intelligence</a:t>
            </a:r>
          </a:p>
          <a:p>
            <a:r>
              <a:rPr lang="en-US" sz="2400" dirty="0"/>
              <a:t>Key question: What is AI?</a:t>
            </a:r>
          </a:p>
          <a:p>
            <a:pPr lvl="1"/>
            <a:r>
              <a:rPr lang="en-US" sz="2000" dirty="0"/>
              <a:t>Related: what is intelligence?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Image result for movie robot ai will robinson">
            <a:extLst>
              <a:ext uri="{FF2B5EF4-FFF2-40B4-BE49-F238E27FC236}">
                <a16:creationId xmlns:a16="http://schemas.microsoft.com/office/drawing/2014/main" id="{7C4C5A9F-DF12-054B-A033-5D5584FF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188" y="288560"/>
            <a:ext cx="2257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5E8193-1B86-7246-8EAC-52AB22FC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30" y="2923997"/>
            <a:ext cx="8805711" cy="27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B96372C7-3C5D-4FC7-BA03-1A6069F99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PEAS – </a:t>
            </a:r>
            <a:r>
              <a:rPr lang="en-US" altLang="en-US" sz="3200"/>
              <a:t>Game play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206622D8-4404-4478-9939-3EB754778D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4293" y="1663173"/>
            <a:ext cx="8946541" cy="4195481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Agent: Atari Game Player</a:t>
            </a:r>
          </a:p>
          <a:p>
            <a:r>
              <a:rPr lang="en-US" altLang="en-US" sz="2400" dirty="0"/>
              <a:t>Environment: </a:t>
            </a:r>
          </a:p>
          <a:p>
            <a:r>
              <a:rPr lang="en-US" altLang="en-US" sz="2400" dirty="0"/>
              <a:t>Sensors:</a:t>
            </a:r>
          </a:p>
          <a:p>
            <a:r>
              <a:rPr lang="en-US" altLang="en-US" sz="2400" dirty="0"/>
              <a:t>Actuators: </a:t>
            </a:r>
          </a:p>
          <a:p>
            <a:pPr eaLnBrk="1" hangingPunct="1"/>
            <a:r>
              <a:rPr lang="en-US" altLang="en-US" sz="2400" dirty="0"/>
              <a:t>Performance measure: </a:t>
            </a:r>
          </a:p>
        </p:txBody>
      </p:sp>
      <p:pic>
        <p:nvPicPr>
          <p:cNvPr id="46083" name="Picture 1">
            <a:extLst>
              <a:ext uri="{FF2B5EF4-FFF2-40B4-BE49-F238E27FC236}">
                <a16:creationId xmlns:a16="http://schemas.microsoft.com/office/drawing/2014/main" id="{E5C3A284-93EF-4FE5-BB45-5846407B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4541839"/>
            <a:ext cx="47117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>
            <a:extLst>
              <a:ext uri="{FF2B5EF4-FFF2-40B4-BE49-F238E27FC236}">
                <a16:creationId xmlns:a16="http://schemas.microsoft.com/office/drawing/2014/main" id="{544C33EB-834A-44D3-B2F1-6C661421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395788"/>
            <a:ext cx="31623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0C4F-920E-B247-80D1-3420FF0C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574A-B937-8A41-812D-D89E09EB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= </a:t>
            </a:r>
            <a:r>
              <a:rPr lang="en-US" i="1" dirty="0"/>
              <a:t>the field that studies the </a:t>
            </a:r>
            <a:r>
              <a:rPr lang="en-US" b="1" i="1" dirty="0">
                <a:solidFill>
                  <a:schemeClr val="accent3"/>
                </a:solidFill>
              </a:rPr>
              <a:t>synthesis</a:t>
            </a:r>
            <a:r>
              <a:rPr lang="en-US" i="1" dirty="0"/>
              <a:t> and </a:t>
            </a:r>
            <a:r>
              <a:rPr lang="en-US" b="1" i="1" dirty="0">
                <a:solidFill>
                  <a:schemeClr val="accent3"/>
                </a:solidFill>
              </a:rPr>
              <a:t>analysis</a:t>
            </a:r>
            <a:r>
              <a:rPr lang="en-US" i="1" dirty="0"/>
              <a:t> of </a:t>
            </a:r>
            <a:r>
              <a:rPr lang="en-US" b="1" i="1" dirty="0">
                <a:solidFill>
                  <a:schemeClr val="accent3"/>
                </a:solidFill>
              </a:rPr>
              <a:t>computational agents </a:t>
            </a:r>
            <a:r>
              <a:rPr lang="en-US" i="1" dirty="0"/>
              <a:t>that act </a:t>
            </a:r>
            <a:r>
              <a:rPr lang="en-US" b="1" i="1" dirty="0">
                <a:solidFill>
                  <a:schemeClr val="accent3"/>
                </a:solidFill>
              </a:rPr>
              <a:t>intelligently</a:t>
            </a:r>
          </a:p>
          <a:p>
            <a:r>
              <a:rPr lang="en-US" dirty="0"/>
              <a:t>Discussions about recognizing intelligence</a:t>
            </a:r>
          </a:p>
          <a:p>
            <a:pPr lvl="1"/>
            <a:r>
              <a:rPr lang="en-US" dirty="0"/>
              <a:t>Turing Test: necessary, but probably not sufficient</a:t>
            </a:r>
          </a:p>
          <a:p>
            <a:r>
              <a:rPr lang="en-US" dirty="0"/>
              <a:t>Describing computational/software agents</a:t>
            </a:r>
          </a:p>
          <a:p>
            <a:r>
              <a:rPr lang="en-US" altLang="en-US" dirty="0">
                <a:solidFill>
                  <a:schemeClr val="accent3"/>
                </a:solidFill>
              </a:rPr>
              <a:t>ESAP</a:t>
            </a:r>
            <a:r>
              <a:rPr lang="en-US" altLang="en-US" dirty="0"/>
              <a:t>: 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altLang="en-US" dirty="0"/>
              <a:t>nvironment, 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en-US" dirty="0"/>
              <a:t>ensors, 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en-US" dirty="0"/>
              <a:t>ctuators, 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en-US" dirty="0"/>
              <a:t>erformance measure</a:t>
            </a:r>
          </a:p>
          <a:p>
            <a:pPr lvl="1"/>
            <a:r>
              <a:rPr lang="en-US" dirty="0"/>
              <a:t>Examining the intelligent agents from the point of view of the software</a:t>
            </a:r>
          </a:p>
          <a:p>
            <a:pPr lvl="1"/>
            <a:r>
              <a:rPr lang="en-US" dirty="0"/>
              <a:t>We aren’t electrical, mechanical engineers!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591C-CBBE-CA43-ABFF-86E2465E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AB613-EB77-3643-95F7-57CF564B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32" y="1328871"/>
            <a:ext cx="10332741" cy="507641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Name systems which use artificial intelligence</a:t>
            </a:r>
          </a:p>
          <a:p>
            <a:r>
              <a:rPr lang="en-US" sz="2400" dirty="0"/>
              <a:t>Key question: What is AI?</a:t>
            </a:r>
          </a:p>
          <a:p>
            <a:pPr lvl="1"/>
            <a:r>
              <a:rPr lang="en-US" sz="2000" b="1" dirty="0">
                <a:solidFill>
                  <a:schemeClr val="accent3"/>
                </a:solidFill>
              </a:rPr>
              <a:t>Intelligence: ability to acquire &amp; apply knowledge and  skills</a:t>
            </a:r>
          </a:p>
          <a:p>
            <a:pPr lvl="1"/>
            <a:r>
              <a:rPr lang="en-US" sz="2000" dirty="0"/>
              <a:t>What are examples of non-human, intelligent behavior?</a:t>
            </a:r>
          </a:p>
          <a:p>
            <a:pPr lvl="1"/>
            <a:r>
              <a:rPr lang="en-US" sz="2000" dirty="0"/>
              <a:t>What is something that is clearly not intelligent?</a:t>
            </a:r>
          </a:p>
          <a:p>
            <a:pPr lvl="2"/>
            <a:r>
              <a:rPr lang="en-US" sz="1800" dirty="0"/>
              <a:t>Is water intelligent because it seems to always find a way into houses?</a:t>
            </a:r>
          </a:p>
          <a:p>
            <a:pPr lvl="1"/>
            <a:r>
              <a:rPr lang="en-US" sz="2000" dirty="0"/>
              <a:t>What are examples of non-intelligent behavior in computers?</a:t>
            </a:r>
          </a:p>
          <a:p>
            <a:r>
              <a:rPr lang="en-US" sz="2400" dirty="0"/>
              <a:t>Why do people say things like “the computer decided to not work today”?</a:t>
            </a:r>
          </a:p>
          <a:p>
            <a:pPr lvl="1"/>
            <a:r>
              <a:rPr lang="en-US" sz="2000" b="1" i="1" dirty="0">
                <a:solidFill>
                  <a:schemeClr val="accent3"/>
                </a:solidFill>
              </a:rPr>
              <a:t>Anthropomorphism</a:t>
            </a:r>
            <a:r>
              <a:rPr lang="en-US" sz="2000" dirty="0"/>
              <a:t>: attributing human motivation, characteristics, or behavior to inanimate objects, animals, or natural phenomena.</a:t>
            </a:r>
          </a:p>
          <a:p>
            <a:r>
              <a:rPr lang="en-US" sz="2400" dirty="0"/>
              <a:t>… it might be useful to have a working definition of AI</a:t>
            </a:r>
            <a:endParaRPr lang="en-US" dirty="0"/>
          </a:p>
        </p:txBody>
      </p:sp>
      <p:pic>
        <p:nvPicPr>
          <p:cNvPr id="4" name="Picture 2" descr="Image result for intelligence far side">
            <a:extLst>
              <a:ext uri="{FF2B5EF4-FFF2-40B4-BE49-F238E27FC236}">
                <a16:creationId xmlns:a16="http://schemas.microsoft.com/office/drawing/2014/main" id="{4CB415D1-124C-FF4A-AD61-8EF7FABD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30" y="273570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C6D5E138-3DC7-41AB-BF73-34438CA65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McCarthy on AI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77E3B9AE-D27A-4509-9204-EA3E43A012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011" y="2057399"/>
            <a:ext cx="7201989" cy="45684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term "Artificial Intelligence" was first coined by Prof. John McCarthy </a:t>
            </a:r>
          </a:p>
          <a:p>
            <a:pPr lvl="1"/>
            <a:r>
              <a:rPr lang="en-US" altLang="en-US" sz="2000" dirty="0"/>
              <a:t>for a Conference on the subject held at Dartmouth in 1956</a:t>
            </a:r>
          </a:p>
          <a:p>
            <a:pPr eaLnBrk="1" hangingPunct="1"/>
            <a:r>
              <a:rPr lang="en-US" altLang="en-US" dirty="0"/>
              <a:t>McCarthy defines the subject as </a:t>
            </a:r>
          </a:p>
          <a:p>
            <a:pPr lvl="1"/>
            <a:r>
              <a:rPr lang="en-US" altLang="en-US" sz="2000" dirty="0"/>
              <a:t>the "</a:t>
            </a:r>
            <a:r>
              <a:rPr lang="en-US" altLang="en-US" sz="2000" b="1" i="1" dirty="0"/>
              <a:t>science and engineering of making intelligent machines</a:t>
            </a:r>
            <a:r>
              <a:rPr lang="en-US" altLang="en-US" sz="2000" dirty="0"/>
              <a:t>, especially intelligent computer programs”</a:t>
            </a:r>
          </a:p>
          <a:p>
            <a:r>
              <a:rPr lang="en-US" altLang="en-US" sz="2200" dirty="0"/>
              <a:t>“Making intelligent machines”: building robots?</a:t>
            </a:r>
          </a:p>
          <a:p>
            <a:pPr lvl="1"/>
            <a:r>
              <a:rPr lang="en-US" altLang="en-US" sz="2000" dirty="0"/>
              <a:t> Largely motors, levers, pressure sensors, switches...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818D35E2-95AA-437A-A00A-FCF28685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0" y="2057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John McCarthy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2228" name="Picture 2" descr="http://upload.wikimedia.org/wikipedia/commons/thumb/4/49/John_McCarthy_Stanford.jpg/200px-John_McCarthy_Stanford.jpg">
            <a:extLst>
              <a:ext uri="{FF2B5EF4-FFF2-40B4-BE49-F238E27FC236}">
                <a16:creationId xmlns:a16="http://schemas.microsoft.com/office/drawing/2014/main" id="{65A387C7-18D6-4573-93E6-B85BC735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2678113"/>
            <a:ext cx="2635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8436914-60DE-A740-ABA1-68CA21A4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1432717"/>
            <a:ext cx="3385210" cy="486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1475-9600-6F43-95A3-174870C2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8" y="1032275"/>
            <a:ext cx="8497627" cy="5488446"/>
          </a:xfrm>
        </p:spPr>
        <p:txBody>
          <a:bodyPr>
            <a:normAutofit/>
          </a:bodyPr>
          <a:lstStyle/>
          <a:p>
            <a:r>
              <a:rPr lang="en-US" sz="2400" dirty="0"/>
              <a:t>Textbook: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i="1" dirty="0">
                <a:solidFill>
                  <a:schemeClr val="accent3"/>
                </a:solidFill>
              </a:rPr>
              <a:t>synthesis</a:t>
            </a:r>
            <a:r>
              <a:rPr lang="en-US" sz="2400" i="1" dirty="0"/>
              <a:t>: c</a:t>
            </a:r>
            <a:r>
              <a:rPr lang="en-US" sz="2400" dirty="0"/>
              <a:t>ombining parts into a whole</a:t>
            </a:r>
          </a:p>
          <a:p>
            <a:r>
              <a:rPr lang="en-US" sz="2400" b="1" i="1" dirty="0"/>
              <a:t>analysis</a:t>
            </a:r>
            <a:r>
              <a:rPr lang="en-US" sz="2400" dirty="0"/>
              <a:t>: understanding the whole by examining parts</a:t>
            </a:r>
          </a:p>
          <a:p>
            <a:r>
              <a:rPr lang="en-US" sz="2400" b="1" i="1" dirty="0">
                <a:solidFill>
                  <a:schemeClr val="accent3"/>
                </a:solidFill>
              </a:rPr>
              <a:t>agent</a:t>
            </a:r>
            <a:r>
              <a:rPr lang="en-US" sz="2400" dirty="0"/>
              <a:t>: acts in an environment</a:t>
            </a:r>
          </a:p>
          <a:p>
            <a:pPr lvl="1"/>
            <a:r>
              <a:rPr lang="en-US" sz="2000" i="1" dirty="0"/>
              <a:t>What are simple agents at work in this building?</a:t>
            </a:r>
          </a:p>
          <a:p>
            <a:pPr lvl="1"/>
            <a:r>
              <a:rPr lang="en-US" sz="2000" dirty="0"/>
              <a:t>Agents are judged by their </a:t>
            </a:r>
            <a:r>
              <a:rPr lang="en-US" sz="2000" b="1" dirty="0">
                <a:solidFill>
                  <a:schemeClr val="accent3"/>
                </a:solidFill>
              </a:rPr>
              <a:t>actions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/>
              <a:t>(or behavior!)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16EBE-C462-3B4F-A72C-A97C4B66B216}"/>
              </a:ext>
            </a:extLst>
          </p:cNvPr>
          <p:cNvSpPr txBox="1"/>
          <p:nvPr/>
        </p:nvSpPr>
        <p:spPr>
          <a:xfrm>
            <a:off x="1013736" y="1601199"/>
            <a:ext cx="676616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AI = </a:t>
            </a:r>
            <a:r>
              <a:rPr lang="en-US" sz="2400" i="1" dirty="0"/>
              <a:t>the field that studies the </a:t>
            </a:r>
            <a:r>
              <a:rPr lang="en-US" sz="2400" b="1" i="1" dirty="0">
                <a:solidFill>
                  <a:schemeClr val="accent3"/>
                </a:solidFill>
              </a:rPr>
              <a:t>synthesis</a:t>
            </a:r>
            <a:r>
              <a:rPr lang="en-US" sz="2400" i="1" dirty="0"/>
              <a:t> and </a:t>
            </a:r>
            <a:r>
              <a:rPr lang="en-US" sz="2400" b="1" i="1" dirty="0">
                <a:solidFill>
                  <a:schemeClr val="accent3"/>
                </a:solidFill>
              </a:rPr>
              <a:t>analysis</a:t>
            </a:r>
            <a:r>
              <a:rPr lang="en-US" sz="2400" i="1" dirty="0"/>
              <a:t> of </a:t>
            </a:r>
            <a:r>
              <a:rPr lang="en-US" sz="2400" b="1" i="1" dirty="0">
                <a:solidFill>
                  <a:schemeClr val="accent3"/>
                </a:solidFill>
              </a:rPr>
              <a:t>computational agents </a:t>
            </a:r>
            <a:r>
              <a:rPr lang="en-US" sz="2400" i="1" dirty="0"/>
              <a:t>that act </a:t>
            </a:r>
            <a:r>
              <a:rPr lang="en-US" sz="2400" b="1" i="1" dirty="0">
                <a:solidFill>
                  <a:schemeClr val="accent3"/>
                </a:solidFill>
              </a:rPr>
              <a:t>intelligently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2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8436914-60DE-A740-ABA1-68CA21A4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7" y="1432717"/>
            <a:ext cx="3385210" cy="486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81475-9600-6F43-95A3-174870C2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67" y="1881735"/>
            <a:ext cx="8048625" cy="4623955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3"/>
                </a:solidFill>
              </a:rPr>
              <a:t>computational agents</a:t>
            </a:r>
            <a:r>
              <a:rPr lang="en-US" sz="2400" dirty="0"/>
              <a:t>: decisions are explainable by computation</a:t>
            </a:r>
          </a:p>
          <a:p>
            <a:pPr lvl="1"/>
            <a:r>
              <a:rPr lang="en-US" sz="2000" i="1" dirty="0"/>
              <a:t>Are humans computational agents?</a:t>
            </a:r>
          </a:p>
          <a:p>
            <a:pPr lvl="1"/>
            <a:r>
              <a:rPr lang="en-US" sz="2000" dirty="0"/>
              <a:t>Probably depends on religious, philosophical views!</a:t>
            </a:r>
          </a:p>
          <a:p>
            <a:pPr lvl="1"/>
            <a:r>
              <a:rPr lang="en-US" sz="2000" dirty="0"/>
              <a:t>Challenge: no examples of non-humans with comparable intelligence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Assumption</a:t>
            </a:r>
            <a:r>
              <a:rPr lang="en-US" sz="2400" dirty="0"/>
              <a:t>: all physical agents are limited</a:t>
            </a:r>
            <a:endParaRPr lang="en-US" sz="2000" dirty="0"/>
          </a:p>
          <a:p>
            <a:pPr lvl="1"/>
            <a:r>
              <a:rPr lang="en-US" sz="2000" dirty="0"/>
              <a:t>none are omniscient, omnipotent</a:t>
            </a:r>
          </a:p>
          <a:p>
            <a:pPr lvl="1"/>
            <a:r>
              <a:rPr lang="en-US" sz="2000" dirty="0"/>
              <a:t>can only act on observation within a finite domain</a:t>
            </a:r>
          </a:p>
          <a:p>
            <a:pPr lvl="1"/>
            <a:r>
              <a:rPr lang="en-US" sz="2000" dirty="0"/>
              <a:t>all have limited time to act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2874C-232F-E548-9D48-2A24A36F4413}"/>
              </a:ext>
            </a:extLst>
          </p:cNvPr>
          <p:cNvSpPr txBox="1"/>
          <p:nvPr/>
        </p:nvSpPr>
        <p:spPr>
          <a:xfrm>
            <a:off x="837899" y="352310"/>
            <a:ext cx="676616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AI = </a:t>
            </a:r>
            <a:r>
              <a:rPr lang="en-US" sz="2400" i="1" dirty="0"/>
              <a:t>the field that studies the </a:t>
            </a:r>
            <a:r>
              <a:rPr lang="en-US" sz="2400" b="1" i="1" dirty="0">
                <a:solidFill>
                  <a:schemeClr val="accent3"/>
                </a:solidFill>
              </a:rPr>
              <a:t>synthesis</a:t>
            </a:r>
            <a:r>
              <a:rPr lang="en-US" sz="2400" i="1" dirty="0"/>
              <a:t> and </a:t>
            </a:r>
            <a:r>
              <a:rPr lang="en-US" sz="2400" b="1" i="1" dirty="0">
                <a:solidFill>
                  <a:schemeClr val="accent3"/>
                </a:solidFill>
              </a:rPr>
              <a:t>analysis</a:t>
            </a:r>
            <a:r>
              <a:rPr lang="en-US" sz="2400" i="1" dirty="0"/>
              <a:t> of </a:t>
            </a:r>
            <a:r>
              <a:rPr lang="en-US" sz="2400" b="1" i="1" dirty="0">
                <a:solidFill>
                  <a:schemeClr val="accent3"/>
                </a:solidFill>
              </a:rPr>
              <a:t>computational agents </a:t>
            </a:r>
            <a:r>
              <a:rPr lang="en-US" sz="2400" i="1" dirty="0"/>
              <a:t>that act </a:t>
            </a:r>
            <a:r>
              <a:rPr lang="en-US" sz="2400" b="1" i="1" dirty="0">
                <a:solidFill>
                  <a:schemeClr val="accent3"/>
                </a:solidFill>
              </a:rPr>
              <a:t>intelligently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BAE7-68F3-0245-9585-5F25C465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Goal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EE46E-B2BC-404B-9CD4-8A4D4A60B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33620"/>
          </a:xfrm>
        </p:spPr>
        <p:txBody>
          <a:bodyPr/>
          <a:lstStyle/>
          <a:p>
            <a:r>
              <a:rPr lang="en-US" i="1" dirty="0"/>
              <a:t>Understand the principles that make intelligent behavior possible in natural or artificial systems.</a:t>
            </a:r>
          </a:p>
          <a:p>
            <a:r>
              <a:rPr lang="en-US" dirty="0"/>
              <a:t>This includes:</a:t>
            </a:r>
          </a:p>
          <a:p>
            <a:pPr lvl="1"/>
            <a:r>
              <a:rPr lang="en-US" dirty="0"/>
              <a:t>Analyzing natural, artificial agents</a:t>
            </a:r>
          </a:p>
          <a:p>
            <a:pPr lvl="1"/>
            <a:r>
              <a:rPr lang="en-US" dirty="0"/>
              <a:t>Constructing, evaluating hypotheses about constructing intelligent agents</a:t>
            </a:r>
          </a:p>
          <a:p>
            <a:pPr lvl="1"/>
            <a:r>
              <a:rPr lang="en-US" dirty="0"/>
              <a:t>Building computational systems performing tasks requiring intelligence</a:t>
            </a:r>
          </a:p>
          <a:p>
            <a:r>
              <a:rPr lang="en-US" dirty="0"/>
              <a:t>Engineering goal: design, construct agents that act intelligently</a:t>
            </a:r>
          </a:p>
          <a:p>
            <a:endParaRPr lang="en-US" dirty="0"/>
          </a:p>
          <a:p>
            <a:r>
              <a:rPr lang="en-US" dirty="0"/>
              <a:t>Question: what should a course on this cover?</a:t>
            </a:r>
          </a:p>
          <a:p>
            <a:r>
              <a:rPr lang="en-US" i="1" dirty="0"/>
              <a:t>Review syllabus</a:t>
            </a:r>
          </a:p>
        </p:txBody>
      </p:sp>
    </p:spTree>
    <p:extLst>
      <p:ext uri="{BB962C8B-B14F-4D97-AF65-F5344CB8AC3E}">
        <p14:creationId xmlns:p14="http://schemas.microsoft.com/office/powerpoint/2010/main" val="16542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9AC4-E684-7744-96D1-6820B081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8C6AA-41BC-D94F-8B23-CAC030FE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Review our definition:</a:t>
            </a:r>
          </a:p>
          <a:p>
            <a:pPr lvl="1"/>
            <a:r>
              <a:rPr lang="en-US" sz="2400" dirty="0"/>
              <a:t>AI = </a:t>
            </a:r>
            <a:r>
              <a:rPr lang="en-US" sz="2400" i="1" dirty="0"/>
              <a:t>the field that studies the synthesis and analysis of computational agents that act intelligently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Defined: synthesis, analysis, computational agent</a:t>
            </a:r>
          </a:p>
          <a:p>
            <a:pPr lvl="1"/>
            <a:r>
              <a:rPr lang="en-US" sz="2400" dirty="0"/>
              <a:t>What about intelligence?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A5AF345-8FF3-634D-B4F6-FD77DE3567F3}"/>
              </a:ext>
            </a:extLst>
          </p:cNvPr>
          <p:cNvSpPr/>
          <p:nvPr/>
        </p:nvSpPr>
        <p:spPr>
          <a:xfrm>
            <a:off x="6453187" y="144961"/>
            <a:ext cx="5534026" cy="3575957"/>
          </a:xfrm>
          <a:prstGeom prst="cloud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92F10-3AB5-4911-8B8E-3DC1E6C1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Turing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3E6F-3227-45A1-BCE3-F4C487AF0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04" y="1568313"/>
            <a:ext cx="5797083" cy="4305209"/>
          </a:xfrm>
        </p:spPr>
        <p:txBody>
          <a:bodyPr/>
          <a:lstStyle/>
          <a:p>
            <a:r>
              <a:rPr lang="en-US" dirty="0"/>
              <a:t>Issue: how to know if machines think?</a:t>
            </a:r>
          </a:p>
          <a:p>
            <a:r>
              <a:rPr lang="en-US" dirty="0"/>
              <a:t>What would you ask an unknown entity to determine if it was a computer or human?</a:t>
            </a:r>
          </a:p>
          <a:p>
            <a:r>
              <a:rPr lang="en-US" dirty="0"/>
              <a:t>1950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https://en.wikipedia.org/wiki/Turing_test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What flaws do you see in this?</a:t>
            </a:r>
          </a:p>
          <a:p>
            <a:pPr lvl="1"/>
            <a:r>
              <a:rPr lang="en-US" dirty="0"/>
              <a:t>How would you make this a valid experiment?</a:t>
            </a:r>
          </a:p>
          <a:p>
            <a:pPr lvl="1"/>
            <a:r>
              <a:rPr lang="en-US" dirty="0"/>
              <a:t>What would qualify as “success”?</a:t>
            </a:r>
          </a:p>
          <a:p>
            <a:pPr lvl="1"/>
            <a:r>
              <a:rPr lang="en-US" dirty="0"/>
              <a:t>Who should be the testers?</a:t>
            </a:r>
          </a:p>
          <a:p>
            <a:endParaRPr lang="en-US" dirty="0"/>
          </a:p>
        </p:txBody>
      </p:sp>
      <p:pic>
        <p:nvPicPr>
          <p:cNvPr id="1026" name="Picture 2" descr="Image result for turing test">
            <a:extLst>
              <a:ext uri="{FF2B5EF4-FFF2-40B4-BE49-F238E27FC236}">
                <a16:creationId xmlns:a16="http://schemas.microsoft.com/office/drawing/2014/main" id="{179A6389-BEEF-483A-9DD7-3456064E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69" y="606334"/>
            <a:ext cx="4666011" cy="30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pload.wikimedia.org/wikipedia/en/thumb/c/c8/Alan_Turing_photo.jpg/250px-Alan_Turing_photo.jpg">
            <a:extLst>
              <a:ext uri="{FF2B5EF4-FFF2-40B4-BE49-F238E27FC236}">
                <a16:creationId xmlns:a16="http://schemas.microsoft.com/office/drawing/2014/main" id="{4ECA31B9-7BDF-4507-A5E2-57EC55C6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80" y="4028675"/>
            <a:ext cx="2057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0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1548</Words>
  <Application>Microsoft Macintosh PowerPoint</Application>
  <PresentationFormat>Widescreen</PresentationFormat>
  <Paragraphs>227</Paragraphs>
  <Slides>21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Monotype Corsiva</vt:lpstr>
      <vt:lpstr>Wingdings</vt:lpstr>
      <vt:lpstr>Wingdings 3</vt:lpstr>
      <vt:lpstr>Ion</vt:lpstr>
      <vt:lpstr>CS 2400: Introduction to Artificial Intelligence</vt:lpstr>
      <vt:lpstr>Where to start?</vt:lpstr>
      <vt:lpstr>Where to start?</vt:lpstr>
      <vt:lpstr>McCarthy on AI</vt:lpstr>
      <vt:lpstr>PowerPoint Presentation</vt:lpstr>
      <vt:lpstr>PowerPoint Presentation</vt:lpstr>
      <vt:lpstr>Scientific Goal of AI</vt:lpstr>
      <vt:lpstr>Intelligence</vt:lpstr>
      <vt:lpstr>The Turing Test </vt:lpstr>
      <vt:lpstr>The Turing Test </vt:lpstr>
      <vt:lpstr>Domain-specific intelligence failures</vt:lpstr>
      <vt:lpstr>Software agents in more detail</vt:lpstr>
      <vt:lpstr>Acting rationally: rational agent</vt:lpstr>
      <vt:lpstr>Rational agents</vt:lpstr>
      <vt:lpstr>Vacuum-cleaner world – Roomba!</vt:lpstr>
      <vt:lpstr>A vacuum-cleaner agent </vt:lpstr>
      <vt:lpstr>Describing, Designing Agents</vt:lpstr>
      <vt:lpstr>ESAP: “Intelligent” Light Switch</vt:lpstr>
      <vt:lpstr>ESAP: Netflix</vt:lpstr>
      <vt:lpstr>PEAS – Game play 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2400: Introduction to Artificial Intelligence</dc:title>
  <dc:creator>Hasker, Dr. Robert</dc:creator>
  <cp:lastModifiedBy>Hasker, Dr. Robert</cp:lastModifiedBy>
  <cp:revision>38</cp:revision>
  <dcterms:created xsi:type="dcterms:W3CDTF">2020-03-07T15:30:12Z</dcterms:created>
  <dcterms:modified xsi:type="dcterms:W3CDTF">2022-03-04T16:36:32Z</dcterms:modified>
</cp:coreProperties>
</file>