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61" r:id="rId4"/>
    <p:sldId id="284" r:id="rId5"/>
    <p:sldId id="606" r:id="rId6"/>
    <p:sldId id="607" r:id="rId7"/>
    <p:sldId id="608" r:id="rId8"/>
    <p:sldId id="609" r:id="rId9"/>
    <p:sldId id="599" r:id="rId10"/>
    <p:sldId id="275" r:id="rId11"/>
    <p:sldId id="610" r:id="rId12"/>
    <p:sldId id="615" r:id="rId13"/>
    <p:sldId id="611" r:id="rId14"/>
    <p:sldId id="276" r:id="rId15"/>
    <p:sldId id="612" r:id="rId16"/>
    <p:sldId id="613" r:id="rId17"/>
    <p:sldId id="620" r:id="rId18"/>
    <p:sldId id="619" r:id="rId19"/>
    <p:sldId id="614" r:id="rId20"/>
    <p:sldId id="61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9045BC-B16D-974C-8AB4-8705D0F2E765}">
          <p14:sldIdLst>
            <p14:sldId id="256"/>
            <p14:sldId id="265"/>
            <p14:sldId id="261"/>
            <p14:sldId id="284"/>
            <p14:sldId id="606"/>
          </p14:sldIdLst>
        </p14:section>
        <p14:section name="Untitled Section" id="{1206C55C-2735-4E49-B836-74D11A74CFA6}">
          <p14:sldIdLst>
            <p14:sldId id="607"/>
            <p14:sldId id="608"/>
            <p14:sldId id="609"/>
            <p14:sldId id="599"/>
            <p14:sldId id="275"/>
            <p14:sldId id="610"/>
            <p14:sldId id="615"/>
            <p14:sldId id="611"/>
            <p14:sldId id="276"/>
            <p14:sldId id="612"/>
            <p14:sldId id="613"/>
            <p14:sldId id="620"/>
            <p14:sldId id="619"/>
            <p14:sldId id="614"/>
            <p14:sldId id="6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7"/>
    <p:restoredTop sz="92488" autoAdjust="0"/>
  </p:normalViewPr>
  <p:slideViewPr>
    <p:cSldViewPr snapToGrid="0">
      <p:cViewPr varScale="1">
        <p:scale>
          <a:sx n="75" d="100"/>
          <a:sy n="75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824E-E1A8-4569-80C2-33C5B96347A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CE11-79E0-47FE-A630-8190E95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Figure: figure 8.2 from Nilsson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5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atoms in the solar system (counting plasma-forms of hydrogen and helium as atoms): 10^57</a:t>
            </a:r>
          </a:p>
          <a:p>
            <a:r>
              <a:rPr lang="en-US" dirty="0"/>
              <a:t>conclusion: BFS is a really bad idea in this domain…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Figure: Figure 8.5 from Nilsson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worse: there are no solutions in less than 40 steps, so depths &lt; 40 are meaningless…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94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AA73C-0020-4743-9FF4-E3B47C71071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4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88/sp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tint.info/2e/html/ArtInt2e.Ch3.S1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CS 2400:</a:t>
            </a:r>
            <a:br>
              <a:rPr lang="en-US" sz="6600" dirty="0"/>
            </a:br>
            <a:r>
              <a:rPr lang="en-US" sz="6600" dirty="0"/>
              <a:t>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691" y="4777381"/>
            <a:ext cx="8825658" cy="861420"/>
          </a:xfrm>
        </p:spPr>
        <p:txBody>
          <a:bodyPr/>
          <a:lstStyle/>
          <a:p>
            <a:pPr algn="r"/>
            <a:r>
              <a:rPr lang="en-US" sz="4000" dirty="0"/>
              <a:t>note 3: Informed Search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AE6F9-E1A4-4D7F-AC58-474E099E74E1}"/>
              </a:ext>
            </a:extLst>
          </p:cNvPr>
          <p:cNvSpPr txBox="1"/>
          <p:nvPr/>
        </p:nvSpPr>
        <p:spPr>
          <a:xfrm>
            <a:off x="704088" y="6108192"/>
            <a:ext cx="10991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Credit for selected slides to authors of Berkeley CS188 Introduction to Artificial Intelligence</a:t>
            </a:r>
          </a:p>
          <a:p>
            <a:r>
              <a:rPr lang="en-US" sz="1400" dirty="0">
                <a:solidFill>
                  <a:srgbClr val="58C1B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https://inst.eecs.berkeley.edu/~cs188/sp20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Note: Contains References to 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Artificial Intelligence: A New Synthesis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(Nilsson, 1998)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FB079-6777-BD4F-B06A-B8354775A5EA}"/>
              </a:ext>
            </a:extLst>
          </p:cNvPr>
          <p:cNvSpPr txBox="1"/>
          <p:nvPr/>
        </p:nvSpPr>
        <p:spPr>
          <a:xfrm>
            <a:off x="8699157" y="337690"/>
            <a:ext cx="322235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Reading: Section 3.6</a:t>
            </a:r>
          </a:p>
          <a:p>
            <a:r>
              <a:rPr lang="en-US" dirty="0"/>
              <a:t>Probably read </a:t>
            </a:r>
            <a:r>
              <a:rPr lang="en-US" i="1" dirty="0"/>
              <a:t>after</a:t>
            </a:r>
            <a:r>
              <a:rPr lang="en-US" dirty="0"/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5B1219D-867A-CF44-BB9C-C9592B43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35" y="-440878"/>
            <a:ext cx="5880065" cy="77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9A73D-EB7B-394E-B140-4D05BF6A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C64-5AAD-6C4B-96CC-EE9D23486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1866" cy="4351338"/>
          </a:xfrm>
        </p:spPr>
        <p:txBody>
          <a:bodyPr>
            <a:normAutofit/>
          </a:bodyPr>
          <a:lstStyle/>
          <a:p>
            <a:r>
              <a:rPr lang="en-US" dirty="0"/>
              <a:t>Let</a:t>
            </a:r>
          </a:p>
          <a:p>
            <a:pPr lvl="1"/>
            <a:r>
              <a:rPr lang="en-US" dirty="0"/>
              <a:t>s(n) = the </a:t>
            </a:r>
            <a:r>
              <a:rPr lang="en-US" i="1" dirty="0"/>
              <a:t>minimal</a:t>
            </a:r>
            <a:r>
              <a:rPr lang="en-US" dirty="0"/>
              <a:t> cost of getting from start node to n</a:t>
            </a:r>
          </a:p>
          <a:p>
            <a:pPr lvl="1"/>
            <a:r>
              <a:rPr lang="en-US" dirty="0"/>
              <a:t>g(n) = the </a:t>
            </a:r>
            <a:r>
              <a:rPr lang="en-US" i="1" dirty="0"/>
              <a:t>actual</a:t>
            </a:r>
            <a:r>
              <a:rPr lang="en-US" dirty="0"/>
              <a:t> cost of </a:t>
            </a:r>
            <a:r>
              <a:rPr lang="en-US" i="1" dirty="0"/>
              <a:t>minimal</a:t>
            </a:r>
            <a:r>
              <a:rPr lang="en-US" dirty="0"/>
              <a:t> path from node n to goal 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c(n) = s(n) + g(n) is the cost of a minimal cost path from the start to a goal </a:t>
            </a:r>
            <a:r>
              <a:rPr lang="en-US" i="1" dirty="0"/>
              <a:t>going through</a:t>
            </a:r>
            <a:r>
              <a:rPr lang="en-US" dirty="0"/>
              <a:t> node 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9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A73D-EB7B-394E-B140-4D05BF6A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C64-5AAD-6C4B-96CC-EE9D23486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1866" cy="4351338"/>
          </a:xfrm>
        </p:spPr>
        <p:txBody>
          <a:bodyPr>
            <a:normAutofit/>
          </a:bodyPr>
          <a:lstStyle/>
          <a:p>
            <a:r>
              <a:rPr lang="en-US" dirty="0"/>
              <a:t>Let</a:t>
            </a:r>
          </a:p>
          <a:p>
            <a:pPr lvl="1"/>
            <a:r>
              <a:rPr lang="en-US" dirty="0"/>
              <a:t>s(n) = the </a:t>
            </a:r>
            <a:r>
              <a:rPr lang="en-US" i="1" dirty="0"/>
              <a:t>minimal</a:t>
            </a:r>
            <a:r>
              <a:rPr lang="en-US" dirty="0"/>
              <a:t> cost of getting from start node to n</a:t>
            </a:r>
          </a:p>
          <a:p>
            <a:pPr lvl="1"/>
            <a:r>
              <a:rPr lang="en-US" dirty="0"/>
              <a:t>g(n) = the </a:t>
            </a:r>
            <a:r>
              <a:rPr lang="en-US" i="1" dirty="0"/>
              <a:t>actual</a:t>
            </a:r>
            <a:r>
              <a:rPr lang="en-US" dirty="0"/>
              <a:t> cost of </a:t>
            </a:r>
            <a:r>
              <a:rPr lang="en-US" i="1" dirty="0"/>
              <a:t>minimal</a:t>
            </a:r>
            <a:r>
              <a:rPr lang="en-US" dirty="0"/>
              <a:t> path from node n to goal 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c(n) = s(n) + g(n) is the cost of a minimal cost path from the start to a goal </a:t>
            </a:r>
            <a:r>
              <a:rPr lang="en-US" i="1" dirty="0"/>
              <a:t>going through</a:t>
            </a:r>
            <a:r>
              <a:rPr lang="en-US" dirty="0"/>
              <a:t> node n 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44785-087A-D44F-BF75-44B4C0D8B41E}"/>
              </a:ext>
            </a:extLst>
          </p:cNvPr>
          <p:cNvSpPr txBox="1">
            <a:spLocks/>
          </p:cNvSpPr>
          <p:nvPr/>
        </p:nvSpPr>
        <p:spPr>
          <a:xfrm>
            <a:off x="6096000" y="1853248"/>
            <a:ext cx="50418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Note: don’t have g(n)</a:t>
            </a:r>
          </a:p>
          <a:p>
            <a:pPr lvl="1"/>
            <a:r>
              <a:rPr lang="en-US" dirty="0"/>
              <a:t>If we knew g(n), wouldn’t need search!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A73D-EB7B-394E-B140-4D05BF6A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C64-5AAD-6C4B-96CC-EE9D23486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1866" cy="4351338"/>
          </a:xfrm>
        </p:spPr>
        <p:txBody>
          <a:bodyPr>
            <a:normAutofit/>
          </a:bodyPr>
          <a:lstStyle/>
          <a:p>
            <a:r>
              <a:rPr lang="en-US" dirty="0"/>
              <a:t>Let</a:t>
            </a:r>
          </a:p>
          <a:p>
            <a:pPr lvl="1"/>
            <a:r>
              <a:rPr lang="en-US" dirty="0"/>
              <a:t>s(n) = the </a:t>
            </a:r>
            <a:r>
              <a:rPr lang="en-US" i="1" dirty="0"/>
              <a:t>minimal</a:t>
            </a:r>
            <a:r>
              <a:rPr lang="en-US" dirty="0"/>
              <a:t> cost of getting from start node to n</a:t>
            </a:r>
          </a:p>
          <a:p>
            <a:pPr lvl="1"/>
            <a:r>
              <a:rPr lang="en-US" dirty="0"/>
              <a:t>g(n) = the </a:t>
            </a:r>
            <a:r>
              <a:rPr lang="en-US" i="1" dirty="0"/>
              <a:t>actual</a:t>
            </a:r>
            <a:r>
              <a:rPr lang="en-US" dirty="0"/>
              <a:t> cost of </a:t>
            </a:r>
            <a:r>
              <a:rPr lang="en-US" i="1" dirty="0"/>
              <a:t>minimal</a:t>
            </a:r>
            <a:r>
              <a:rPr lang="en-US" dirty="0"/>
              <a:t> path from node n to goal 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c(n) = s(n) + g(n) is the cost of a minimal cost path from the start to a goal </a:t>
            </a:r>
            <a:r>
              <a:rPr lang="en-US" i="1" dirty="0"/>
              <a:t>going through</a:t>
            </a:r>
            <a:r>
              <a:rPr lang="en-US" dirty="0"/>
              <a:t> node n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 h(n) be such that 0 ≤ h(n) ≤ g(n)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is, h(n) is admissible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44785-087A-D44F-BF75-44B4C0D8B41E}"/>
              </a:ext>
            </a:extLst>
          </p:cNvPr>
          <p:cNvSpPr txBox="1">
            <a:spLocks/>
          </p:cNvSpPr>
          <p:nvPr/>
        </p:nvSpPr>
        <p:spPr>
          <a:xfrm>
            <a:off x="6096000" y="1853248"/>
            <a:ext cx="50418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Note: don’t have g(n)</a:t>
            </a:r>
          </a:p>
          <a:p>
            <a:pPr lvl="1"/>
            <a:r>
              <a:rPr lang="en-US" dirty="0"/>
              <a:t>If we knew g(n), wouldn’t need search!</a:t>
            </a:r>
          </a:p>
          <a:p>
            <a:r>
              <a:rPr lang="en-US" dirty="0"/>
              <a:t>can show: if</a:t>
            </a:r>
          </a:p>
          <a:p>
            <a:pPr lvl="1"/>
            <a:r>
              <a:rPr lang="en-US" dirty="0"/>
              <a:t>a solution is reachable from the initial state </a:t>
            </a:r>
          </a:p>
          <a:p>
            <a:pPr lvl="1"/>
            <a:r>
              <a:rPr lang="en-US" dirty="0"/>
              <a:t>each node has a finite number of children </a:t>
            </a:r>
          </a:p>
          <a:p>
            <a:pPr lvl="1"/>
            <a:r>
              <a:rPr lang="en-US" dirty="0"/>
              <a:t>the cost of each move is greater than 0 </a:t>
            </a:r>
          </a:p>
          <a:p>
            <a:r>
              <a:rPr lang="en-US" dirty="0"/>
              <a:t>then guaranteed to find a minimal-cost path from the start to a goal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0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A73D-EB7B-394E-B140-4D05BF6A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C64-5AAD-6C4B-96CC-EE9D23486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1866" cy="4351338"/>
          </a:xfrm>
        </p:spPr>
        <p:txBody>
          <a:bodyPr>
            <a:normAutofit/>
          </a:bodyPr>
          <a:lstStyle/>
          <a:p>
            <a:r>
              <a:rPr lang="en-US" dirty="0"/>
              <a:t>Let</a:t>
            </a:r>
          </a:p>
          <a:p>
            <a:pPr lvl="1"/>
            <a:r>
              <a:rPr lang="en-US" dirty="0"/>
              <a:t>s(n) = the </a:t>
            </a:r>
            <a:r>
              <a:rPr lang="en-US" i="1" dirty="0"/>
              <a:t>minimal</a:t>
            </a:r>
            <a:r>
              <a:rPr lang="en-US" dirty="0"/>
              <a:t> cost of getting from start node to n</a:t>
            </a:r>
          </a:p>
          <a:p>
            <a:pPr lvl="1"/>
            <a:r>
              <a:rPr lang="en-US" dirty="0"/>
              <a:t>g(n) = the </a:t>
            </a:r>
            <a:r>
              <a:rPr lang="en-US" i="1" dirty="0"/>
              <a:t>actual</a:t>
            </a:r>
            <a:r>
              <a:rPr lang="en-US" dirty="0"/>
              <a:t> cost of </a:t>
            </a:r>
            <a:r>
              <a:rPr lang="en-US" i="1" dirty="0"/>
              <a:t>minimal</a:t>
            </a:r>
            <a:r>
              <a:rPr lang="en-US" dirty="0"/>
              <a:t> path from node n to goal 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c(n) = s(n) + g(n) is the cost of a minimal cost path from the start to a goal </a:t>
            </a:r>
            <a:r>
              <a:rPr lang="en-US" i="1" dirty="0"/>
              <a:t>going through</a:t>
            </a:r>
            <a:r>
              <a:rPr lang="en-US" dirty="0"/>
              <a:t> node n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 h(n) be such that 0 ≤ h(n) ≤ g(n)</a:t>
            </a: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That is,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 h(n) be admissible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44785-087A-D44F-BF75-44B4C0D8B41E}"/>
              </a:ext>
            </a:extLst>
          </p:cNvPr>
          <p:cNvSpPr txBox="1">
            <a:spLocks/>
          </p:cNvSpPr>
          <p:nvPr/>
        </p:nvSpPr>
        <p:spPr>
          <a:xfrm>
            <a:off x="6763265" y="452718"/>
            <a:ext cx="5041866" cy="314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Algorithm A*:</a:t>
            </a:r>
          </a:p>
          <a:p>
            <a:pPr lvl="1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Best-first search using c(n) = s(n) + h(n)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Guaranteed to find minimal cost path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F1B380E-988F-EC4D-88A8-D692A4AB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066" y="2931684"/>
            <a:ext cx="5925065" cy="3706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92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A29814-9B4F-5944-91FF-5DCBCC01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6" y="365125"/>
            <a:ext cx="6669087" cy="75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E4BE5-52D3-CC46-A946-6B68B655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631742" cy="1400530"/>
          </a:xfrm>
        </p:spPr>
        <p:txBody>
          <a:bodyPr/>
          <a:lstStyle/>
          <a:p>
            <a:r>
              <a:rPr lang="en-US" b="1" dirty="0"/>
              <a:t>Applying A*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A153-9BF3-9641-992E-7A00D2E0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42" y="2003045"/>
            <a:ext cx="4840242" cy="4351338"/>
          </a:xfrm>
        </p:spPr>
        <p:txBody>
          <a:bodyPr/>
          <a:lstStyle/>
          <a:p>
            <a:r>
              <a:rPr lang="en-US" dirty="0"/>
              <a:t>Example: 8-tile: h(n) = count pieces out of place</a:t>
            </a:r>
          </a:p>
          <a:p>
            <a:pPr lvl="1"/>
            <a:r>
              <a:rPr lang="en-US" dirty="0"/>
              <a:t>Shown</a:t>
            </a:r>
            <a:r>
              <a:rPr lang="en-US"/>
              <a:t>: c(</a:t>
            </a:r>
            <a:r>
              <a:rPr lang="en-US" dirty="0"/>
              <a:t>n) = s(n) + h(n)</a:t>
            </a:r>
          </a:p>
          <a:p>
            <a:r>
              <a:rPr lang="en-US" dirty="0"/>
              <a:t>Note: if h(n) is always 1 (unless at the node), then get breadth-first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A9C9E-32F1-44AE-9A25-0B12D58D73BF}"/>
              </a:ext>
            </a:extLst>
          </p:cNvPr>
          <p:cNvSpPr txBox="1"/>
          <p:nvPr/>
        </p:nvSpPr>
        <p:spPr>
          <a:xfrm>
            <a:off x="1941660" y="4812028"/>
            <a:ext cx="68580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example, s(root) = 0, h(root) = 4, so f(root) = 0 + 4 =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Circled node: s(n) = 2</a:t>
            </a:r>
            <a:r>
              <a:rPr lang="en-US"/>
              <a:t>, h(</a:t>
            </a:r>
            <a:r>
              <a:rPr lang="en-US" dirty="0"/>
              <a:t>n) = 3 </a:t>
            </a:r>
          </a:p>
        </p:txBody>
      </p:sp>
    </p:spTree>
    <p:extLst>
      <p:ext uri="{BB962C8B-B14F-4D97-AF65-F5344CB8AC3E}">
        <p14:creationId xmlns:p14="http://schemas.microsoft.com/office/powerpoint/2010/main" val="21289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6397-A294-FF47-A512-4D23D87B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following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06485-CA63-8045-8003-BD1E807D3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9427"/>
            <a:ext cx="2346615" cy="50658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  S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 / \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A   B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|  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C 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|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X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|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Y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|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Z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|</a:t>
            </a:r>
          </a:p>
          <a:p>
            <a:pPr marL="0" indent="0">
              <a:buNone/>
            </a:pPr>
            <a:r>
              <a:rPr lang="en-US" sz="3800" dirty="0">
                <a:latin typeface="Consolas" panose="020B0609020204030204" pitchFamily="49" charset="0"/>
                <a:cs typeface="Consolas" panose="020B0609020204030204" pitchFamily="49" charset="0"/>
              </a:rPr>
              <a:t>    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92347-16BD-F54F-B39C-E2812B25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1166" y="1427019"/>
            <a:ext cx="9593634" cy="5065856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Start: S, Goal: G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Assume h() is given by the admissible heuristic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h(S) = 4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h(A) = 2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h(B) = 3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h(C) = 1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h(X) = h(Y) = h(Z) = 0.1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h(G) = 0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(Note this never overestimates the number of steps to G; for example, true cost to get from S to G is 5)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Apply best-first search starting at G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Will visit X through A and C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After reaching Y, f(B) is the lowest; if don’t adjust, will then move forward with Z, ignoring the path through B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However, this is not the shortest solution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FA8B2-C197-4F4D-AAB0-BD822D74D912}"/>
              </a:ext>
            </a:extLst>
          </p:cNvPr>
          <p:cNvSpPr txBox="1"/>
          <p:nvPr/>
        </p:nvSpPr>
        <p:spPr>
          <a:xfrm>
            <a:off x="6518659" y="1427019"/>
            <a:ext cx="5216141" cy="286232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Solution: track s(n) for each visited node (rather than just whether or not the node has been visited)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cost_to_visit</a:t>
            </a:r>
            <a:r>
              <a:rPr lang="en-US" sz="2000" dirty="0">
                <a:solidFill>
                  <a:schemeClr val="bg1"/>
                </a:solidFill>
              </a:rPr>
              <a:t>[S] = 0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cost_to_visit</a:t>
            </a:r>
            <a:r>
              <a:rPr lang="en-US" sz="2000" dirty="0">
                <a:solidFill>
                  <a:schemeClr val="bg1"/>
                </a:solidFill>
              </a:rPr>
              <a:t>[X] = 3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When find better path to X, update to: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cost_to_visit</a:t>
            </a:r>
            <a:r>
              <a:rPr lang="en-US" sz="2000" dirty="0">
                <a:solidFill>
                  <a:schemeClr val="bg1"/>
                </a:solidFill>
              </a:rPr>
              <a:t>[x] = 2</a:t>
            </a:r>
          </a:p>
          <a:p>
            <a:r>
              <a:rPr lang="en-US" sz="2000" dirty="0">
                <a:solidFill>
                  <a:schemeClr val="bg1"/>
                </a:solidFill>
              </a:rPr>
              <a:t>... and revisit neighbors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1A94AD-A081-C14A-AD92-D3F4B3228B3B}"/>
              </a:ext>
            </a:extLst>
          </p:cNvPr>
          <p:cNvCxnSpPr>
            <a:cxnSpLocks/>
          </p:cNvCxnSpPr>
          <p:nvPr/>
        </p:nvCxnSpPr>
        <p:spPr>
          <a:xfrm flipH="1">
            <a:off x="867266" y="2460396"/>
            <a:ext cx="400639" cy="107465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0E15-876D-D04D-B845-11172CAC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8" y="465075"/>
            <a:ext cx="7366686" cy="840273"/>
          </a:xfrm>
        </p:spPr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4C24-24BD-CC4C-89CC-CDE31BA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3" y="1305348"/>
            <a:ext cx="11202919" cy="5291395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Pseudocode: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A*_search: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→ Path or FAILURE 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create a </a:t>
            </a:r>
            <a:r>
              <a:rPr lang="en-US" sz="2100" i="1" dirty="0">
                <a:latin typeface="Consolas" panose="020B0609020204030204" pitchFamily="49" charset="0"/>
                <a:cs typeface="Consolas" panose="020B0609020204030204" pitchFamily="49" charset="0"/>
              </a:rPr>
              <a:t>priority queue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of paths with one member, [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while the priority queue is not empty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remove the first (lowest c(n)) path from the queue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if have already visited the end state (with higher cost), 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discard this path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if this end state in path is a goal state,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return path from start to goal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otherwise,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for each of the end state’s neighbors,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        add the path with that neighboring state to the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priorty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queue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end-if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end-while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signal FAILURE (no more states to explore)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430438-D3EA-6045-86D0-57D19F67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603" y="1086842"/>
            <a:ext cx="5925065" cy="3706128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8900F-974B-AB47-8D4A-FACD5D629C31}"/>
              </a:ext>
            </a:extLst>
          </p:cNvPr>
          <p:cNvSpPr/>
          <p:nvPr/>
        </p:nvSpPr>
        <p:spPr>
          <a:xfrm>
            <a:off x="5897969" y="5783200"/>
            <a:ext cx="592506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Note: typically store s(n), h(n) along with states in the priority queue to avoid recomputing every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C305E-5178-4837-8CB6-ED5623E41646}"/>
              </a:ext>
            </a:extLst>
          </p:cNvPr>
          <p:cNvSpPr txBox="1"/>
          <p:nvPr/>
        </p:nvSpPr>
        <p:spPr>
          <a:xfrm>
            <a:off x="4403669" y="465075"/>
            <a:ext cx="739497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queue: queue where items are ordered by some value</a:t>
            </a:r>
          </a:p>
          <a:p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: a line of people grouped by age – young people first</a:t>
            </a:r>
          </a:p>
        </p:txBody>
      </p:sp>
    </p:spTree>
    <p:extLst>
      <p:ext uri="{BB962C8B-B14F-4D97-AF65-F5344CB8AC3E}">
        <p14:creationId xmlns:p14="http://schemas.microsoft.com/office/powerpoint/2010/main" val="25610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A486-9C0F-FB49-9421-430A9B8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244"/>
          </a:xfrm>
        </p:spPr>
        <p:txBody>
          <a:bodyPr/>
          <a:lstStyle/>
          <a:p>
            <a:r>
              <a:rPr lang="en-US" dirty="0"/>
              <a:t>Applying 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A421-A815-294B-AF1C-46DEA7D9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7" y="2451530"/>
            <a:ext cx="4491390" cy="1241929"/>
          </a:xfrm>
        </p:spPr>
        <p:txBody>
          <a:bodyPr/>
          <a:lstStyle/>
          <a:p>
            <a:r>
              <a:rPr lang="en-US" dirty="0"/>
              <a:t>Find path from o103 to r123</a:t>
            </a:r>
          </a:p>
          <a:p>
            <a:r>
              <a:rPr lang="en-US" dirty="0"/>
              <a:t>Assume following (admissible) heuristic: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B0351-F7C2-864D-8234-175C27E4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2" y="1321977"/>
            <a:ext cx="6424278" cy="520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A100E-5158-F345-B48D-4208F80E0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0" y="4003038"/>
            <a:ext cx="5626100" cy="1892300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8241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BE0E-721E-C749-8FB3-B52669C7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7098"/>
          </a:xfrm>
        </p:spPr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5589-0100-D746-8D61-3986B89B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452" y="1569792"/>
            <a:ext cx="9537095" cy="4835490"/>
          </a:xfrm>
        </p:spPr>
        <p:txBody>
          <a:bodyPr/>
          <a:lstStyle/>
          <a:p>
            <a:r>
              <a:rPr lang="en-US" dirty="0"/>
              <a:t>Why isn’t BFS a good solution in most cases?</a:t>
            </a:r>
          </a:p>
          <a:p>
            <a:r>
              <a:rPr lang="en-US" dirty="0"/>
              <a:t>Why isn’t DFS a good solution in most cases?</a:t>
            </a:r>
          </a:p>
          <a:p>
            <a:r>
              <a:rPr lang="en-US" dirty="0"/>
              <a:t>How is A* informed? That is, what do we mean by </a:t>
            </a:r>
            <a:r>
              <a:rPr lang="en-US" i="1" dirty="0"/>
              <a:t>informed search</a:t>
            </a:r>
            <a:r>
              <a:rPr lang="en-US" dirty="0"/>
              <a:t>?</a:t>
            </a:r>
          </a:p>
          <a:p>
            <a:r>
              <a:rPr lang="en-US" dirty="0"/>
              <a:t>How can we </a:t>
            </a:r>
            <a:r>
              <a:rPr lang="en-US" i="1" dirty="0"/>
              <a:t>always</a:t>
            </a:r>
            <a:r>
              <a:rPr lang="en-US" dirty="0"/>
              <a:t> find the best node to visit next?</a:t>
            </a:r>
          </a:p>
          <a:p>
            <a:r>
              <a:rPr lang="en-US" dirty="0"/>
              <a:t>What is the difference between best-first search and A*?</a:t>
            </a:r>
          </a:p>
          <a:p>
            <a:r>
              <a:rPr lang="en-US" dirty="0"/>
              <a:t>If the true cost to get from a node n to the finish is </a:t>
            </a:r>
            <a:r>
              <a:rPr lang="en-US" dirty="0" err="1"/>
              <a:t>best_case</a:t>
            </a:r>
            <a:r>
              <a:rPr lang="en-US" dirty="0"/>
              <a:t>(n), what do we know about the estimated cost h(</a:t>
            </a:r>
            <a:r>
              <a:rPr lang="en-US"/>
              <a:t>n) (for A*)?</a:t>
            </a:r>
            <a:endParaRPr lang="en-US" dirty="0"/>
          </a:p>
          <a:p>
            <a:r>
              <a:rPr lang="en-US" dirty="0"/>
              <a:t>Why would we want h(n) to be as close to </a:t>
            </a:r>
            <a:r>
              <a:rPr lang="en-US" dirty="0" err="1"/>
              <a:t>best_case</a:t>
            </a:r>
            <a:r>
              <a:rPr lang="en-US" dirty="0"/>
              <a:t>(n) as possible?</a:t>
            </a:r>
          </a:p>
          <a:p>
            <a:r>
              <a:rPr lang="en-US" dirty="0"/>
              <a:t>How would we use A* to implement BFS?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91DF-DDB0-4C46-A614-4AFCDDEF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FD38-CFBE-E943-AB74-EF4FDE9A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BFS, DFS, Iterative deepening all inadequate for real domains</a:t>
            </a:r>
          </a:p>
          <a:p>
            <a:r>
              <a:rPr lang="en-US" dirty="0"/>
              <a:t>Best-first search: using a heuristic to determine which node is the most likely to be useful</a:t>
            </a:r>
          </a:p>
          <a:p>
            <a:pPr lvl="1"/>
            <a:r>
              <a:rPr lang="en-US" dirty="0"/>
              <a:t>That is, closest to the goal from the current location</a:t>
            </a:r>
          </a:p>
          <a:p>
            <a:r>
              <a:rPr lang="en-US" dirty="0"/>
              <a:t>Admissible heuristics: never over-estimate distance to goal from a given node</a:t>
            </a:r>
          </a:p>
          <a:p>
            <a:r>
              <a:rPr lang="en-US" dirty="0"/>
              <a:t>A*: best-first search using cost(n) = </a:t>
            </a:r>
            <a:r>
              <a:rPr lang="en-US" dirty="0" err="1"/>
              <a:t>distance_from_start</a:t>
            </a:r>
            <a:r>
              <a:rPr lang="en-US" dirty="0"/>
              <a:t>(n) + h(n)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0E15-876D-D04D-B845-11172CAC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8" y="465075"/>
            <a:ext cx="7366686" cy="840273"/>
          </a:xfrm>
        </p:spPr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4C24-24BD-CC4C-89CC-CDE31BA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305348"/>
            <a:ext cx="6328719" cy="458882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Psuedocode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breadth_first_search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→ Path or FAILURE 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create a queue of paths with one member,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the queue is not empty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remove the next path to explore from the queue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the end state on this path is a goal state,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return path from start to goal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otherwise,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for each of the neighbors of the path end state,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       extend (a copy of) the path with the neighbor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	   add the extended path to the queue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end-if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end-while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signal FAILURE (no more states to explore)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224728-F1EA-8440-AEDD-FA3314AB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2077" y="-67962"/>
            <a:ext cx="4662616" cy="3496962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3F2461-0E40-994E-8D5F-4915AF09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5696" r="519" b="5696"/>
          <a:stretch/>
        </p:blipFill>
        <p:spPr bwMode="auto">
          <a:xfrm>
            <a:off x="6309360" y="0"/>
            <a:ext cx="5852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CF9-A28B-458C-B16C-10BF590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D1A45-C8CA-4758-8694-6CFC0A71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83342"/>
            <a:ext cx="6545375" cy="5099124"/>
          </a:xfrm>
        </p:spPr>
        <p:txBody>
          <a:bodyPr/>
          <a:lstStyle/>
          <a:p>
            <a:r>
              <a:rPr lang="en-US" dirty="0"/>
              <a:t>The exercises at the end of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3</a:t>
            </a:r>
            <a:r>
              <a:rPr lang="en-US" dirty="0"/>
              <a:t> contains the problem shown at the right</a:t>
            </a:r>
          </a:p>
          <a:p>
            <a:pPr lvl="1"/>
            <a:r>
              <a:rPr lang="en-US" dirty="0"/>
              <a:t>The goal is to find a path from s to g</a:t>
            </a:r>
          </a:p>
          <a:p>
            <a:pPr lvl="1"/>
            <a:r>
              <a:rPr lang="en-US" dirty="0"/>
              <a:t>Moves can be up/left/right/down, one square at a time, not moving into black squares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Number the nodes for a depth-first search from s to g, assuming neighbors are visited in up/left/right/down order</a:t>
            </a:r>
          </a:p>
          <a:p>
            <a:pPr marL="857250" lvl="1" indent="-457200"/>
            <a:r>
              <a:rPr lang="en-US" dirty="0"/>
              <a:t>Assume each room visited just once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Identify three or four </a:t>
            </a:r>
            <a:r>
              <a:rPr lang="en-US" dirty="0"/>
              <a:t>heuristics you could use</a:t>
            </a:r>
          </a:p>
          <a:p>
            <a:pPr marL="857250" lvl="1" indent="-457200"/>
            <a:r>
              <a:rPr lang="en-US" dirty="0"/>
              <a:t>Are any of them admissible? Explain.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B0270-14A8-439D-9B29-B01B732F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08" y="220245"/>
            <a:ext cx="3820058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1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E4FC3-AACD-B241-A56F-86AAEE73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6" y="2225110"/>
            <a:ext cx="4314485" cy="41801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40+ parts on this partial diagram</a:t>
            </a:r>
          </a:p>
          <a:p>
            <a:r>
              <a:rPr lang="en-US" dirty="0"/>
              <a:t>At least 80 pairs of items that can be connected</a:t>
            </a:r>
          </a:p>
          <a:p>
            <a:r>
              <a:rPr lang="en-US" dirty="0"/>
              <a:t>Next level: at least 40 choices</a:t>
            </a:r>
          </a:p>
          <a:p>
            <a:r>
              <a:rPr lang="en-US" dirty="0"/>
              <a:t>10 levels down: approx. 40</a:t>
            </a:r>
            <a:r>
              <a:rPr lang="en-US" baseline="30000" dirty="0"/>
              <a:t>10</a:t>
            </a:r>
            <a:r>
              <a:rPr lang="en-US" dirty="0"/>
              <a:t> choices</a:t>
            </a:r>
          </a:p>
          <a:p>
            <a:pPr lvl="1"/>
            <a:r>
              <a:rPr lang="en-US" dirty="0"/>
              <a:t>This is the size of the fringe with BFS!</a:t>
            </a:r>
          </a:p>
          <a:p>
            <a:r>
              <a:rPr lang="en-US" dirty="0"/>
              <a:t>Will start to cut down options, but could always disconnect parts…</a:t>
            </a:r>
          </a:p>
          <a:p>
            <a:pPr lvl="1"/>
            <a:r>
              <a:rPr lang="en-US" dirty="0"/>
              <a:t>Full solution: ~40</a:t>
            </a:r>
            <a:r>
              <a:rPr lang="en-US" baseline="30000" dirty="0"/>
              <a:t>40</a:t>
            </a:r>
            <a:r>
              <a:rPr lang="en-US" dirty="0"/>
              <a:t>, or ~10</a:t>
            </a:r>
            <a:r>
              <a:rPr lang="en-US" baseline="30000" dirty="0"/>
              <a:t>65 </a:t>
            </a:r>
            <a:r>
              <a:rPr lang="en-US" dirty="0"/>
              <a:t>steps</a:t>
            </a:r>
            <a:endParaRPr lang="en-US" baseline="30000" dirty="0"/>
          </a:p>
          <a:p>
            <a:pPr lvl="1"/>
            <a:r>
              <a:rPr lang="en-US" dirty="0"/>
              <a:t>Number of atoms in solar system: around 10</a:t>
            </a:r>
            <a:r>
              <a:rPr lang="en-US" baseline="30000" dirty="0"/>
              <a:t>57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5AF1-5036-4C44-97D6-074F8610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6" y="1121286"/>
            <a:ext cx="6810267" cy="53715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31267B-3CCE-AC42-BC20-2B9A367C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023846" cy="1400530"/>
          </a:xfrm>
        </p:spPr>
        <p:txBody>
          <a:bodyPr/>
          <a:lstStyle/>
          <a:p>
            <a:r>
              <a:rPr lang="en-US" dirty="0"/>
              <a:t>Why BFS is not useful</a:t>
            </a:r>
          </a:p>
        </p:txBody>
      </p:sp>
    </p:spTree>
    <p:extLst>
      <p:ext uri="{BB962C8B-B14F-4D97-AF65-F5344CB8AC3E}">
        <p14:creationId xmlns:p14="http://schemas.microsoft.com/office/powerpoint/2010/main" val="3146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9A2B-CB9F-6644-AE9D-5D8D679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Deepening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CFC0-88E8-8F4E-81B7-489F6BB7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2"/>
            <a:ext cx="9834797" cy="1603375"/>
          </a:xfrm>
        </p:spPr>
        <p:txBody>
          <a:bodyPr>
            <a:normAutofit/>
          </a:bodyPr>
          <a:lstStyle/>
          <a:p>
            <a:r>
              <a:rPr lang="en-US" dirty="0"/>
              <a:t>Guaranteed to find solution if it exists</a:t>
            </a:r>
          </a:p>
          <a:p>
            <a:r>
              <a:rPr lang="en-US" dirty="0"/>
              <a:t>Memory usage of DFS: fringe = nodes between node being visited and start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0E1CA1-0088-4241-9882-36EC7061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9087220" cy="43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3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E4FC3-AACD-B241-A56F-86AAEE73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7" y="2459889"/>
            <a:ext cx="3938482" cy="4180172"/>
          </a:xfrm>
        </p:spPr>
        <p:txBody>
          <a:bodyPr>
            <a:normAutofit/>
          </a:bodyPr>
          <a:lstStyle/>
          <a:p>
            <a:r>
              <a:rPr lang="en-US" dirty="0"/>
              <a:t>Spending significant time trying alternatives</a:t>
            </a:r>
          </a:p>
          <a:p>
            <a:r>
              <a:rPr lang="en-US" dirty="0"/>
              <a:t>This domain: lots of solutions</a:t>
            </a:r>
          </a:p>
          <a:p>
            <a:r>
              <a:rPr lang="en-US" dirty="0"/>
              <a:t>Iterative deepening: works, but not practical on most real problems</a:t>
            </a:r>
          </a:p>
          <a:p>
            <a:r>
              <a:rPr lang="en-US" dirty="0"/>
              <a:t>Issue: there are obvious improvements to the search</a:t>
            </a:r>
          </a:p>
          <a:p>
            <a:pPr lvl="1"/>
            <a:r>
              <a:rPr lang="en-US" dirty="0"/>
              <a:t>assemble pieces, combine assemblies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5AF1-5036-4C44-97D6-074F8610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32" y="1152983"/>
            <a:ext cx="6810267" cy="53715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31267B-3CCE-AC42-BC20-2B9A367C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938482" cy="1400530"/>
          </a:xfrm>
        </p:spPr>
        <p:txBody>
          <a:bodyPr/>
          <a:lstStyle/>
          <a:p>
            <a:r>
              <a:rPr lang="en-US" sz="3200" dirty="0"/>
              <a:t>Will iterative deepening solve the problem?</a:t>
            </a:r>
          </a:p>
        </p:txBody>
      </p:sp>
    </p:spTree>
    <p:extLst>
      <p:ext uri="{BB962C8B-B14F-4D97-AF65-F5344CB8AC3E}">
        <p14:creationId xmlns:p14="http://schemas.microsoft.com/office/powerpoint/2010/main" val="267662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E4FC3-AACD-B241-A56F-86AAEE73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92" y="2369489"/>
            <a:ext cx="5054185" cy="4180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MSOE to Wrigley Field</a:t>
            </a:r>
          </a:p>
          <a:p>
            <a:r>
              <a:rPr lang="en-US" dirty="0"/>
              <a:t>Sailboat: clearly a bad idea if time, money matters</a:t>
            </a:r>
          </a:p>
          <a:p>
            <a:r>
              <a:rPr lang="en-US" dirty="0"/>
              <a:t>Little need to search going north, west</a:t>
            </a:r>
          </a:p>
          <a:p>
            <a:r>
              <a:rPr lang="en-US" dirty="0"/>
              <a:t>Many pruning opportunities</a:t>
            </a:r>
          </a:p>
          <a:p>
            <a:r>
              <a:rPr lang="en-US" dirty="0"/>
              <a:t>Solution: introduce </a:t>
            </a:r>
            <a:r>
              <a:rPr lang="en-US" i="1" dirty="0"/>
              <a:t>heuristics</a:t>
            </a:r>
          </a:p>
          <a:p>
            <a:pPr lvl="1"/>
            <a:r>
              <a:rPr lang="en-US" dirty="0"/>
              <a:t>Rule-of-thumb that can be used to evaluate alternatives</a:t>
            </a:r>
          </a:p>
          <a:p>
            <a:r>
              <a:rPr lang="en-US" dirty="0"/>
              <a:t>In search: heuristic attempts to measure how close each state is to a goal state</a:t>
            </a:r>
          </a:p>
          <a:p>
            <a:pPr lvl="1"/>
            <a:r>
              <a:rPr lang="en-US" dirty="0"/>
              <a:t>Search high score states before others</a:t>
            </a:r>
          </a:p>
          <a:p>
            <a:pPr lvl="3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1267B-3CCE-AC42-BC20-2B9A367C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938482" cy="1400530"/>
          </a:xfrm>
        </p:spPr>
        <p:txBody>
          <a:bodyPr/>
          <a:lstStyle/>
          <a:p>
            <a:r>
              <a:rPr lang="en-US" sz="3200" dirty="0"/>
              <a:t>Will iterative deepening solve the problem?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A6A14-B86C-C54F-A4A6-D7446E24C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61" y="0"/>
            <a:ext cx="4240008" cy="6858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7870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0E15-876D-D04D-B845-11172CAC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8" y="465075"/>
            <a:ext cx="7366686" cy="840273"/>
          </a:xfrm>
        </p:spPr>
        <p:txBody>
          <a:bodyPr/>
          <a:lstStyle/>
          <a:p>
            <a:r>
              <a:rPr lang="en-US" dirty="0"/>
              <a:t>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4C24-24BD-CC4C-89CC-CDE31BA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305348"/>
            <a:ext cx="9614749" cy="5087577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Pseudocode: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best_first_search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→ Path or FAILURE 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create a </a:t>
            </a:r>
            <a:r>
              <a:rPr lang="en-US" sz="2100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of states with one member,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while the </a:t>
            </a:r>
            <a:r>
              <a:rPr lang="en-US" sz="2100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is not empty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remove the </a:t>
            </a:r>
            <a:r>
              <a:rPr lang="en-US" sz="2100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highest value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state to visit from the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if this state is a goal state,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return path from start to goal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otherwise,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for each of the high value state neighbors,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        add the neighboring state to the </a:t>
            </a:r>
            <a:r>
              <a:rPr lang="en-US" sz="2100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end-if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end-while</a:t>
            </a:r>
          </a:p>
          <a:p>
            <a:pPr marL="40005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signal FAILURE (no more states to explore)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224728-F1EA-8440-AEDD-FA3314AB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465" y="-418876"/>
            <a:ext cx="3288632" cy="2466474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5430438-D3EA-6045-86D0-57D19F67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942" y="2145621"/>
            <a:ext cx="5925065" cy="3706128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053B21-F7D7-FD45-B5A5-47579FB10E27}"/>
              </a:ext>
            </a:extLst>
          </p:cNvPr>
          <p:cNvCxnSpPr>
            <a:cxnSpLocks/>
          </p:cNvCxnSpPr>
          <p:nvPr/>
        </p:nvCxnSpPr>
        <p:spPr>
          <a:xfrm flipV="1">
            <a:off x="8630515" y="465075"/>
            <a:ext cx="2962532" cy="10255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727B0F-E678-3442-9D98-69B1D7BC1075}"/>
              </a:ext>
            </a:extLst>
          </p:cNvPr>
          <p:cNvCxnSpPr>
            <a:cxnSpLocks/>
          </p:cNvCxnSpPr>
          <p:nvPr/>
        </p:nvCxnSpPr>
        <p:spPr>
          <a:xfrm flipH="1" flipV="1">
            <a:off x="9067983" y="448040"/>
            <a:ext cx="2525064" cy="10255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9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0E15-876D-D04D-B845-11172CAC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8" y="465075"/>
            <a:ext cx="7366686" cy="840273"/>
          </a:xfrm>
        </p:spPr>
        <p:txBody>
          <a:bodyPr/>
          <a:lstStyle/>
          <a:p>
            <a:r>
              <a:rPr lang="en-US" dirty="0"/>
              <a:t>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4C24-24BD-CC4C-89CC-CDE31BA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305348"/>
            <a:ext cx="7589110" cy="5087577"/>
          </a:xfrm>
        </p:spPr>
        <p:txBody>
          <a:bodyPr>
            <a:normAutofit fontScale="85000" lnSpcReduction="10000"/>
          </a:bodyPr>
          <a:lstStyle/>
          <a:p>
            <a:r>
              <a:rPr lang="en-US" sz="1600" dirty="0">
                <a:solidFill>
                  <a:schemeClr val="tx1">
                    <a:alpha val="68000"/>
                  </a:schemeClr>
                </a:solidFill>
              </a:rPr>
              <a:t>Pseudocode:</a:t>
            </a:r>
          </a:p>
          <a:p>
            <a:endParaRPr lang="en-US" sz="1600" dirty="0">
              <a:solidFill>
                <a:schemeClr val="tx1">
                  <a:alpha val="68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 err="1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best_first_search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900" dirty="0" err="1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Path or FAILURE 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 a </a:t>
            </a:r>
            <a:r>
              <a:rPr lang="en-US" sz="1900" strike="sngStrike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of states with one member, </a:t>
            </a:r>
            <a:r>
              <a:rPr lang="en-US" sz="1900" dirty="0" err="1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StartState</a:t>
            </a:r>
            <a:endParaRPr lang="en-US" sz="1900" dirty="0">
              <a:solidFill>
                <a:schemeClr val="tx1">
                  <a:alpha val="68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the </a:t>
            </a:r>
            <a:r>
              <a:rPr lang="en-US" sz="1900" strike="sngStrike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is not empty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remove the </a:t>
            </a:r>
            <a:r>
              <a:rPr lang="en-US" sz="1900" strike="sngStrike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highest value state to visit from the queue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this state is a goal state,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path from start to goal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otherwise,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for each of the high value state neighbors,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    add the neighboring state to the </a:t>
            </a:r>
            <a:r>
              <a:rPr lang="en-US" sz="1900" strike="sngStrike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end-if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end-while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chemeClr val="tx1">
                    <a:alpha val="68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FAILURE (no more states to explore)</a:t>
            </a:r>
            <a:endParaRPr lang="en-US" sz="1300" dirty="0">
              <a:solidFill>
                <a:schemeClr val="tx1">
                  <a:alpha val="68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F57A7-EE88-7847-859C-5F7EF4C44F9F}"/>
              </a:ext>
            </a:extLst>
          </p:cNvPr>
          <p:cNvSpPr txBox="1"/>
          <p:nvPr/>
        </p:nvSpPr>
        <p:spPr>
          <a:xfrm>
            <a:off x="8181474" y="1060420"/>
            <a:ext cx="34246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heuristics: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Number of pieces in correct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Number of pieces within one position of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Distance each piece to goal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Moves needed to solve puzzle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BE19E6-3B4B-8E4D-A683-5FF900EF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1367377"/>
            <a:ext cx="3818021" cy="50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A570-0618-1245-8D02-AF5D0FF1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6360B-9E65-354C-8B00-323434A3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266855"/>
            <a:ext cx="10441596" cy="5382598"/>
          </a:xfrm>
        </p:spPr>
        <p:txBody>
          <a:bodyPr>
            <a:normAutofit/>
          </a:bodyPr>
          <a:lstStyle/>
          <a:p>
            <a:r>
              <a:rPr lang="en-US" dirty="0"/>
              <a:t>Generally: estimating how many steps needed</a:t>
            </a:r>
          </a:p>
          <a:p>
            <a:r>
              <a:rPr lang="en-US" dirty="0"/>
              <a:t>Compare the following two:</a:t>
            </a:r>
          </a:p>
          <a:p>
            <a:pPr lvl="1"/>
            <a:r>
              <a:rPr lang="en-US" dirty="0"/>
              <a:t>Number of tiles out of place</a:t>
            </a:r>
          </a:p>
          <a:p>
            <a:pPr lvl="1"/>
            <a:r>
              <a:rPr lang="en-US" dirty="0"/>
              <a:t>Total number of positions each tile must move to get in place</a:t>
            </a:r>
          </a:p>
          <a:p>
            <a:r>
              <a:rPr lang="en-US" dirty="0"/>
              <a:t>How to decide which is best?</a:t>
            </a:r>
          </a:p>
          <a:p>
            <a:r>
              <a:rPr lang="en-US" dirty="0"/>
              <a:t>Possible criteria: Time/space complexity. </a:t>
            </a:r>
          </a:p>
          <a:p>
            <a:pPr lvl="1"/>
            <a:r>
              <a:rPr lang="en-US" dirty="0"/>
              <a:t>Likelihood of not finding a goal when one exists. </a:t>
            </a:r>
          </a:p>
          <a:p>
            <a:pPr lvl="1"/>
            <a:r>
              <a:rPr lang="en-US" dirty="0"/>
              <a:t>Length of solution path found. </a:t>
            </a:r>
          </a:p>
          <a:p>
            <a:r>
              <a:rPr lang="en-US" dirty="0"/>
              <a:t>Observation: if heuristic h(n) is always less than the lowest-cost path from node n to a goal, then combining that information with number of moves to reach n can mean we get a solution with minimal cost</a:t>
            </a:r>
          </a:p>
          <a:p>
            <a:pPr lvl="1"/>
            <a:r>
              <a:rPr lang="en-US" dirty="0"/>
              <a:t>Such a heuristic is </a:t>
            </a:r>
            <a:r>
              <a:rPr lang="en-US" i="1" dirty="0"/>
              <a:t>admissible</a:t>
            </a:r>
            <a:r>
              <a:rPr lang="en-US" dirty="0"/>
              <a:t> – reasonable to consider</a:t>
            </a:r>
          </a:p>
          <a:p>
            <a:pPr lvl="1"/>
            <a:r>
              <a:rPr lang="en-US" dirty="0"/>
              <a:t>“admissible” in the sense that someone is capable of being admitted (to a college)</a:t>
            </a:r>
          </a:p>
        </p:txBody>
      </p:sp>
    </p:spTree>
    <p:extLst>
      <p:ext uri="{BB962C8B-B14F-4D97-AF65-F5344CB8AC3E}">
        <p14:creationId xmlns:p14="http://schemas.microsoft.com/office/powerpoint/2010/main" val="37977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3557</TotalTime>
  <Words>2072</Words>
  <Application>Microsoft Office PowerPoint</Application>
  <PresentationFormat>Widescreen</PresentationFormat>
  <Paragraphs>250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Consolas</vt:lpstr>
      <vt:lpstr>Wingdings 3</vt:lpstr>
      <vt:lpstr>Ion</vt:lpstr>
      <vt:lpstr>CS 2400: Introduction to Artificial Intelligence</vt:lpstr>
      <vt:lpstr>Breadth-first search</vt:lpstr>
      <vt:lpstr>Why BFS is not useful</vt:lpstr>
      <vt:lpstr>Iterative Deepening</vt:lpstr>
      <vt:lpstr>Will iterative deepening solve the problem?</vt:lpstr>
      <vt:lpstr>Will iterative deepening solve the problem?</vt:lpstr>
      <vt:lpstr>Best-first search</vt:lpstr>
      <vt:lpstr>Best-first search</vt:lpstr>
      <vt:lpstr>Heuristics</vt:lpstr>
      <vt:lpstr>Admissibility</vt:lpstr>
      <vt:lpstr>Admissibility</vt:lpstr>
      <vt:lpstr>Admissibility</vt:lpstr>
      <vt:lpstr>Admissibility</vt:lpstr>
      <vt:lpstr>Applying A*</vt:lpstr>
      <vt:lpstr>Consider the following example</vt:lpstr>
      <vt:lpstr>A* search</vt:lpstr>
      <vt:lpstr>Applying A*</vt:lpstr>
      <vt:lpstr>Informed Search</vt:lpstr>
      <vt:lpstr>Review</vt:lpstr>
      <vt:lpstr>In-class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2400 Introduction to Artificial Intelligence</dc:title>
  <dc:creator>Hasker, Dr. Robert</dc:creator>
  <cp:lastModifiedBy>Hasker, Robert</cp:lastModifiedBy>
  <cp:revision>152</cp:revision>
  <dcterms:created xsi:type="dcterms:W3CDTF">2019-08-18T15:44:09Z</dcterms:created>
  <dcterms:modified xsi:type="dcterms:W3CDTF">2022-03-25T14:25:54Z</dcterms:modified>
</cp:coreProperties>
</file>