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618" r:id="rId3"/>
    <p:sldId id="619" r:id="rId4"/>
    <p:sldId id="620" r:id="rId5"/>
    <p:sldId id="622" r:id="rId6"/>
    <p:sldId id="623" r:id="rId7"/>
    <p:sldId id="625" r:id="rId8"/>
    <p:sldId id="626" r:id="rId9"/>
    <p:sldId id="624" r:id="rId10"/>
    <p:sldId id="630" r:id="rId11"/>
    <p:sldId id="629" r:id="rId12"/>
    <p:sldId id="627" r:id="rId13"/>
    <p:sldId id="628" r:id="rId14"/>
    <p:sldId id="631" r:id="rId15"/>
    <p:sldId id="61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92"/>
    <p:restoredTop sz="91812"/>
  </p:normalViewPr>
  <p:slideViewPr>
    <p:cSldViewPr snapToGrid="0">
      <p:cViewPr varScale="1">
        <p:scale>
          <a:sx n="85" d="100"/>
          <a:sy n="85" d="100"/>
        </p:scale>
        <p:origin x="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5:48:48.787"/>
    </inkml:context>
    <inkml:brush xml:id="br0">
      <inkml:brushProperty name="width" value="0.05" units="cm"/>
      <inkml:brushProperty name="height" value="0.05" units="cm"/>
      <inkml:brushProperty name="color" value="#B325A2"/>
    </inkml:brush>
  </inkml:definitions>
  <inkml:trace contextRef="#ctx0" brushRef="#br0">22 86 984,'-9'-4'5816,"4"-6"-3575,1-18-2101,2 13 1956,1-5-990,1 12 415,1 12-1001,6 48-513,-2-16 6,-2-1 0,0 46 0,-11-9 93,0 21 225,8-83-269,0 0 0,1 1 0,0-1 0,1 1 0,0-1 0,5 15 0,-6-23-51,0 0 1,-1 0-1,1 0 1,0 0-1,0 0 1,1 0-1,-1 0 1,0-1-1,1 1 1,-1-1-1,1 1 1,-1-1-1,1 1 1,0-1-1,-1 0 1,1 0-1,0 0 1,0 0-1,0 0 1,0 0-1,0 0 1,0-1-1,0 1 1,0-1-1,0 1 1,3-1-1,-7 17-79,0-9 46,0 1 0,0 0 0,0-1 0,-1 0 0,-6 12 0,-6 17-711,15-43-4343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5:48:49.602"/>
    </inkml:context>
    <inkml:brush xml:id="br0">
      <inkml:brushProperty name="width" value="0.05" units="cm"/>
      <inkml:brushProperty name="height" value="0.05" units="cm"/>
      <inkml:brushProperty name="color" value="#B325A2"/>
    </inkml:brush>
  </inkml:definitions>
  <inkml:trace contextRef="#ctx0" brushRef="#br0">1 55 2016,'5'-11'-574,"2"6"3845,13 8 6151,1 1-7990,-3-2-1346,1-1 0,-1-1-1,29-4 1,-2 5 98,-38-1-121,0 1 0,0-1 1,0 0-1,1-1 0,-1 1 1,11-4-1,-8 2 36,-9 3-75,0-1-1,0 0 1,0 0-1,0 0 1,0 0 0,0 0-1,0-1 1,0 1-1,0 0 1,-1 0-1,1-1 1,0 1 0,0 0-1,0-1 1,0 1-1,0-1 1,-1 1-1,1-1 1,0 1 0,0-1-1,-1 0 1,1 1-1,0-1 1,-1 0-1,1 1 1,-1-1 0,1 0-1,0-1 1,14-7 2,-12 8-24,6-3-4,2 1 0,-1 0 1,0 1-1,0 0 1,1 1-1,19-1 0,-28 2 2,1 0-7,0 0-1,0 0 1,1 0 0,-1 0 0,0 1 0,0-1 0,0 1-1,0 0 1,0 0 0,0 0 0,0 0 0,0 0 0,0 1 0,0-1-1,4 4 1,-6-4-18,0 1 0,1-1 0,-1 1 0,0-1 0,0 1 0,0 0 0,0 0 0,0-1 0,0 1 0,-1 0 1,1 0-1,0 0 0,-1 0 0,0 0 0,1 0 0,-1 0 0,0 0 0,0 3 0,-1 0-263,1-1 1,-1 1 0,0-1 0,-1 1 0,1-1-1,-1 0 1,0 0 0,0 1 0,0-1 0,0 0 0,-1-1-1,0 1 1,1 0 0,-1-1 0,-1 1 0,1-1-1,-7 5 1,-10 4-1160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5:48:50.481"/>
    </inkml:context>
    <inkml:brush xml:id="br0">
      <inkml:brushProperty name="width" value="0.05" units="cm"/>
      <inkml:brushProperty name="height" value="0.05" units="cm"/>
      <inkml:brushProperty name="color" value="#B325A2"/>
    </inkml:brush>
  </inkml:definitions>
  <inkml:trace contextRef="#ctx0" brushRef="#br0">7 49 2873,'-7'-3'4816,"13"-4"-2188,14-5-1222,-15 11-1276,-1-1 1,1 1 0,0 0 0,-1 0 0,1 0 0,0 1 0,-1 0 0,7 0 0,-6 0 24,-2 1-60,0-1-1,-1 1 1,0 0 0,1 0 0,-1 0-1,0 0 1,1 1 0,-1-1-1,0 1 1,0-1 0,0 1-1,0 0 1,0 0 0,-1 0-1,1 0 1,0 0 0,-1 0-1,0 0 1,1 0 0,-1 1 0,1 3-1,10 12 321,-10-16-376,0-1-1,0 1 1,0-1 0,0 0-1,1 0 1,-1 0 0,0 0-1,0 0 1,1 0 0,-1 0-1,1-1 1,-1 1 0,0-1-1,1 0 1,-1 0 0,1 0-1,-1 0 1,1 0 0,-1 0-1,0-1 1,1 1 0,-1-1-1,1 0 1,3-1 0,8-3 63,-1-1 0,25-14 1,-31 16-97,14-9 31,-11 7-11,0 0-1,21-10 1,2 13-5394,-5 2 2810,10-2 560,-20 1 919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5:48:51.167"/>
    </inkml:context>
    <inkml:brush xml:id="br0">
      <inkml:brushProperty name="width" value="0.05" units="cm"/>
      <inkml:brushProperty name="height" value="0.05" units="cm"/>
      <inkml:brushProperty name="color" value="#B325A2"/>
    </inkml:brush>
  </inkml:definitions>
  <inkml:trace contextRef="#ctx0" brushRef="#br0">21 44 1112,'-2'-3'674,"0"0"0,0 0-1,1 0 1,-1-1-1,1 1 1,0 0 0,0-1-1,0 1 1,0-1 0,0-7 2643,0 20-1703,1 16-1778,-2 12 353,0 5 205,1 0 0,10 78 0,-1-79-308,0-5 23,-2-1 1,2 62 0,-8-76-38,-1-15-43,0 1-1,1 0 1,0-1-1,1 1 1,-1 0-1,1-1 0,4 14 1,-4-18-561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5:48:51.696"/>
    </inkml:context>
    <inkml:brush xml:id="br0">
      <inkml:brushProperty name="width" value="0.05" units="cm"/>
      <inkml:brushProperty name="height" value="0.05" units="cm"/>
      <inkml:brushProperty name="color" value="#B325A2"/>
    </inkml:brush>
  </inkml:definitions>
  <inkml:trace contextRef="#ctx0" brushRef="#br0">42 13 2793,'-17'-6'2812,"4"1"55,2 4 2996,12 11-4420,-1-9-1411,-1 0 0,1 0 0,0 1 0,0-1 0,0 0 0,0 0 0,0 1 0,0-1-1,0 0 1,0 0 0,1 0 0,-1 0 0,0 1 0,1-1 0,-1 0 0,1 0 0,-1 0 0,1 0 0,-1 0 0,2 1 0,6 1 6,0 0 1,1 0-1,-1-1 1,1-1-1,0 1 1,-1-1 0,1-1-1,10 0 1,-11 0-5,0-1-1,1 0 1,-1-1 0,9-2 0,-14 2-24,1 1 0,-1 0-1,0 0 1,1 0 0,-1 1-1,1 0 1,-1-1 0,1 1-1,0 0 1,-1 0 0,1 1 0,-1-1-1,1 1 1,-1 0 0,0 0-1,1 0 1,5 3 0,11 7 30,-15-8-22,1 1-1,-1-1 1,1-1-1,0 1 1,12 2-1,-16-4-10,1-1 0,-1 0 0,1 0 0,-1 0-1,1 0 1,-1-1 0,1 1 0,-1 0-1,1-1 1,-1 0 0,1 0 0,-1 0 0,0 0-1,0 0 1,1 0 0,-1 0 0,0-1-1,0 1 1,2-3 0,16-15 57,-17 16-60,0-1 0,0 1 0,0 0 0,1 0 0,-1 1 0,1-1 0,0 1 0,-1 0 0,1 0 0,0 0 0,7-2 0,-11 4-12,1 0 1,-1-1-1,0 1 0,0 0 1,0 0-1,0 0 0,0 0 1,1 0-1,-1 0 0,0 0 1,0 0-1,0 0 0,0 0 1,0 0-1,1 0 0,-1 0 1,0 0-1,0 0 0,0 0 1,0 0-1,1 0 0,-1 0 1,0 0-1,0 0 0,0 1 1,0-1-1,0 0 0,0 0 1,1 0-1,-1 0 0,0 0 1,0 0-1,0 0 1,0 0-1,0 1 0,0-1 1,0 0-1,0 0 0,1 0 1,-1 0-1,0 0 0,0 1 1,0-1-1,0 0 0,0 0 1,0 0-1,0 0 0,0 0 1,0 1-1,0-1 0,0 0 1,0 0-1,0 0 0,0 0 1,0 1-1,0-1 0,0 0 1,0 0-1,0 0 0,-1 0 1,-3 10-4238,-1-3 1378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5:48:54.612"/>
    </inkml:context>
    <inkml:brush xml:id="br0">
      <inkml:brushProperty name="width" value="0.05" units="cm"/>
      <inkml:brushProperty name="height" value="0.05" units="cm"/>
      <inkml:brushProperty name="color" value="#B325A2"/>
    </inkml:brush>
  </inkml:definitions>
  <inkml:trace contextRef="#ctx0" brushRef="#br0">328 73 2817,'0'1'244,"-1"-1"1,1 0-1,0 1 1,0-1 0,0 1-1,0-1 1,0 1 0,0-1-1,-1 1 1,1-1-1,0 0 1,0 1 0,-1-1-1,1 0 1,0 1 0,0-1-1,-1 0 1,1 1-1,0-1 1,-1 0 0,1 1-1,-1-1 1,1 0 0,0 0-1,-1 0 1,1 1-1,-1-1 1,1 0 0,-1 0-1,1 0 1,0 0 0,-1 0-1,1 0 1,-1 0-1,1 0 1,-1 0 0,1 0-1,-1 0 1,1 0-1,-1 0 1,1 0 0,0 0-1,-1-1 1,0 1 0,-26-15 2082,3 1-1529,17 13-751,0-1 0,0 2 0,0-1 0,-1 1 0,1 0 0,0 0 0,0 1 0,0 0-1,0 0 1,0 1 0,0 0 0,0 0 0,1 0 0,-1 1 0,1 0 0,-1 1 0,1-1 0,0 1 0,0 0-1,1 1 1,-1-1 0,-7 10 0,-12 15 242,18-22-278,1-1-1,0 1 1,1 1-1,-9 12 1,9-10 8,0 0 0,0-1 0,1 2 0,0-1 1,0 0-1,1 1 0,1 0 0,0 0 0,0 0 0,1 0 1,1 0-1,0 19 0,1-24-38,-1-4 30,0-1 0,0 1-1,0-1 1,0 1 0,1 0 0,-1-1 0,0 1 0,1-1 0,-1 0 0,1 1 0,0-1 0,-1 1-1,1-1 1,0 0 0,0 0 0,0 1 0,0-1 0,0 0 0,2 2 0,9 13 5,2 9-7,-4-10-5,-4-6 2,0-1 0,0 1 0,1-1-1,13 12 1,-19-19-1,0 0 0,0-1-1,1 1 1,-1 0 0,0 0-1,1-1 1,-1 1-1,0-1 1,1 1 0,-1-1-1,1 1 1,-1-1 0,1 0-1,-1 0 1,1 0 0,-1 0-1,1 0 1,-1 0-1,1 0 1,-1 0 0,2-1-1,34-14 151,-4 1-80,8 7-33,-34 7-37,0-1 0,0 0 0,0 0-1,0-1 1,0 1 0,-1-2 0,1 1-1,0-1 1,-1 0 0,0 0 0,1-1-1,-1 0 1,-1 0 0,9-7 0,11-17 25,-13 15 1,0 0 0,0 1 0,1 0 1,0 1-1,26-16 0,-28 21-28,0-1 0,0 0 0,-1 0 0,0-2 0,0 1 0,-1-1 0,14-18 0,26-27 21,-45 50-24,0 0 0,0 0 0,0 0 0,1 1 0,0 0 0,7-5 0,-7 6 0,0-1 0,0 0 0,0-1 0,-1 1 0,0-1 0,1 0 0,-1 0 0,4-6 0,-2 2-1,0 0 0,1 0-1,0 0 1,0 1 0,0 0-1,1 1 1,0 0 0,18-10-1,-21 13 1,1 0 1,-1 0-1,1 1 0,0 0 1,0 0-1,0 1 0,0-1 1,0 2-1,0-1 0,0 0 0,1 1 1,-1 0-1,0 1 0,0-1 1,0 1-1,8 2 0,-12-1 4,1-1-1,-1 0 1,0 1-1,1-1 1,-1 1-1,0 0 1,0 0 0,0 0-1,0 0 1,-1 0-1,1 0 1,0 0-1,-1 1 1,0-1-1,1 1 1,-1-1 0,0 1-1,0-1 1,0 1-1,-1 0 1,1-1-1,-1 1 1,1 0-1,-1 0 1,0 2 0,1 2 3,-1 0 1,0-1 0,0 1 0,-1-1 0,0 1 0,0-1-1,-1 1 1,1-1 0,-5 11 0,-5 1 38,0-1-1,-1 0 1,0 0 0,-2-1 0,0-1 0,-24 21-1,35-34-31,-1 1 1,1-1-1,-1 0 0,0 0 0,0 0 0,-5 2 0,3-2 16,0 0-1,1 1 0,-1 0 0,1 0 0,0 0 0,-9 8 1,4-2-15,7-4-2,-1-1-1,0 0 1,0-1 0,0 1-1,0-1 1,-1 0 0,0 0-1,1 0 1,-1-1 0,0 1 0,0-1-1,0 0 1,0-1 0,-1 1-1,-9 1 1,-25-7 186,29 2-191,0 1 1,-1 0-1,-16 1 1,-1 3-21,19-1 14,-1 0-1,0-1 1,0 0 0,1-1 0,-1 0-1,0-1 1,0 0 0,-16-5-1,23 5 5,1-1 0,-1 0-1,1 0 1,-1-1 0,1 1-1,0-1 1,0 0 0,0 0-1,1 0 1,-1 0 0,1 0-1,-1 0 1,1-1 0,0 1-1,0-1 1,1 1 0,-1-1-1,-1-5 1,-10-21 18,-1 10 1,-5-13 34,17 30-44,0 0 0,-1 0 0,1 1 0,-1 0 0,0-1 0,1 1 0,-1 0 0,0 0 0,-1 0 0,1 1 0,0-1 0,0 1 0,-1 0 0,1 0 0,-5-1 0,-12-6 34,9 2-27,-1-1 1,1 0 0,0-1-1,1 0 1,0-1-1,-15-16 1,21 22-6,3 2-12,0 0 1,0 0-1,0 0 1,0 0-1,0 0 1,0 1-1,0-1 1,0 0-1,-1 1 1,1-1-1,0 1 1,-1-1-1,1 1 1,0 0-1,-1 0 1,1-1-1,0 1 1,-1 0-1,1 0 1,0 0 0,-1 0-1,-1 1 1,-29 14-476,11-4-2901,19-11 2494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5:48:58.293"/>
    </inkml:context>
    <inkml:brush xml:id="br0">
      <inkml:brushProperty name="width" value="0.05" units="cm"/>
      <inkml:brushProperty name="height" value="0.05" units="cm"/>
      <inkml:brushProperty name="color" value="#B325A2"/>
    </inkml:brush>
  </inkml:definitions>
  <inkml:trace contextRef="#ctx0" brushRef="#br0">62 375 248,'8'-140'1731,"-11"134"-62,-3 11-745,-5 11-17,11-16-903,-8 13 599,1 0 0,0 0 0,1 0 0,0 1 1,1 0-1,-5 25 0,16-18 1376,5 10-1483,-3 16-359,-3 0 0,1 52 0,-6-84-112,-1-10-17,1 0-1,-1 0 1,1 0 0,1 0-1,-1 0 1,1 0 0,-1 0 0,1-1-1,1 1 1,-1 0 0,1-1-1,3 7 1,-5-10-6,0-1-1,0 0 0,1 0 1,-1 1-1,0-1 1,0 0-1,0 0 1,1 1-1,-1-1 1,0 0-1,1 0 1,-1 1-1,0-1 1,1 0-1,-1 0 1,0 0-1,1 0 1,-1 0-1,0 0 1,1 0-1,-1 1 1,0-1-1,1 0 1,-1 0-1,0 0 1,1 0-1,-1 0 0,0-1 1,1 1-1,-1 0 1,0 0-1,1 0 1,-1 0-1,1 0 1,6-13 57,0-24 43,-7 35-95,4-30 37,20-200 113,-21 177-90,-2 0 0,-8-66 0,4 110-43,1 16-16,-1 24-19,1 84-31,25 223 0,-22-326 42,0 4 0,0 0 0,1-1 0,1 1 0,0-1 0,1 1 0,0-1 0,11 22 0,-14-35 0,-1 1 0,0 0 0,1-1 1,-1 1-1,0-1 0,1 1 0,-1-1 0,0 1 1,1-1-1,-1 1 0,1-1 0,-1 0 0,1 1 1,0-1-1,-1 1 0,1-1 0,-1 0 0,1 0 1,-1 1-1,1-1 0,0 0 0,-1 0 0,1 0 1,0 0-1,-1 0 0,1 0 0,0 0 0,-1 0 1,1 0-1,0 0 0,0 0 0,1-1 1,-1 0 1,1 0-1,-1 1 0,0-2 1,1 1-1,-1 0 0,0 0 0,1 0 1,-1 0-1,0-1 0,1-2 1,3-2 5,-2-1 0,1 1 0,-1-1 0,4-10 0,-4 1 8,0 0 0,-1 0 0,-1-1-1,0 1 1,-2 0 0,1 0 0,-2 0 0,0-1 0,-8-26-1,0 10 39,-1 1 0,-1 0-1,-28-50 1,38 78-48,-1 0 0,1 0 0,-1 0 1,0 1-1,0-1 0,-1 1 0,1-1 0,-5-2 0,8 5-5,-1 1 0,1 0-1,-1-1 1,1 1-1,-1 0 1,0 0 0,1-1-1,-1 1 1,1 0-1,-1 0 1,1 0 0,-1 0-1,0 0 1,1 0-1,-1 0 1,0 0 0,1 0-1,-1 0 1,1 0-1,-1 0 1,0 0 0,1 0-1,-1 0 1,1 1-1,-1-1 1,0 1 0,0 0-4,0 0 0,0 0 0,0 0 1,0 1-1,1-1 0,-1 1 1,0-1-1,1 0 0,-1 1 0,1-1 1,-1 1-1,1-1 0,0 1 0,-1 0 1,1 2-1,1 14-25,-1 1 0,2-1 0,1 1 0,0-1 0,2 0 0,-1 0 0,15 31 0,2 16 8,-6-11 70,-3-1 1,8 81 0,-22-119 19,-3-31-51,-2-52-63,3-85 0,2 37-65,-5-27-212,-3-110-1418,13 168 1130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C824E-E1A8-4569-80C2-33C5B96347A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CE11-79E0-47FE-A630-8190E95A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2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Limitations: game playing is easier than real life; many games come down to reviewing many alternatives and finding the best move; examining multiple alternatives is easy for a computer, hard for a person, but evaluating best moves may be easier for people than computers; much progress in game playing, but mostly due to increases in hardware allowing more alternatives to be searched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1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Pruned nodes (</a:t>
            </a:r>
            <a:r>
              <a:rPr lang="en-US"/>
              <a:t>not evaluated):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9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important to do these by hand – helps give you a feel for how they work</a:t>
            </a:r>
          </a:p>
          <a:p>
            <a:r>
              <a:rPr lang="en-US" dirty="0"/>
              <a:t>8 - 4 = 4. 8 – 6 = 2, 8 – 5 =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5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 Nilsson, Figure 12-3.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4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 Nilsson, Figure 12-3.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80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from Nilsson, Figure 12-3.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6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work out values at each question 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76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Warning: the last question is a trick question!</a:t>
            </a:r>
          </a:p>
          <a:p>
            <a:r>
              <a:rPr lang="en-US" dirty="0"/>
              <a:t>Answer to first question below:</a:t>
            </a:r>
          </a:p>
          <a:p>
            <a:endParaRPr lang="en-US" dirty="0"/>
          </a:p>
          <a:p>
            <a:r>
              <a:rPr lang="en-US" dirty="0"/>
              <a:t>The topmost MIN nodes, left to right: -5, -infinity, 2, 2; max’s move: either of the right two branches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37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students work out values at each question 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6CE11-79E0-47FE-A630-8190E95A91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0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949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7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4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88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32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6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0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1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8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3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8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1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7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7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D7561E1-A1BC-4B1D-B3A5-1AFD0901BF84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94B59-CF45-4FB7-8B9D-E64A47B7F5F9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3AA73C-0020-4743-9FF4-E3B47C71071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05" y="36603"/>
            <a:ext cx="941568" cy="94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44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customXml" Target="../ink/ink5.xml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8.png"/><Relationship Id="rId1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7957-7341-4E2C-9B42-93AB6ADA9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CS 2400:</a:t>
            </a:r>
            <a:br>
              <a:rPr lang="en-US" sz="6600" dirty="0"/>
            </a:br>
            <a:r>
              <a:rPr lang="en-US" sz="6600" dirty="0"/>
              <a:t>Introduction to 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3CE24-00BA-4EC4-AE15-80885AE99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5937" y="4777381"/>
            <a:ext cx="8825658" cy="861420"/>
          </a:xfrm>
        </p:spPr>
        <p:txBody>
          <a:bodyPr/>
          <a:lstStyle/>
          <a:p>
            <a:pPr algn="r"/>
            <a:r>
              <a:rPr lang="en-US" sz="4000" dirty="0"/>
              <a:t>note 5: Playing games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FB079-6777-BD4F-B06A-B8354775A5EA}"/>
              </a:ext>
            </a:extLst>
          </p:cNvPr>
          <p:cNvSpPr txBox="1"/>
          <p:nvPr/>
        </p:nvSpPr>
        <p:spPr>
          <a:xfrm>
            <a:off x="8513805" y="312977"/>
            <a:ext cx="3376245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Reading: Section 11.2.2, 11.3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CCA9F-3E0C-D54F-910D-1C4127F79685}"/>
              </a:ext>
            </a:extLst>
          </p:cNvPr>
          <p:cNvSpPr txBox="1"/>
          <p:nvPr/>
        </p:nvSpPr>
        <p:spPr>
          <a:xfrm>
            <a:off x="412376" y="6175691"/>
            <a:ext cx="8294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Note: Contains References to </a:t>
            </a:r>
            <a:r>
              <a:rPr 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Artificial Intelligence: A New Synthesis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(Nilsson, 1998)</a:t>
            </a:r>
          </a:p>
        </p:txBody>
      </p:sp>
    </p:spTree>
    <p:extLst>
      <p:ext uri="{BB962C8B-B14F-4D97-AF65-F5344CB8AC3E}">
        <p14:creationId xmlns:p14="http://schemas.microsoft.com/office/powerpoint/2010/main" val="56959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C086-1022-334F-B2AB-CBC93251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0651"/>
          </a:xfrm>
        </p:spPr>
        <p:txBody>
          <a:bodyPr/>
          <a:lstStyle/>
          <a:p>
            <a:r>
              <a:rPr lang="en-US" dirty="0"/>
              <a:t>A four-ply mini-max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EB231-AB89-6E42-BFAB-4B25CA8B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10" y="1395736"/>
            <a:ext cx="1831290" cy="3371136"/>
          </a:xfrm>
        </p:spPr>
        <p:txBody>
          <a:bodyPr>
            <a:normAutofit/>
          </a:bodyPr>
          <a:lstStyle/>
          <a:p>
            <a:r>
              <a:rPr lang="en-US" dirty="0"/>
              <a:t>Perform mini-max</a:t>
            </a:r>
          </a:p>
          <a:p>
            <a:r>
              <a:rPr lang="en-US" dirty="0"/>
              <a:t>What is MAX’s move?</a:t>
            </a:r>
          </a:p>
          <a:p>
            <a:r>
              <a:rPr lang="en-US" dirty="0"/>
              <a:t>What is MIN’s response?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0F41AA-A9A3-3A49-8639-D371AE2A6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6291" r="2619" b="5143"/>
          <a:stretch/>
        </p:blipFill>
        <p:spPr>
          <a:xfrm>
            <a:off x="2286000" y="1371600"/>
            <a:ext cx="9326880" cy="44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2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5A0F-3865-324F-8838-51C6E430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33" y="477165"/>
            <a:ext cx="3679792" cy="2951835"/>
          </a:xfrm>
        </p:spPr>
        <p:txBody>
          <a:bodyPr/>
          <a:lstStyle/>
          <a:p>
            <a:r>
              <a:rPr lang="en-US" dirty="0"/>
              <a:t>Minimax Search with Look-ahead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7943B-E639-864C-95C2-5B74B2B5E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978" y="400048"/>
            <a:ext cx="6975081" cy="3399016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accent3"/>
                </a:solidFill>
              </a:rPr>
              <a:t>Ply</a:t>
            </a:r>
            <a:r>
              <a:rPr lang="en-US" sz="2400" dirty="0"/>
              <a:t>: one set of moves by either player</a:t>
            </a:r>
          </a:p>
          <a:p>
            <a:r>
              <a:rPr lang="en-US" sz="2400" dirty="0"/>
              <a:t>Minimax procedure: </a:t>
            </a:r>
          </a:p>
          <a:p>
            <a:pPr lvl="1"/>
            <a:r>
              <a:rPr lang="en-US" sz="2000" dirty="0"/>
              <a:t>Expand 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US" sz="2000" dirty="0" err="1"/>
              <a:t>plys</a:t>
            </a:r>
            <a:endParaRPr lang="en-US" sz="2000" dirty="0"/>
          </a:p>
          <a:p>
            <a:pPr lvl="1"/>
            <a:r>
              <a:rPr lang="en-US" sz="2000" dirty="0"/>
              <a:t>Evaluate bottom-most ply</a:t>
            </a:r>
          </a:p>
          <a:p>
            <a:pPr lvl="1"/>
            <a:r>
              <a:rPr lang="en-US" sz="2000" dirty="0"/>
              <a:t>Propagate results towards decision point</a:t>
            </a:r>
          </a:p>
          <a:p>
            <a:pPr lvl="2"/>
            <a:r>
              <a:rPr lang="en-US" sz="1800" dirty="0"/>
              <a:t>If a node represents MAX’s move: pick maximum</a:t>
            </a:r>
          </a:p>
          <a:p>
            <a:pPr lvl="2"/>
            <a:r>
              <a:rPr lang="en-US" sz="1800" dirty="0"/>
              <a:t>If a node represents MIN’s move, pick minimum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0FBA1-A495-694D-8D7A-CCFC9983F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90" y="4076224"/>
            <a:ext cx="7582622" cy="2549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51D925-1C4E-3E47-94AA-3AB01E9F09B1}"/>
              </a:ext>
            </a:extLst>
          </p:cNvPr>
          <p:cNvSpPr txBox="1"/>
          <p:nvPr/>
        </p:nvSpPr>
        <p:spPr>
          <a:xfrm>
            <a:off x="5383841" y="4178080"/>
            <a:ext cx="10983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Value: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F29064-FBE6-944F-B47B-A340B25EEBB5}"/>
              </a:ext>
            </a:extLst>
          </p:cNvPr>
          <p:cNvSpPr txBox="1"/>
          <p:nvPr/>
        </p:nvSpPr>
        <p:spPr>
          <a:xfrm>
            <a:off x="268941" y="232064"/>
            <a:ext cx="5114900" cy="47089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Minimax Weakness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Sometimes a bad move reaps benefits down the road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Example: giving up a queen in chess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general: looking one or two moves further might reveal a position is much better than thought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Horizon effect: when looking just a few more </a:t>
            </a:r>
            <a:r>
              <a:rPr lang="en-US" sz="2000" dirty="0" err="1"/>
              <a:t>plys</a:t>
            </a:r>
            <a:r>
              <a:rPr lang="en-US" sz="2000" dirty="0"/>
              <a:t> would reveal a move as very bad or very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Issue: minimax doesn't allow for deeper search in "interesting" situations.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9D8E-23A2-5C43-B9FA-785A9380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15D02-E2D1-CA46-968E-DD115434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38" y="1978040"/>
            <a:ext cx="5835370" cy="41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Minimax: suffers from horizon effect</a:t>
            </a:r>
          </a:p>
          <a:p>
            <a:r>
              <a:rPr lang="en-US" dirty="0"/>
              <a:t>Fix: don’t evaluate subtrees that have low value </a:t>
            </a:r>
          </a:p>
          <a:p>
            <a:pPr lvl="1"/>
            <a:r>
              <a:rPr lang="en-US" dirty="0"/>
              <a:t>For example, consider game-playing tree to right</a:t>
            </a:r>
          </a:p>
          <a:p>
            <a:r>
              <a:rPr lang="en-US" dirty="0"/>
              <a:t>Alpha-beta pruning</a:t>
            </a:r>
          </a:p>
          <a:p>
            <a:pPr lvl="1"/>
            <a:r>
              <a:rPr lang="en-US" dirty="0"/>
              <a:t>Whenever determine value of a node, propagate its result up the tree right away</a:t>
            </a:r>
          </a:p>
          <a:p>
            <a:pPr lvl="1"/>
            <a:r>
              <a:rPr lang="en-US" dirty="0"/>
              <a:t>Only explore children that could improve the accuracy</a:t>
            </a:r>
          </a:p>
          <a:p>
            <a:pPr lvl="2"/>
            <a:r>
              <a:rPr lang="en-US" dirty="0"/>
              <a:t>If value of MAX node is x, ignore any MIN child with value &lt;= x</a:t>
            </a:r>
          </a:p>
          <a:p>
            <a:pPr lvl="2"/>
            <a:r>
              <a:rPr lang="en-US" dirty="0"/>
              <a:t>If value of MIN node is no more than y, can ignore any MAX child with value &gt;= 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1888FE-64CE-3B4E-AEC0-2CE188694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04" y="2605265"/>
            <a:ext cx="4642879" cy="191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6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9D8E-23A2-5C43-B9FA-785A9380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047" y="289469"/>
            <a:ext cx="3244571" cy="1727027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15D02-E2D1-CA46-968E-DD115434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36" y="3271739"/>
            <a:ext cx="11339282" cy="32967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Evaluates just 6 leaves</a:t>
            </a:r>
          </a:p>
          <a:p>
            <a:r>
              <a:rPr lang="en-US" dirty="0"/>
              <a:t>Note must have one leaf for each topmost move</a:t>
            </a:r>
          </a:p>
          <a:p>
            <a:pPr lvl="1"/>
            <a:r>
              <a:rPr lang="en-US" dirty="0"/>
              <a:t>Consider what happens if that move is an automatic win or loss</a:t>
            </a:r>
          </a:p>
          <a:p>
            <a:r>
              <a:rPr lang="en-US" dirty="0"/>
              <a:t>Algorithm: complex logic with alpha, beta layers</a:t>
            </a:r>
          </a:p>
          <a:p>
            <a:pPr lvl="1"/>
            <a:r>
              <a:rPr lang="en-US" dirty="0"/>
              <a:t>Hand-execution: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simply ask what would happen if a particular node was –infinity or +infinity</a:t>
            </a:r>
          </a:p>
          <a:p>
            <a:r>
              <a:rPr lang="en-US" dirty="0"/>
              <a:t>Claim: alpha-beta pruning doubles the number of useful nodes evaluated</a:t>
            </a:r>
          </a:p>
          <a:p>
            <a:pPr lvl="1"/>
            <a:r>
              <a:rPr lang="en-US" dirty="0"/>
              <a:t>less of a threat of suffering from horizon effect</a:t>
            </a:r>
          </a:p>
          <a:p>
            <a:pPr lvl="1"/>
            <a:r>
              <a:rPr lang="en-US" dirty="0"/>
              <a:t>Improvement: allows evaluating more </a:t>
            </a:r>
            <a:r>
              <a:rPr lang="en-US" dirty="0" err="1"/>
              <a:t>plys</a:t>
            </a:r>
            <a:r>
              <a:rPr lang="en-US" dirty="0"/>
              <a:t> (since less work to evaluate bottom-most states)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FBA3F-4C59-A44F-A6E7-EC3736AE6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4" y="348757"/>
            <a:ext cx="7670105" cy="27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C086-1022-334F-B2AB-CBC93251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0651"/>
          </a:xfrm>
        </p:spPr>
        <p:txBody>
          <a:bodyPr/>
          <a:lstStyle/>
          <a:p>
            <a:r>
              <a:rPr lang="en-US" dirty="0"/>
              <a:t>Alpha-Beta Pruning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EB231-AB89-6E42-BFAB-4B25CA8B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10" y="1395736"/>
            <a:ext cx="2108608" cy="3371136"/>
          </a:xfrm>
        </p:spPr>
        <p:txBody>
          <a:bodyPr>
            <a:normAutofit/>
          </a:bodyPr>
          <a:lstStyle/>
          <a:p>
            <a:r>
              <a:rPr lang="en-US" dirty="0"/>
              <a:t>Which leaves MUST be evaluated?</a:t>
            </a:r>
          </a:p>
          <a:p>
            <a:r>
              <a:rPr lang="en-US" dirty="0"/>
              <a:t>What is MAX’s </a:t>
            </a:r>
            <a:r>
              <a:rPr lang="en-US"/>
              <a:t>move?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0F41AA-A9A3-3A49-8639-D371AE2A6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" t="6291" r="2619" b="5143"/>
          <a:stretch/>
        </p:blipFill>
        <p:spPr>
          <a:xfrm>
            <a:off x="2178424" y="1225296"/>
            <a:ext cx="9326880" cy="440740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A880112-C090-4B82-8814-AFAAFC22F4AA}"/>
              </a:ext>
            </a:extLst>
          </p:cNvPr>
          <p:cNvGrpSpPr/>
          <p:nvPr/>
        </p:nvGrpSpPr>
        <p:grpSpPr>
          <a:xfrm>
            <a:off x="8453654" y="4176889"/>
            <a:ext cx="558360" cy="321480"/>
            <a:chOff x="8453654" y="4176889"/>
            <a:chExt cx="55836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B8CA636-12D8-4B7C-8F23-3A47BF6482F8}"/>
                    </a:ext>
                  </a:extLst>
                </p14:cNvPr>
                <p14:cNvContentPartPr/>
                <p14:nvPr/>
              </p14:nvContentPartPr>
              <p14:xfrm>
                <a:off x="8550854" y="4247809"/>
                <a:ext cx="22320" cy="220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B8CA636-12D8-4B7C-8F23-3A47BF6482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42214" y="4239169"/>
                  <a:ext cx="39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8D7F53A-8777-4BCE-ACCE-58D03A38A03C}"/>
                    </a:ext>
                  </a:extLst>
                </p14:cNvPr>
                <p14:cNvContentPartPr/>
                <p14:nvPr/>
              </p14:nvContentPartPr>
              <p14:xfrm>
                <a:off x="8470934" y="4326289"/>
                <a:ext cx="170640" cy="51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8D7F53A-8777-4BCE-ACCE-58D03A38A0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62294" y="4317649"/>
                  <a:ext cx="188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285B93-E528-4332-A798-5E9F21B693DB}"/>
                    </a:ext>
                  </a:extLst>
                </p14:cNvPr>
                <p14:cNvContentPartPr/>
                <p14:nvPr/>
              </p14:nvContentPartPr>
              <p14:xfrm>
                <a:off x="8453654" y="4350409"/>
                <a:ext cx="165240" cy="32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285B93-E528-4332-A798-5E9F21B693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44654" y="4341769"/>
                  <a:ext cx="182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89FA5F-5F19-43B1-ACFC-600F1CC676A9}"/>
                    </a:ext>
                  </a:extLst>
                </p14:cNvPr>
                <p14:cNvContentPartPr/>
                <p14:nvPr/>
              </p14:nvContentPartPr>
              <p14:xfrm>
                <a:off x="8554454" y="4236289"/>
                <a:ext cx="16200" cy="206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89FA5F-5F19-43B1-ACFC-600F1CC676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45454" y="4227289"/>
                  <a:ext cx="338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15EE55B-0D9B-44C0-BDFC-7399BB554A5D}"/>
                    </a:ext>
                  </a:extLst>
                </p14:cNvPr>
                <p14:cNvContentPartPr/>
                <p14:nvPr/>
              </p14:nvContentPartPr>
              <p14:xfrm>
                <a:off x="8483534" y="4347529"/>
                <a:ext cx="144720" cy="27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15EE55B-0D9B-44C0-BDFC-7399BB554A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74894" y="4338889"/>
                  <a:ext cx="162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95DBCFF-3D2C-497E-AE56-FE522DA1089A}"/>
                    </a:ext>
                  </a:extLst>
                </p14:cNvPr>
                <p14:cNvContentPartPr/>
                <p14:nvPr/>
              </p14:nvContentPartPr>
              <p14:xfrm>
                <a:off x="8678294" y="4176889"/>
                <a:ext cx="333720" cy="177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95DBCFF-3D2C-497E-AE56-FE522DA108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69654" y="4167889"/>
                  <a:ext cx="351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3FE3ABE-3696-4F51-9AE2-2CFB1F9C2A7C}"/>
                    </a:ext>
                  </a:extLst>
                </p14:cNvPr>
                <p14:cNvContentPartPr/>
                <p14:nvPr/>
              </p14:nvContentPartPr>
              <p14:xfrm>
                <a:off x="8522774" y="4197409"/>
                <a:ext cx="76320" cy="300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3FE3ABE-3696-4F51-9AE2-2CFB1F9C2A7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14134" y="4188769"/>
                  <a:ext cx="93960" cy="31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7607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91DF-DDB0-4C46-A614-4AFCDDEF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4FD38-CFBE-E943-AB74-EF4FDE9A7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Minimax search: look-ahead search for games </a:t>
            </a:r>
          </a:p>
          <a:p>
            <a:r>
              <a:rPr lang="en-US" dirty="0"/>
              <a:t>Alpha-beta pruning: optimizing search. </a:t>
            </a:r>
          </a:p>
          <a:p>
            <a:r>
              <a:rPr lang="en-US" dirty="0"/>
              <a:t>Next: using logic to represent problems</a:t>
            </a:r>
            <a:r>
              <a:rPr lang="en-US"/>
              <a:t>, planning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2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0BBA1-26FD-AE41-AEC7-367361B0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&amp; Playing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E363A-1474-FA40-867E-FF06728A5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150" y="1350818"/>
            <a:ext cx="9815700" cy="5054464"/>
          </a:xfrm>
        </p:spPr>
        <p:txBody>
          <a:bodyPr>
            <a:normAutofit/>
          </a:bodyPr>
          <a:lstStyle/>
          <a:p>
            <a:r>
              <a:rPr lang="en-US" dirty="0"/>
              <a:t>Why is game playing an AI topic?</a:t>
            </a:r>
          </a:p>
          <a:p>
            <a:pPr lvl="1"/>
            <a:r>
              <a:rPr lang="en-US" dirty="0"/>
              <a:t>Certainly, a challenging task!</a:t>
            </a:r>
          </a:p>
          <a:p>
            <a:pPr lvl="1"/>
            <a:r>
              <a:rPr lang="en-US" dirty="0"/>
              <a:t>Obvious version of the Turing Test</a:t>
            </a:r>
          </a:p>
          <a:p>
            <a:r>
              <a:rPr lang="en-US" dirty="0"/>
              <a:t>What is a limitation of the game playing as a measure of intelligence?</a:t>
            </a:r>
          </a:p>
          <a:p>
            <a:pPr lvl="1"/>
            <a:r>
              <a:rPr lang="en-US" dirty="0"/>
              <a:t>The challenge for most games: large numbers of alternative paths</a:t>
            </a:r>
          </a:p>
          <a:p>
            <a:pPr lvl="1"/>
            <a:r>
              <a:rPr lang="en-US" dirty="0"/>
              <a:t>People: limit paths that you must examine</a:t>
            </a:r>
          </a:p>
          <a:p>
            <a:pPr lvl="1"/>
            <a:r>
              <a:rPr lang="en-US" dirty="0"/>
              <a:t>Computers: examining many paths is easy, harder to evaluate each “like a person”</a:t>
            </a:r>
          </a:p>
          <a:p>
            <a:pPr lvl="1"/>
            <a:r>
              <a:rPr lang="en-US" dirty="0"/>
              <a:t>Playing games is certainly easier than “real life”!</a:t>
            </a:r>
          </a:p>
          <a:p>
            <a:pPr lvl="1"/>
            <a:r>
              <a:rPr lang="en-US" dirty="0"/>
              <a:t>Are there intelligent people who aren’t good at playing games?</a:t>
            </a:r>
          </a:p>
          <a:p>
            <a:r>
              <a:rPr lang="en-US" dirty="0"/>
              <a:t>But useful: many problems come down to weighing alternative actions when there is some agent working against you</a:t>
            </a:r>
          </a:p>
          <a:p>
            <a:pPr lvl="1"/>
            <a:r>
              <a:rPr lang="en-US" dirty="0"/>
              <a:t>This is “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adversarial search</a:t>
            </a:r>
            <a:r>
              <a:rPr lang="en-US" dirty="0"/>
              <a:t>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E7D34-153D-9B49-80FB-D6FE15A4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48F8E-3DC9-774B-A18A-E4177763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42" y="1981200"/>
            <a:ext cx="8946541" cy="4195481"/>
          </a:xfrm>
        </p:spPr>
        <p:txBody>
          <a:bodyPr/>
          <a:lstStyle/>
          <a:p>
            <a:r>
              <a:rPr lang="en-US" dirty="0"/>
              <a:t>Core model: locations of pieces</a:t>
            </a:r>
          </a:p>
          <a:p>
            <a:r>
              <a:rPr lang="en-US" dirty="0"/>
              <a:t>Static evaluation function: def e(b: Board) -&gt; score</a:t>
            </a:r>
          </a:p>
          <a:p>
            <a:r>
              <a:rPr lang="en-US" dirty="0"/>
              <a:t>High score: more likely to win</a:t>
            </a:r>
          </a:p>
          <a:p>
            <a:r>
              <a:rPr lang="en-US" dirty="0"/>
              <a:t>Winning state: +infinity</a:t>
            </a:r>
          </a:p>
          <a:p>
            <a:r>
              <a:rPr lang="en-US" dirty="0"/>
              <a:t>Losing state: -infinity</a:t>
            </a:r>
          </a:p>
          <a:p>
            <a:r>
              <a:rPr lang="en-US" dirty="0"/>
              <a:t>Core game play: make moves that maximize your chance of winning/maximize e()</a:t>
            </a:r>
          </a:p>
          <a:p>
            <a:r>
              <a:rPr lang="en-US" dirty="0"/>
              <a:t>Opponent’s strategy: make moves which minimize your chance of winning/minimize e()</a:t>
            </a:r>
          </a:p>
        </p:txBody>
      </p:sp>
      <p:pic>
        <p:nvPicPr>
          <p:cNvPr id="1026" name="Picture 2" descr="Board Games for Girls | LoveToKnow">
            <a:extLst>
              <a:ext uri="{FF2B5EF4-FFF2-40B4-BE49-F238E27FC236}">
                <a16:creationId xmlns:a16="http://schemas.microsoft.com/office/drawing/2014/main" id="{AD5C2349-FB41-EF41-9738-F800768B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29" y="452718"/>
            <a:ext cx="3388659" cy="25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36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B522-CD35-A043-B48A-BBC9DA3B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4EE62-DD26-FC4B-B453-7874241D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811" y="1152983"/>
            <a:ext cx="6132981" cy="525229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Sample graph to left: Andy goes first, Barb responds</a:t>
            </a:r>
          </a:p>
          <a:p>
            <a:pPr lvl="1"/>
            <a:r>
              <a:rPr lang="en-US" sz="2400" dirty="0"/>
              <a:t>Andy’s move: maximal e()</a:t>
            </a:r>
          </a:p>
          <a:p>
            <a:pPr lvl="1"/>
            <a:r>
              <a:rPr lang="en-US" sz="2400" dirty="0"/>
              <a:t>Barb’s move: minimal e()</a:t>
            </a:r>
          </a:p>
          <a:p>
            <a:pPr lvl="1"/>
            <a:endParaRPr lang="en-US" sz="2400" dirty="0"/>
          </a:p>
          <a:p>
            <a:r>
              <a:rPr lang="en-US" sz="2800" i="1" dirty="0" err="1">
                <a:solidFill>
                  <a:schemeClr val="accent3"/>
                </a:solidFill>
              </a:rPr>
              <a:t>MiniMax</a:t>
            </a:r>
            <a:r>
              <a:rPr lang="en-US" sz="2800" i="1" dirty="0">
                <a:solidFill>
                  <a:schemeClr val="accent3"/>
                </a:solidFill>
              </a:rPr>
              <a:t> search</a:t>
            </a:r>
            <a:r>
              <a:rPr lang="en-US" sz="2800" dirty="0"/>
              <a:t>: finding a move that maximizes likelihood that Andy wins</a:t>
            </a:r>
          </a:p>
          <a:p>
            <a:endParaRPr lang="en-US" sz="2800" dirty="0"/>
          </a:p>
          <a:p>
            <a:r>
              <a:rPr lang="en-US" sz="2800" dirty="0"/>
              <a:t>Andy: referred to as MAX player</a:t>
            </a:r>
          </a:p>
          <a:p>
            <a:r>
              <a:rPr lang="en-US" sz="2800" dirty="0"/>
              <a:t>Barb: MIN player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B9D77D-2A4C-7945-830B-3D42FD3D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08" y="2807653"/>
            <a:ext cx="36957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0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A27D-D26E-674C-83D0-B8E68589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Tic-tac-toe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7F7E5-7E79-6F40-BD96-6F0AF6CE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877" y="2028469"/>
            <a:ext cx="5996735" cy="4195481"/>
          </a:xfrm>
        </p:spPr>
        <p:txBody>
          <a:bodyPr/>
          <a:lstStyle/>
          <a:p>
            <a:r>
              <a:rPr lang="en-US" dirty="0"/>
              <a:t>Possible e(b): (number of rows, columns, diagonals open to MAX) minus (number of rows, columns, diagonals open to MIN)</a:t>
            </a:r>
          </a:p>
          <a:p>
            <a:r>
              <a:rPr lang="en-US" dirty="0"/>
              <a:t>In this case (MAX placing </a:t>
            </a:r>
            <a:r>
              <a:rPr lang="en-US" dirty="0" err="1"/>
              <a:t>Xs</a:t>
            </a:r>
            <a:r>
              <a:rPr lang="en-US" dirty="0"/>
              <a:t>): 6 – 4 = 2</a:t>
            </a:r>
          </a:p>
          <a:p>
            <a:r>
              <a:rPr lang="en-US" dirty="0"/>
              <a:t>Give the scores for each of the following: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C74337-7988-5545-8850-0BB2244CD9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851368"/>
              </p:ext>
            </p:extLst>
          </p:nvPr>
        </p:nvGraphicFramePr>
        <p:xfrm>
          <a:off x="7368988" y="452718"/>
          <a:ext cx="3140403" cy="2523564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1046801">
                  <a:extLst>
                    <a:ext uri="{9D8B030D-6E8A-4147-A177-3AD203B41FA5}">
                      <a16:colId xmlns:a16="http://schemas.microsoft.com/office/drawing/2014/main" val="2966627269"/>
                    </a:ext>
                  </a:extLst>
                </a:gridCol>
                <a:gridCol w="1046801">
                  <a:extLst>
                    <a:ext uri="{9D8B030D-6E8A-4147-A177-3AD203B41FA5}">
                      <a16:colId xmlns:a16="http://schemas.microsoft.com/office/drawing/2014/main" val="2148076692"/>
                    </a:ext>
                  </a:extLst>
                </a:gridCol>
                <a:gridCol w="1046801">
                  <a:extLst>
                    <a:ext uri="{9D8B030D-6E8A-4147-A177-3AD203B41FA5}">
                      <a16:colId xmlns:a16="http://schemas.microsoft.com/office/drawing/2014/main" val="3499327930"/>
                    </a:ext>
                  </a:extLst>
                </a:gridCol>
              </a:tblGrid>
              <a:tr h="84118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493962"/>
                  </a:ext>
                </a:extLst>
              </a:tr>
              <a:tr h="84118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310882"/>
                  </a:ext>
                </a:extLst>
              </a:tr>
              <a:tr h="84118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25498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1675E70-933A-6D4E-AB08-73A55294A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984572"/>
              </p:ext>
            </p:extLst>
          </p:nvPr>
        </p:nvGraphicFramePr>
        <p:xfrm>
          <a:off x="1497106" y="4120830"/>
          <a:ext cx="2375649" cy="210312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791883">
                  <a:extLst>
                    <a:ext uri="{9D8B030D-6E8A-4147-A177-3AD203B41FA5}">
                      <a16:colId xmlns:a16="http://schemas.microsoft.com/office/drawing/2014/main" val="2966627269"/>
                    </a:ext>
                  </a:extLst>
                </a:gridCol>
                <a:gridCol w="791883">
                  <a:extLst>
                    <a:ext uri="{9D8B030D-6E8A-4147-A177-3AD203B41FA5}">
                      <a16:colId xmlns:a16="http://schemas.microsoft.com/office/drawing/2014/main" val="2148076692"/>
                    </a:ext>
                  </a:extLst>
                </a:gridCol>
                <a:gridCol w="791883">
                  <a:extLst>
                    <a:ext uri="{9D8B030D-6E8A-4147-A177-3AD203B41FA5}">
                      <a16:colId xmlns:a16="http://schemas.microsoft.com/office/drawing/2014/main" val="3499327930"/>
                    </a:ext>
                  </a:extLst>
                </a:gridCol>
              </a:tblGrid>
              <a:tr h="6298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93962"/>
                  </a:ext>
                </a:extLst>
              </a:tr>
              <a:tr h="62983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310882"/>
                  </a:ext>
                </a:extLst>
              </a:tr>
              <a:tr h="62983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254985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2C5D003-362F-1C46-BD6C-461A9F884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88874"/>
              </p:ext>
            </p:extLst>
          </p:nvPr>
        </p:nvGraphicFramePr>
        <p:xfrm>
          <a:off x="4688542" y="4120830"/>
          <a:ext cx="2375649" cy="210312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791883">
                  <a:extLst>
                    <a:ext uri="{9D8B030D-6E8A-4147-A177-3AD203B41FA5}">
                      <a16:colId xmlns:a16="http://schemas.microsoft.com/office/drawing/2014/main" val="2966627269"/>
                    </a:ext>
                  </a:extLst>
                </a:gridCol>
                <a:gridCol w="791883">
                  <a:extLst>
                    <a:ext uri="{9D8B030D-6E8A-4147-A177-3AD203B41FA5}">
                      <a16:colId xmlns:a16="http://schemas.microsoft.com/office/drawing/2014/main" val="2148076692"/>
                    </a:ext>
                  </a:extLst>
                </a:gridCol>
                <a:gridCol w="791883">
                  <a:extLst>
                    <a:ext uri="{9D8B030D-6E8A-4147-A177-3AD203B41FA5}">
                      <a16:colId xmlns:a16="http://schemas.microsoft.com/office/drawing/2014/main" val="3499327930"/>
                    </a:ext>
                  </a:extLst>
                </a:gridCol>
              </a:tblGrid>
              <a:tr h="6298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93962"/>
                  </a:ext>
                </a:extLst>
              </a:tr>
              <a:tr h="62983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310882"/>
                  </a:ext>
                </a:extLst>
              </a:tr>
              <a:tr h="629838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254985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DF9804D-06C3-8546-8112-A2F515D28E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076514"/>
              </p:ext>
            </p:extLst>
          </p:nvPr>
        </p:nvGraphicFramePr>
        <p:xfrm>
          <a:off x="7879978" y="4120830"/>
          <a:ext cx="2375649" cy="210312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791883">
                  <a:extLst>
                    <a:ext uri="{9D8B030D-6E8A-4147-A177-3AD203B41FA5}">
                      <a16:colId xmlns:a16="http://schemas.microsoft.com/office/drawing/2014/main" val="2966627269"/>
                    </a:ext>
                  </a:extLst>
                </a:gridCol>
                <a:gridCol w="791883">
                  <a:extLst>
                    <a:ext uri="{9D8B030D-6E8A-4147-A177-3AD203B41FA5}">
                      <a16:colId xmlns:a16="http://schemas.microsoft.com/office/drawing/2014/main" val="2148076692"/>
                    </a:ext>
                  </a:extLst>
                </a:gridCol>
                <a:gridCol w="791883">
                  <a:extLst>
                    <a:ext uri="{9D8B030D-6E8A-4147-A177-3AD203B41FA5}">
                      <a16:colId xmlns:a16="http://schemas.microsoft.com/office/drawing/2014/main" val="3499327930"/>
                    </a:ext>
                  </a:extLst>
                </a:gridCol>
              </a:tblGrid>
              <a:tr h="62983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93962"/>
                  </a:ext>
                </a:extLst>
              </a:tr>
              <a:tr h="62983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310882"/>
                  </a:ext>
                </a:extLst>
              </a:tr>
              <a:tr h="62983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254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41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0623-77EC-FA47-AB29-B6E4011F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3370077" cy="1400530"/>
          </a:xfrm>
        </p:spPr>
        <p:txBody>
          <a:bodyPr/>
          <a:lstStyle/>
          <a:p>
            <a:r>
              <a:rPr lang="en-US" dirty="0"/>
              <a:t>Tic-tac-toe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CC75-9D69-704C-9F3A-C727C034A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3612123" cy="4574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Better information: look at what MIN would do</a:t>
            </a:r>
          </a:p>
          <a:p>
            <a:r>
              <a:rPr lang="en-US" dirty="0"/>
              <a:t>Score for MAX at level 1: minimum of MIN’s possibilities</a:t>
            </a:r>
          </a:p>
          <a:p>
            <a:pPr lvl="1"/>
            <a:r>
              <a:rPr lang="en-US" dirty="0"/>
              <a:t>No need to eval board at MAX’s move since it’s MIN’s response that matters (unless win)</a:t>
            </a:r>
          </a:p>
          <a:p>
            <a:r>
              <a:rPr lang="en-US" dirty="0"/>
              <a:t>Best score for MAX: place in center</a:t>
            </a:r>
          </a:p>
          <a:p>
            <a:r>
              <a:rPr lang="en-US" dirty="0"/>
              <a:t>MIN: place O in </a:t>
            </a:r>
            <a:r>
              <a:rPr lang="en-US"/>
              <a:t>left corner </a:t>
            </a:r>
            <a:r>
              <a:rPr lang="en-US" dirty="0"/>
              <a:t>– IF O’s analysis is the same!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7E072-0C78-1E43-BAC2-F69EFC83E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90" y="230841"/>
            <a:ext cx="5489704" cy="639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5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0623-77EC-FA47-AB29-B6E4011F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3370077" cy="1400530"/>
          </a:xfrm>
        </p:spPr>
        <p:txBody>
          <a:bodyPr/>
          <a:lstStyle/>
          <a:p>
            <a:r>
              <a:rPr lang="en-US" dirty="0"/>
              <a:t>Tic-tac-toe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CC75-9D69-704C-9F3A-C727C034A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75" y="1853248"/>
            <a:ext cx="3283414" cy="4150658"/>
          </a:xfrm>
        </p:spPr>
        <p:txBody>
          <a:bodyPr>
            <a:normAutofit/>
          </a:bodyPr>
          <a:lstStyle/>
          <a:p>
            <a:r>
              <a:rPr lang="en-US" dirty="0"/>
              <a:t>MAX’s alternatives from this point</a:t>
            </a:r>
          </a:p>
          <a:p>
            <a:r>
              <a:rPr lang="en-US" dirty="0"/>
              <a:t>MAX can play bottom left or bottom right for a score of 1</a:t>
            </a:r>
          </a:p>
          <a:p>
            <a:r>
              <a:rPr lang="en-US" dirty="0"/>
              <a:t>Assume MAX randomly selects bottom right</a:t>
            </a:r>
          </a:p>
          <a:p>
            <a:r>
              <a:rPr lang="en-US" dirty="0"/>
              <a:t>MIN must respond with O in upper left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FB45D-E83D-BC41-BB6E-E2FF02D68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854" y="452718"/>
            <a:ext cx="7501000" cy="58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0623-77EC-FA47-AB29-B6E4011F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3370077" cy="1400530"/>
          </a:xfrm>
        </p:spPr>
        <p:txBody>
          <a:bodyPr/>
          <a:lstStyle/>
          <a:p>
            <a:r>
              <a:rPr lang="en-US" dirty="0"/>
              <a:t>Tic-tac-toe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CC75-9D69-704C-9F3A-C727C034A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75" y="1853248"/>
            <a:ext cx="3283414" cy="4150658"/>
          </a:xfrm>
        </p:spPr>
        <p:txBody>
          <a:bodyPr>
            <a:normAutofit/>
          </a:bodyPr>
          <a:lstStyle/>
          <a:p>
            <a:r>
              <a:rPr lang="en-US" dirty="0"/>
              <a:t>New state: MAX (X’s) and MIN (O’s) have both made two moves</a:t>
            </a:r>
          </a:p>
          <a:p>
            <a:r>
              <a:rPr lang="en-US" dirty="0"/>
              <a:t>MAX: will move </a:t>
            </a:r>
          </a:p>
          <a:p>
            <a:r>
              <a:rPr lang="en-US" dirty="0"/>
              <a:t>Only non-defeat move for MAX: lower left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2EDD4-AD0C-2E4E-9F27-85FE0E951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23" y="129988"/>
            <a:ext cx="6918126" cy="65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5A0F-3865-324F-8838-51C6E430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33" y="477165"/>
            <a:ext cx="3679792" cy="2951835"/>
          </a:xfrm>
        </p:spPr>
        <p:txBody>
          <a:bodyPr/>
          <a:lstStyle/>
          <a:p>
            <a:r>
              <a:rPr lang="en-US" dirty="0"/>
              <a:t>Minimax Search with Look-ahead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7943B-E639-864C-95C2-5B74B2B5E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978" y="400048"/>
            <a:ext cx="6975081" cy="3399016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chemeClr val="accent3"/>
                </a:solidFill>
              </a:rPr>
              <a:t>Ply</a:t>
            </a:r>
            <a:r>
              <a:rPr lang="en-US" sz="2400" dirty="0"/>
              <a:t>: one set of moves by either player</a:t>
            </a:r>
          </a:p>
          <a:p>
            <a:r>
              <a:rPr lang="en-US" sz="2400" dirty="0"/>
              <a:t>Minimax procedure: </a:t>
            </a:r>
          </a:p>
          <a:p>
            <a:pPr lvl="1"/>
            <a:r>
              <a:rPr lang="en-US" sz="2000" dirty="0"/>
              <a:t>Expand 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US" sz="2000" dirty="0" err="1"/>
              <a:t>plys</a:t>
            </a:r>
            <a:endParaRPr lang="en-US" sz="2000" dirty="0"/>
          </a:p>
          <a:p>
            <a:pPr lvl="1"/>
            <a:r>
              <a:rPr lang="en-US" sz="2000" dirty="0"/>
              <a:t>Evaluate bottom-most ply</a:t>
            </a:r>
          </a:p>
          <a:p>
            <a:pPr lvl="1"/>
            <a:r>
              <a:rPr lang="en-US" sz="2000" dirty="0"/>
              <a:t>Propagate results towards decision point</a:t>
            </a:r>
          </a:p>
          <a:p>
            <a:pPr lvl="2"/>
            <a:r>
              <a:rPr lang="en-US" sz="1800" dirty="0"/>
              <a:t>If a node represents MAX’s move: pick maximum</a:t>
            </a:r>
          </a:p>
          <a:p>
            <a:pPr lvl="2"/>
            <a:r>
              <a:rPr lang="en-US" sz="1800" dirty="0"/>
              <a:t>If a node represents MIN’s move, pick minimum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0FBA1-A495-694D-8D7A-CCFC9983F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90" y="4076224"/>
            <a:ext cx="7582622" cy="2549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51D925-1C4E-3E47-94AA-3AB01E9F09B1}"/>
              </a:ext>
            </a:extLst>
          </p:cNvPr>
          <p:cNvSpPr txBox="1"/>
          <p:nvPr/>
        </p:nvSpPr>
        <p:spPr>
          <a:xfrm>
            <a:off x="5383841" y="4178080"/>
            <a:ext cx="109837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Value: 3</a:t>
            </a:r>
          </a:p>
        </p:txBody>
      </p:sp>
    </p:spTree>
    <p:extLst>
      <p:ext uri="{BB962C8B-B14F-4D97-AF65-F5344CB8AC3E}">
        <p14:creationId xmlns:p14="http://schemas.microsoft.com/office/powerpoint/2010/main" val="18268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4102</TotalTime>
  <Words>1050</Words>
  <Application>Microsoft Office PowerPoint</Application>
  <PresentationFormat>Widescreen</PresentationFormat>
  <Paragraphs>134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CS 2400: Introduction to Artificial Intelligence</vt:lpstr>
      <vt:lpstr>Search &amp; Playing Games</vt:lpstr>
      <vt:lpstr>Modeling games</vt:lpstr>
      <vt:lpstr>Playing Games</vt:lpstr>
      <vt:lpstr>Tic-tac-toe</vt:lpstr>
      <vt:lpstr>Tic-tac-toe</vt:lpstr>
      <vt:lpstr>Tic-tac-toe</vt:lpstr>
      <vt:lpstr>Tic-tac-toe</vt:lpstr>
      <vt:lpstr>Minimax Search with Look-ahead</vt:lpstr>
      <vt:lpstr>A four-ply mini-max example</vt:lpstr>
      <vt:lpstr>Minimax Search with Look-ahead</vt:lpstr>
      <vt:lpstr>Alpha-beta Pruning</vt:lpstr>
      <vt:lpstr>Alpha-beta Pruning</vt:lpstr>
      <vt:lpstr>Alpha-Beta Pruning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2400 Introduction to Artificial Intelligence</dc:title>
  <dc:creator>Hasker, Dr. Robert</dc:creator>
  <cp:lastModifiedBy>Hasker, Robert</cp:lastModifiedBy>
  <cp:revision>152</cp:revision>
  <dcterms:created xsi:type="dcterms:W3CDTF">2019-08-18T15:44:09Z</dcterms:created>
  <dcterms:modified xsi:type="dcterms:W3CDTF">2022-04-28T15:49:03Z</dcterms:modified>
</cp:coreProperties>
</file>