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400" r:id="rId3"/>
    <p:sldId id="397" r:id="rId4"/>
    <p:sldId id="399" r:id="rId5"/>
    <p:sldId id="367" r:id="rId6"/>
    <p:sldId id="368" r:id="rId7"/>
    <p:sldId id="412" r:id="rId8"/>
    <p:sldId id="374" r:id="rId9"/>
    <p:sldId id="401" r:id="rId10"/>
    <p:sldId id="378" r:id="rId11"/>
    <p:sldId id="377" r:id="rId12"/>
    <p:sldId id="403" r:id="rId13"/>
    <p:sldId id="380" r:id="rId14"/>
    <p:sldId id="384" r:id="rId15"/>
    <p:sldId id="264" r:id="rId16"/>
    <p:sldId id="319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95827"/>
  </p:normalViewPr>
  <p:slideViewPr>
    <p:cSldViewPr snapToGrid="0">
      <p:cViewPr varScale="1">
        <p:scale>
          <a:sx n="100" d="100"/>
          <a:sy n="100" d="100"/>
        </p:scale>
        <p:origin x="368" y="168"/>
      </p:cViewPr>
      <p:guideLst/>
    </p:cSldViewPr>
  </p:slideViewPr>
  <p:outlineViewPr>
    <p:cViewPr>
      <p:scale>
        <a:sx n="33" d="100"/>
        <a:sy n="33" d="100"/>
      </p:scale>
      <p:origin x="0" y="-26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10A0-22A7-447F-B497-8D52FA46F432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79EEC-BC29-446F-AC5B-976492D4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22ABE2-A092-4CFB-AB2B-701FFAC80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FEF9F-8A85-4E09-BC58-688AC8BC833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023AA2E-282C-4B36-8AF5-7F1DBEB43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5BCE14-9101-4DA4-8627-B0D9C25A3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57CC10-F631-430D-9944-5AFCABDA1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719B-B25D-4F26-8C76-23337F66F92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2047A4AB-12F0-4414-9350-F3FEFD8D3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94F5FF2C-2B89-4AA8-9789-3D7B6BDF0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431906-B53E-4BE3-9BFF-90AAEB9E7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82FA2-C122-4319-931D-F6910C440A0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ECC8BECE-E1D4-4144-83B0-F548153A5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BB91039A-690C-4335-A8BF-74D1BCA32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8F1D87-7110-4F82-8089-B5786C90F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81448-16F7-458D-A63D-A61304D5482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C3C8233E-D7C8-4A91-BFD5-F0F84376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0EF15C8-7E80-4EF2-AE16-FE1644224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C134B6-61F8-46A1-A834-A187CEE9F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2185D-6EF5-4DB3-8945-85B6288D329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0CFB6445-8C1C-4566-9B6A-4AE6F450B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0AB08171-5EBA-4246-B131-8C4A91208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 from Nilsson, Ch. 2, Figure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M. </a:t>
            </a:r>
            <a:r>
              <a:rPr lang="en-US" dirty="0" err="1"/>
              <a:t>Ghallab</a:t>
            </a:r>
            <a:r>
              <a:rPr lang="en-US" dirty="0"/>
              <a:t>, D. Nau, P. Traverso, </a:t>
            </a:r>
            <a:r>
              <a:rPr lang="en-US" i="1" dirty="0"/>
              <a:t>Automated Planning: Theory and Practice</a:t>
            </a:r>
            <a:r>
              <a:rPr lang="en-US" dirty="0"/>
              <a:t>, Elsevier,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Unnecessary detail: what if the container shifts a half inch during transportation?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C5F284-20D6-4AEF-9A92-69D44DAAC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8BDCD-CBCF-4FD4-AD1C-908743C0FFE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4FA31D49-C753-406E-8F2C-7FED425BB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7BE0894E-4AA6-4573-97D7-4AC0AC86D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7CBA69-9D79-42C8-970A-C63DB7861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77F58-555A-4B34-97D2-52162CBCC8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F9E4009-700A-4915-8EB9-962202F14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610E8DA-E1B6-4CCC-9F29-43CA43855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r>
              <a:rPr lang="en-US" altLang="en-US" dirty="0"/>
              <a:t>Note: humid implies hot is not actually true – it can be humid in cold weather.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79EEC-BC29-446F-AC5B-976492D4F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0BE196-D651-475F-86DC-695F9A937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98739-BC68-497D-B0E1-A6706D8DA3C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5ABCD180-79BF-4A36-8F19-D5171FABD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E8888C6-3F1F-4099-ABF8-00DE73F5A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22ABE2-A092-4CFB-AB2B-701FFAC80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FEF9F-8A85-4E09-BC58-688AC8BC833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023AA2E-282C-4B36-8AF5-7F1DBEB43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5BCE14-9101-4DA4-8627-B0D9C25A3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r>
              <a:rPr lang="en-US" altLang="en-US" dirty="0"/>
              <a:t>Unit resolution: provable by truth tables</a:t>
            </a:r>
          </a:p>
        </p:txBody>
      </p:sp>
    </p:spTree>
    <p:extLst>
      <p:ext uri="{BB962C8B-B14F-4D97-AF65-F5344CB8AC3E}">
        <p14:creationId xmlns:p14="http://schemas.microsoft.com/office/powerpoint/2010/main" val="37409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B3BAFD-0BED-419E-B17D-F74A9E764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0C8E2-7BA9-4AF1-BA04-5FBC068B43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983C3AFF-18EC-4F2B-9C61-41CF798C1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55311B7A-B3F7-49B0-A58D-9C0A9E65E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38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4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65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70A2-10AA-40D9-AFB8-8A746802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0E745F8-6F51-4F75-ABD3-FC044C0658E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2870-F58C-4423-837F-020F30006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52000" y="65532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fld id="{5E670C1E-BFE5-4BAD-AABF-4E3248E95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0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05CF7-D815-0E48-ADC9-D699A8B85B8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CS 2400:  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630" y="4777381"/>
            <a:ext cx="8825658" cy="861420"/>
          </a:xfrm>
        </p:spPr>
        <p:txBody>
          <a:bodyPr/>
          <a:lstStyle/>
          <a:p>
            <a:pPr algn="r"/>
            <a:r>
              <a:rPr lang="en-US" dirty="0"/>
              <a:t>Note 5: Propositional and First-Order Logic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362CD-DCBE-C34E-8B7B-5637E4478F85}"/>
              </a:ext>
            </a:extLst>
          </p:cNvPr>
          <p:cNvSpPr txBox="1"/>
          <p:nvPr/>
        </p:nvSpPr>
        <p:spPr>
          <a:xfrm>
            <a:off x="6329404" y="401714"/>
            <a:ext cx="549381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Readings: Ch. 5 through 5.1.2; Ch. 6 through 6.2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5A95E75D-4A11-48A8-9673-2D8B45505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088" y="350103"/>
            <a:ext cx="11189913" cy="83099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do we know unit resolution is a valid rule?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301059" name="Group 3">
            <a:extLst>
              <a:ext uri="{FF2B5EF4-FFF2-40B4-BE49-F238E27FC236}">
                <a16:creationId xmlns:a16="http://schemas.microsoft.com/office/drawing/2014/main" id="{DE54AD1D-746C-4EA4-95E2-115F3B415B9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21484710"/>
              </p:ext>
            </p:extLst>
          </p:nvPr>
        </p:nvGraphicFramePr>
        <p:xfrm>
          <a:off x="1185435" y="2181162"/>
          <a:ext cx="10069217" cy="4114801"/>
        </p:xfrm>
        <a:graphic>
          <a:graphicData uri="http://schemas.openxmlformats.org/drawingml/2006/table">
            <a:tbl>
              <a:tblPr/>
              <a:tblGrid>
                <a:gridCol w="1119000">
                  <a:extLst>
                    <a:ext uri="{9D8B030D-6E8A-4147-A177-3AD203B41FA5}">
                      <a16:colId xmlns:a16="http://schemas.microsoft.com/office/drawing/2014/main" val="1043643428"/>
                    </a:ext>
                  </a:extLst>
                </a:gridCol>
                <a:gridCol w="1210467">
                  <a:extLst>
                    <a:ext uri="{9D8B030D-6E8A-4147-A177-3AD203B41FA5}">
                      <a16:colId xmlns:a16="http://schemas.microsoft.com/office/drawing/2014/main" val="3626766066"/>
                    </a:ext>
                  </a:extLst>
                </a:gridCol>
                <a:gridCol w="1269804">
                  <a:extLst>
                    <a:ext uri="{9D8B030D-6E8A-4147-A177-3AD203B41FA5}">
                      <a16:colId xmlns:a16="http://schemas.microsoft.com/office/drawing/2014/main" val="3098166243"/>
                    </a:ext>
                  </a:extLst>
                </a:gridCol>
                <a:gridCol w="1246069">
                  <a:extLst>
                    <a:ext uri="{9D8B030D-6E8A-4147-A177-3AD203B41FA5}">
                      <a16:colId xmlns:a16="http://schemas.microsoft.com/office/drawing/2014/main" val="3897750758"/>
                    </a:ext>
                  </a:extLst>
                </a:gridCol>
                <a:gridCol w="2088648">
                  <a:extLst>
                    <a:ext uri="{9D8B030D-6E8A-4147-A177-3AD203B41FA5}">
                      <a16:colId xmlns:a16="http://schemas.microsoft.com/office/drawing/2014/main" val="2219864380"/>
                    </a:ext>
                  </a:extLst>
                </a:gridCol>
                <a:gridCol w="1732628">
                  <a:extLst>
                    <a:ext uri="{9D8B030D-6E8A-4147-A177-3AD203B41FA5}">
                      <a16:colId xmlns:a16="http://schemas.microsoft.com/office/drawing/2014/main" val="1704071497"/>
                    </a:ext>
                  </a:extLst>
                </a:gridCol>
                <a:gridCol w="1402601">
                  <a:extLst>
                    <a:ext uri="{9D8B030D-6E8A-4147-A177-3AD203B41FA5}">
                      <a16:colId xmlns:a16="http://schemas.microsoft.com/office/drawing/2014/main" val="585173546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 </a:t>
                      </a:r>
                      <a:r>
                        <a:rPr lang="en-US" altLang="en-US" sz="2400" dirty="0">
                          <a:latin typeface="+mj-lt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400" dirty="0">
                          <a:latin typeface="+mj-lt"/>
                        </a:rPr>
                        <a:t> q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dirty="0">
                          <a:latin typeface="+mj-lt"/>
                          <a:sym typeface="Symbol" panose="05050102010706020507" pitchFamily="18" charset="2"/>
                        </a:rPr>
                        <a:t>p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(p </a:t>
                      </a:r>
                      <a:r>
                        <a:rPr lang="en-US" altLang="en-US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j-lt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j-lt"/>
                        </a:rPr>
                        <a:t> q) </a:t>
                      </a:r>
                      <a:r>
                        <a:rPr lang="en-US" altLang="en-US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j-lt"/>
                          <a:sym typeface="Symbol" panose="05050102010706020507" pitchFamily="18" charset="2"/>
                        </a:rPr>
                        <a:t> p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j-lt"/>
                          <a:sym typeface="Symbol" panose="05050102010706020507" pitchFamily="18" charset="2"/>
                        </a:rPr>
                        <a:t>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US" altLang="en-US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j-lt"/>
                          <a:sym typeface="Symbol" panose="05050102010706020507" pitchFamily="18" charset="2"/>
                        </a:rPr>
                        <a:t> q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87662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521975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38779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27044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397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10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8425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256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828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40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7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0635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76E315-8296-4B8E-9C69-C1848346BE53}"/>
              </a:ext>
            </a:extLst>
          </p:cNvPr>
          <p:cNvSpPr txBox="1"/>
          <p:nvPr/>
        </p:nvSpPr>
        <p:spPr>
          <a:xfrm>
            <a:off x="5619307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39929-8862-465F-88AE-FEA92C4795BC}"/>
              </a:ext>
            </a:extLst>
          </p:cNvPr>
          <p:cNvSpPr txBox="1"/>
          <p:nvPr/>
        </p:nvSpPr>
        <p:spPr>
          <a:xfrm>
            <a:off x="1790197" y="1324178"/>
            <a:ext cx="823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Truth tables to show {</a:t>
            </a:r>
            <a:r>
              <a:rPr lang="en-US" altLang="en-US" sz="2400" dirty="0">
                <a:latin typeface="+mj-lt"/>
              </a:rPr>
              <a:t>p 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+mj-lt"/>
              </a:rPr>
              <a:t> q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, p} is equivalent to {p, </a:t>
            </a:r>
            <a:r>
              <a:rPr lang="en-US" altLang="en-US" sz="2400" dirty="0">
                <a:latin typeface="+mj-lt"/>
              </a:rPr>
              <a:t>q}</a:t>
            </a:r>
          </a:p>
        </p:txBody>
      </p:sp>
    </p:spTree>
    <p:extLst>
      <p:ext uri="{BB962C8B-B14F-4D97-AF65-F5344CB8AC3E}">
        <p14:creationId xmlns:p14="http://schemas.microsoft.com/office/powerpoint/2010/main" val="7114175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AD2B441F-AEB1-4E00-B629-1E7D42EB4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177" y="131135"/>
            <a:ext cx="9900684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Application: starting a car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42009A55-8A88-4AF9-8EB6-CDAB0642C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3177" y="1371600"/>
            <a:ext cx="9436223" cy="510540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Let</a:t>
            </a:r>
          </a:p>
          <a:p>
            <a:pPr lvl="1"/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batt</a:t>
            </a:r>
            <a:r>
              <a:rPr lang="en-US" altLang="en-US" sz="2200" dirty="0"/>
              <a:t>: battery is charged</a:t>
            </a:r>
          </a:p>
          <a:p>
            <a:pPr lvl="1"/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gas</a:t>
            </a:r>
            <a:r>
              <a:rPr lang="en-US" altLang="en-US" sz="2200" dirty="0"/>
              <a:t>: engine receiving gasoline</a:t>
            </a:r>
          </a:p>
          <a:p>
            <a:pPr lvl="1"/>
            <a:r>
              <a:rPr lang="en-US" alt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ig</a:t>
            </a:r>
            <a:r>
              <a:rPr lang="en-US" altLang="en-US" sz="2200" dirty="0"/>
              <a:t>: ignition is engaged</a:t>
            </a:r>
          </a:p>
          <a:p>
            <a:pPr lvl="1"/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run</a:t>
            </a:r>
            <a:r>
              <a:rPr lang="en-US" altLang="en-US" sz="2200" dirty="0"/>
              <a:t>: engine is running</a:t>
            </a:r>
          </a:p>
          <a:p>
            <a:r>
              <a:rPr lang="en-US" altLang="en-US" sz="2200" dirty="0"/>
              <a:t>Then we can say an engine is running when the battery is charged, the engine is receiving gasoline, and the ignition is engaged:</a:t>
            </a:r>
          </a:p>
          <a:p>
            <a:pPr marL="457200" lvl="1" indent="0">
              <a:buNone/>
            </a:pPr>
            <a:r>
              <a:rPr lang="en-US" altLang="en-US" sz="2200" dirty="0"/>
              <a:t>	</a:t>
            </a:r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bat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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gas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</a:t>
            </a:r>
            <a:r>
              <a:rPr lang="en-US" altLang="en-US" sz="2200" dirty="0"/>
              <a:t> </a:t>
            </a:r>
            <a:r>
              <a:rPr lang="en-US" alt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ig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 </a:t>
            </a:r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run</a:t>
            </a:r>
          </a:p>
          <a:p>
            <a:r>
              <a:rPr lang="en-US" altLang="en-US" sz="2200" dirty="0">
                <a:sym typeface="Symbol" panose="05050102010706020507" pitchFamily="18" charset="2"/>
              </a:rPr>
              <a:t>Suppose the engine is not running; can we explain why?</a:t>
            </a:r>
          </a:p>
          <a:p>
            <a:pPr lvl="1"/>
            <a:r>
              <a:rPr lang="en-US" altLang="en-US" sz="2200" dirty="0">
                <a:sym typeface="Symbol" panose="05050102010706020507" pitchFamily="18" charset="2"/>
              </a:rPr>
              <a:t>What can we deduce from </a:t>
            </a:r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gas</a:t>
            </a:r>
            <a:r>
              <a:rPr lang="en-US" altLang="en-US" sz="2200" dirty="0">
                <a:sym typeface="Symbol" panose="05050102010706020507" pitchFamily="18" charset="2"/>
              </a:rPr>
              <a:t>, </a:t>
            </a:r>
            <a:r>
              <a:rPr lang="en-US" alt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ig</a:t>
            </a:r>
            <a:r>
              <a:rPr lang="en-US" altLang="en-US" sz="2200" dirty="0">
                <a:sym typeface="Symbol" panose="05050102010706020507" pitchFamily="18" charset="2"/>
              </a:rPr>
              <a:t>, and </a:t>
            </a:r>
            <a:r>
              <a:rPr lang="en-US" alt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run</a:t>
            </a:r>
            <a:r>
              <a:rPr lang="en-US" altLang="en-US" sz="2200" dirty="0">
                <a:sym typeface="Symbol" panose="05050102010706020507" pitchFamily="18" charset="2"/>
              </a:rPr>
              <a:t>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7346-6A30-48C7-ADDE-85913DFD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0" y="242458"/>
            <a:ext cx="4288495" cy="1372906"/>
          </a:xfrm>
        </p:spPr>
        <p:txBody>
          <a:bodyPr/>
          <a:lstStyle/>
          <a:p>
            <a:r>
              <a:rPr lang="en-US" dirty="0"/>
              <a:t>Proof: battery not charged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4492C-C6AC-4F2A-82B3-6AD5A2D1D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490" y="1955640"/>
            <a:ext cx="5420710" cy="457965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Known: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/>
              <a:t>batt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gas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ig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run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/>
              <a:t>ig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run</a:t>
            </a:r>
            <a:endParaRPr lang="en-US" sz="2000" dirty="0"/>
          </a:p>
          <a:p>
            <a:r>
              <a:rPr lang="en-US" sz="2000" dirty="0"/>
              <a:t>Steps: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altLang="en-US" sz="2000" dirty="0">
                <a:sym typeface="Symbol" panose="05050102010706020507" pitchFamily="18" charset="2"/>
              </a:rPr>
              <a:t>(</a:t>
            </a:r>
            <a:r>
              <a:rPr lang="en-US" altLang="en-US" sz="2000" dirty="0"/>
              <a:t>batt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gas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ig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 run</a:t>
            </a:r>
          </a:p>
          <a:p>
            <a:pPr marL="857250" lvl="2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by implication elimination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batt 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(gas 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ig</a:t>
            </a:r>
            <a:r>
              <a:rPr lang="en-US" altLang="en-US" sz="2000" dirty="0"/>
              <a:t>)) </a:t>
            </a:r>
            <a:r>
              <a:rPr lang="en-US" altLang="en-US" sz="2000" dirty="0">
                <a:sym typeface="Symbol" panose="05050102010706020507" pitchFamily="18" charset="2"/>
              </a:rPr>
              <a:t> run</a:t>
            </a:r>
          </a:p>
          <a:p>
            <a:pPr marL="457200" lvl="1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by distribution over and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altLang="en-US" sz="2000" dirty="0">
                <a:sym typeface="Symbol" panose="05050102010706020507" pitchFamily="18" charset="2"/>
              </a:rPr>
              <a:t>(batt  gas  </a:t>
            </a:r>
            <a:r>
              <a:rPr lang="en-US" altLang="en-US" sz="2000" dirty="0" err="1"/>
              <a:t>ig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 run</a:t>
            </a:r>
          </a:p>
          <a:p>
            <a:pPr marL="457200" lvl="1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by distribution over and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02BAA-9D09-4BC3-A7F4-00599646A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19959"/>
            <a:ext cx="5181600" cy="258532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altLang="en-US" sz="1900" dirty="0">
                <a:sym typeface="Symbol" panose="05050102010706020507" pitchFamily="18" charset="2"/>
              </a:rPr>
              <a:t>batt  gas  </a:t>
            </a:r>
            <a:r>
              <a:rPr lang="en-US" altLang="en-US" sz="1900" dirty="0" err="1"/>
              <a:t>ig</a:t>
            </a:r>
            <a:endParaRPr lang="en-US" sz="1900" dirty="0"/>
          </a:p>
          <a:p>
            <a:pPr marL="0" indent="0">
              <a:buNone/>
            </a:pPr>
            <a:r>
              <a:rPr lang="en-US" altLang="en-US" sz="1900" dirty="0">
                <a:sym typeface="Symbol" panose="05050102010706020507" pitchFamily="18" charset="2"/>
              </a:rPr>
              <a:t>	by unit resolution between 4, 5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altLang="en-US" sz="1900" dirty="0">
                <a:sym typeface="Symbol" panose="05050102010706020507" pitchFamily="18" charset="2"/>
              </a:rPr>
              <a:t>batt  </a:t>
            </a:r>
            <a:r>
              <a:rPr lang="en-US" altLang="en-US" sz="1900" dirty="0"/>
              <a:t>gas</a:t>
            </a:r>
          </a:p>
          <a:p>
            <a:pPr marL="0" indent="0">
              <a:buNone/>
            </a:pPr>
            <a:r>
              <a:rPr lang="en-US" altLang="en-US" sz="1900" dirty="0"/>
              <a:t>	by unit resolution between 3, 8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altLang="en-US" sz="1900" dirty="0">
                <a:sym typeface="Symbol" panose="05050102010706020507" pitchFamily="18" charset="2"/>
              </a:rPr>
              <a:t>batt</a:t>
            </a:r>
          </a:p>
          <a:p>
            <a:pPr marL="0" indent="0">
              <a:buNone/>
            </a:pPr>
            <a:r>
              <a:rPr lang="en-US" altLang="en-US" sz="1900" dirty="0"/>
              <a:t>	by unit resolution between 2, 9</a:t>
            </a:r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027A7-8E95-4F3F-8FC3-B1C5B51B1FC4}"/>
              </a:ext>
            </a:extLst>
          </p:cNvPr>
          <p:cNvSpPr txBox="1"/>
          <p:nvPr/>
        </p:nvSpPr>
        <p:spPr>
          <a:xfrm>
            <a:off x="5607269" y="322703"/>
            <a:ext cx="6311462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en-US" b="1" u="sng" dirty="0"/>
              <a:t>RULE</a:t>
            </a:r>
            <a:r>
              <a:rPr lang="en-US" altLang="en-US" u="sng" dirty="0"/>
              <a:t>			</a:t>
            </a:r>
            <a:r>
              <a:rPr lang="en-US" altLang="en-US" b="1" u="sng" dirty="0"/>
              <a:t>PREMISE	        	CONCLUSION</a:t>
            </a:r>
            <a:endParaRPr lang="en-US" altLang="en-US" dirty="0"/>
          </a:p>
          <a:p>
            <a:r>
              <a:rPr lang="en-US" altLang="en-US" dirty="0"/>
              <a:t>Modus Ponens		p, p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q	      q </a:t>
            </a:r>
          </a:p>
          <a:p>
            <a:r>
              <a:rPr lang="en-US" altLang="en-US" dirty="0"/>
              <a:t>And Introduction	p, q		      p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q</a:t>
            </a:r>
          </a:p>
          <a:p>
            <a:r>
              <a:rPr lang="en-US" altLang="en-US" dirty="0"/>
              <a:t>And Elimination		p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q		      p</a:t>
            </a:r>
          </a:p>
          <a:p>
            <a:r>
              <a:rPr lang="en-US" altLang="en-US" dirty="0"/>
              <a:t>Double Negation	</a:t>
            </a:r>
            <a:r>
              <a:rPr lang="en-US" altLang="en-US" dirty="0">
                <a:sym typeface="Symbol" panose="05050102010706020507" pitchFamily="18" charset="2"/>
              </a:rPr>
              <a:t></a:t>
            </a:r>
            <a:r>
              <a:rPr lang="en-US" altLang="en-US" dirty="0"/>
              <a:t>p		      p</a:t>
            </a:r>
          </a:p>
          <a:p>
            <a:r>
              <a:rPr lang="en-US" altLang="en-US" dirty="0"/>
              <a:t>Distribution Over And    	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/>
              <a:t>(p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q) 	  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/>
              <a:t>p </a:t>
            </a:r>
            <a:r>
              <a:rPr lang="en-US" altLang="en-US" dirty="0">
                <a:sym typeface="Symbol" panose="05050102010706020507" pitchFamily="18" charset="2"/>
              </a:rPr>
              <a:t> q</a:t>
            </a:r>
          </a:p>
          <a:p>
            <a:r>
              <a:rPr lang="en-US" altLang="en-US" dirty="0"/>
              <a:t>Implication Elimination 	p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q		  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/>
              <a:t>p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q</a:t>
            </a:r>
          </a:p>
          <a:p>
            <a:r>
              <a:rPr lang="en-US" altLang="en-US" dirty="0"/>
              <a:t>Unit Resolution		p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q, </a:t>
            </a:r>
            <a:r>
              <a:rPr lang="en-US" altLang="en-US" dirty="0">
                <a:sym typeface="Symbol" panose="05050102010706020507" pitchFamily="18" charset="2"/>
              </a:rPr>
              <a:t>p    </a:t>
            </a:r>
            <a:r>
              <a:rPr lang="en-US" altLang="en-US" dirty="0"/>
              <a:t>	      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362219C-D7FA-4851-AA7A-6EC740DA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Proving things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F1CED6C-AE59-471B-B8D7-4B57022E7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524000"/>
            <a:ext cx="8610600" cy="5029200"/>
          </a:xfrm>
        </p:spPr>
        <p:txBody>
          <a:bodyPr>
            <a:normAutofit/>
          </a:bodyPr>
          <a:lstStyle/>
          <a:p>
            <a:pPr>
              <a:tabLst>
                <a:tab pos="2060575" algn="l"/>
              </a:tabLst>
            </a:pPr>
            <a:r>
              <a:rPr lang="en-US" altLang="en-US" dirty="0"/>
              <a:t>A </a:t>
            </a:r>
            <a:r>
              <a:rPr lang="en-US" altLang="en-US" b="1" dirty="0"/>
              <a:t>proof</a:t>
            </a:r>
            <a:r>
              <a:rPr lang="en-US" altLang="en-US" dirty="0"/>
              <a:t> is a sequence of propositions, where each proposition is either a premise or a proposition derived from earlier propositions in the proof by one of the rules of inference. </a:t>
            </a:r>
          </a:p>
          <a:p>
            <a:pPr>
              <a:tabLst>
                <a:tab pos="2060575" algn="l"/>
              </a:tabLst>
            </a:pPr>
            <a:r>
              <a:rPr lang="en-US" altLang="en-US" dirty="0"/>
              <a:t>The last proposition is the </a:t>
            </a:r>
            <a:r>
              <a:rPr lang="en-US" altLang="en-US" b="1" dirty="0"/>
              <a:t>theorem </a:t>
            </a:r>
            <a:r>
              <a:rPr lang="en-US" altLang="en-US" dirty="0"/>
              <a:t>(also called goal or query) that we want to prove.</a:t>
            </a:r>
          </a:p>
          <a:p>
            <a:pPr>
              <a:tabLst>
                <a:tab pos="2060575" algn="l"/>
              </a:tabLst>
            </a:pPr>
            <a:r>
              <a:rPr lang="en-US" altLang="en-US" dirty="0"/>
              <a:t>Previous proof</a:t>
            </a:r>
          </a:p>
          <a:p>
            <a:pPr lvl="1">
              <a:tabLst>
                <a:tab pos="2060575" algn="l"/>
              </a:tabLst>
            </a:pPr>
            <a:r>
              <a:rPr lang="en-US" altLang="en-US" dirty="0"/>
              <a:t>Premise: {batt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gas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dirty="0" err="1"/>
              <a:t>ig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run, gas, </a:t>
            </a:r>
            <a:r>
              <a:rPr lang="en-US" altLang="en-US" dirty="0" err="1">
                <a:sym typeface="Symbol" panose="05050102010706020507" pitchFamily="18" charset="2"/>
              </a:rPr>
              <a:t>ig</a:t>
            </a:r>
            <a:r>
              <a:rPr lang="en-US" altLang="en-US" dirty="0">
                <a:sym typeface="Symbol" panose="05050102010706020507" pitchFamily="18" charset="2"/>
              </a:rPr>
              <a:t>, run}</a:t>
            </a:r>
          </a:p>
          <a:p>
            <a:pPr lvl="1">
              <a:tabLst>
                <a:tab pos="206057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Conclusion: batt</a:t>
            </a:r>
          </a:p>
          <a:p>
            <a:pPr>
              <a:tabLst>
                <a:tab pos="206057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But will this work for planning?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41B372E-859D-4A5F-8FF7-9CC9288CB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Propositional logic is a weak language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8C3CD62D-7A7B-46CE-9017-5E92F2621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1" y="1441073"/>
            <a:ext cx="10186416" cy="515416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Hard to identify “individuals” (e.g., Mary, 3)</a:t>
            </a:r>
          </a:p>
          <a:p>
            <a:r>
              <a:rPr lang="en-US" altLang="en-US" dirty="0"/>
              <a:t>Can’t directly talk about properties of individuals or relations between individuals (e.g., “Bill is tall”)</a:t>
            </a:r>
          </a:p>
          <a:p>
            <a:r>
              <a:rPr lang="en-US" altLang="en-US" dirty="0"/>
              <a:t>Generalizations, patterns, regularities can’t easily be represented (e.g., “all triangles have 3 sides”)</a:t>
            </a:r>
          </a:p>
          <a:p>
            <a:r>
              <a:rPr lang="en-US" altLang="en-US" dirty="0"/>
              <a:t>First-Order Logic (abbreviated FOL or FOPC): a way to concisely represent this kind of information</a:t>
            </a:r>
          </a:p>
          <a:p>
            <a:r>
              <a:rPr lang="en-US" altLang="en-US" dirty="0"/>
              <a:t>Adds:</a:t>
            </a:r>
          </a:p>
          <a:p>
            <a:pPr lvl="1"/>
            <a:r>
              <a:rPr lang="en-US" altLang="en-US" dirty="0"/>
              <a:t>Variables: x, y</a:t>
            </a:r>
          </a:p>
          <a:p>
            <a:pPr lvl="1"/>
            <a:r>
              <a:rPr lang="en-US" altLang="en-US" dirty="0"/>
              <a:t>Quantifiers: </a:t>
            </a:r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 x, </a:t>
            </a:r>
            <a:r>
              <a:rPr lang="en-US" alt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 y </a:t>
            </a:r>
          </a:p>
          <a:p>
            <a:pPr lvl="1"/>
            <a:r>
              <a:rPr lang="en-US" altLang="en-US" dirty="0"/>
              <a:t>Relations: elephant(x), fears(x, y)</a:t>
            </a:r>
          </a:p>
          <a:p>
            <a:r>
              <a:rPr lang="en-US" altLang="en-US" dirty="0"/>
              <a:t>Sentences:</a:t>
            </a:r>
          </a:p>
          <a:p>
            <a:pPr marL="684213" lvl="2" indent="-111125"/>
            <a:r>
              <a:rPr lang="en-US" altLang="en-US" sz="2100" i="1" dirty="0"/>
              <a:t>“</a:t>
            </a:r>
            <a:r>
              <a:rPr lang="en-US" altLang="en-US" sz="2200" i="1" dirty="0"/>
              <a:t>Every elephant is gray”:</a:t>
            </a:r>
            <a:r>
              <a:rPr lang="en-US" altLang="en-US" sz="2200" dirty="0"/>
              <a:t> 		</a:t>
            </a:r>
            <a:r>
              <a:rPr lang="en-US" altLang="en-US" sz="2200" dirty="0">
                <a:sym typeface="Symbol" panose="05050102010706020507" pitchFamily="18" charset="2"/>
              </a:rPr>
              <a:t></a:t>
            </a:r>
            <a:r>
              <a:rPr lang="en-US" altLang="en-US" sz="2200" dirty="0"/>
              <a:t> x (elephant(x) </a:t>
            </a:r>
            <a:r>
              <a:rPr lang="en-US" altLang="en-US" sz="2200" dirty="0">
                <a:cs typeface="Times New Roman" panose="02020603050405020304" pitchFamily="18" charset="0"/>
              </a:rPr>
              <a:t>→</a:t>
            </a:r>
            <a:r>
              <a:rPr lang="en-US" altLang="en-US" sz="2200" dirty="0"/>
              <a:t> gray(x))</a:t>
            </a:r>
          </a:p>
          <a:p>
            <a:pPr marL="684213" lvl="2" indent="-111125"/>
            <a:r>
              <a:rPr lang="en-US" altLang="en-US" sz="2200" i="1" dirty="0"/>
              <a:t>“There is a white alligator”:</a:t>
            </a:r>
            <a:r>
              <a:rPr lang="en-US" altLang="en-US" sz="2200" dirty="0"/>
              <a:t> 		</a:t>
            </a:r>
            <a:r>
              <a:rPr lang="en-US" altLang="en-US" sz="2200" dirty="0">
                <a:sym typeface="Symbol" panose="05050102010706020507" pitchFamily="18" charset="2"/>
              </a:rPr>
              <a:t></a:t>
            </a:r>
            <a:r>
              <a:rPr lang="en-US" altLang="en-US" sz="2200" dirty="0"/>
              <a:t> x (alligator(x) ^ white(x))</a:t>
            </a:r>
          </a:p>
          <a:p>
            <a:pPr marL="684213" lvl="2" indent="-111125"/>
            <a:r>
              <a:rPr lang="en-US" altLang="en-US" sz="2200" dirty="0"/>
              <a:t>“Elephants are afraid of mice”: 	</a:t>
            </a:r>
            <a:r>
              <a:rPr lang="en-US" altLang="en-US" sz="2200" dirty="0">
                <a:sym typeface="Symbol" panose="05050102010706020507" pitchFamily="18" charset="2"/>
              </a:rPr>
              <a:t></a:t>
            </a:r>
            <a:r>
              <a:rPr lang="en-US" altLang="en-US" sz="2200" dirty="0"/>
              <a:t> x </a:t>
            </a:r>
            <a:r>
              <a:rPr lang="en-US" altLang="en-US" sz="2200" dirty="0">
                <a:sym typeface="Symbol" panose="05050102010706020507" pitchFamily="18" charset="2"/>
              </a:rPr>
              <a:t></a:t>
            </a:r>
            <a:r>
              <a:rPr lang="en-US" altLang="en-US" sz="2200" dirty="0"/>
              <a:t> y (elephant(x) </a:t>
            </a:r>
            <a:r>
              <a:rPr lang="en-US" altLang="en-US" sz="2200" dirty="0">
                <a:sym typeface="Symbol" panose="05050102010706020507" pitchFamily="18" charset="2"/>
              </a:rPr>
              <a:t> mouse(y)</a:t>
            </a:r>
            <a:r>
              <a:rPr lang="en-US" altLang="en-US" sz="2200" dirty="0"/>
              <a:t> </a:t>
            </a:r>
            <a:r>
              <a:rPr lang="en-US" altLang="en-US" sz="2200" dirty="0">
                <a:cs typeface="Times New Roman" panose="02020603050405020304" pitchFamily="18" charset="0"/>
              </a:rPr>
              <a:t>→</a:t>
            </a:r>
            <a:r>
              <a:rPr lang="en-US" altLang="en-US" sz="2200" dirty="0"/>
              <a:t> fears(x, y))</a:t>
            </a:r>
          </a:p>
          <a:p>
            <a:pPr marL="684213" lvl="2" indent="-111125"/>
            <a:endParaRPr lang="en-US" alt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1D7FD7E-7939-4C88-A08F-0991E57FB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7407" y="228600"/>
            <a:ext cx="2995448" cy="1143000"/>
          </a:xfrm>
        </p:spPr>
        <p:txBody>
          <a:bodyPr/>
          <a:lstStyle/>
          <a:p>
            <a:r>
              <a:rPr lang="en-US" altLang="en-US"/>
              <a:t>Quantifiers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3ADB41C-03DD-461B-AD67-EA021CBEF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9" y="1200806"/>
            <a:ext cx="10089931" cy="499504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Universal quantifiers are often used with “implies” to form “rules”:</a:t>
            </a:r>
          </a:p>
          <a:p>
            <a:pPr lvl="1"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x) student(x)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smart(x) means “All students are smart”</a:t>
            </a:r>
          </a:p>
          <a:p>
            <a:r>
              <a:rPr lang="en-US" altLang="en-US" sz="2400" dirty="0"/>
              <a:t>Universal quantification is </a:t>
            </a:r>
            <a:r>
              <a:rPr lang="en-US" altLang="en-US" sz="2400" i="1" dirty="0"/>
              <a:t>rarely </a:t>
            </a:r>
            <a:r>
              <a:rPr lang="en-US" altLang="en-US" sz="2400" dirty="0"/>
              <a:t>used to make blanket statements about every individual in the world: </a:t>
            </a:r>
          </a:p>
          <a:p>
            <a:pPr lvl="1"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x)student(x)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smart(x) means “Everyone in the world is a student and is smart”</a:t>
            </a:r>
          </a:p>
          <a:p>
            <a:r>
              <a:rPr lang="en-US" altLang="en-US" sz="2400" dirty="0"/>
              <a:t>Existential quantifiers are usually used with “and” to specify a list of properties about an individual:</a:t>
            </a:r>
          </a:p>
          <a:p>
            <a:pPr lvl="1"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x) student(x)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smart(x) means “There is a student who is smart”</a:t>
            </a:r>
          </a:p>
          <a:p>
            <a:r>
              <a:rPr lang="en-US" altLang="en-US" sz="2400" dirty="0"/>
              <a:t>A common mistake is to represent this English sentence as the FOL sentence:</a:t>
            </a:r>
          </a:p>
          <a:p>
            <a:pPr lvl="1"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x) student(x)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smart(x) </a:t>
            </a:r>
          </a:p>
          <a:p>
            <a:pPr lvl="1"/>
            <a:r>
              <a:rPr lang="en-US" altLang="en-US" sz="2000" dirty="0"/>
              <a:t>But what happens when there is a person who is </a:t>
            </a:r>
            <a:r>
              <a:rPr lang="en-US" altLang="en-US" sz="2000" i="1" dirty="0"/>
              <a:t>not</a:t>
            </a:r>
            <a:r>
              <a:rPr lang="en-US" altLang="en-US" sz="2000" dirty="0"/>
              <a:t> a student?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D7CFE02-53E4-4A7E-877F-02F5FF085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Connections between All and Exists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FC04492-8EFB-473A-8C0E-458281A97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9400" y="1905000"/>
            <a:ext cx="6781800" cy="4114800"/>
          </a:xfrm>
        </p:spPr>
        <p:txBody>
          <a:bodyPr/>
          <a:lstStyle/>
          <a:p>
            <a:pPr marL="63500" indent="-63500">
              <a:buNone/>
            </a:pPr>
            <a:r>
              <a:rPr lang="en-US" altLang="en-US" dirty="0"/>
              <a:t>We can relate sentences involving </a:t>
            </a:r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 and </a:t>
            </a:r>
            <a:r>
              <a:rPr lang="en-US" alt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 using De Morgan’s laws:</a:t>
            </a:r>
          </a:p>
          <a:p>
            <a:pPr lvl="2">
              <a:buFontTx/>
              <a:buNone/>
            </a:pP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</a:t>
            </a:r>
            <a:r>
              <a:rPr lang="en-US" altLang="en-US" sz="2800" dirty="0"/>
              <a:t>x) </a:t>
            </a:r>
            <a:r>
              <a:rPr lang="en-US" altLang="en-US" sz="2800" dirty="0">
                <a:sym typeface="Symbol" panose="05050102010706020507" pitchFamily="18" charset="2"/>
              </a:rPr>
              <a:t></a:t>
            </a:r>
            <a:r>
              <a:rPr lang="en-US" altLang="en-US" sz="2800" dirty="0"/>
              <a:t>p(x) </a:t>
            </a:r>
            <a:r>
              <a:rPr lang="en-US" altLang="en-US" sz="2800" dirty="0">
                <a:cs typeface="Times New Roman" panose="02020603050405020304" pitchFamily="18" charset="0"/>
              </a:rPr>
              <a:t>↔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</a:t>
            </a: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</a:t>
            </a:r>
            <a:r>
              <a:rPr lang="en-US" altLang="en-US" sz="2800" dirty="0"/>
              <a:t>x) p(x)</a:t>
            </a:r>
          </a:p>
          <a:p>
            <a:pPr lvl="2"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</a:t>
            </a: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</a:t>
            </a:r>
            <a:r>
              <a:rPr lang="en-US" altLang="en-US" sz="2800" dirty="0"/>
              <a:t>x) p </a:t>
            </a:r>
            <a:r>
              <a:rPr lang="en-US" altLang="en-US" sz="2800" dirty="0">
                <a:cs typeface="Times New Roman" panose="02020603050405020304" pitchFamily="18" charset="0"/>
              </a:rPr>
              <a:t>↔</a:t>
            </a:r>
            <a:r>
              <a:rPr lang="en-US" altLang="en-US" sz="2800" dirty="0"/>
              <a:t> (</a:t>
            </a:r>
            <a:r>
              <a:rPr lang="en-US" altLang="en-US" sz="2800" dirty="0">
                <a:sym typeface="Symbol" panose="05050102010706020507" pitchFamily="18" charset="2"/>
              </a:rPr>
              <a:t></a:t>
            </a:r>
            <a:r>
              <a:rPr lang="en-US" altLang="en-US" sz="2800" dirty="0"/>
              <a:t>x) </a:t>
            </a:r>
            <a:r>
              <a:rPr lang="en-US" altLang="en-US" sz="2800" dirty="0">
                <a:sym typeface="Symbol" panose="05050102010706020507" pitchFamily="18" charset="2"/>
              </a:rPr>
              <a:t>p</a:t>
            </a:r>
            <a:r>
              <a:rPr lang="en-US" altLang="en-US" sz="2800" dirty="0"/>
              <a:t>(x)</a:t>
            </a:r>
          </a:p>
          <a:p>
            <a:pPr lvl="2">
              <a:buFontTx/>
              <a:buNone/>
            </a:pP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</a:t>
            </a:r>
            <a:r>
              <a:rPr lang="en-US" altLang="en-US" sz="2800" dirty="0"/>
              <a:t>x) p(x) </a:t>
            </a:r>
            <a:r>
              <a:rPr lang="en-US" altLang="en-US" sz="2800" dirty="0">
                <a:cs typeface="Times New Roman" panose="02020603050405020304" pitchFamily="18" charset="0"/>
              </a:rPr>
              <a:t>↔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</a:t>
            </a:r>
            <a:r>
              <a:rPr lang="en-US" altLang="en-US" sz="2800" dirty="0"/>
              <a:t> (</a:t>
            </a:r>
            <a:r>
              <a:rPr lang="en-US" altLang="en-US" sz="2800" dirty="0">
                <a:sym typeface="Symbol" panose="05050102010706020507" pitchFamily="18" charset="2"/>
              </a:rPr>
              <a:t></a:t>
            </a:r>
            <a:r>
              <a:rPr lang="en-US" altLang="en-US" sz="2800" dirty="0"/>
              <a:t>x) </a:t>
            </a:r>
            <a:r>
              <a:rPr lang="en-US" altLang="en-US" sz="2800" dirty="0">
                <a:sym typeface="Symbol" panose="05050102010706020507" pitchFamily="18" charset="2"/>
              </a:rPr>
              <a:t>p</a:t>
            </a:r>
            <a:r>
              <a:rPr lang="en-US" altLang="en-US" sz="2800" dirty="0"/>
              <a:t>(x)</a:t>
            </a:r>
          </a:p>
          <a:p>
            <a:pPr lvl="2">
              <a:buFontTx/>
              <a:buNone/>
            </a:pP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</a:t>
            </a:r>
            <a:r>
              <a:rPr lang="en-US" altLang="en-US" sz="2800" dirty="0"/>
              <a:t>x) p(x) </a:t>
            </a:r>
            <a:r>
              <a:rPr lang="en-US" altLang="en-US" sz="2800" dirty="0">
                <a:cs typeface="Times New Roman" panose="02020603050405020304" pitchFamily="18" charset="0"/>
              </a:rPr>
              <a:t>↔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</a:t>
            </a:r>
            <a:r>
              <a:rPr lang="en-US" altLang="en-US" sz="2800" dirty="0"/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</a:t>
            </a:r>
            <a:r>
              <a:rPr lang="en-US" altLang="en-US" sz="2800" dirty="0"/>
              <a:t>x) </a:t>
            </a:r>
            <a:r>
              <a:rPr lang="en-US" altLang="en-US" sz="2800" dirty="0">
                <a:sym typeface="Symbol" panose="05050102010706020507" pitchFamily="18" charset="2"/>
              </a:rPr>
              <a:t>p</a:t>
            </a:r>
            <a:r>
              <a:rPr lang="en-US" altLang="en-US" sz="2800" dirty="0"/>
              <a:t>(x)</a:t>
            </a:r>
            <a:endParaRPr lang="en-US" altLang="en-US" dirty="0"/>
          </a:p>
          <a:p>
            <a:pPr marL="63500" indent="-63500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7D3F-ECE3-4600-A48C-6AEA279F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FOL to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80A4-2863-4D88-819B-F5560AF1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16891"/>
            <a:ext cx="10034537" cy="50730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a robot is stacking blocks, each the same size</a:t>
            </a:r>
          </a:p>
          <a:p>
            <a:pPr lvl="1"/>
            <a:r>
              <a:rPr lang="en-US" dirty="0"/>
              <a:t>A smaller version of the problem of stacking boxes in a room…</a:t>
            </a:r>
          </a:p>
          <a:p>
            <a:pPr lvl="1"/>
            <a:r>
              <a:rPr lang="en-US" dirty="0"/>
              <a:t>Each block has a name: a, b, c, etc.</a:t>
            </a:r>
          </a:p>
          <a:p>
            <a:r>
              <a:rPr lang="en-US" dirty="0"/>
              <a:t>Typical problem: create a stack c on b, b on a</a:t>
            </a:r>
          </a:p>
          <a:p>
            <a:r>
              <a:rPr lang="en-US" dirty="0"/>
              <a:t>Relations:</a:t>
            </a:r>
          </a:p>
          <a:p>
            <a:pPr lvl="1"/>
            <a:r>
              <a:rPr lang="en-US" dirty="0"/>
              <a:t>holding(a)	- robot is holding block a in its gripper</a:t>
            </a:r>
          </a:p>
          <a:p>
            <a:pPr lvl="1"/>
            <a:r>
              <a:rPr lang="en-US" dirty="0"/>
              <a:t>empty		- robots gripper is empty</a:t>
            </a:r>
          </a:p>
          <a:p>
            <a:pPr lvl="1"/>
            <a:r>
              <a:rPr lang="en-US" dirty="0"/>
              <a:t>on(a, b)		- block a is directly on top of block b</a:t>
            </a:r>
          </a:p>
          <a:p>
            <a:pPr lvl="1"/>
            <a:r>
              <a:rPr lang="en-US" dirty="0" err="1"/>
              <a:t>ontable</a:t>
            </a:r>
            <a:r>
              <a:rPr lang="en-US" dirty="0"/>
              <a:t>(c)	- block c is on the table</a:t>
            </a:r>
          </a:p>
          <a:p>
            <a:pPr lvl="1"/>
            <a:r>
              <a:rPr lang="en-US" dirty="0"/>
              <a:t>clear(d)		- block d has nothing on top of it</a:t>
            </a:r>
          </a:p>
          <a:p>
            <a:r>
              <a:rPr lang="en-US" dirty="0"/>
              <a:t>How would you write the following?</a:t>
            </a:r>
          </a:p>
          <a:p>
            <a:pPr lvl="1"/>
            <a:r>
              <a:rPr lang="en-US" dirty="0"/>
              <a:t>If the robot is holding a block, that block is not on the table</a:t>
            </a:r>
          </a:p>
          <a:p>
            <a:pPr lvl="1"/>
            <a:r>
              <a:rPr lang="en-US" dirty="0"/>
              <a:t>If the robot is holding a block, that block is not on another block</a:t>
            </a:r>
          </a:p>
          <a:p>
            <a:pPr lvl="1"/>
            <a:r>
              <a:rPr lang="en-US" dirty="0"/>
              <a:t>Clear blocks have nothing on them – a definition of clear</a:t>
            </a:r>
          </a:p>
        </p:txBody>
      </p:sp>
    </p:spTree>
    <p:extLst>
      <p:ext uri="{BB962C8B-B14F-4D97-AF65-F5344CB8AC3E}">
        <p14:creationId xmlns:p14="http://schemas.microsoft.com/office/powerpoint/2010/main" val="19637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E06C-5FEB-424B-BCF0-15D7EAB4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56AE-5262-4DA3-A28E-89E8C360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37608"/>
            <a:ext cx="8946541" cy="4195481"/>
          </a:xfrm>
        </p:spPr>
        <p:txBody>
          <a:bodyPr/>
          <a:lstStyle/>
          <a:p>
            <a:r>
              <a:rPr lang="en-US" dirty="0"/>
              <a:t>Planning in the blocks world: finding a sequence of actions that rearrange the blocks appropriately</a:t>
            </a:r>
          </a:p>
          <a:p>
            <a:r>
              <a:rPr lang="en-US" dirty="0"/>
              <a:t>Actions:</a:t>
            </a:r>
          </a:p>
          <a:p>
            <a:pPr lvl="1"/>
            <a:r>
              <a:rPr lang="en-US" dirty="0"/>
              <a:t>lift(x): lift block x</a:t>
            </a:r>
          </a:p>
          <a:p>
            <a:pPr lvl="1"/>
            <a:r>
              <a:rPr lang="en-US" dirty="0"/>
              <a:t>drop(y): drop block y on table</a:t>
            </a:r>
          </a:p>
          <a:p>
            <a:pPr lvl="1"/>
            <a:r>
              <a:rPr lang="en-US" dirty="0"/>
              <a:t>place(x, y): place block x on top of block y</a:t>
            </a:r>
          </a:p>
          <a:p>
            <a:r>
              <a:rPr lang="en-US" dirty="0"/>
              <a:t>Each action has a precondition and effect</a:t>
            </a:r>
          </a:p>
          <a:p>
            <a:pPr lvl="1"/>
            <a:r>
              <a:rPr lang="en-US" dirty="0"/>
              <a:t>lift(x):</a:t>
            </a:r>
          </a:p>
          <a:p>
            <a:pPr lvl="2"/>
            <a:r>
              <a:rPr lang="en-US" dirty="0"/>
              <a:t>Precondition: empty, clear(x)</a:t>
            </a:r>
          </a:p>
          <a:p>
            <a:pPr lvl="2"/>
            <a:r>
              <a:rPr lang="en-US" dirty="0"/>
              <a:t>Effect: holding(x)</a:t>
            </a:r>
          </a:p>
        </p:txBody>
      </p:sp>
    </p:spTree>
    <p:extLst>
      <p:ext uri="{BB962C8B-B14F-4D97-AF65-F5344CB8AC3E}">
        <p14:creationId xmlns:p14="http://schemas.microsoft.com/office/powerpoint/2010/main" val="9854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F40-4FA3-43FE-BDD4-A649D0A2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STRIPS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2944-025F-4B52-85EA-E9082EEF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/>
          <a:lstStyle/>
          <a:p>
            <a:r>
              <a:rPr lang="en-US" dirty="0"/>
              <a:t>Can represent the world as a set of facts:</a:t>
            </a:r>
          </a:p>
          <a:p>
            <a:pPr lvl="1"/>
            <a:r>
              <a:rPr lang="en-US" dirty="0"/>
              <a:t>{ on(a, b), </a:t>
            </a:r>
            <a:r>
              <a:rPr lang="en-US" dirty="0" err="1"/>
              <a:t>ontable</a:t>
            </a:r>
            <a:r>
              <a:rPr lang="en-US" dirty="0"/>
              <a:t>(b), </a:t>
            </a:r>
            <a:r>
              <a:rPr lang="en-US" dirty="0" err="1"/>
              <a:t>ontable</a:t>
            </a:r>
            <a:r>
              <a:rPr lang="en-US" dirty="0"/>
              <a:t>(c), empty }</a:t>
            </a:r>
          </a:p>
          <a:p>
            <a:r>
              <a:rPr lang="en-US" dirty="0"/>
              <a:t>STRIPS: a planning system capturing events achieving a goal</a:t>
            </a:r>
          </a:p>
          <a:p>
            <a:pPr lvl="1"/>
            <a:r>
              <a:rPr lang="en-US" dirty="0"/>
              <a:t>Stanford Research Institute Problem Solver</a:t>
            </a:r>
          </a:p>
          <a:p>
            <a:pPr lvl="1"/>
            <a:r>
              <a:rPr lang="en-US" dirty="0"/>
              <a:t>Developed in 1971, the basis for much research on planning</a:t>
            </a:r>
          </a:p>
          <a:p>
            <a:r>
              <a:rPr lang="en-US" dirty="0"/>
              <a:t>STRIPS operators: planning steps</a:t>
            </a:r>
          </a:p>
          <a:p>
            <a:pPr lvl="1"/>
            <a:r>
              <a:rPr lang="en-US" dirty="0"/>
              <a:t>Each has a name;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lift_from_table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(x)</a:t>
            </a:r>
          </a:p>
          <a:p>
            <a:pPr lvl="1"/>
            <a:r>
              <a:rPr lang="en-US" dirty="0"/>
              <a:t>Each has a </a:t>
            </a:r>
            <a:r>
              <a:rPr lang="en-US" b="1" dirty="0"/>
              <a:t>delete list</a:t>
            </a:r>
            <a:r>
              <a:rPr lang="en-US" dirty="0"/>
              <a:t>: facts to remove when executing the step</a:t>
            </a:r>
          </a:p>
          <a:p>
            <a:pPr lvl="2"/>
            <a:r>
              <a:rPr lang="en-US" dirty="0"/>
              <a:t>If any element not present, cannot apply the step – these are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preconditions</a:t>
            </a:r>
          </a:p>
          <a:p>
            <a:pPr lvl="2"/>
            <a:r>
              <a:rPr lang="en-US" dirty="0"/>
              <a:t>Example: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empty,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ontable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(x), clear(x)</a:t>
            </a:r>
          </a:p>
          <a:p>
            <a:pPr lvl="1"/>
            <a:r>
              <a:rPr lang="en-US" dirty="0"/>
              <a:t>Each has an </a:t>
            </a:r>
            <a:r>
              <a:rPr lang="en-US" b="1" dirty="0"/>
              <a:t>add list</a:t>
            </a:r>
            <a:r>
              <a:rPr lang="en-US" dirty="0"/>
              <a:t>: facts to add as a result of executing the step</a:t>
            </a:r>
          </a:p>
          <a:p>
            <a:pPr lvl="2"/>
            <a:r>
              <a:rPr lang="en-US" dirty="0"/>
              <a:t>Example: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holding(x), clear(x)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5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16A3D9-A5F1-43F9-A5D3-4DC5E881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0"/>
            <a:ext cx="48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41F7-3FB9-4AFA-B0BD-A886959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</a:t>
            </a:r>
            <a:r>
              <a:rPr lang="en-US"/>
              <a:t>world STRIPS </a:t>
            </a:r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A8AA-25B8-48DB-8631-DA73C0D0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32656"/>
            <a:ext cx="10381378" cy="50257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lift_from_table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(x)</a:t>
            </a:r>
          </a:p>
          <a:p>
            <a:pPr lvl="1"/>
            <a:r>
              <a:rPr lang="en-US" dirty="0"/>
              <a:t>Delete list/precondition: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empty,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ontable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(x), clear(x)</a:t>
            </a:r>
          </a:p>
          <a:p>
            <a:pPr lvl="1"/>
            <a:r>
              <a:rPr lang="en-US" dirty="0"/>
              <a:t>Add list: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holding(x), clear(x)</a:t>
            </a:r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lift_from_block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(x)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Delete list/precondition: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empty, on(x, y), clear(x)</a:t>
            </a:r>
          </a:p>
          <a:p>
            <a:pPr lvl="1"/>
            <a:r>
              <a:rPr lang="en-US" dirty="0"/>
              <a:t>Add list: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holding(x), clear(y), clear(y)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drop(x) </a:t>
            </a:r>
            <a:r>
              <a:rPr lang="en-US" dirty="0"/>
              <a:t>– </a:t>
            </a:r>
            <a:r>
              <a:rPr lang="en-US" i="1" dirty="0"/>
              <a:t>drop a block on the table</a:t>
            </a:r>
          </a:p>
          <a:p>
            <a:pPr lvl="1"/>
            <a:r>
              <a:rPr lang="en-US" dirty="0"/>
              <a:t>Delete list/precondition: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</a:t>
            </a:r>
          </a:p>
          <a:p>
            <a:pPr lvl="1"/>
            <a:r>
              <a:rPr lang="en-US" dirty="0"/>
              <a:t>Add list: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ontable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(x), clear(x)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place(x, y) </a:t>
            </a:r>
            <a:r>
              <a:rPr lang="en-US" dirty="0"/>
              <a:t>– </a:t>
            </a:r>
            <a:r>
              <a:rPr lang="en-US" i="1" dirty="0"/>
              <a:t>place block x on top of block y</a:t>
            </a:r>
            <a:endParaRPr lang="en-US" i="1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Delete list/precondition: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holding(x), clear(x), clear(y)</a:t>
            </a:r>
          </a:p>
          <a:p>
            <a:pPr lvl="1"/>
            <a:r>
              <a:rPr lang="en-US" dirty="0"/>
              <a:t>Add list: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on(x, y), clear(x)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41F7-3FB9-4AFA-B0BD-A886959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Strips operators and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A8AA-25B8-48DB-8631-DA73C0D0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737393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lift_from_table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(x)</a:t>
            </a:r>
          </a:p>
          <a:p>
            <a:pPr lvl="1"/>
            <a:r>
              <a:rPr lang="en-US" dirty="0"/>
              <a:t>Delete list: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empty,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ontable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(x), clear(x)</a:t>
            </a:r>
          </a:p>
          <a:p>
            <a:pPr lvl="1"/>
            <a:r>
              <a:rPr lang="en-US" dirty="0"/>
              <a:t>Add list: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holding(x), clear(x)</a:t>
            </a:r>
            <a:endParaRPr lang="en-US" dirty="0"/>
          </a:p>
          <a:p>
            <a:r>
              <a:rPr lang="en-US" dirty="0"/>
              <a:t>This operator corresponds to the sentences</a:t>
            </a:r>
          </a:p>
          <a:p>
            <a:pPr marL="457200" lvl="1" indent="0">
              <a:buNone/>
            </a:pPr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x</a:t>
            </a:r>
            <a:r>
              <a:rPr lang="en-US" altLang="en-US" dirty="0">
                <a:sym typeface="Symbol" panose="05050102010706020507" pitchFamily="18" charset="2"/>
              </a:rPr>
              <a:t> t1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t2 </a:t>
            </a:r>
            <a:r>
              <a:rPr lang="en-US" altLang="en-US" dirty="0" err="1"/>
              <a:t>ontable</a:t>
            </a:r>
            <a:r>
              <a:rPr lang="en-US" altLang="en-US" dirty="0"/>
              <a:t>(x, t1) </a:t>
            </a:r>
            <a:r>
              <a:rPr lang="en-US" altLang="en-US" dirty="0">
                <a:sym typeface="Symbol" panose="05050102010706020507" pitchFamily="18" charset="2"/>
              </a:rPr>
              <a:t> clear(x, t1)  empty(t1)  </a:t>
            </a:r>
            <a:r>
              <a:rPr lang="en-US" altLang="en-US" dirty="0" err="1"/>
              <a:t>lift_from_table</a:t>
            </a:r>
            <a:r>
              <a:rPr lang="en-US" altLang="en-US" dirty="0"/>
              <a:t>(x, t1)</a:t>
            </a:r>
            <a:r>
              <a:rPr lang="en-US" altLang="en-US" dirty="0">
                <a:sym typeface="Symbol" panose="05050102010706020507" pitchFamily="18" charset="2"/>
              </a:rPr>
              <a:t> 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successor(t1, t2) </a:t>
            </a:r>
            <a:r>
              <a:rPr lang="en-US" altLang="en-US" dirty="0">
                <a:cs typeface="Times New Roman" panose="02020603050405020304" pitchFamily="18" charset="0"/>
              </a:rPr>
              <a:t>→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 err="1">
                <a:sym typeface="Symbol" panose="05050102010706020507" pitchFamily="18" charset="2"/>
              </a:rPr>
              <a:t>ontable</a:t>
            </a:r>
            <a:r>
              <a:rPr lang="en-US" altLang="en-US" dirty="0">
                <a:sym typeface="Symbol" panose="05050102010706020507" pitchFamily="18" charset="2"/>
              </a:rPr>
              <a:t>(x, t2)  empty(t2)  holding(x, t2) ^ clear(x, t2)</a:t>
            </a:r>
          </a:p>
          <a:p>
            <a:pPr lvl="1"/>
            <a:r>
              <a:rPr lang="en-US" altLang="en-US" dirty="0"/>
              <a:t>t1, t2: the moment in time when a fact is true</a:t>
            </a:r>
          </a:p>
          <a:p>
            <a:pPr lvl="1"/>
            <a:r>
              <a:rPr lang="en-US" altLang="en-US" dirty="0"/>
              <a:t>successor(t1, t2): t2 is the time just after t1</a:t>
            </a:r>
          </a:p>
          <a:p>
            <a:r>
              <a:rPr lang="en-US" dirty="0"/>
              <a:t>Could further simplify with facts such as</a:t>
            </a:r>
          </a:p>
          <a:p>
            <a:pPr marL="0" indent="0">
              <a:buNone/>
            </a:pPr>
            <a:r>
              <a:rPr lang="en-US" altLang="en-US" dirty="0">
                <a:sym typeface="Symbol" panose="05050102010706020507" pitchFamily="18" charset="2"/>
              </a:rPr>
              <a:t>	t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x </a:t>
            </a:r>
            <a:r>
              <a:rPr lang="en-US" altLang="en-US" dirty="0"/>
              <a:t>holding(x, t) </a:t>
            </a:r>
            <a:r>
              <a:rPr lang="en-US" altLang="en-US" dirty="0">
                <a:cs typeface="Times New Roman" panose="02020603050405020304" pitchFamily="18" charset="0"/>
              </a:rPr>
              <a:t>→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 err="1">
                <a:sym typeface="Symbol" panose="05050102010706020507" pitchFamily="18" charset="2"/>
              </a:rPr>
              <a:t>ontable</a:t>
            </a:r>
            <a:r>
              <a:rPr lang="en-US" altLang="en-US" dirty="0">
                <a:sym typeface="Symbol" panose="05050102010706020507" pitchFamily="18" charset="2"/>
              </a:rPr>
              <a:t>(x, t)  empty(t)</a:t>
            </a:r>
            <a:endParaRPr lang="en-US" dirty="0"/>
          </a:p>
          <a:p>
            <a:pPr lvl="1"/>
            <a:r>
              <a:rPr lang="en-US" dirty="0"/>
              <a:t>That is: if the gripper is holding a block, it’s not on the table and the gripper isn’t empty</a:t>
            </a:r>
          </a:p>
        </p:txBody>
      </p:sp>
    </p:spTree>
    <p:extLst>
      <p:ext uri="{BB962C8B-B14F-4D97-AF65-F5344CB8AC3E}">
        <p14:creationId xmlns:p14="http://schemas.microsoft.com/office/powerpoint/2010/main" val="158126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647C-9E2E-4BC6-9A69-4AD240D0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with strips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E592-A2D0-4966-B5E4-9065BF37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FOL simplifies certain goals</a:t>
            </a:r>
          </a:p>
          <a:p>
            <a:r>
              <a:rPr lang="en-US" dirty="0"/>
              <a:t>Example: define above(x, y) to mean x is on y or x is on a block that is above y: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x </a:t>
            </a:r>
            <a:r>
              <a:rPr lang="en-US" altLang="en-US" dirty="0">
                <a:sym typeface="Symbol" panose="05050102010706020507" pitchFamily="18" charset="2"/>
              </a:rPr>
              <a:t>y (above(x, y) </a:t>
            </a:r>
            <a:r>
              <a:rPr lang="en-US" altLang="en-US" dirty="0">
                <a:cs typeface="Times New Roman" panose="02020603050405020304" pitchFamily="18" charset="0"/>
              </a:rPr>
              <a:t>↔ on(x, y) </a:t>
            </a:r>
            <a:r>
              <a:rPr lang="en-US" altLang="en-US" dirty="0">
                <a:sym typeface="Symbol" panose="05050102010706020507" pitchFamily="18" charset="2"/>
              </a:rPr>
              <a:t> z (on(x, z)  above(z, y)))</a:t>
            </a:r>
          </a:p>
          <a:p>
            <a:r>
              <a:rPr lang="en-US" dirty="0">
                <a:sym typeface="Symbol" panose="05050102010706020507" pitchFamily="18" charset="2"/>
              </a:rPr>
              <a:t>Can then say I want block a above b and c; we don’t care how b and c are arranged: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Goal: above(a, b) </a:t>
            </a:r>
            <a:r>
              <a:rPr lang="en-US" altLang="en-US" dirty="0">
                <a:sym typeface="Symbol" panose="05050102010706020507" pitchFamily="18" charset="2"/>
              </a:rPr>
              <a:t> above(a,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DDBA-CC97-4150-BFA1-4B704031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1B2E-D052-44F2-A3E9-A90E9109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861"/>
            <a:ext cx="2721864" cy="4906102"/>
          </a:xfrm>
        </p:spPr>
        <p:txBody>
          <a:bodyPr/>
          <a:lstStyle/>
          <a:p>
            <a:r>
              <a:rPr lang="en-US" dirty="0"/>
              <a:t>move(x, y): </a:t>
            </a:r>
          </a:p>
          <a:p>
            <a:pPr lvl="1"/>
            <a:r>
              <a:rPr lang="en-US" dirty="0"/>
              <a:t>shorthand: pick up x and place on y</a:t>
            </a:r>
          </a:p>
          <a:p>
            <a:pPr lvl="1"/>
            <a:r>
              <a:rPr lang="en-US" dirty="0"/>
              <a:t>“Floor” = “table”</a:t>
            </a:r>
          </a:p>
          <a:p>
            <a:r>
              <a:rPr lang="en-US" dirty="0"/>
              <a:t>Finding a plan: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state space search</a:t>
            </a:r>
          </a:p>
          <a:p>
            <a:r>
              <a:rPr lang="en-US" dirty="0"/>
              <a:t>Consider A* heuristics that might work in this domain…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44C5E31-BDDB-4D5A-8AC3-CAA623636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378" r="541" b="477"/>
          <a:stretch/>
        </p:blipFill>
        <p:spPr>
          <a:xfrm>
            <a:off x="4690872" y="457200"/>
            <a:ext cx="672084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DFE5-405E-4413-94F2-2548A48C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6B5A-FB32-41F4-A1B0-13BF5EA2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Planning: finding a sequence of steps to accomplish a goal</a:t>
            </a:r>
          </a:p>
          <a:p>
            <a:r>
              <a:rPr lang="en-US" dirty="0"/>
              <a:t>Propositional logic: a powerful way to capture knowledge about the domain</a:t>
            </a:r>
          </a:p>
          <a:p>
            <a:r>
              <a:rPr lang="en-US" dirty="0"/>
              <a:t>Predicate logic: adds general rules</a:t>
            </a:r>
          </a:p>
          <a:p>
            <a:pPr lvl="1"/>
            <a:r>
              <a:rPr lang="en-US" dirty="0"/>
              <a:t>Introduces </a:t>
            </a:r>
            <a:r>
              <a:rPr lang="en-US" dirty="0" err="1"/>
              <a:t>forall</a:t>
            </a:r>
            <a:r>
              <a:rPr lang="en-US" dirty="0"/>
              <a:t> (</a:t>
            </a:r>
            <a:r>
              <a:rPr lang="en-US" altLang="en-US" dirty="0">
                <a:sym typeface="Symbol" panose="05050102010706020507" pitchFamily="18" charset="2"/>
              </a:rPr>
              <a:t>),</a:t>
            </a:r>
            <a:r>
              <a:rPr lang="en-US" dirty="0"/>
              <a:t> exists</a:t>
            </a:r>
            <a:r>
              <a:rPr lang="en-US" altLang="en-US" dirty="0">
                <a:sym typeface="Symbol" panose="05050102010706020507" pitchFamily="18" charset="2"/>
              </a:rPr>
              <a:t> ()</a:t>
            </a:r>
            <a:endParaRPr lang="en-US" dirty="0"/>
          </a:p>
          <a:p>
            <a:r>
              <a:rPr lang="en-US" dirty="0"/>
              <a:t>STRIPS: a planning system based on delete, add lists</a:t>
            </a:r>
          </a:p>
          <a:p>
            <a:r>
              <a:rPr lang="en-US" dirty="0"/>
              <a:t>Planning as state space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0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CD1C-6C51-4272-B2E1-8397F6E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only I had a plan…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7FDC-1660-4B8E-B696-2C7F48BD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580" y="1005825"/>
            <a:ext cx="4802660" cy="4846349"/>
          </a:xfrm>
        </p:spPr>
        <p:txBody>
          <a:bodyPr>
            <a:normAutofit/>
          </a:bodyPr>
          <a:lstStyle/>
          <a:p>
            <a:r>
              <a:rPr lang="en-US" dirty="0"/>
              <a:t>Goal: transport the container from location 1 to location 2</a:t>
            </a:r>
          </a:p>
          <a:p>
            <a:pPr lvl="1"/>
            <a:r>
              <a:rPr lang="en-US" dirty="0"/>
              <a:t>… to be unloaded by the recipient</a:t>
            </a:r>
          </a:p>
          <a:p>
            <a:r>
              <a:rPr lang="en-US" dirty="0"/>
              <a:t>Transitions: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put</a:t>
            </a:r>
            <a:r>
              <a:rPr lang="en-US" dirty="0"/>
              <a:t>: put container down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take</a:t>
            </a:r>
            <a:r>
              <a:rPr lang="en-US" dirty="0"/>
              <a:t>: lift container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load</a:t>
            </a:r>
            <a:r>
              <a:rPr lang="en-US" dirty="0"/>
              <a:t>: container on truck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move1</a:t>
            </a:r>
            <a:r>
              <a:rPr lang="en-US" dirty="0"/>
              <a:t>: location2 → location1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move2</a:t>
            </a:r>
            <a:r>
              <a:rPr lang="en-US" dirty="0"/>
              <a:t>: location1 → location2</a:t>
            </a:r>
          </a:p>
          <a:p>
            <a:r>
              <a:rPr lang="en-US" dirty="0"/>
              <a:t>Seems automatable!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5E5ECB-89A1-47A3-AA7F-FED4E325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5291"/>
            <a:ext cx="5740810" cy="5167312"/>
          </a:xfrm>
          <a:prstGeom prst="rect">
            <a:avLst/>
          </a:prstGeom>
          <a:effectLst>
            <a:outerShdw blurRad="25400" sx="104000" sy="104000" algn="ctr" rotWithShape="0">
              <a:schemeClr val="accent5">
                <a:lumMod val="75000"/>
                <a:alpha val="4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1492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CD1C-6C51-4272-B2E1-8397F6E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7FDC-1660-4B8E-B696-2C7F48BD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580" y="1005825"/>
            <a:ext cx="4802660" cy="5487050"/>
          </a:xfrm>
        </p:spPr>
        <p:txBody>
          <a:bodyPr>
            <a:normAutofit/>
          </a:bodyPr>
          <a:lstStyle/>
          <a:p>
            <a:r>
              <a:rPr lang="en-US" dirty="0"/>
              <a:t>Question: how to describe the various world states?</a:t>
            </a:r>
          </a:p>
          <a:p>
            <a:pPr lvl="1"/>
            <a:r>
              <a:rPr lang="en-US" dirty="0"/>
              <a:t>Images: hard to process</a:t>
            </a:r>
          </a:p>
          <a:p>
            <a:pPr lvl="1"/>
            <a:r>
              <a:rPr lang="en-US" dirty="0"/>
              <a:t>3-D (physical) model: expensive, hard to process, unnecessary detail</a:t>
            </a:r>
          </a:p>
          <a:p>
            <a:pPr lvl="1"/>
            <a:r>
              <a:rPr lang="en-US" dirty="0"/>
              <a:t>Free text: every problem has new notation</a:t>
            </a:r>
          </a:p>
          <a:p>
            <a:r>
              <a:rPr lang="en-US" dirty="0"/>
              <a:t>Our solution: first-order logic (FOL)</a:t>
            </a:r>
          </a:p>
          <a:p>
            <a:r>
              <a:rPr lang="en-US" dirty="0"/>
              <a:t>Will start by reviewing propositional logic </a:t>
            </a:r>
          </a:p>
          <a:p>
            <a:r>
              <a:rPr lang="en-US" dirty="0"/>
              <a:t>Will then introduce variables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5E5ECB-89A1-47A3-AA7F-FED4E325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5291"/>
            <a:ext cx="5740810" cy="5167312"/>
          </a:xfrm>
          <a:prstGeom prst="rect">
            <a:avLst/>
          </a:prstGeom>
          <a:effectLst>
            <a:outerShdw blurRad="25400" sx="104000" sy="104000" algn="ctr" rotWithShape="0">
              <a:schemeClr val="accent5">
                <a:lumMod val="75000"/>
                <a:alpha val="4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9400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99E4E91-D8FB-4D38-A48A-F48C8D55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7C9326CE-4758-451F-BD99-88E4386BF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017" y="1472540"/>
            <a:ext cx="8677183" cy="520139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Logical constants</a:t>
            </a:r>
            <a:r>
              <a:rPr lang="en-US" altLang="en-US" dirty="0"/>
              <a:t>: true, false </a:t>
            </a:r>
          </a:p>
          <a:p>
            <a:r>
              <a:rPr lang="en-US" altLang="en-US" b="1" dirty="0"/>
              <a:t>Propositional symbols</a:t>
            </a:r>
            <a:r>
              <a:rPr lang="en-US" altLang="en-US" dirty="0"/>
              <a:t>: </a:t>
            </a:r>
            <a:r>
              <a:rPr lang="en-US" altLang="en-US" i="1" dirty="0"/>
              <a:t>p, q, s</a:t>
            </a:r>
            <a:r>
              <a:rPr lang="en-US" altLang="en-US" dirty="0"/>
              <a:t>, ...  (</a:t>
            </a:r>
            <a:r>
              <a:rPr lang="en-US" altLang="en-US" b="1" dirty="0"/>
              <a:t>atoms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Atomic proposition: single symbol (starting with lower case letter)</a:t>
            </a:r>
          </a:p>
          <a:p>
            <a:r>
              <a:rPr lang="en-US" altLang="en-US" dirty="0"/>
              <a:t>Proposition or </a:t>
            </a: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logical formula: </a:t>
            </a:r>
          </a:p>
          <a:p>
            <a:pPr lvl="1"/>
            <a:r>
              <a:rPr lang="en-US" altLang="en-US" dirty="0"/>
              <a:t>an atomic proposition </a:t>
            </a:r>
            <a:r>
              <a:rPr lang="en-US" altLang="en-US" b="1" i="1" dirty="0"/>
              <a:t>or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 compound proposition of the form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 p 		</a:t>
            </a:r>
            <a:r>
              <a:rPr lang="en-US" altLang="en-US" sz="1800" dirty="0"/>
              <a:t>not </a:t>
            </a:r>
            <a:r>
              <a:rPr lang="en-US" altLang="en-US" sz="1800" i="1" dirty="0"/>
              <a:t>p</a:t>
            </a:r>
            <a:r>
              <a:rPr lang="en-US" altLang="en-US" sz="1800" dirty="0"/>
              <a:t>			[negation]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1800" i="1" dirty="0"/>
              <a:t>p </a:t>
            </a:r>
            <a:r>
              <a:rPr lang="en-US" altLang="en-US" sz="1800" dirty="0">
                <a:sym typeface="Symbol" panose="05050102010706020507" pitchFamily="18" charset="2"/>
              </a:rPr>
              <a:t></a:t>
            </a:r>
            <a:r>
              <a:rPr lang="en-US" altLang="en-US" sz="1800" i="1" dirty="0">
                <a:sym typeface="Symbol" panose="05050102010706020507" pitchFamily="18" charset="2"/>
              </a:rPr>
              <a:t> q</a:t>
            </a:r>
            <a:r>
              <a:rPr lang="en-US" altLang="en-US" sz="1800" dirty="0">
                <a:sym typeface="Symbol" panose="05050102010706020507" pitchFamily="18" charset="2"/>
              </a:rPr>
              <a:t>		</a:t>
            </a:r>
            <a:r>
              <a:rPr lang="en-US" altLang="en-US" sz="1800" i="1" dirty="0"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sym typeface="Symbol" panose="05050102010706020507" pitchFamily="18" charset="2"/>
              </a:rPr>
              <a:t> and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/>
              <a:t>			[conjunction]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1800" i="1" dirty="0"/>
              <a:t>p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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>
                <a:sym typeface="Symbol" panose="05050102010706020507" pitchFamily="18" charset="2"/>
              </a:rPr>
              <a:t> 		</a:t>
            </a:r>
            <a:r>
              <a:rPr lang="en-US" altLang="en-US" sz="1800" i="1" dirty="0"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sym typeface="Symbol" panose="05050102010706020507" pitchFamily="18" charset="2"/>
              </a:rPr>
              <a:t> or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/>
              <a:t> 	  		[disjunction]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1800" i="1" dirty="0"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sym typeface="Symbol" panose="05050102010706020507" pitchFamily="18" charset="2"/>
              </a:rPr>
              <a:t> 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>
                <a:sym typeface="Symbol" panose="05050102010706020507" pitchFamily="18" charset="2"/>
              </a:rPr>
              <a:t> 		p </a:t>
            </a:r>
            <a:r>
              <a:rPr lang="en-US" altLang="en-US" sz="1800" dirty="0"/>
              <a:t>implies </a:t>
            </a:r>
            <a:r>
              <a:rPr lang="en-US" altLang="en-US" sz="1800" i="1" dirty="0"/>
              <a:t>q</a:t>
            </a:r>
            <a:r>
              <a:rPr lang="en-US" altLang="en-US" sz="1800" dirty="0"/>
              <a:t> 		[implication / conditional]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1800" i="1" dirty="0"/>
              <a:t>p</a:t>
            </a:r>
            <a:r>
              <a:rPr lang="en-US" altLang="en-US" sz="1800" dirty="0"/>
              <a:t> ← </a:t>
            </a:r>
            <a:r>
              <a:rPr lang="en-US" altLang="en-US" sz="1800" i="1" dirty="0"/>
              <a:t>q	</a:t>
            </a:r>
            <a:r>
              <a:rPr lang="en-US" altLang="en-US" sz="1800" dirty="0"/>
              <a:t> 	</a:t>
            </a:r>
            <a:r>
              <a:rPr lang="en-US" altLang="en-US" sz="1800" i="1" dirty="0"/>
              <a:t>p</a:t>
            </a:r>
            <a:r>
              <a:rPr lang="en-US" altLang="en-US" sz="1800" dirty="0"/>
              <a:t> if </a:t>
            </a:r>
            <a:r>
              <a:rPr lang="en-US" altLang="en-US" sz="1800" i="1" dirty="0"/>
              <a:t>q			</a:t>
            </a:r>
            <a:r>
              <a:rPr lang="en-US" altLang="en-US" sz="1800" dirty="0"/>
              <a:t>[reverse implication]</a:t>
            </a:r>
            <a:endParaRPr lang="en-US" altLang="en-US" sz="1800" i="1" dirty="0"/>
          </a:p>
          <a:p>
            <a:pPr lvl="2">
              <a:lnSpc>
                <a:spcPct val="80000"/>
              </a:lnSpc>
              <a:buNone/>
            </a:pPr>
            <a:r>
              <a:rPr lang="en-US" altLang="en-US" sz="1800" i="1" dirty="0"/>
              <a:t>p</a:t>
            </a:r>
            <a:r>
              <a:rPr lang="en-US" altLang="en-US" sz="1800" dirty="0"/>
              <a:t> ↔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>
                <a:sym typeface="Symbol" panose="05050102010706020507" pitchFamily="18" charset="2"/>
              </a:rPr>
              <a:t> 		</a:t>
            </a:r>
            <a:r>
              <a:rPr lang="en-US" altLang="en-US" sz="1800" i="1" dirty="0"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sym typeface="Symbol" panose="05050102010706020507" pitchFamily="18" charset="2"/>
              </a:rPr>
              <a:t> if and only if </a:t>
            </a:r>
            <a:r>
              <a:rPr lang="en-US" altLang="en-US" sz="1800" i="1" dirty="0">
                <a:sym typeface="Symbol" panose="05050102010706020507" pitchFamily="18" charset="2"/>
              </a:rPr>
              <a:t>q</a:t>
            </a:r>
            <a:r>
              <a:rPr lang="en-US" altLang="en-US" sz="1800" dirty="0"/>
              <a:t> 	[biconditional]</a:t>
            </a:r>
          </a:p>
          <a:p>
            <a:pPr>
              <a:lnSpc>
                <a:spcPct val="80000"/>
              </a:lnSpc>
            </a:pPr>
            <a:r>
              <a:rPr lang="en-US" altLang="en-US" sz="2100" dirty="0"/>
              <a:t>Can also wrap propositions in </a:t>
            </a:r>
            <a:r>
              <a:rPr lang="en-US" altLang="en-US" sz="2100" b="1" dirty="0"/>
              <a:t>parentheses</a:t>
            </a:r>
            <a:r>
              <a:rPr lang="en-US" altLang="en-US" sz="2100" dirty="0"/>
              <a:t>: ( … )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When parentheses are omitted, precedence follows this table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highest precedence at top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2797434A-2D8C-44A4-92D9-6EEE041CD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5425"/>
            <a:ext cx="7772400" cy="966788"/>
          </a:xfrm>
        </p:spPr>
        <p:txBody>
          <a:bodyPr/>
          <a:lstStyle/>
          <a:p>
            <a:r>
              <a:rPr lang="en-US" altLang="en-US" dirty="0"/>
              <a:t>Examples of Propositions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BE42B200-8CB2-4B4B-8179-6DEEB4C32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945" y="1192213"/>
            <a:ext cx="8534399" cy="5440362"/>
          </a:xfrm>
        </p:spPr>
        <p:txBody>
          <a:bodyPr>
            <a:normAutofit/>
          </a:bodyPr>
          <a:lstStyle/>
          <a:p>
            <a:r>
              <a:rPr lang="en-US" altLang="en-US" dirty="0"/>
              <a:t>Suppose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hot</a:t>
            </a:r>
            <a:r>
              <a:rPr lang="en-US" altLang="en-US" dirty="0"/>
              <a:t> means “It is hot”</a:t>
            </a:r>
          </a:p>
          <a:p>
            <a:r>
              <a:rPr lang="en-US" altLang="en-US" dirty="0"/>
              <a:t>Suppose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humid</a:t>
            </a:r>
            <a:r>
              <a:rPr lang="en-US" altLang="en-US" dirty="0"/>
              <a:t> means “It is humid”</a:t>
            </a:r>
          </a:p>
          <a:p>
            <a:r>
              <a:rPr lang="en-US" altLang="en-US" dirty="0"/>
              <a:t>Let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rain</a:t>
            </a:r>
            <a:r>
              <a:rPr lang="en-US" altLang="en-US" dirty="0"/>
              <a:t> mean “It is likely to rain”</a:t>
            </a:r>
          </a:p>
          <a:p>
            <a:r>
              <a:rPr lang="en-US" altLang="en-US" dirty="0"/>
              <a:t>(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humid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rain</a:t>
            </a:r>
            <a:r>
              <a:rPr lang="en-US" altLang="en-US" dirty="0"/>
              <a:t> </a:t>
            </a:r>
          </a:p>
          <a:p>
            <a:pPr lvl="1">
              <a:buFontTx/>
              <a:buNone/>
            </a:pPr>
            <a:r>
              <a:rPr lang="en-US" altLang="en-US" dirty="0"/>
              <a:t>“If it is hot and humid, then it is likely to rain”</a:t>
            </a:r>
          </a:p>
          <a:p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humid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hot</a:t>
            </a:r>
            <a:r>
              <a:rPr lang="en-US" altLang="en-US" dirty="0"/>
              <a:t> </a:t>
            </a:r>
          </a:p>
          <a:p>
            <a:pPr lvl="1">
              <a:buFontTx/>
              <a:buNone/>
            </a:pPr>
            <a:r>
              <a:rPr lang="en-US" altLang="en-US" dirty="0"/>
              <a:t>“If it is humid, then it is hot”</a:t>
            </a:r>
          </a:p>
          <a:p>
            <a:r>
              <a:rPr lang="en-US" altLang="en-US" dirty="0"/>
              <a:t>What if I use French: “</a:t>
            </a:r>
            <a:r>
              <a:rPr lang="en-US" altLang="en-US" dirty="0" err="1"/>
              <a:t>chaud</a:t>
            </a:r>
            <a:r>
              <a:rPr lang="en-US" altLang="en-US" dirty="0"/>
              <a:t>”, “</a:t>
            </a:r>
            <a:r>
              <a:rPr lang="en-US" altLang="en-US" dirty="0" err="1"/>
              <a:t>humide</a:t>
            </a:r>
            <a:r>
              <a:rPr lang="en-US" altLang="en-US" dirty="0"/>
              <a:t>”, “</a:t>
            </a:r>
            <a:r>
              <a:rPr lang="en-US" altLang="en-US" dirty="0" err="1"/>
              <a:t>pluie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/>
              <a:t>We can still reason even if the symbols change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meanings</a:t>
            </a:r>
            <a:r>
              <a:rPr lang="en-US" altLang="en-US" dirty="0"/>
              <a:t> of atoms are completely determined by us</a:t>
            </a:r>
          </a:p>
          <a:p>
            <a:pPr lvl="1"/>
            <a:r>
              <a:rPr lang="en-US" altLang="en-US" dirty="0"/>
              <a:t>Could use p, q, and it has the same meaning to the machine</a:t>
            </a:r>
          </a:p>
          <a:p>
            <a:pPr lvl="1"/>
            <a:r>
              <a:rPr lang="en-US" altLang="en-US" dirty="0"/>
              <a:t>Would need a truly intelligent system to assign meanings to symbols</a:t>
            </a:r>
          </a:p>
          <a:p>
            <a:pPr lvl="1"/>
            <a:r>
              <a:rPr lang="en-US" altLang="en-US" dirty="0"/>
              <a:t>Our only concern is what we can infer: is it raining?</a:t>
            </a:r>
          </a:p>
          <a:p>
            <a:pPr lvl="1"/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</p:txBody>
      </p:sp>
      <p:pic>
        <p:nvPicPr>
          <p:cNvPr id="1026" name="Picture 2" descr="Orlando Weather Forecast: Hot, Humid Conditions to Continue">
            <a:extLst>
              <a:ext uri="{FF2B5EF4-FFF2-40B4-BE49-F238E27FC236}">
                <a16:creationId xmlns:a16="http://schemas.microsoft.com/office/drawing/2014/main" id="{7CA242BD-492D-F940-A386-13D3AEF4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704646"/>
            <a:ext cx="3626070" cy="20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CD1C-6C51-4272-B2E1-8397F6E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 for docks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7FDC-1660-4B8E-B696-2C7F48BD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580" y="452718"/>
            <a:ext cx="4802660" cy="6149885"/>
          </a:xfrm>
        </p:spPr>
        <p:txBody>
          <a:bodyPr>
            <a:normAutofit/>
          </a:bodyPr>
          <a:lstStyle/>
          <a:p>
            <a:r>
              <a:rPr lang="en-US" dirty="0"/>
              <a:t>h: crane holding container</a:t>
            </a:r>
          </a:p>
          <a:p>
            <a:r>
              <a:rPr lang="en-US" dirty="0"/>
              <a:t>p: container on pallet</a:t>
            </a:r>
          </a:p>
          <a:p>
            <a:r>
              <a:rPr lang="en-US" dirty="0"/>
              <a:t>c: robot on crane side (left)</a:t>
            </a:r>
          </a:p>
          <a:p>
            <a:r>
              <a:rPr lang="en-US" dirty="0"/>
              <a:t>d: robot on delivery side (right)</a:t>
            </a:r>
          </a:p>
          <a:p>
            <a:r>
              <a:rPr lang="en-US" dirty="0"/>
              <a:t>u: lift container up</a:t>
            </a:r>
          </a:p>
          <a:p>
            <a:r>
              <a:rPr lang="en-US" dirty="0"/>
              <a:t>l (ell): lower container</a:t>
            </a:r>
          </a:p>
          <a:p>
            <a:pPr marL="0" indent="0">
              <a:buNone/>
            </a:pPr>
            <a:r>
              <a:rPr lang="en-US" dirty="0"/>
              <a:t>Write statements for:</a:t>
            </a:r>
          </a:p>
          <a:p>
            <a:r>
              <a:rPr lang="en-US" dirty="0"/>
              <a:t>lifting container</a:t>
            </a:r>
          </a:p>
          <a:p>
            <a:r>
              <a:rPr lang="en-US" dirty="0"/>
              <a:t>lowering container on robot</a:t>
            </a:r>
          </a:p>
          <a:p>
            <a:r>
              <a:rPr lang="en-US" dirty="0"/>
              <a:t>moving container to delivery side</a:t>
            </a:r>
          </a:p>
          <a:p>
            <a:r>
              <a:rPr lang="en-US" dirty="0"/>
              <a:t>danger situations: dropping container on ground, lifting a container when one already in the air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5E5ECB-89A1-47A3-AA7F-FED4E325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5291"/>
            <a:ext cx="5740810" cy="5167312"/>
          </a:xfrm>
          <a:prstGeom prst="rect">
            <a:avLst/>
          </a:prstGeom>
          <a:effectLst>
            <a:outerShdw blurRad="25400" sx="104000" sy="104000" algn="ctr" rotWithShape="0">
              <a:schemeClr val="accent5">
                <a:lumMod val="75000"/>
                <a:alpha val="40000"/>
              </a:schemeClr>
            </a:outerShdw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ECDDD0-D04A-5C47-965D-645865214E15}"/>
              </a:ext>
            </a:extLst>
          </p:cNvPr>
          <p:cNvSpPr txBox="1"/>
          <p:nvPr/>
        </p:nvSpPr>
        <p:spPr>
          <a:xfrm>
            <a:off x="2423524" y="2083860"/>
            <a:ext cx="6779172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gives us a way to represent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is it useful? Need a way to reason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That is, we need to be able to identify which conclusions are justified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means having a formal definition of the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That is, defining their semantics</a:t>
            </a:r>
          </a:p>
        </p:txBody>
      </p:sp>
    </p:spTree>
    <p:extLst>
      <p:ext uri="{BB962C8B-B14F-4D97-AF65-F5344CB8AC3E}">
        <p14:creationId xmlns:p14="http://schemas.microsoft.com/office/powerpoint/2010/main" val="29476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60E5D2A7-4C98-4AAF-8724-31EE6EC35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572" y="228601"/>
            <a:ext cx="9756228" cy="685800"/>
          </a:xfrm>
        </p:spPr>
        <p:txBody>
          <a:bodyPr/>
          <a:lstStyle/>
          <a:p>
            <a:r>
              <a:rPr lang="en-US" altLang="en-US" sz="3600" dirty="0"/>
              <a:t>Truth tables: semantics for propositions</a:t>
            </a:r>
          </a:p>
        </p:txBody>
      </p:sp>
      <p:sp>
        <p:nvSpPr>
          <p:cNvPr id="292869" name="Text Box 5">
            <a:extLst>
              <a:ext uri="{FF2B5EF4-FFF2-40B4-BE49-F238E27FC236}">
                <a16:creationId xmlns:a16="http://schemas.microsoft.com/office/drawing/2014/main" id="{DE9D20AD-8D6D-42F4-A372-BF483648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73" y="1212334"/>
            <a:ext cx="28036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five logical connectives:</a:t>
            </a:r>
          </a:p>
        </p:txBody>
      </p:sp>
      <p:sp>
        <p:nvSpPr>
          <p:cNvPr id="292870" name="Text Box 6">
            <a:extLst>
              <a:ext uri="{FF2B5EF4-FFF2-40B4-BE49-F238E27FC236}">
                <a16:creationId xmlns:a16="http://schemas.microsoft.com/office/drawing/2014/main" id="{105CDCD1-7438-4296-B5B7-B0A1BD8D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8" y="4181475"/>
            <a:ext cx="2123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 complex sentence: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373071-A2E9-8646-831B-09DE9B07D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30769"/>
              </p:ext>
            </p:extLst>
          </p:nvPr>
        </p:nvGraphicFramePr>
        <p:xfrm>
          <a:off x="1420648" y="1805504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5987590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7860532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0898570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2171761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3545033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322176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3357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 p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/>
                        <a:t>p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 q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/>
                        <a:t>p</a:t>
                      </a:r>
                      <a:r>
                        <a:rPr lang="en-US" altLang="en-US" sz="1800" dirty="0"/>
                        <a:t>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q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  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q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/>
                        <a:t>p</a:t>
                      </a:r>
                      <a:r>
                        <a:rPr lang="en-US" altLang="en-US" sz="1800" dirty="0"/>
                        <a:t> ↔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0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2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7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4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921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99BC17-B954-E941-93D6-CE53D4EC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67750"/>
              </p:ext>
            </p:extLst>
          </p:nvPr>
        </p:nvGraphicFramePr>
        <p:xfrm>
          <a:off x="1420648" y="4718566"/>
          <a:ext cx="83482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13">
                  <a:extLst>
                    <a:ext uri="{9D8B030D-6E8A-4147-A177-3AD203B41FA5}">
                      <a16:colId xmlns:a16="http://schemas.microsoft.com/office/drawing/2014/main" val="598759053"/>
                    </a:ext>
                  </a:extLst>
                </a:gridCol>
                <a:gridCol w="951287">
                  <a:extLst>
                    <a:ext uri="{9D8B030D-6E8A-4147-A177-3AD203B41FA5}">
                      <a16:colId xmlns:a16="http://schemas.microsoft.com/office/drawing/2014/main" val="4078605321"/>
                    </a:ext>
                  </a:extLst>
                </a:gridCol>
                <a:gridCol w="1047796">
                  <a:extLst>
                    <a:ext uri="{9D8B030D-6E8A-4147-A177-3AD203B41FA5}">
                      <a16:colId xmlns:a16="http://schemas.microsoft.com/office/drawing/2014/main" val="3089857085"/>
                    </a:ext>
                  </a:extLst>
                </a:gridCol>
                <a:gridCol w="1047796">
                  <a:extLst>
                    <a:ext uri="{9D8B030D-6E8A-4147-A177-3AD203B41FA5}">
                      <a16:colId xmlns:a16="http://schemas.microsoft.com/office/drawing/2014/main" val="724354060"/>
                    </a:ext>
                  </a:extLst>
                </a:gridCol>
                <a:gridCol w="1819855">
                  <a:extLst>
                    <a:ext uri="{9D8B030D-6E8A-4147-A177-3AD203B41FA5}">
                      <a16:colId xmlns:a16="http://schemas.microsoft.com/office/drawing/2014/main" val="1721717612"/>
                    </a:ext>
                  </a:extLst>
                </a:gridCol>
                <a:gridCol w="2467834">
                  <a:extLst>
                    <a:ext uri="{9D8B030D-6E8A-4147-A177-3AD203B41FA5}">
                      <a16:colId xmlns:a16="http://schemas.microsoft.com/office/drawing/2014/main" val="2235450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p  h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 h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/>
                        <a:t>(p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 h)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  h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i="1" dirty="0"/>
                        <a:t>((p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 h)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  h)</a:t>
                      </a:r>
                      <a:r>
                        <a:rPr lang="en-US" altLang="en-US" sz="1800" i="1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1800" dirty="0">
                          <a:sym typeface="Symbol" panose="05050102010706020507" pitchFamily="18" charset="2"/>
                        </a:rPr>
                        <a:t> p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0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2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7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4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false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latin typeface="Avenir Light" panose="020B0402020203020204" pitchFamily="34" charset="77"/>
                        </a:rPr>
                        <a:t>true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921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AD2B441F-AEB1-4E00-B629-1E7D42EB4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177" y="131135"/>
            <a:ext cx="10584478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Rules of Inference: more concise semantics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42009A55-8A88-4AF9-8EB6-CDAB0642C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3177" y="1192436"/>
            <a:ext cx="10036790" cy="527374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Truth tables: work, but too expensive</a:t>
            </a:r>
          </a:p>
          <a:p>
            <a:pPr lvl="1"/>
            <a:r>
              <a:rPr lang="en-US" altLang="en-US" dirty="0"/>
              <a:t>Given N propositions, have 2</a:t>
            </a:r>
            <a:r>
              <a:rPr lang="en-US" altLang="en-US" baseline="30000" dirty="0"/>
              <a:t>N</a:t>
            </a:r>
            <a:r>
              <a:rPr lang="en-US" altLang="en-US" dirty="0"/>
              <a:t> cases to consider</a:t>
            </a:r>
          </a:p>
          <a:p>
            <a:pPr lvl="1"/>
            <a:r>
              <a:rPr lang="en-US" altLang="en-US" dirty="0"/>
              <a:t>Not a problem for small N (say, up to 20 or so propositions)</a:t>
            </a:r>
          </a:p>
          <a:p>
            <a:pPr lvl="1"/>
            <a:r>
              <a:rPr lang="en-US" altLang="en-US" dirty="0"/>
              <a:t>Consider planning to assemble a washer from hundreds of parts…</a:t>
            </a:r>
          </a:p>
          <a:p>
            <a:r>
              <a:rPr lang="en-US" altLang="en-US" dirty="0"/>
              <a:t>Improvement: use </a:t>
            </a:r>
            <a:r>
              <a:rPr lang="en-US" altLang="en-US" b="1" dirty="0"/>
              <a:t>rules of inference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how new sentences are derived from existing sentences</a:t>
            </a:r>
          </a:p>
          <a:p>
            <a:pPr lvl="2">
              <a:buNone/>
            </a:pPr>
            <a:r>
              <a:rPr lang="en-US" altLang="en-US" sz="1800" b="1" u="sng" dirty="0"/>
              <a:t>RULE</a:t>
            </a:r>
            <a:r>
              <a:rPr lang="en-US" altLang="en-US" sz="1800" u="sng" dirty="0"/>
              <a:t>					</a:t>
            </a:r>
            <a:r>
              <a:rPr lang="en-US" altLang="en-US" sz="1800" b="1" u="sng" dirty="0"/>
              <a:t>PREMISE		         CONCLUSION</a:t>
            </a:r>
            <a:endParaRPr lang="en-US" altLang="en-US" sz="1800" dirty="0"/>
          </a:p>
          <a:p>
            <a:pPr lvl="2">
              <a:buNone/>
            </a:pPr>
            <a:r>
              <a:rPr lang="en-US" altLang="en-US" sz="1800" dirty="0"/>
              <a:t>Modus Ponens			p, p </a:t>
            </a:r>
            <a:r>
              <a:rPr lang="en-US" altLang="en-US" sz="1800" dirty="0">
                <a:sym typeface="Symbol" panose="05050102010706020507" pitchFamily="18" charset="2"/>
              </a:rPr>
              <a:t></a:t>
            </a:r>
            <a:r>
              <a:rPr lang="en-US" altLang="en-US" sz="1800" dirty="0"/>
              <a:t> q				q</a:t>
            </a:r>
          </a:p>
          <a:p>
            <a:pPr lvl="2">
              <a:buNone/>
            </a:pPr>
            <a:r>
              <a:rPr lang="en-US" altLang="en-US" sz="1800" dirty="0"/>
              <a:t>And Introduction			p, q					p </a:t>
            </a:r>
            <a:r>
              <a:rPr lang="en-US" altLang="en-US" sz="1800" dirty="0">
                <a:sym typeface="Symbol" panose="05050102010706020507" pitchFamily="18" charset="2"/>
              </a:rPr>
              <a:t></a:t>
            </a:r>
            <a:r>
              <a:rPr lang="en-US" altLang="en-US" sz="1800" dirty="0"/>
              <a:t> q</a:t>
            </a:r>
          </a:p>
          <a:p>
            <a:pPr lvl="2">
              <a:buNone/>
            </a:pPr>
            <a:r>
              <a:rPr lang="en-US" altLang="en-US" sz="1800" dirty="0"/>
              <a:t>And Elimination			p </a:t>
            </a:r>
            <a:r>
              <a:rPr lang="en-US" altLang="en-US" sz="1800" dirty="0">
                <a:sym typeface="Symbol" panose="05050102010706020507" pitchFamily="18" charset="2"/>
              </a:rPr>
              <a:t></a:t>
            </a:r>
            <a:r>
              <a:rPr lang="en-US" altLang="en-US" sz="1800" dirty="0"/>
              <a:t> q				p</a:t>
            </a:r>
          </a:p>
          <a:p>
            <a:pPr lvl="2">
              <a:buNone/>
            </a:pPr>
            <a:r>
              <a:rPr lang="en-US" altLang="en-US" sz="1800" dirty="0"/>
              <a:t>Double Negation			</a:t>
            </a:r>
            <a:r>
              <a:rPr lang="en-US" altLang="en-US" sz="1800" dirty="0">
                <a:sym typeface="Symbol" panose="05050102010706020507" pitchFamily="18" charset="2"/>
              </a:rPr>
              <a:t>  </a:t>
            </a:r>
            <a:r>
              <a:rPr lang="en-US" altLang="en-US" sz="1800" dirty="0"/>
              <a:t>p				p</a:t>
            </a:r>
          </a:p>
          <a:p>
            <a:pPr lvl="2">
              <a:buNone/>
            </a:pPr>
            <a:r>
              <a:rPr lang="en-US" altLang="en-US" sz="1800" dirty="0"/>
              <a:t>Distribution </a:t>
            </a:r>
            <a:r>
              <a:rPr lang="en-US" altLang="en-US" sz="1800"/>
              <a:t>Over And</a:t>
            </a:r>
            <a:r>
              <a:rPr lang="en-US" altLang="en-US" sz="1800" dirty="0"/>
              <a:t>		</a:t>
            </a:r>
            <a:r>
              <a:rPr lang="en-US" altLang="en-US" sz="1800" dirty="0">
                <a:sym typeface="Symbol" panose="05050102010706020507" pitchFamily="18" charset="2"/>
              </a:rPr>
              <a:t></a:t>
            </a:r>
            <a:r>
              <a:rPr lang="en-US" altLang="en-US" sz="1800" dirty="0"/>
              <a:t>(p </a:t>
            </a:r>
            <a:r>
              <a:rPr lang="en-US" altLang="en-US" sz="1800" dirty="0">
                <a:sym typeface="Symbol" panose="05050102010706020507" pitchFamily="18" charset="2"/>
              </a:rPr>
              <a:t></a:t>
            </a:r>
            <a:r>
              <a:rPr lang="en-US" altLang="en-US" sz="1800" dirty="0"/>
              <a:t> q)				</a:t>
            </a:r>
            <a:r>
              <a:rPr lang="en-US" altLang="en-US" sz="1800" dirty="0">
                <a:sym typeface="Symbol" panose="05050102010706020507" pitchFamily="18" charset="2"/>
              </a:rPr>
              <a:t> </a:t>
            </a:r>
            <a:r>
              <a:rPr lang="en-US" altLang="en-US" sz="1800" dirty="0"/>
              <a:t>p </a:t>
            </a:r>
            <a:r>
              <a:rPr lang="en-US" altLang="en-US" sz="1800" dirty="0">
                <a:sym typeface="Symbol" panose="05050102010706020507" pitchFamily="18" charset="2"/>
              </a:rPr>
              <a:t>  q</a:t>
            </a:r>
          </a:p>
          <a:p>
            <a:pPr lvl="2">
              <a:buNone/>
            </a:pPr>
            <a:r>
              <a:rPr lang="en-US" altLang="en-US" sz="1800" dirty="0"/>
              <a:t>Implication Elimination	p </a:t>
            </a:r>
            <a:r>
              <a:rPr lang="en-US" altLang="en-US" sz="1800" dirty="0">
                <a:sym typeface="Symbol" panose="05050102010706020507" pitchFamily="18" charset="2"/>
              </a:rPr>
              <a:t></a:t>
            </a:r>
            <a:r>
              <a:rPr lang="en-US" altLang="en-US" sz="1800" dirty="0"/>
              <a:t> q				</a:t>
            </a:r>
            <a:r>
              <a:rPr lang="en-US" altLang="en-US" sz="1800" dirty="0">
                <a:sym typeface="Symbol" panose="05050102010706020507" pitchFamily="18" charset="2"/>
              </a:rPr>
              <a:t> </a:t>
            </a:r>
            <a:r>
              <a:rPr lang="en-US" altLang="en-US" sz="1800" dirty="0"/>
              <a:t>p </a:t>
            </a:r>
            <a:r>
              <a:rPr lang="en-US" altLang="en-US" sz="1800" dirty="0">
                <a:sym typeface="Symbol" panose="05050102010706020507" pitchFamily="18" charset="2"/>
              </a:rPr>
              <a:t></a:t>
            </a:r>
            <a:r>
              <a:rPr lang="en-US" altLang="en-US" sz="1800" dirty="0"/>
              <a:t> q</a:t>
            </a:r>
          </a:p>
          <a:p>
            <a:pPr lvl="2">
              <a:buNone/>
            </a:pPr>
            <a:r>
              <a:rPr lang="en-US" altLang="en-US" sz="1800" dirty="0"/>
              <a:t>Unit Resolution			p </a:t>
            </a:r>
            <a:r>
              <a:rPr lang="en-US" altLang="en-US" sz="1800" dirty="0">
                <a:sym typeface="Symbol" panose="05050102010706020507" pitchFamily="18" charset="2"/>
              </a:rPr>
              <a:t></a:t>
            </a:r>
            <a:r>
              <a:rPr lang="en-US" altLang="en-US" sz="1800" dirty="0"/>
              <a:t> q, </a:t>
            </a:r>
            <a:r>
              <a:rPr lang="en-US" altLang="en-US" sz="1800" dirty="0">
                <a:sym typeface="Symbol" panose="05050102010706020507" pitchFamily="18" charset="2"/>
              </a:rPr>
              <a:t> p</a:t>
            </a:r>
            <a:r>
              <a:rPr lang="en-US" altLang="en-US" sz="1800" dirty="0"/>
              <a:t>			q</a:t>
            </a:r>
          </a:p>
          <a:p>
            <a:pPr lvl="2"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64393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2757</Words>
  <Application>Microsoft Macintosh PowerPoint</Application>
  <PresentationFormat>Widescreen</PresentationFormat>
  <Paragraphs>367</Paragraphs>
  <Slides>24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Light</vt:lpstr>
      <vt:lpstr>Calibri</vt:lpstr>
      <vt:lpstr>Century Gothic</vt:lpstr>
      <vt:lpstr>Consolas</vt:lpstr>
      <vt:lpstr>Symbol</vt:lpstr>
      <vt:lpstr>Times New Roman</vt:lpstr>
      <vt:lpstr>Wingdings 3</vt:lpstr>
      <vt:lpstr>Ion</vt:lpstr>
      <vt:lpstr>CS 2400:  Introduction to Artificial Intelligence</vt:lpstr>
      <vt:lpstr>PowerPoint Presentation</vt:lpstr>
      <vt:lpstr>If only I had a plan…</vt:lpstr>
      <vt:lpstr>Representing the problem</vt:lpstr>
      <vt:lpstr>Propositional logic</vt:lpstr>
      <vt:lpstr>Examples of Propositions</vt:lpstr>
      <vt:lpstr>Propositions for docks</vt:lpstr>
      <vt:lpstr>Truth tables: semantics for propositions</vt:lpstr>
      <vt:lpstr>Rules of Inference: more concise semantics</vt:lpstr>
      <vt:lpstr>How do we know unit resolution is a valid rule? </vt:lpstr>
      <vt:lpstr>Application: starting a car</vt:lpstr>
      <vt:lpstr>Proof: battery not charged</vt:lpstr>
      <vt:lpstr>Proving things</vt:lpstr>
      <vt:lpstr>Propositional logic is a weak language</vt:lpstr>
      <vt:lpstr>Quantifiers</vt:lpstr>
      <vt:lpstr>Connections between All and Exists</vt:lpstr>
      <vt:lpstr>Applying FOL to planning</vt:lpstr>
      <vt:lpstr>Planning</vt:lpstr>
      <vt:lpstr>STRIPS operators</vt:lpstr>
      <vt:lpstr>Blocks world STRIPS operators</vt:lpstr>
      <vt:lpstr>Strips operators and FOL</vt:lpstr>
      <vt:lpstr>Logic with strips operators</vt:lpstr>
      <vt:lpstr>Finding plans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2300 Computational Science</dc:title>
  <dc:creator>Riley, Dr. Derek</dc:creator>
  <cp:lastModifiedBy>Hasker, Dr. Robert</cp:lastModifiedBy>
  <cp:revision>122</cp:revision>
  <dcterms:created xsi:type="dcterms:W3CDTF">2019-03-08T21:52:44Z</dcterms:created>
  <dcterms:modified xsi:type="dcterms:W3CDTF">2021-04-07T16:41:24Z</dcterms:modified>
</cp:coreProperties>
</file>