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9.jpg" ContentType="image/jpg"/>
  <Override PartName="/ppt/media/image35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258" r:id="rId4"/>
    <p:sldId id="259" r:id="rId5"/>
    <p:sldId id="1192" r:id="rId6"/>
    <p:sldId id="1194" r:id="rId7"/>
    <p:sldId id="1196" r:id="rId8"/>
    <p:sldId id="1180" r:id="rId9"/>
    <p:sldId id="271" r:id="rId10"/>
    <p:sldId id="1287" r:id="rId11"/>
    <p:sldId id="268" r:id="rId12"/>
    <p:sldId id="1267" r:id="rId13"/>
    <p:sldId id="1303" r:id="rId14"/>
    <p:sldId id="1260" r:id="rId15"/>
    <p:sldId id="1262" r:id="rId16"/>
    <p:sldId id="1263" r:id="rId17"/>
    <p:sldId id="1309" r:id="rId18"/>
    <p:sldId id="1308" r:id="rId19"/>
    <p:sldId id="275" r:id="rId20"/>
    <p:sldId id="1290" r:id="rId21"/>
    <p:sldId id="1312" r:id="rId22"/>
    <p:sldId id="1311" r:id="rId23"/>
    <p:sldId id="276" r:id="rId24"/>
    <p:sldId id="277" r:id="rId25"/>
    <p:sldId id="1154" r:id="rId26"/>
    <p:sldId id="1156" r:id="rId27"/>
    <p:sldId id="1313" r:id="rId28"/>
    <p:sldId id="278" r:id="rId29"/>
    <p:sldId id="279" r:id="rId30"/>
    <p:sldId id="1185" r:id="rId31"/>
    <p:sldId id="1186" r:id="rId32"/>
    <p:sldId id="1286" r:id="rId33"/>
    <p:sldId id="1258" r:id="rId34"/>
    <p:sldId id="1265" r:id="rId35"/>
    <p:sldId id="1255" r:id="rId36"/>
    <p:sldId id="1256" r:id="rId37"/>
    <p:sldId id="1257" r:id="rId38"/>
    <p:sldId id="1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77" d="100"/>
          <a:sy n="77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C49D-36CF-4027-87A6-E98516D365B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8335-B256-44AB-B6AD-3B6F283C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This is regular perceptron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saw with XOR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What if we connect all the X to all the 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called feed forward?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602E39-E43A-4057-B90A-CE1ACAD59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B2173-947B-406E-BD01-60291B31D9D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6BCFC0B-AB9E-4F34-91EF-1241DA58D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5C6AC21-F3D8-4596-B95D-5DC7DE967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32537DA1-D5A3-4315-9229-06A9037C7E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AE211A83-7BA6-488E-A43A-97873949B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122A4102-CA2D-4FBF-9290-E26D48004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4A365A-F2A0-4964-A0BD-A5402A074272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1BF35B92-DFE1-4FF3-9123-1985EFCB27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9B356991-58B5-46C9-B32D-9636CC0E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206B0262-DA7D-490E-AC25-83273FD35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71C1-3A44-4BAC-B37F-9A7B50E6B1E8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Make pixels </a:t>
            </a:r>
            <a:r>
              <a:rPr lang="en-US" dirty="0" err="1"/>
              <a:t>greyscle</a:t>
            </a:r>
            <a:endParaRPr lang="en-US" dirty="0"/>
          </a:p>
          <a:p>
            <a:r>
              <a:rPr lang="en-US" dirty="0"/>
              <a:t>TODO:</a:t>
            </a:r>
            <a:r>
              <a:rPr lang="en-US" baseline="0" dirty="0"/>
              <a:t> Increase size of 1</a:t>
            </a:r>
            <a:r>
              <a:rPr lang="en-US" baseline="30000" dirty="0"/>
              <a:t>st</a:t>
            </a:r>
            <a:r>
              <a:rPr lang="en-US" baseline="0" dirty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Make pixels </a:t>
            </a:r>
            <a:r>
              <a:rPr lang="en-US" dirty="0" err="1"/>
              <a:t>greyscle</a:t>
            </a:r>
            <a:endParaRPr lang="en-US" dirty="0"/>
          </a:p>
          <a:p>
            <a:r>
              <a:rPr lang="en-US" dirty="0"/>
              <a:t>TODO:</a:t>
            </a:r>
            <a:r>
              <a:rPr lang="en-US" baseline="0" dirty="0"/>
              <a:t> Increase size of 1</a:t>
            </a:r>
            <a:r>
              <a:rPr lang="en-US" baseline="30000" dirty="0"/>
              <a:t>st</a:t>
            </a:r>
            <a:r>
              <a:rPr lang="en-US" baseline="0" dirty="0"/>
              <a:t> hidden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97D60-1F67-9049-9332-09B31DA4906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0F9B-280C-4F63-B261-BDF4D7F4B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89BA4-1000-4C92-ADFF-207F10034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F60E-BA9B-44E7-8A11-FAE1367B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A6E9-A59B-41E5-B937-AE0989A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CB94-96C5-4F19-99FB-1331ACEC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85603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6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EBC0-F113-4E68-8957-549FA2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672-F548-4A3E-BC62-DE1BA336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2220-6CE3-44C9-8BF9-25FFA23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9916-D1C3-4747-879C-B1F855DD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D32B-29DB-4679-80E8-BED4696E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F79E-55AE-43C6-969B-6033415F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ABD8-0D8F-4617-9A02-8D20D01B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884-1986-4D26-B094-1B671BD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C393-BB1E-4CA5-BBC7-F6D00C4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A0CA-609B-4CA8-80FB-E4446B73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1A60-4A12-484F-ACB7-FAEFCDA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3FB6-20E3-47F2-ADAF-327A5DB9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B2FA-C903-47EF-B368-4B50C0AC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30960-8D3F-4B3D-BAE0-FB69765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10F4-1A73-419E-ACBD-554BD7D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A517-F920-4E3A-BB9D-EF3110D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25D5-19F6-4FD8-A30C-F8C69B8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2114-D77A-4357-8ED2-8A756E0F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784D2-0D7A-41BD-9007-995C13F0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5FC67-7820-47BA-982F-A4F3CCA2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E9E64-1758-4435-A837-EDCC0808E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50328-764F-4964-9046-DD17EEC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CACAB-D346-40DF-B247-EF5077EA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EF60E-86C7-4D57-821B-10EC5180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3C09-F3AB-4B0A-AF4D-F3BF7A3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F7E04-C1E1-4002-B393-FB23CFBC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E6406-5D77-44A0-AD50-9652B863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6266-CF6A-46E6-9DEB-14A7256F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9EA06-2E0B-4F75-86E1-151FB847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E8D07-C981-4826-B267-C35427D9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B7E7-1436-4496-9A98-DB53647B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25654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37821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62370-3C7D-4060-B70E-717271E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751A-D79B-4170-A80F-45FC20FE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3C98-BD08-45C2-87EA-1AF6E35C0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ACD0-70FD-4494-8ED1-53FAA868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B4C1-4B00-455F-8C8D-6DEBDB24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A9722-BB04-4DF2-8D6A-DA45DA8CC0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4" r:id="rId9"/>
    <p:sldLayoutId id="2147483665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Vanishing_gradient_probl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rcAruvnK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2400 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F3F0DCA-3D90-43CC-9F4C-7F3E173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22" y="4255093"/>
            <a:ext cx="3896457" cy="21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210E5-7E78-A140-887B-BFEBF9147797}"/>
              </a:ext>
            </a:extLst>
          </p:cNvPr>
          <p:cNvSpPr txBox="1"/>
          <p:nvPr/>
        </p:nvSpPr>
        <p:spPr>
          <a:xfrm>
            <a:off x="9912096" y="377952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Readings: 7.1, 7.5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141482-D91B-49B4-986D-B55E498AF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Basic Neural Network: Perceptron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15749C21-4263-4C56-A8A6-FE42087A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461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DDC00ADE-3090-4260-B502-F9DE1CB7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238" y="2283202"/>
            <a:ext cx="476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/>
              <a:t>0.5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6CC57DBE-798D-498E-A98C-4188BF05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97" y="2515966"/>
            <a:ext cx="827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/>
              <a:t>0.3333</a:t>
            </a: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B63AD622-816A-46D9-AEBE-59F242244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834" y="2590800"/>
            <a:ext cx="3531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dirty="0"/>
              <a:t>0.1*0.5 + 0.75*0.3333 + 0.65 = 0.95</a:t>
            </a: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8BA98DB6-C99D-4FCD-ABBB-7E5BE0F1D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4082535"/>
            <a:ext cx="18192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Learning Process:</a:t>
            </a: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9D9BBF36-4664-4AFA-9AF0-FF99ABE6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4331832"/>
            <a:ext cx="87297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Start: Randomly assign weights (between 0-1)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Iterate: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Present inputs from training data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Get output h, nudge weights to gives results toward our desired output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Stop when enough epochs have completed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EC179-4D4E-463C-AD71-304B770D086B}"/>
              </a:ext>
            </a:extLst>
          </p:cNvPr>
          <p:cNvSpPr txBox="1"/>
          <p:nvPr/>
        </p:nvSpPr>
        <p:spPr>
          <a:xfrm>
            <a:off x="7582742" y="3582779"/>
            <a:ext cx="39627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Bias: a way to shift the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a.k.a. putting your finger on the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Sometimes needed, sometimes not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8DF218-B845-4E8D-A878-705B9FCC8619}"/>
              </a:ext>
            </a:extLst>
          </p:cNvPr>
          <p:cNvCxnSpPr>
            <a:cxnSpLocks/>
          </p:cNvCxnSpPr>
          <p:nvPr/>
        </p:nvCxnSpPr>
        <p:spPr>
          <a:xfrm flipV="1">
            <a:off x="9118121" y="2933471"/>
            <a:ext cx="146649" cy="75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nector 5">
            <a:extLst>
              <a:ext uri="{FF2B5EF4-FFF2-40B4-BE49-F238E27FC236}">
                <a16:creationId xmlns:a16="http://schemas.microsoft.com/office/drawing/2014/main" id="{F415C70A-B6CA-4AED-80EA-7B346A72E1E3}"/>
              </a:ext>
            </a:extLst>
          </p:cNvPr>
          <p:cNvSpPr/>
          <p:nvPr/>
        </p:nvSpPr>
        <p:spPr>
          <a:xfrm>
            <a:off x="3540355" y="2992589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0.01</a:t>
            </a:r>
          </a:p>
        </p:txBody>
      </p:sp>
      <p:sp>
        <p:nvSpPr>
          <p:cNvPr id="21" name="Connector 9">
            <a:extLst>
              <a:ext uri="{FF2B5EF4-FFF2-40B4-BE49-F238E27FC236}">
                <a16:creationId xmlns:a16="http://schemas.microsoft.com/office/drawing/2014/main" id="{63557A55-0CA2-4ED3-A567-DBF88CC8EDFD}"/>
              </a:ext>
            </a:extLst>
          </p:cNvPr>
          <p:cNvSpPr/>
          <p:nvPr/>
        </p:nvSpPr>
        <p:spPr>
          <a:xfrm>
            <a:off x="5536795" y="1405089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0.95</a:t>
            </a:r>
          </a:p>
        </p:txBody>
      </p:sp>
      <p:sp>
        <p:nvSpPr>
          <p:cNvPr id="22" name="Connector 10">
            <a:extLst>
              <a:ext uri="{FF2B5EF4-FFF2-40B4-BE49-F238E27FC236}">
                <a16:creationId xmlns:a16="http://schemas.microsoft.com/office/drawing/2014/main" id="{BC50AB07-3BAF-44C4-A8A6-1851CA74C09A}"/>
              </a:ext>
            </a:extLst>
          </p:cNvPr>
          <p:cNvSpPr/>
          <p:nvPr/>
        </p:nvSpPr>
        <p:spPr>
          <a:xfrm>
            <a:off x="4911955" y="2992589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.75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012EA9-B369-492A-B36F-A1F6A20AED47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4567785" y="1612099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541D74-0169-4AFE-BB95-6B123E99FE0F}"/>
              </a:ext>
            </a:extLst>
          </p:cNvPr>
          <p:cNvCxnSpPr>
            <a:stCxn id="21" idx="4"/>
            <a:endCxn id="22" idx="0"/>
          </p:cNvCxnSpPr>
          <p:nvPr/>
        </p:nvCxnSpPr>
        <p:spPr>
          <a:xfrm rot="5400000">
            <a:off x="5253585" y="2297899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15">
            <a:extLst>
              <a:ext uri="{FF2B5EF4-FFF2-40B4-BE49-F238E27FC236}">
                <a16:creationId xmlns:a16="http://schemas.microsoft.com/office/drawing/2014/main" id="{FCB10538-E0AD-4B99-92BD-B85853E6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380" y="2230887"/>
            <a:ext cx="827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0.65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EA315E-006F-413A-8E11-852F18017190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5948275" y="2228049"/>
            <a:ext cx="749004" cy="866836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214EA1-77CD-4AC8-9D30-FC3EFB73BE52}"/>
              </a:ext>
            </a:extLst>
          </p:cNvPr>
          <p:cNvSpPr txBox="1"/>
          <p:nvPr/>
        </p:nvSpPr>
        <p:spPr>
          <a:xfrm>
            <a:off x="6505712" y="302249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675" y="23729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26822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Neural</a:t>
            </a:r>
            <a:r>
              <a:rPr spc="-5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14457" y="6583997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2740" y="6649805"/>
            <a:ext cx="108013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Slide by </a:t>
            </a:r>
            <a:r>
              <a:rPr sz="1050" spc="-5" dirty="0">
                <a:solidFill>
                  <a:srgbClr val="7F7F7F"/>
                </a:solidFill>
                <a:latin typeface="Calibri"/>
                <a:cs typeface="Calibri"/>
              </a:rPr>
              <a:t>Andrew</a:t>
            </a:r>
            <a:r>
              <a:rPr sz="1050" spc="-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30" y="868997"/>
            <a:ext cx="89154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A36A5-2D0F-436F-8B1E-A731A337FCDE}"/>
              </a:ext>
            </a:extLst>
          </p:cNvPr>
          <p:cNvSpPr txBox="1"/>
          <p:nvPr/>
        </p:nvSpPr>
        <p:spPr>
          <a:xfrm>
            <a:off x="9155668" y="2725947"/>
            <a:ext cx="3085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output will need to be </a:t>
            </a:r>
          </a:p>
          <a:p>
            <a:r>
              <a:rPr lang="en-US" dirty="0"/>
              <a:t>between 0 and 1</a:t>
            </a:r>
          </a:p>
          <a:p>
            <a:r>
              <a:rPr lang="en-US" dirty="0"/>
              <a:t>A Sigmoid function will</a:t>
            </a:r>
          </a:p>
          <a:p>
            <a:r>
              <a:rPr lang="en-US" dirty="0"/>
              <a:t>“compress” outputs to 0..1</a:t>
            </a:r>
          </a:p>
          <a:p>
            <a:r>
              <a:rPr lang="en-US" dirty="0"/>
              <a:t>This is an “Activation Function”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F95C6A-E5F3-4E61-8626-F8D348094A88}"/>
              </a:ext>
            </a:extLst>
          </p:cNvPr>
          <p:cNvCxnSpPr/>
          <p:nvPr/>
        </p:nvCxnSpPr>
        <p:spPr>
          <a:xfrm flipH="1">
            <a:off x="7970808" y="2898475"/>
            <a:ext cx="1224950" cy="86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4-09-21 at 2.51.53 PM.png"/>
          <p:cNvPicPr>
            <a:picLocks noChangeAspect="1"/>
          </p:cNvPicPr>
          <p:nvPr/>
        </p:nvPicPr>
        <p:blipFill rotWithShape="1">
          <a:blip r:embed="rId3"/>
          <a:srcRect b="9888"/>
          <a:stretch/>
        </p:blipFill>
        <p:spPr>
          <a:xfrm>
            <a:off x="5790688" y="4545148"/>
            <a:ext cx="5180937" cy="171044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018" y="1210760"/>
            <a:ext cx="3967782" cy="5044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Sigmoid is not the only game in town…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83829" y="1274789"/>
            <a:ext cx="4445195" cy="5446686"/>
            <a:chOff x="4902395" y="1274789"/>
            <a:chExt cx="4445195" cy="5446686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902395" y="1274789"/>
              <a:ext cx="4445195" cy="54466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800" dirty="0"/>
                <a:t>Sigmoid / Logistic Function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9569" y="3022686"/>
              <a:ext cx="4240645" cy="2822679"/>
            </a:xfrm>
            <a:prstGeom prst="rect">
              <a:avLst/>
            </a:prstGeom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864202" y="1940053"/>
            <a:ext cx="2798762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Equation" r:id="rId5" imgW="1206500" imgH="393700" progId="Equation.3">
                    <p:embed/>
                  </p:oleObj>
                </mc:Choice>
                <mc:Fallback>
                  <p:oleObj name="Equation" r:id="rId5" imgW="1206500" imgH="393700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202" y="1940053"/>
                          <a:ext cx="2798762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521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FA0B-5CCD-4F34-852F-CD3DD62A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In 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5069-8F9A-4E96-B1F3-D924F592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451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are going to build a Neural Network with you!</a:t>
            </a:r>
          </a:p>
          <a:p>
            <a:pPr lvl="1"/>
            <a:r>
              <a:rPr lang="en-US" dirty="0"/>
              <a:t>Tic-tac-toe classifier</a:t>
            </a:r>
          </a:p>
          <a:p>
            <a:pPr lvl="1"/>
            <a:r>
              <a:rPr lang="en-US" dirty="0"/>
              <a:t>Who wins?  X or O</a:t>
            </a:r>
          </a:p>
          <a:p>
            <a:r>
              <a:rPr lang="en-US" dirty="0"/>
              <a:t>14 volunteers needed!</a:t>
            </a:r>
          </a:p>
          <a:p>
            <a:r>
              <a:rPr lang="en-US" dirty="0"/>
              <a:t>Step 1 map board to input neurons…</a:t>
            </a:r>
          </a:p>
          <a:p>
            <a:r>
              <a:rPr lang="en-US" dirty="0"/>
              <a:t>Step 2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See Excel sheets for your neuron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51989C-1632-40DC-9812-DBFE79CDA1D2}"/>
              </a:ext>
            </a:extLst>
          </p:cNvPr>
          <p:cNvSpPr/>
          <p:nvPr/>
        </p:nvSpPr>
        <p:spPr>
          <a:xfrm>
            <a:off x="5838728" y="331840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5A01A7-CD83-4F15-B10C-BBC7419AAB4D}"/>
              </a:ext>
            </a:extLst>
          </p:cNvPr>
          <p:cNvSpPr/>
          <p:nvPr/>
        </p:nvSpPr>
        <p:spPr>
          <a:xfrm>
            <a:off x="5838728" y="1022116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B80ABC-AC71-4032-8B65-4FB235EC23CA}"/>
              </a:ext>
            </a:extLst>
          </p:cNvPr>
          <p:cNvSpPr/>
          <p:nvPr/>
        </p:nvSpPr>
        <p:spPr>
          <a:xfrm>
            <a:off x="8860628" y="1713769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91583-C5EB-49CA-9486-F43069100A17}"/>
              </a:ext>
            </a:extLst>
          </p:cNvPr>
          <p:cNvSpPr/>
          <p:nvPr/>
        </p:nvSpPr>
        <p:spPr>
          <a:xfrm>
            <a:off x="8860628" y="2493698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631C67-7CBB-428D-AAB3-E6E404FCAFB9}"/>
              </a:ext>
            </a:extLst>
          </p:cNvPr>
          <p:cNvSpPr/>
          <p:nvPr/>
        </p:nvSpPr>
        <p:spPr>
          <a:xfrm>
            <a:off x="8860628" y="3282588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4B0CAE-7AA4-4E6D-90CC-EB51862E36AB}"/>
              </a:ext>
            </a:extLst>
          </p:cNvPr>
          <p:cNvSpPr/>
          <p:nvPr/>
        </p:nvSpPr>
        <p:spPr>
          <a:xfrm>
            <a:off x="8860627" y="4116309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DE1D16-36A9-4C5B-B0EB-14AC2B6A8A7A}"/>
              </a:ext>
            </a:extLst>
          </p:cNvPr>
          <p:cNvSpPr/>
          <p:nvPr/>
        </p:nvSpPr>
        <p:spPr>
          <a:xfrm>
            <a:off x="11217356" y="2905647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76C2D-4ADA-418E-BBA4-F4AB32B3D3B5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6511081" y="650087"/>
            <a:ext cx="2349547" cy="138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1EF6DB-F834-4133-A13E-70FE0227E292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511081" y="650087"/>
            <a:ext cx="2349547" cy="2161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E4F8B9-5C49-4304-95F6-9A9A714D6086}"/>
              </a:ext>
            </a:extLst>
          </p:cNvPr>
          <p:cNvCxnSpPr>
            <a:stCxn id="4" idx="6"/>
            <a:endCxn id="8" idx="2"/>
          </p:cNvCxnSpPr>
          <p:nvPr/>
        </p:nvCxnSpPr>
        <p:spPr>
          <a:xfrm>
            <a:off x="6511081" y="650087"/>
            <a:ext cx="2349547" cy="2950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3DFF4F-2CBA-4750-88F8-1402FE8E1E38}"/>
              </a:ext>
            </a:extLst>
          </p:cNvPr>
          <p:cNvCxnSpPr>
            <a:stCxn id="4" idx="6"/>
            <a:endCxn id="9" idx="2"/>
          </p:cNvCxnSpPr>
          <p:nvPr/>
        </p:nvCxnSpPr>
        <p:spPr>
          <a:xfrm>
            <a:off x="6511081" y="650087"/>
            <a:ext cx="2349546" cy="3784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AE64A-4820-41C5-AA49-59FD1EAA08ED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511081" y="1340363"/>
            <a:ext cx="2349547" cy="69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03B38-9595-425E-90B0-52F2CCBD5B3F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6511081" y="1340363"/>
            <a:ext cx="2349547" cy="147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147497-567F-41CA-B2B7-630FA83186D0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6511081" y="1340363"/>
            <a:ext cx="2349547" cy="226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1EE3FB-8B05-433A-AF6B-DCCF2EDC5A0D}"/>
              </a:ext>
            </a:extLst>
          </p:cNvPr>
          <p:cNvCxnSpPr>
            <a:stCxn id="5" idx="6"/>
            <a:endCxn id="9" idx="2"/>
          </p:cNvCxnSpPr>
          <p:nvPr/>
        </p:nvCxnSpPr>
        <p:spPr>
          <a:xfrm>
            <a:off x="6511081" y="1340363"/>
            <a:ext cx="2349546" cy="3094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37F68A-5F96-4320-A225-FFB7D05D25B5}"/>
              </a:ext>
            </a:extLst>
          </p:cNvPr>
          <p:cNvCxnSpPr>
            <a:stCxn id="6" idx="6"/>
            <a:endCxn id="10" idx="2"/>
          </p:cNvCxnSpPr>
          <p:nvPr/>
        </p:nvCxnSpPr>
        <p:spPr>
          <a:xfrm>
            <a:off x="9532981" y="2032016"/>
            <a:ext cx="1684375" cy="11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23E760-9597-4F35-A17B-9A4B687B2419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9532981" y="2811945"/>
            <a:ext cx="1684375" cy="411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B4EB82-AA53-4D24-B5CA-3E768BBE153F}"/>
              </a:ext>
            </a:extLst>
          </p:cNvPr>
          <p:cNvCxnSpPr>
            <a:stCxn id="8" idx="6"/>
            <a:endCxn id="10" idx="2"/>
          </p:cNvCxnSpPr>
          <p:nvPr/>
        </p:nvCxnSpPr>
        <p:spPr>
          <a:xfrm flipV="1">
            <a:off x="9532981" y="3223894"/>
            <a:ext cx="1684375" cy="37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1D3C47-5D37-498B-9249-5103AB0E9F76}"/>
              </a:ext>
            </a:extLst>
          </p:cNvPr>
          <p:cNvCxnSpPr>
            <a:stCxn id="9" idx="6"/>
            <a:endCxn id="10" idx="2"/>
          </p:cNvCxnSpPr>
          <p:nvPr/>
        </p:nvCxnSpPr>
        <p:spPr>
          <a:xfrm flipV="1">
            <a:off x="9532980" y="3223894"/>
            <a:ext cx="1684376" cy="1210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0A4EDB-A828-42C5-94B0-DA23DC5DDCFF}"/>
              </a:ext>
            </a:extLst>
          </p:cNvPr>
          <p:cNvSpPr txBox="1"/>
          <p:nvPr/>
        </p:nvSpPr>
        <p:spPr>
          <a:xfrm>
            <a:off x="5826278" y="64722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D7FDCC-ED5C-4A15-B25A-E9C15DCB9F91}"/>
              </a:ext>
            </a:extLst>
          </p:cNvPr>
          <p:cNvSpPr txBox="1"/>
          <p:nvPr/>
        </p:nvSpPr>
        <p:spPr>
          <a:xfrm>
            <a:off x="8765434" y="4765681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F740F5-FF72-48BB-A680-2A52DD0C81BD}"/>
              </a:ext>
            </a:extLst>
          </p:cNvPr>
          <p:cNvSpPr txBox="1"/>
          <p:nvPr/>
        </p:nvSpPr>
        <p:spPr>
          <a:xfrm>
            <a:off x="11143689" y="354214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7FE042-678B-4681-BD89-0E220FC2F019}"/>
              </a:ext>
            </a:extLst>
          </p:cNvPr>
          <p:cNvSpPr/>
          <p:nvPr/>
        </p:nvSpPr>
        <p:spPr>
          <a:xfrm>
            <a:off x="5745308" y="215304"/>
            <a:ext cx="880174" cy="6580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CA93D-DBAC-4B8C-B09A-9EF9CF3D1D03}"/>
              </a:ext>
            </a:extLst>
          </p:cNvPr>
          <p:cNvSpPr/>
          <p:nvPr/>
        </p:nvSpPr>
        <p:spPr>
          <a:xfrm>
            <a:off x="8732790" y="1588263"/>
            <a:ext cx="911657" cy="354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4235CA-3D70-4346-9730-428CE25C137B}"/>
              </a:ext>
            </a:extLst>
          </p:cNvPr>
          <p:cNvSpPr/>
          <p:nvPr/>
        </p:nvSpPr>
        <p:spPr>
          <a:xfrm>
            <a:off x="11127318" y="2721389"/>
            <a:ext cx="911657" cy="1190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066689-1F7A-4489-909B-F4E140635B63}"/>
              </a:ext>
            </a:extLst>
          </p:cNvPr>
          <p:cNvSpPr/>
          <p:nvPr/>
        </p:nvSpPr>
        <p:spPr>
          <a:xfrm>
            <a:off x="5822387" y="1716886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EA1A4D7-CE04-48CD-A4E7-2D890688A4FE}"/>
              </a:ext>
            </a:extLst>
          </p:cNvPr>
          <p:cNvSpPr/>
          <p:nvPr/>
        </p:nvSpPr>
        <p:spPr>
          <a:xfrm>
            <a:off x="5816877" y="2411228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66290F-6634-4B80-9C48-94D9EB154761}"/>
              </a:ext>
            </a:extLst>
          </p:cNvPr>
          <p:cNvSpPr/>
          <p:nvPr/>
        </p:nvSpPr>
        <p:spPr>
          <a:xfrm>
            <a:off x="5816877" y="3101504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6E3D2C-7498-4148-8163-D9F69DA06636}"/>
              </a:ext>
            </a:extLst>
          </p:cNvPr>
          <p:cNvSpPr/>
          <p:nvPr/>
        </p:nvSpPr>
        <p:spPr>
          <a:xfrm>
            <a:off x="5800536" y="3796274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4E3A8D-E480-4D5D-93F1-5AFD73F5AED5}"/>
              </a:ext>
            </a:extLst>
          </p:cNvPr>
          <p:cNvSpPr/>
          <p:nvPr/>
        </p:nvSpPr>
        <p:spPr>
          <a:xfrm>
            <a:off x="5816877" y="4486550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B47C3B-1A22-420D-8D6E-C7B8C4344038}"/>
              </a:ext>
            </a:extLst>
          </p:cNvPr>
          <p:cNvSpPr/>
          <p:nvPr/>
        </p:nvSpPr>
        <p:spPr>
          <a:xfrm>
            <a:off x="5816877" y="5176826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C9C3CD-48CD-4614-A225-C3881D3359BF}"/>
              </a:ext>
            </a:extLst>
          </p:cNvPr>
          <p:cNvSpPr/>
          <p:nvPr/>
        </p:nvSpPr>
        <p:spPr>
          <a:xfrm>
            <a:off x="5800536" y="5871596"/>
            <a:ext cx="672353" cy="636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D23B0E-354F-4530-A4A1-2EBC9D7C00FA}"/>
              </a:ext>
            </a:extLst>
          </p:cNvPr>
          <p:cNvCxnSpPr>
            <a:stCxn id="29" idx="6"/>
            <a:endCxn id="6" idx="2"/>
          </p:cNvCxnSpPr>
          <p:nvPr/>
        </p:nvCxnSpPr>
        <p:spPr>
          <a:xfrm flipV="1">
            <a:off x="6494740" y="2032016"/>
            <a:ext cx="2365888" cy="3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4E1D9F4-7041-41A5-AC16-127C35BA2732}"/>
              </a:ext>
            </a:extLst>
          </p:cNvPr>
          <p:cNvCxnSpPr>
            <a:stCxn id="29" idx="6"/>
            <a:endCxn id="7" idx="2"/>
          </p:cNvCxnSpPr>
          <p:nvPr/>
        </p:nvCxnSpPr>
        <p:spPr>
          <a:xfrm>
            <a:off x="6494740" y="2035133"/>
            <a:ext cx="2365888" cy="77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DE6A42-7495-45F2-8460-AB21FE86C7B3}"/>
              </a:ext>
            </a:extLst>
          </p:cNvPr>
          <p:cNvCxnSpPr>
            <a:stCxn id="29" idx="6"/>
            <a:endCxn id="8" idx="2"/>
          </p:cNvCxnSpPr>
          <p:nvPr/>
        </p:nvCxnSpPr>
        <p:spPr>
          <a:xfrm>
            <a:off x="6494740" y="2035133"/>
            <a:ext cx="2365888" cy="156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7C7269-C417-419D-A615-6A2DE858F9D6}"/>
              </a:ext>
            </a:extLst>
          </p:cNvPr>
          <p:cNvCxnSpPr>
            <a:stCxn id="29" idx="6"/>
            <a:endCxn id="9" idx="2"/>
          </p:cNvCxnSpPr>
          <p:nvPr/>
        </p:nvCxnSpPr>
        <p:spPr>
          <a:xfrm>
            <a:off x="6494740" y="2035133"/>
            <a:ext cx="2365887" cy="2399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29DF3C-5E8E-4AE3-BD4B-81D3D62B91E1}"/>
              </a:ext>
            </a:extLst>
          </p:cNvPr>
          <p:cNvCxnSpPr>
            <a:stCxn id="30" idx="6"/>
            <a:endCxn id="6" idx="2"/>
          </p:cNvCxnSpPr>
          <p:nvPr/>
        </p:nvCxnSpPr>
        <p:spPr>
          <a:xfrm flipV="1">
            <a:off x="6489230" y="2032016"/>
            <a:ext cx="2371398" cy="697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81987F-7C10-4B6D-992A-59C029232B74}"/>
              </a:ext>
            </a:extLst>
          </p:cNvPr>
          <p:cNvCxnSpPr>
            <a:stCxn id="30" idx="6"/>
            <a:endCxn id="7" idx="2"/>
          </p:cNvCxnSpPr>
          <p:nvPr/>
        </p:nvCxnSpPr>
        <p:spPr>
          <a:xfrm>
            <a:off x="6489230" y="2729475"/>
            <a:ext cx="2371398" cy="82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87A771-20E2-4695-9B1E-3DB8EFE07DCC}"/>
              </a:ext>
            </a:extLst>
          </p:cNvPr>
          <p:cNvCxnSpPr>
            <a:stCxn id="30" idx="6"/>
            <a:endCxn id="8" idx="2"/>
          </p:cNvCxnSpPr>
          <p:nvPr/>
        </p:nvCxnSpPr>
        <p:spPr>
          <a:xfrm>
            <a:off x="6489230" y="2729475"/>
            <a:ext cx="2371398" cy="87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3BC94A-93A7-4332-8880-F024AB3113FE}"/>
              </a:ext>
            </a:extLst>
          </p:cNvPr>
          <p:cNvCxnSpPr>
            <a:stCxn id="30" idx="6"/>
            <a:endCxn id="9" idx="2"/>
          </p:cNvCxnSpPr>
          <p:nvPr/>
        </p:nvCxnSpPr>
        <p:spPr>
          <a:xfrm>
            <a:off x="6489230" y="2729475"/>
            <a:ext cx="2371397" cy="1705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1688CD-599E-4476-92F5-783152F60C14}"/>
              </a:ext>
            </a:extLst>
          </p:cNvPr>
          <p:cNvCxnSpPr>
            <a:stCxn id="31" idx="6"/>
            <a:endCxn id="6" idx="2"/>
          </p:cNvCxnSpPr>
          <p:nvPr/>
        </p:nvCxnSpPr>
        <p:spPr>
          <a:xfrm flipV="1">
            <a:off x="6489230" y="2032016"/>
            <a:ext cx="2371398" cy="138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75393A-5447-43F5-BC3A-0FB1BFDA9723}"/>
              </a:ext>
            </a:extLst>
          </p:cNvPr>
          <p:cNvCxnSpPr>
            <a:stCxn id="31" idx="6"/>
            <a:endCxn id="7" idx="2"/>
          </p:cNvCxnSpPr>
          <p:nvPr/>
        </p:nvCxnSpPr>
        <p:spPr>
          <a:xfrm flipV="1">
            <a:off x="6489230" y="2811945"/>
            <a:ext cx="2371398" cy="607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3C8D9E-B420-4F17-8358-5A0C982C7390}"/>
              </a:ext>
            </a:extLst>
          </p:cNvPr>
          <p:cNvCxnSpPr>
            <a:stCxn id="31" idx="6"/>
            <a:endCxn id="8" idx="2"/>
          </p:cNvCxnSpPr>
          <p:nvPr/>
        </p:nvCxnSpPr>
        <p:spPr>
          <a:xfrm>
            <a:off x="6489230" y="3419751"/>
            <a:ext cx="2371398" cy="181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8CB13E-86DE-42C3-AE81-550396C5A418}"/>
              </a:ext>
            </a:extLst>
          </p:cNvPr>
          <p:cNvCxnSpPr>
            <a:stCxn id="31" idx="6"/>
            <a:endCxn id="9" idx="2"/>
          </p:cNvCxnSpPr>
          <p:nvPr/>
        </p:nvCxnSpPr>
        <p:spPr>
          <a:xfrm>
            <a:off x="6489230" y="3419751"/>
            <a:ext cx="2371397" cy="101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2D1C8B-095C-42A2-A970-45918BEB45D6}"/>
              </a:ext>
            </a:extLst>
          </p:cNvPr>
          <p:cNvCxnSpPr>
            <a:stCxn id="32" idx="6"/>
            <a:endCxn id="6" idx="2"/>
          </p:cNvCxnSpPr>
          <p:nvPr/>
        </p:nvCxnSpPr>
        <p:spPr>
          <a:xfrm flipV="1">
            <a:off x="6472889" y="2032016"/>
            <a:ext cx="2387739" cy="208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0FDC43-224C-4E79-9210-11F9C1281201}"/>
              </a:ext>
            </a:extLst>
          </p:cNvPr>
          <p:cNvCxnSpPr>
            <a:stCxn id="32" idx="6"/>
            <a:endCxn id="7" idx="2"/>
          </p:cNvCxnSpPr>
          <p:nvPr/>
        </p:nvCxnSpPr>
        <p:spPr>
          <a:xfrm flipV="1">
            <a:off x="6472889" y="2811945"/>
            <a:ext cx="2387739" cy="130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486B43-BF66-4838-B820-DDC2E56807B2}"/>
              </a:ext>
            </a:extLst>
          </p:cNvPr>
          <p:cNvCxnSpPr>
            <a:stCxn id="32" idx="6"/>
            <a:endCxn id="8" idx="2"/>
          </p:cNvCxnSpPr>
          <p:nvPr/>
        </p:nvCxnSpPr>
        <p:spPr>
          <a:xfrm flipV="1">
            <a:off x="6472889" y="3600835"/>
            <a:ext cx="2387739" cy="51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4B72F1-3E02-462C-92E8-E35A63D4A70F}"/>
              </a:ext>
            </a:extLst>
          </p:cNvPr>
          <p:cNvCxnSpPr>
            <a:stCxn id="32" idx="6"/>
            <a:endCxn id="9" idx="2"/>
          </p:cNvCxnSpPr>
          <p:nvPr/>
        </p:nvCxnSpPr>
        <p:spPr>
          <a:xfrm>
            <a:off x="6472889" y="4114521"/>
            <a:ext cx="2387738" cy="32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65C741-BC19-4348-ABA7-DE92A50F4F8F}"/>
              </a:ext>
            </a:extLst>
          </p:cNvPr>
          <p:cNvCxnSpPr>
            <a:stCxn id="33" idx="6"/>
            <a:endCxn id="6" idx="2"/>
          </p:cNvCxnSpPr>
          <p:nvPr/>
        </p:nvCxnSpPr>
        <p:spPr>
          <a:xfrm flipV="1">
            <a:off x="6489230" y="2032016"/>
            <a:ext cx="2371398" cy="277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3FDA621-B7C2-4EED-AAC8-8B76CAC80B07}"/>
              </a:ext>
            </a:extLst>
          </p:cNvPr>
          <p:cNvCxnSpPr>
            <a:stCxn id="33" idx="6"/>
            <a:endCxn id="7" idx="2"/>
          </p:cNvCxnSpPr>
          <p:nvPr/>
        </p:nvCxnSpPr>
        <p:spPr>
          <a:xfrm flipV="1">
            <a:off x="6489230" y="2811945"/>
            <a:ext cx="2371398" cy="1992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B4465F-8819-4A03-9DEC-237ECF20C797}"/>
              </a:ext>
            </a:extLst>
          </p:cNvPr>
          <p:cNvCxnSpPr>
            <a:stCxn id="33" idx="6"/>
            <a:endCxn id="8" idx="2"/>
          </p:cNvCxnSpPr>
          <p:nvPr/>
        </p:nvCxnSpPr>
        <p:spPr>
          <a:xfrm flipV="1">
            <a:off x="6489230" y="3600835"/>
            <a:ext cx="2371398" cy="120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073758-D8B6-44AE-AF83-651D9062C0CF}"/>
              </a:ext>
            </a:extLst>
          </p:cNvPr>
          <p:cNvCxnSpPr>
            <a:stCxn id="33" idx="6"/>
            <a:endCxn id="9" idx="2"/>
          </p:cNvCxnSpPr>
          <p:nvPr/>
        </p:nvCxnSpPr>
        <p:spPr>
          <a:xfrm flipV="1">
            <a:off x="6489230" y="4434556"/>
            <a:ext cx="2371397" cy="370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BE3585-3480-433F-94A6-798F299F0EEF}"/>
              </a:ext>
            </a:extLst>
          </p:cNvPr>
          <p:cNvCxnSpPr>
            <a:stCxn id="34" idx="6"/>
            <a:endCxn id="6" idx="2"/>
          </p:cNvCxnSpPr>
          <p:nvPr/>
        </p:nvCxnSpPr>
        <p:spPr>
          <a:xfrm flipV="1">
            <a:off x="6489230" y="2032016"/>
            <a:ext cx="2371398" cy="3463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19C076-C8A4-485F-A0EC-30C393BE66EB}"/>
              </a:ext>
            </a:extLst>
          </p:cNvPr>
          <p:cNvCxnSpPr>
            <a:stCxn id="34" idx="6"/>
            <a:endCxn id="7" idx="2"/>
          </p:cNvCxnSpPr>
          <p:nvPr/>
        </p:nvCxnSpPr>
        <p:spPr>
          <a:xfrm flipV="1">
            <a:off x="6489230" y="2811945"/>
            <a:ext cx="2371398" cy="2683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EBCEC9-EDAE-423D-9195-DC2EE42F75BE}"/>
              </a:ext>
            </a:extLst>
          </p:cNvPr>
          <p:cNvCxnSpPr>
            <a:stCxn id="34" idx="6"/>
            <a:endCxn id="8" idx="2"/>
          </p:cNvCxnSpPr>
          <p:nvPr/>
        </p:nvCxnSpPr>
        <p:spPr>
          <a:xfrm flipV="1">
            <a:off x="6489230" y="3600835"/>
            <a:ext cx="2371398" cy="189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6F37EF6-8CE2-444F-84C2-6AADAC7EFA73}"/>
              </a:ext>
            </a:extLst>
          </p:cNvPr>
          <p:cNvCxnSpPr>
            <a:stCxn id="34" idx="6"/>
            <a:endCxn id="9" idx="2"/>
          </p:cNvCxnSpPr>
          <p:nvPr/>
        </p:nvCxnSpPr>
        <p:spPr>
          <a:xfrm flipV="1">
            <a:off x="6489230" y="4434556"/>
            <a:ext cx="2371397" cy="106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EB87BB-08DD-48DB-9F18-531298892910}"/>
              </a:ext>
            </a:extLst>
          </p:cNvPr>
          <p:cNvCxnSpPr>
            <a:stCxn id="35" idx="6"/>
            <a:endCxn id="6" idx="2"/>
          </p:cNvCxnSpPr>
          <p:nvPr/>
        </p:nvCxnSpPr>
        <p:spPr>
          <a:xfrm flipV="1">
            <a:off x="6472889" y="2032016"/>
            <a:ext cx="2387739" cy="4157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136790-1CA7-47FD-BF60-7180F308B296}"/>
              </a:ext>
            </a:extLst>
          </p:cNvPr>
          <p:cNvCxnSpPr>
            <a:stCxn id="35" idx="6"/>
            <a:endCxn id="7" idx="2"/>
          </p:cNvCxnSpPr>
          <p:nvPr/>
        </p:nvCxnSpPr>
        <p:spPr>
          <a:xfrm flipV="1">
            <a:off x="6472889" y="2811945"/>
            <a:ext cx="2387739" cy="3377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50C7B2-DAC7-46B8-AD04-6B62CEDC7FD7}"/>
              </a:ext>
            </a:extLst>
          </p:cNvPr>
          <p:cNvCxnSpPr>
            <a:stCxn id="35" idx="6"/>
            <a:endCxn id="8" idx="2"/>
          </p:cNvCxnSpPr>
          <p:nvPr/>
        </p:nvCxnSpPr>
        <p:spPr>
          <a:xfrm flipV="1">
            <a:off x="6472889" y="3600835"/>
            <a:ext cx="2387739" cy="2589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597681F-6641-4B20-919C-A1AA4F08B830}"/>
              </a:ext>
            </a:extLst>
          </p:cNvPr>
          <p:cNvCxnSpPr>
            <a:stCxn id="35" idx="6"/>
            <a:endCxn id="9" idx="2"/>
          </p:cNvCxnSpPr>
          <p:nvPr/>
        </p:nvCxnSpPr>
        <p:spPr>
          <a:xfrm flipV="1">
            <a:off x="6472889" y="4434556"/>
            <a:ext cx="2387738" cy="175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9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399" y="1257301"/>
            <a:ext cx="9841523" cy="3731514"/>
          </a:xfrm>
        </p:spPr>
        <p:txBody>
          <a:bodyPr>
            <a:normAutofit/>
          </a:bodyPr>
          <a:lstStyle/>
          <a:p>
            <a:r>
              <a:rPr lang="en-US" dirty="0" err="1"/>
              <a:t>Sigmoids</a:t>
            </a:r>
            <a:r>
              <a:rPr lang="en-US" dirty="0"/>
              <a:t> are not widely used for a variety of reasons</a:t>
            </a:r>
          </a:p>
          <a:p>
            <a:pPr lvl="1"/>
            <a:r>
              <a:rPr lang="en-US" dirty="0"/>
              <a:t>Mostly their limitations for training NN with lots of layers</a:t>
            </a:r>
          </a:p>
          <a:p>
            <a:pPr lvl="2"/>
            <a:r>
              <a:rPr lang="en-US" dirty="0"/>
              <a:t>Vanishing Gradient caused by limited activation range and lots of hidden layers</a:t>
            </a:r>
          </a:p>
          <a:p>
            <a:pPr lvl="2"/>
            <a:r>
              <a:rPr lang="en-US" dirty="0">
                <a:hlinkClick r:id="rId2"/>
              </a:rPr>
              <a:t>https://en.wikipedia.org/wiki/Vanishing_gradient_problem</a:t>
            </a:r>
            <a:endParaRPr lang="en-US" dirty="0"/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3"/>
          <a:srcRect b="9888"/>
          <a:stretch/>
        </p:blipFill>
        <p:spPr>
          <a:xfrm>
            <a:off x="5271164" y="5147560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1687" y="2832972"/>
            <a:ext cx="19571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Alternate 1: </a:t>
            </a:r>
            <a:r>
              <a:rPr lang="en-US" sz="2400" dirty="0" err="1"/>
              <a:t>tanh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31688" y="3840597"/>
            <a:ext cx="41204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Like logistic function but shifted to range [-1, +1]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268" y="2945695"/>
            <a:ext cx="4200549" cy="23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1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 err="1"/>
              <a:t>reLU</a:t>
            </a:r>
            <a:r>
              <a:rPr lang="en-US" dirty="0"/>
              <a:t> often used in vision tasks (for hidden layers)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2901" y="2079319"/>
            <a:ext cx="41160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Alternate 2: rectified linear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9529" y="2659516"/>
            <a:ext cx="46305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Linear with a cutoff at zero</a:t>
            </a:r>
          </a:p>
          <a:p>
            <a:endParaRPr lang="en-US" sz="2400" dirty="0"/>
          </a:p>
          <a:p>
            <a:r>
              <a:rPr lang="en-US" sz="2400" dirty="0"/>
              <a:t>Some gradients are fragile during training and cause the neuron to stop activating</a:t>
            </a:r>
          </a:p>
        </p:txBody>
      </p:sp>
      <p:pic>
        <p:nvPicPr>
          <p:cNvPr id="8" name="Picture 7" descr="Screen Shot 2016-04-03 at 5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41" y="2578634"/>
            <a:ext cx="4322186" cy="2843966"/>
          </a:xfrm>
          <a:prstGeom prst="rect">
            <a:avLst/>
          </a:prstGeom>
        </p:spPr>
      </p:pic>
      <p:pic>
        <p:nvPicPr>
          <p:cNvPr id="9" name="Picture 8" descr="Screen Shot 2016-04-03 at 5.53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00" y="5422600"/>
            <a:ext cx="2514600" cy="711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23144" y="4127500"/>
            <a:ext cx="1442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65501" y="3048000"/>
            <a:ext cx="1351643" cy="107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03400" y="4127501"/>
            <a:ext cx="1562100" cy="3356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4"/>
          <a:srcRect b="9888"/>
          <a:stretch/>
        </p:blipFill>
        <p:spPr>
          <a:xfrm>
            <a:off x="5271164" y="5147560"/>
            <a:ext cx="5180937" cy="17104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091355-A525-474A-B8E4-6136AAA85ADA}"/>
              </a:ext>
            </a:extLst>
          </p:cNvPr>
          <p:cNvSpPr txBox="1"/>
          <p:nvPr/>
        </p:nvSpPr>
        <p:spPr>
          <a:xfrm>
            <a:off x="7714246" y="5107347"/>
            <a:ext cx="37582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Wait, this isn’t 0..1 anymore</a:t>
            </a:r>
          </a:p>
        </p:txBody>
      </p:sp>
    </p:spTree>
    <p:extLst>
      <p:ext uri="{BB962C8B-B14F-4D97-AF65-F5344CB8AC3E}">
        <p14:creationId xmlns:p14="http://schemas.microsoft.com/office/powerpoint/2010/main" val="11107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0" y="1257301"/>
            <a:ext cx="8648700" cy="3731514"/>
          </a:xfrm>
        </p:spPr>
        <p:txBody>
          <a:bodyPr>
            <a:normAutofit/>
          </a:bodyPr>
          <a:lstStyle/>
          <a:p>
            <a:r>
              <a:rPr lang="en-US" dirty="0"/>
              <a:t>Soft </a:t>
            </a:r>
            <a:r>
              <a:rPr lang="en-US" dirty="0" err="1"/>
              <a:t>reLU</a:t>
            </a:r>
            <a:r>
              <a:rPr lang="en-US" dirty="0"/>
              <a:t> also often used in vision tasks</a:t>
            </a:r>
          </a:p>
        </p:txBody>
      </p:sp>
      <p:pic>
        <p:nvPicPr>
          <p:cNvPr id="4" name="Picture 3" descr="Screen shot 2014-09-21 at 2.51.53 PM.png"/>
          <p:cNvPicPr>
            <a:picLocks noChangeAspect="1"/>
          </p:cNvPicPr>
          <p:nvPr/>
        </p:nvPicPr>
        <p:blipFill rotWithShape="1">
          <a:blip r:embed="rId2"/>
          <a:srcRect b="9888"/>
          <a:stretch/>
        </p:blipFill>
        <p:spPr>
          <a:xfrm>
            <a:off x="5271164" y="5147560"/>
            <a:ext cx="5180937" cy="171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1528" y="2401652"/>
            <a:ext cx="41160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Alternate 2: rectified linear 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1528" y="3111243"/>
            <a:ext cx="46305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Soft version: log(</a:t>
            </a:r>
            <a:r>
              <a:rPr lang="en-US" sz="2400" dirty="0" err="1"/>
              <a:t>exp</a:t>
            </a:r>
            <a:r>
              <a:rPr lang="en-US" sz="2400" dirty="0"/>
              <a:t>(x)+1)</a:t>
            </a:r>
          </a:p>
          <a:p>
            <a:endParaRPr lang="en-US" sz="2400" dirty="0"/>
          </a:p>
          <a:p>
            <a:r>
              <a:rPr lang="en-US" sz="2400" dirty="0"/>
              <a:t>Doesn’t saturate (at one end)</a:t>
            </a:r>
          </a:p>
          <a:p>
            <a:r>
              <a:rPr lang="en-US" sz="2400" dirty="0" err="1"/>
              <a:t>Sparsifies</a:t>
            </a:r>
            <a:r>
              <a:rPr lang="en-US" sz="2400" dirty="0"/>
              <a:t> outputs</a:t>
            </a:r>
          </a:p>
          <a:p>
            <a:r>
              <a:rPr lang="en-US" sz="2400" dirty="0"/>
              <a:t>Helps with vanishing gradient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43" y="2721285"/>
            <a:ext cx="3384136" cy="2531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90391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7D7-EB61-4548-810D-E2BED369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95513" cy="1325563"/>
          </a:xfrm>
        </p:spPr>
        <p:txBody>
          <a:bodyPr/>
          <a:lstStyle/>
          <a:p>
            <a:r>
              <a:rPr lang="en-US" dirty="0"/>
              <a:t>Activation Function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F160-281E-4DC2-9990-79586C95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6502" cy="4351338"/>
          </a:xfrm>
        </p:spPr>
        <p:txBody>
          <a:bodyPr/>
          <a:lstStyle/>
          <a:p>
            <a:r>
              <a:rPr lang="en-US" dirty="0"/>
              <a:t>There are several activation functions</a:t>
            </a:r>
          </a:p>
          <a:p>
            <a:pPr lvl="1"/>
            <a:r>
              <a:rPr lang="en-US" dirty="0"/>
              <a:t>Tradeoffs exist</a:t>
            </a:r>
          </a:p>
          <a:p>
            <a:pPr lvl="1"/>
            <a:r>
              <a:rPr lang="en-US" dirty="0"/>
              <a:t>Conventions exist</a:t>
            </a:r>
          </a:p>
          <a:p>
            <a:r>
              <a:rPr lang="en-US" dirty="0"/>
              <a:t>There are more not presented here, but the concepts are similar</a:t>
            </a:r>
          </a:p>
          <a:p>
            <a:r>
              <a:rPr lang="en-US" dirty="0"/>
              <a:t>New activation functions will be invented</a:t>
            </a:r>
          </a:p>
          <a:p>
            <a:r>
              <a:rPr lang="en-US" dirty="0">
                <a:hlinkClick r:id="rId2"/>
              </a:rPr>
              <a:t>https://en.wikipedia.org/wiki/Activation_function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2DDD349-5341-49A3-B04C-7176F6F1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536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99A96-5FB4-4A5E-BC4E-A83E9EAA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NN Inference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4361-E8E1-4120-93B1-F72027B32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9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40" y="20819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18465">
              <a:lnSpc>
                <a:spcPct val="100000"/>
              </a:lnSpc>
            </a:pPr>
            <a:r>
              <a:rPr spc="-5" dirty="0">
                <a:latin typeface="+mj-lt"/>
                <a:cs typeface="Times New Roman" panose="02020603050405020304" pitchFamily="18" charset="0"/>
              </a:rPr>
              <a:t>Representing Boolean</a:t>
            </a:r>
            <a:r>
              <a:rPr spc="-55" dirty="0">
                <a:latin typeface="+mj-lt"/>
                <a:cs typeface="Times New Roman" panose="02020603050405020304" pitchFamily="18" charset="0"/>
              </a:rPr>
              <a:t> </a:t>
            </a:r>
            <a:r>
              <a:rPr spc="-5" dirty="0">
                <a:latin typeface="+mj-lt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14457" y="6583997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2740" y="6649805"/>
            <a:ext cx="232219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Based on slide and example by Andrew</a:t>
            </a:r>
            <a:r>
              <a:rPr sz="1050" spc="-1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4" y="885304"/>
            <a:ext cx="8934450" cy="554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18230-6D73-43D8-B537-5B9A4F0CEFD4}"/>
              </a:ext>
            </a:extLst>
          </p:cNvPr>
          <p:cNvSpPr txBox="1"/>
          <p:nvPr/>
        </p:nvSpPr>
        <p:spPr>
          <a:xfrm>
            <a:off x="603849" y="193231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5DD083-9E78-4D4A-B6C0-A2DAE4FB2039}"/>
              </a:ext>
            </a:extLst>
          </p:cNvPr>
          <p:cNvCxnSpPr>
            <a:stCxn id="4" idx="2"/>
          </p:cNvCxnSpPr>
          <p:nvPr/>
        </p:nvCxnSpPr>
        <p:spPr>
          <a:xfrm>
            <a:off x="885337" y="2301649"/>
            <a:ext cx="1081486" cy="683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91698" y="6604825"/>
            <a:ext cx="10287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15900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Neural</a:t>
            </a:r>
            <a:r>
              <a:rPr spc="-50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062" y="1366460"/>
            <a:ext cx="7445829" cy="2810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Origins: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Algorithms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that try to mimic the</a:t>
            </a:r>
            <a:r>
              <a:rPr sz="2400" spc="-5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brain</a:t>
            </a:r>
          </a:p>
          <a:p>
            <a:pPr marL="355600" marR="394970" indent="-342900">
              <a:lnSpc>
                <a:spcPts val="3329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Very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widely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used in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80s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and early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90s</a:t>
            </a:r>
            <a:endParaRPr lang="en-US" sz="2400" spc="-5" dirty="0">
              <a:latin typeface="+mj-lt"/>
              <a:cs typeface="Times New Roman" panose="02020603050405020304" pitchFamily="18" charset="0"/>
            </a:endParaRPr>
          </a:p>
          <a:p>
            <a:pPr marL="355600" marR="269875" indent="-342900">
              <a:lnSpc>
                <a:spcPts val="3329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Recent resurgence: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812800" marR="269875" lvl="1" indent="-342900">
              <a:lnSpc>
                <a:spcPts val="3329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State-of-the-art</a:t>
            </a:r>
            <a:r>
              <a:rPr lang="en-US" sz="2400" spc="-23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technique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for 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many</a:t>
            </a:r>
            <a:r>
              <a:rPr sz="2400" spc="-7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applications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ts val="3329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+mj-lt"/>
                <a:cs typeface="Times New Roman" panose="02020603050405020304" pitchFamily="18" charset="0"/>
              </a:rPr>
              <a:t>Artiﬁcial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neural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networks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are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not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nearly as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complex  or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intricate as the actual brain</a:t>
            </a:r>
            <a:r>
              <a:rPr sz="2400" spc="-9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structure</a:t>
            </a:r>
          </a:p>
        </p:txBody>
      </p:sp>
      <p:pic>
        <p:nvPicPr>
          <p:cNvPr id="5122" name="Picture 2" descr="Image result for neural network">
            <a:extLst>
              <a:ext uri="{FF2B5EF4-FFF2-40B4-BE49-F238E27FC236}">
                <a16:creationId xmlns:a16="http://schemas.microsoft.com/office/drawing/2014/main" id="{E524BD16-FB16-42B4-A53F-F74E2F0DA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6"/>
          <a:stretch/>
        </p:blipFill>
        <p:spPr bwMode="auto">
          <a:xfrm>
            <a:off x="8715323" y="3814354"/>
            <a:ext cx="2492609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35ADAA-EB06-4CFB-AD10-44B055A1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some weights and biases for 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F44CB-0160-41CE-9D81-6B361B5B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DEAFD-2B9A-4615-B634-AF6E02DDD162}"/>
              </a:ext>
            </a:extLst>
          </p:cNvPr>
          <p:cNvGrpSpPr/>
          <p:nvPr/>
        </p:nvGrpSpPr>
        <p:grpSpPr>
          <a:xfrm>
            <a:off x="7833321" y="1277579"/>
            <a:ext cx="4189292" cy="2723715"/>
            <a:chOff x="6855125" y="3521808"/>
            <a:chExt cx="4189292" cy="2723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CBE4A-9015-4138-999A-CF29B785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401" b="49656"/>
            <a:stretch/>
          </p:blipFill>
          <p:spPr>
            <a:xfrm>
              <a:off x="6855125" y="3521808"/>
              <a:ext cx="4189292" cy="27237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10EEC-5D40-4EC2-BD69-C0E58E089947}"/>
                </a:ext>
              </a:extLst>
            </p:cNvPr>
            <p:cNvSpPr/>
            <p:nvPr/>
          </p:nvSpPr>
          <p:spPr>
            <a:xfrm>
              <a:off x="7939089" y="5081587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1EA24-308B-463E-BCD1-89F284B04FB3}"/>
                </a:ext>
              </a:extLst>
            </p:cNvPr>
            <p:cNvSpPr/>
            <p:nvPr/>
          </p:nvSpPr>
          <p:spPr>
            <a:xfrm>
              <a:off x="7939089" y="4729162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4B11-F734-4E0D-B02B-7A5FAF88B49E}"/>
                </a:ext>
              </a:extLst>
            </p:cNvPr>
            <p:cNvSpPr/>
            <p:nvPr/>
          </p:nvSpPr>
          <p:spPr>
            <a:xfrm>
              <a:off x="8205789" y="4297361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0F84E-5694-469D-8FEB-C08273E72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48"/>
          <a:stretch/>
        </p:blipFill>
        <p:spPr>
          <a:xfrm>
            <a:off x="838200" y="4344690"/>
            <a:ext cx="8934450" cy="1832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0BB6B-0E50-4887-BC3C-7E54146DE3FC}"/>
              </a:ext>
            </a:extLst>
          </p:cNvPr>
          <p:cNvSpPr/>
          <p:nvPr/>
        </p:nvSpPr>
        <p:spPr>
          <a:xfrm>
            <a:off x="7833321" y="4847072"/>
            <a:ext cx="1350664" cy="1382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5F02A-659B-4E6E-AAAE-43B6160064BE}"/>
              </a:ext>
            </a:extLst>
          </p:cNvPr>
          <p:cNvSpPr/>
          <p:nvPr/>
        </p:nvSpPr>
        <p:spPr>
          <a:xfrm>
            <a:off x="1031470" y="4209753"/>
            <a:ext cx="722901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50FC4-BAD3-4B6F-A03C-65447E34C752}"/>
              </a:ext>
            </a:extLst>
          </p:cNvPr>
          <p:cNvSpPr/>
          <p:nvPr/>
        </p:nvSpPr>
        <p:spPr>
          <a:xfrm>
            <a:off x="2498500" y="4664874"/>
            <a:ext cx="444868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30B7D-7048-4E28-94C7-4FF94A9410F5}"/>
              </a:ext>
            </a:extLst>
          </p:cNvPr>
          <p:cNvSpPr/>
          <p:nvPr/>
        </p:nvSpPr>
        <p:spPr>
          <a:xfrm>
            <a:off x="3280012" y="4664874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0E9E-714C-41B2-865B-359ACCF6FC48}"/>
              </a:ext>
            </a:extLst>
          </p:cNvPr>
          <p:cNvSpPr/>
          <p:nvPr/>
        </p:nvSpPr>
        <p:spPr>
          <a:xfrm>
            <a:off x="4260519" y="4626205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C1873-B658-4FAA-A4A3-68DD098B7DF3}"/>
              </a:ext>
            </a:extLst>
          </p:cNvPr>
          <p:cNvCxnSpPr/>
          <p:nvPr/>
        </p:nvCxnSpPr>
        <p:spPr>
          <a:xfrm>
            <a:off x="2565103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E7559D-8AE7-49F0-AD22-F08FB592940D}"/>
              </a:ext>
            </a:extLst>
          </p:cNvPr>
          <p:cNvCxnSpPr/>
          <p:nvPr/>
        </p:nvCxnSpPr>
        <p:spPr>
          <a:xfrm>
            <a:off x="3248488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E24CAB-1A22-4073-8E03-B47A74EAABFC}"/>
              </a:ext>
            </a:extLst>
          </p:cNvPr>
          <p:cNvCxnSpPr/>
          <p:nvPr/>
        </p:nvCxnSpPr>
        <p:spPr>
          <a:xfrm>
            <a:off x="4228995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CD62F-DA6C-47AB-8A6A-F9D9C7B2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31" b="43012"/>
          <a:stretch/>
        </p:blipFill>
        <p:spPr>
          <a:xfrm>
            <a:off x="4260519" y="1655850"/>
            <a:ext cx="2870669" cy="2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35ADAA-EB06-4CFB-AD10-44B055A1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some weights and biases for AND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DEAFD-2B9A-4615-B634-AF6E02DDD162}"/>
              </a:ext>
            </a:extLst>
          </p:cNvPr>
          <p:cNvGrpSpPr/>
          <p:nvPr/>
        </p:nvGrpSpPr>
        <p:grpSpPr>
          <a:xfrm>
            <a:off x="7833321" y="1277579"/>
            <a:ext cx="4189292" cy="2723715"/>
            <a:chOff x="6855125" y="3521808"/>
            <a:chExt cx="4189292" cy="2723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CBE4A-9015-4138-999A-CF29B785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401" b="49656"/>
            <a:stretch/>
          </p:blipFill>
          <p:spPr>
            <a:xfrm>
              <a:off x="6855125" y="3521808"/>
              <a:ext cx="4189292" cy="27237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10EEC-5D40-4EC2-BD69-C0E58E089947}"/>
                </a:ext>
              </a:extLst>
            </p:cNvPr>
            <p:cNvSpPr/>
            <p:nvPr/>
          </p:nvSpPr>
          <p:spPr>
            <a:xfrm>
              <a:off x="7939089" y="5081587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1EA24-308B-463E-BCD1-89F284B04FB3}"/>
                </a:ext>
              </a:extLst>
            </p:cNvPr>
            <p:cNvSpPr/>
            <p:nvPr/>
          </p:nvSpPr>
          <p:spPr>
            <a:xfrm>
              <a:off x="7939089" y="4729162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4B11-F734-4E0D-B02B-7A5FAF88B49E}"/>
                </a:ext>
              </a:extLst>
            </p:cNvPr>
            <p:cNvSpPr/>
            <p:nvPr/>
          </p:nvSpPr>
          <p:spPr>
            <a:xfrm>
              <a:off x="8205789" y="4297361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0F84E-5694-469D-8FEB-C08273E72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48"/>
          <a:stretch/>
        </p:blipFill>
        <p:spPr>
          <a:xfrm>
            <a:off x="838200" y="4344690"/>
            <a:ext cx="8934450" cy="1832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0BB6B-0E50-4887-BC3C-7E54146DE3FC}"/>
              </a:ext>
            </a:extLst>
          </p:cNvPr>
          <p:cNvSpPr/>
          <p:nvPr/>
        </p:nvSpPr>
        <p:spPr>
          <a:xfrm>
            <a:off x="7833321" y="4851228"/>
            <a:ext cx="1350664" cy="1315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5F02A-659B-4E6E-AAAE-43B6160064BE}"/>
              </a:ext>
            </a:extLst>
          </p:cNvPr>
          <p:cNvSpPr/>
          <p:nvPr/>
        </p:nvSpPr>
        <p:spPr>
          <a:xfrm>
            <a:off x="1031470" y="4209753"/>
            <a:ext cx="722901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50FC4-BAD3-4B6F-A03C-65447E34C752}"/>
              </a:ext>
            </a:extLst>
          </p:cNvPr>
          <p:cNvSpPr/>
          <p:nvPr/>
        </p:nvSpPr>
        <p:spPr>
          <a:xfrm>
            <a:off x="2498500" y="4664874"/>
            <a:ext cx="444868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30B7D-7048-4E28-94C7-4FF94A9410F5}"/>
              </a:ext>
            </a:extLst>
          </p:cNvPr>
          <p:cNvSpPr/>
          <p:nvPr/>
        </p:nvSpPr>
        <p:spPr>
          <a:xfrm>
            <a:off x="3280012" y="4664874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0E9E-714C-41B2-865B-359ACCF6FC48}"/>
              </a:ext>
            </a:extLst>
          </p:cNvPr>
          <p:cNvSpPr/>
          <p:nvPr/>
        </p:nvSpPr>
        <p:spPr>
          <a:xfrm>
            <a:off x="4260519" y="4626205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C1873-B658-4FAA-A4A3-68DD098B7DF3}"/>
              </a:ext>
            </a:extLst>
          </p:cNvPr>
          <p:cNvCxnSpPr/>
          <p:nvPr/>
        </p:nvCxnSpPr>
        <p:spPr>
          <a:xfrm>
            <a:off x="2565103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E7559D-8AE7-49F0-AD22-F08FB592940D}"/>
              </a:ext>
            </a:extLst>
          </p:cNvPr>
          <p:cNvCxnSpPr/>
          <p:nvPr/>
        </p:nvCxnSpPr>
        <p:spPr>
          <a:xfrm>
            <a:off x="3248488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E24CAB-1A22-4073-8E03-B47A74EAABFC}"/>
              </a:ext>
            </a:extLst>
          </p:cNvPr>
          <p:cNvCxnSpPr/>
          <p:nvPr/>
        </p:nvCxnSpPr>
        <p:spPr>
          <a:xfrm>
            <a:off x="4228995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CD62F-DA6C-47AB-8A6A-F9D9C7B2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31" b="43012"/>
          <a:stretch/>
        </p:blipFill>
        <p:spPr>
          <a:xfrm>
            <a:off x="4260519" y="1655850"/>
            <a:ext cx="2870669" cy="212489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F44CB-0160-41CE-9D81-6B361B5B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650" y="1827654"/>
            <a:ext cx="933662" cy="45884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975472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35ADAA-EB06-4CFB-AD10-44B055A1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some weights and biases for NOR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ADEAFD-2B9A-4615-B634-AF6E02DDD162}"/>
              </a:ext>
            </a:extLst>
          </p:cNvPr>
          <p:cNvGrpSpPr/>
          <p:nvPr/>
        </p:nvGrpSpPr>
        <p:grpSpPr>
          <a:xfrm>
            <a:off x="7833321" y="1277579"/>
            <a:ext cx="4189292" cy="2723715"/>
            <a:chOff x="6855125" y="3521808"/>
            <a:chExt cx="4189292" cy="27237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CBE4A-9015-4138-999A-CF29B785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401" b="49656"/>
            <a:stretch/>
          </p:blipFill>
          <p:spPr>
            <a:xfrm>
              <a:off x="6855125" y="3521808"/>
              <a:ext cx="4189292" cy="27237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10EEC-5D40-4EC2-BD69-C0E58E089947}"/>
                </a:ext>
              </a:extLst>
            </p:cNvPr>
            <p:cNvSpPr/>
            <p:nvPr/>
          </p:nvSpPr>
          <p:spPr>
            <a:xfrm>
              <a:off x="7939089" y="5081587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C1EA24-308B-463E-BCD1-89F284B04FB3}"/>
                </a:ext>
              </a:extLst>
            </p:cNvPr>
            <p:cNvSpPr/>
            <p:nvPr/>
          </p:nvSpPr>
          <p:spPr>
            <a:xfrm>
              <a:off x="7939089" y="4729162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DC4B11-F734-4E0D-B02B-7A5FAF88B49E}"/>
                </a:ext>
              </a:extLst>
            </p:cNvPr>
            <p:cNvSpPr/>
            <p:nvPr/>
          </p:nvSpPr>
          <p:spPr>
            <a:xfrm>
              <a:off x="8205789" y="4297361"/>
              <a:ext cx="442912" cy="233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0F84E-5694-469D-8FEB-C08273E72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48"/>
          <a:stretch/>
        </p:blipFill>
        <p:spPr>
          <a:xfrm>
            <a:off x="838200" y="4344690"/>
            <a:ext cx="8934450" cy="1832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0BB6B-0E50-4887-BC3C-7E54146DE3FC}"/>
              </a:ext>
            </a:extLst>
          </p:cNvPr>
          <p:cNvSpPr/>
          <p:nvPr/>
        </p:nvSpPr>
        <p:spPr>
          <a:xfrm>
            <a:off x="7833321" y="4847072"/>
            <a:ext cx="1350664" cy="1382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5F02A-659B-4E6E-AAAE-43B6160064BE}"/>
              </a:ext>
            </a:extLst>
          </p:cNvPr>
          <p:cNvSpPr/>
          <p:nvPr/>
        </p:nvSpPr>
        <p:spPr>
          <a:xfrm>
            <a:off x="1031470" y="4209753"/>
            <a:ext cx="722901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50FC4-BAD3-4B6F-A03C-65447E34C752}"/>
              </a:ext>
            </a:extLst>
          </p:cNvPr>
          <p:cNvSpPr/>
          <p:nvPr/>
        </p:nvSpPr>
        <p:spPr>
          <a:xfrm>
            <a:off x="2498500" y="4664874"/>
            <a:ext cx="444868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930B7D-7048-4E28-94C7-4FF94A9410F5}"/>
              </a:ext>
            </a:extLst>
          </p:cNvPr>
          <p:cNvSpPr/>
          <p:nvPr/>
        </p:nvSpPr>
        <p:spPr>
          <a:xfrm>
            <a:off x="3280012" y="4664874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0E9E-714C-41B2-865B-359ACCF6FC48}"/>
              </a:ext>
            </a:extLst>
          </p:cNvPr>
          <p:cNvSpPr/>
          <p:nvPr/>
        </p:nvSpPr>
        <p:spPr>
          <a:xfrm>
            <a:off x="4260519" y="4626205"/>
            <a:ext cx="379864" cy="351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C1873-B658-4FAA-A4A3-68DD098B7DF3}"/>
              </a:ext>
            </a:extLst>
          </p:cNvPr>
          <p:cNvCxnSpPr/>
          <p:nvPr/>
        </p:nvCxnSpPr>
        <p:spPr>
          <a:xfrm>
            <a:off x="2565103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E7559D-8AE7-49F0-AD22-F08FB592940D}"/>
              </a:ext>
            </a:extLst>
          </p:cNvPr>
          <p:cNvCxnSpPr/>
          <p:nvPr/>
        </p:nvCxnSpPr>
        <p:spPr>
          <a:xfrm>
            <a:off x="3248488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E24CAB-1A22-4073-8E03-B47A74EAABFC}"/>
              </a:ext>
            </a:extLst>
          </p:cNvPr>
          <p:cNvCxnSpPr/>
          <p:nvPr/>
        </p:nvCxnSpPr>
        <p:spPr>
          <a:xfrm>
            <a:off x="4228995" y="5016488"/>
            <a:ext cx="442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CD62F-DA6C-47AB-8A6A-F9D9C7B2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31" b="43012"/>
          <a:stretch/>
        </p:blipFill>
        <p:spPr>
          <a:xfrm>
            <a:off x="4260519" y="1655850"/>
            <a:ext cx="2870669" cy="2124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61614-F7DD-45F9-AFD5-44E3092ACB98}"/>
              </a:ext>
            </a:extLst>
          </p:cNvPr>
          <p:cNvSpPr txBox="1"/>
          <p:nvPr/>
        </p:nvSpPr>
        <p:spPr>
          <a:xfrm>
            <a:off x="9785348" y="1773243"/>
            <a:ext cx="7681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NOR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697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937" y="20870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18465">
              <a:lnSpc>
                <a:spcPct val="100000"/>
              </a:lnSpc>
            </a:pPr>
            <a:r>
              <a:rPr spc="-5" dirty="0">
                <a:latin typeface="+mj-lt"/>
                <a:cs typeface="Times New Roman" panose="02020603050405020304" pitchFamily="18" charset="0"/>
              </a:rPr>
              <a:t>Representing Boolean</a:t>
            </a:r>
            <a:r>
              <a:rPr spc="-55" dirty="0">
                <a:latin typeface="+mj-lt"/>
                <a:cs typeface="Times New Roman" panose="02020603050405020304" pitchFamily="18" charset="0"/>
              </a:rPr>
              <a:t> </a:t>
            </a:r>
            <a:r>
              <a:rPr spc="-5" dirty="0">
                <a:latin typeface="+mj-lt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14457" y="6583997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/>
          <a:srcRect r="47265"/>
          <a:stretch/>
        </p:blipFill>
        <p:spPr>
          <a:xfrm>
            <a:off x="3269681" y="960929"/>
            <a:ext cx="454585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440" y="68491"/>
            <a:ext cx="7766684" cy="986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82114" marR="5080" indent="-1670050">
              <a:lnSpc>
                <a:spcPct val="79200"/>
              </a:lnSpc>
            </a:pPr>
            <a:r>
              <a:rPr sz="4000" spc="-5" dirty="0">
                <a:cs typeface="Times New Roman" panose="02020603050405020304" pitchFamily="18" charset="0"/>
              </a:rPr>
              <a:t>Combining Representations </a:t>
            </a:r>
            <a:r>
              <a:rPr sz="4000" dirty="0">
                <a:cs typeface="Times New Roman" panose="02020603050405020304" pitchFamily="18" charset="0"/>
              </a:rPr>
              <a:t>to </a:t>
            </a:r>
            <a:r>
              <a:rPr sz="4000" spc="-5" dirty="0">
                <a:cs typeface="Times New Roman" panose="02020603050405020304" pitchFamily="18" charset="0"/>
              </a:rPr>
              <a:t>Create  </a:t>
            </a:r>
            <a:r>
              <a:rPr sz="4000" spc="-204" dirty="0">
                <a:cs typeface="Times New Roman" panose="02020603050405020304" pitchFamily="18" charset="0"/>
              </a:rPr>
              <a:t>Non-­Linear</a:t>
            </a:r>
            <a:r>
              <a:rPr sz="4000" spc="-90" dirty="0">
                <a:cs typeface="Times New Roman" panose="02020603050405020304" pitchFamily="18" charset="0"/>
              </a:rPr>
              <a:t> </a:t>
            </a:r>
            <a:r>
              <a:rPr sz="4000" spc="-5" dirty="0">
                <a:cs typeface="Times New Roman" panose="02020603050405020304" pitchFamily="18" charset="0"/>
              </a:rPr>
              <a:t>Functions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14457" y="6583997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602740" y="6649805"/>
            <a:ext cx="180784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Based on example by Andrew</a:t>
            </a:r>
            <a:r>
              <a:rPr sz="1050" spc="-1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39" y="1117331"/>
            <a:ext cx="9019048" cy="54666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538BAE92-4AF0-4DEE-92A6-8FD064DC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Role of Bias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F19A4FC8-A44B-4542-8B8C-3915BC67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09" y="1555750"/>
            <a:ext cx="8495581" cy="4800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The Activation function is limited in what it can detect (activate)</a:t>
            </a:r>
          </a:p>
          <a:p>
            <a:pPr eaLnBrk="1" hangingPunct="1"/>
            <a:r>
              <a:rPr lang="en-US" altLang="en-US" sz="2000" dirty="0"/>
              <a:t>Consider this 1-input, 1-output network that has no bias: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Reminder: The output of the network is computed by </a:t>
            </a:r>
          </a:p>
          <a:p>
            <a:pPr lvl="1"/>
            <a:r>
              <a:rPr lang="en-US" altLang="en-US" sz="1600" dirty="0"/>
              <a:t>multiplying the input (x) </a:t>
            </a:r>
          </a:p>
          <a:p>
            <a:pPr lvl="1"/>
            <a:r>
              <a:rPr lang="en-US" altLang="en-US" sz="1600" dirty="0"/>
              <a:t>by the weight (w</a:t>
            </a:r>
            <a:r>
              <a:rPr lang="en-US" altLang="en-US" sz="1600" baseline="-25000" dirty="0"/>
              <a:t>0</a:t>
            </a:r>
            <a:r>
              <a:rPr lang="en-US" altLang="en-US" sz="1600" dirty="0"/>
              <a:t>) </a:t>
            </a:r>
          </a:p>
          <a:p>
            <a:pPr lvl="1"/>
            <a:r>
              <a:rPr lang="en-US" altLang="en-US" sz="1600" dirty="0"/>
              <a:t>and passing the result through some kind of activation function</a:t>
            </a:r>
          </a:p>
          <a:p>
            <a:r>
              <a:rPr lang="en-US" altLang="en-US" sz="2000" dirty="0"/>
              <a:t>Weight changes will only change the “Steepness” of the curve</a:t>
            </a:r>
          </a:p>
          <a:p>
            <a:pPr lvl="1"/>
            <a:r>
              <a:rPr lang="en-US" altLang="en-US" sz="1600" dirty="0"/>
              <a:t>Limitations?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84996" name="Slide Number Placeholder 4">
            <a:extLst>
              <a:ext uri="{FF2B5EF4-FFF2-40B4-BE49-F238E27FC236}">
                <a16:creationId xmlns:a16="http://schemas.microsoft.com/office/drawing/2014/main" id="{57211343-A9E2-40ED-A810-C0F44FD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CA010D-8BDA-44BB-B00E-BB5DC85B1F6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pic>
        <p:nvPicPr>
          <p:cNvPr id="84997" name="Picture 2" descr="simple network">
            <a:extLst>
              <a:ext uri="{FF2B5EF4-FFF2-40B4-BE49-F238E27FC236}">
                <a16:creationId xmlns:a16="http://schemas.microsoft.com/office/drawing/2014/main" id="{E32077D3-6B9A-4DB1-B2F8-08DCB7AC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63" y="2462213"/>
            <a:ext cx="2563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etwork output, given different w0 weights">
            <a:extLst>
              <a:ext uri="{FF2B5EF4-FFF2-40B4-BE49-F238E27FC236}">
                <a16:creationId xmlns:a16="http://schemas.microsoft.com/office/drawing/2014/main" id="{A10A14CB-7803-48D2-8585-6EFAB335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4" y="2744788"/>
            <a:ext cx="4815416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2" descr="simple network with a bias">
            <a:extLst>
              <a:ext uri="{FF2B5EF4-FFF2-40B4-BE49-F238E27FC236}">
                <a16:creationId xmlns:a16="http://schemas.microsoft.com/office/drawing/2014/main" id="{FA883FA6-95F8-47A7-A6D5-44B74E5F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85" y="3429000"/>
            <a:ext cx="2895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89" name="Title 1">
            <a:extLst>
              <a:ext uri="{FF2B5EF4-FFF2-40B4-BE49-F238E27FC236}">
                <a16:creationId xmlns:a16="http://schemas.microsoft.com/office/drawing/2014/main" id="{F1DDF0D4-F187-4B8D-AE2E-F7258733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Role of Bias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5B2C559E-C829-439D-8154-096DD900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" y="1454944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What if you wanted the network to output 0 when x is 2? </a:t>
            </a:r>
          </a:p>
          <a:p>
            <a:pPr eaLnBrk="1" hangingPunct="1"/>
            <a:r>
              <a:rPr lang="en-US" altLang="en-US" sz="2000" dirty="0"/>
              <a:t>Just changing the steepness of the sigmoid won't really work </a:t>
            </a:r>
          </a:p>
          <a:p>
            <a:pPr lvl="1"/>
            <a:r>
              <a:rPr lang="en-US" altLang="en-US" sz="1600" b="1" dirty="0"/>
              <a:t>you want to be able to shift the entire curve to the right</a:t>
            </a:r>
            <a:r>
              <a:rPr lang="en-US" altLang="en-US" sz="1600" dirty="0"/>
              <a:t>.</a:t>
            </a:r>
          </a:p>
          <a:p>
            <a:pPr eaLnBrk="1" hangingPunct="1"/>
            <a:r>
              <a:rPr lang="en-US" altLang="en-US" sz="2000" dirty="0"/>
              <a:t>That's exactly what the bias allows you to do. </a:t>
            </a:r>
          </a:p>
          <a:p>
            <a:pPr eaLnBrk="1" hangingPunct="1"/>
            <a:r>
              <a:rPr lang="en-US" altLang="en-US" sz="2000" dirty="0"/>
              <a:t>We add a bias to that network, like:</a:t>
            </a:r>
          </a:p>
          <a:p>
            <a:pPr lvl="1"/>
            <a:r>
              <a:rPr lang="en-US" altLang="en-US" sz="1600" dirty="0"/>
              <a:t>Note that only one bias is needed per neuron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D661A8F8-3661-44A2-A075-F9D1FB56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73D3C93-D922-46F9-B231-2733CC848F3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pic>
        <p:nvPicPr>
          <p:cNvPr id="7" name="Picture 2" descr="network output, given different w1 weights">
            <a:extLst>
              <a:ext uri="{FF2B5EF4-FFF2-40B4-BE49-F238E27FC236}">
                <a16:creationId xmlns:a16="http://schemas.microsoft.com/office/drawing/2014/main" id="{DC2A0915-211F-4D64-A7EB-25DEAB6A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46" y="2780507"/>
            <a:ext cx="4949824" cy="37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859D3-F6BB-4D36-BB86-400A2C0F5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0" y="5871905"/>
            <a:ext cx="71311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Having a weight of -5 for w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 shifts the curve to the right</a:t>
            </a:r>
          </a:p>
          <a:p>
            <a:pPr eaLnBrk="1" hangingPunct="1"/>
            <a:r>
              <a:rPr lang="en-US" altLang="en-US" sz="2000" dirty="0"/>
              <a:t>	</a:t>
            </a:r>
            <a:r>
              <a:rPr lang="en-US" altLang="en-US" sz="1800" dirty="0"/>
              <a:t>This allows us to have a network that outputs 0 when x is 2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0C8D-0B56-4FBA-989C-84B7D23C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72539" cy="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the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2DCAE-172D-494C-8060-C179E2A0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1" y="926457"/>
            <a:ext cx="7221398" cy="5931543"/>
          </a:xfrm>
        </p:spPr>
        <p:txBody>
          <a:bodyPr>
            <a:normAutofit/>
          </a:bodyPr>
          <a:lstStyle/>
          <a:p>
            <a:r>
              <a:rPr lang="en-US" dirty="0"/>
              <a:t>Inputs: x</a:t>
            </a:r>
            <a:r>
              <a:rPr lang="en-US" baseline="-25000" dirty="0"/>
              <a:t>0</a:t>
            </a:r>
            <a:r>
              <a:rPr lang="en-US" dirty="0"/>
              <a:t>,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</a:p>
          <a:p>
            <a:r>
              <a:rPr lang="en-US" dirty="0"/>
              <a:t>Weights: u</a:t>
            </a:r>
            <a:r>
              <a:rPr lang="en-US" baseline="-25000" dirty="0"/>
              <a:t>0</a:t>
            </a:r>
            <a:r>
              <a:rPr lang="en-US" dirty="0"/>
              <a:t>, u</a:t>
            </a:r>
            <a:r>
              <a:rPr lang="en-US" baseline="-25000" dirty="0"/>
              <a:t>1</a:t>
            </a:r>
            <a:r>
              <a:rPr lang="en-US" dirty="0"/>
              <a:t>, u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0</a:t>
            </a:r>
            <a:r>
              <a:rPr lang="en-US" dirty="0"/>
              <a:t>,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0</a:t>
            </a:r>
            <a:r>
              <a:rPr lang="en-US" dirty="0"/>
              <a:t>, w</a:t>
            </a:r>
            <a:r>
              <a:rPr lang="en-US" baseline="-25000" dirty="0"/>
              <a:t>1</a:t>
            </a:r>
          </a:p>
          <a:p>
            <a:r>
              <a:rPr lang="en-US" dirty="0"/>
              <a:t>Biases: 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b</a:t>
            </a:r>
            <a:r>
              <a:rPr lang="en-US" sz="3200" baseline="-25000" dirty="0" err="1"/>
              <a:t>z</a:t>
            </a:r>
            <a:endParaRPr lang="en-US" baseline="-25000" dirty="0"/>
          </a:p>
          <a:p>
            <a:r>
              <a:rPr lang="en-US" dirty="0"/>
              <a:t>Activation functions: h for hidden units, f for output</a:t>
            </a:r>
          </a:p>
          <a:p>
            <a:r>
              <a:rPr lang="en-US" dirty="0"/>
              <a:t>Computing y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[x</a:t>
            </a:r>
            <a:r>
              <a:rPr lang="en-US" baseline="-25000" dirty="0"/>
              <a:t>0</a:t>
            </a:r>
            <a:r>
              <a:rPr lang="en-US" dirty="0"/>
              <a:t> x</a:t>
            </a:r>
            <a:r>
              <a:rPr lang="en-US" baseline="-25000" dirty="0"/>
              <a:t>1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] 	       + [b</a:t>
            </a:r>
            <a:r>
              <a:rPr lang="en-US" baseline="-25000" dirty="0"/>
              <a:t>1</a:t>
            </a:r>
            <a:r>
              <a:rPr lang="en-US" dirty="0"/>
              <a:t> b</a:t>
            </a:r>
            <a:r>
              <a:rPr lang="en-US" baseline="-25000" dirty="0"/>
              <a:t>2</a:t>
            </a:r>
            <a:r>
              <a:rPr lang="en-US" dirty="0"/>
              <a:t>] = [y</a:t>
            </a:r>
            <a:r>
              <a:rPr lang="en-US" baseline="-25000" dirty="0"/>
              <a:t>0</a:t>
            </a:r>
            <a:r>
              <a:rPr lang="en-US" dirty="0"/>
              <a:t> y</a:t>
            </a:r>
            <a:r>
              <a:rPr lang="en-US" baseline="-25000" dirty="0"/>
              <a:t>1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Computing output:</a:t>
            </a:r>
          </a:p>
          <a:p>
            <a:pPr marL="0" indent="0">
              <a:buNone/>
            </a:pPr>
            <a:r>
              <a:rPr lang="en-US" dirty="0"/>
              <a:t>[h(y</a:t>
            </a:r>
            <a:r>
              <a:rPr lang="en-US" baseline="-25000" dirty="0"/>
              <a:t>0</a:t>
            </a:r>
            <a:r>
              <a:rPr lang="en-US" dirty="0"/>
              <a:t>) h(y</a:t>
            </a:r>
            <a:r>
              <a:rPr lang="en-US" baseline="-25000" dirty="0"/>
              <a:t>1</a:t>
            </a:r>
            <a:r>
              <a:rPr lang="en-US" dirty="0"/>
              <a:t>)]         +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= z, so output is </a:t>
            </a:r>
            <a:r>
              <a:rPr lang="en-US" dirty="0">
                <a:solidFill>
                  <a:srgbClr val="FF0000"/>
                </a:solidFill>
              </a:rPr>
              <a:t>f(z)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94409-6374-46E5-B00A-A49221038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1" y="1974573"/>
            <a:ext cx="4236348" cy="3165323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92AC3F2-3C78-4E72-99B6-309ACE4C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43350"/>
              </p:ext>
            </p:extLst>
          </p:nvPr>
        </p:nvGraphicFramePr>
        <p:xfrm>
          <a:off x="6029034" y="3892228"/>
          <a:ext cx="960783" cy="1371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2135">
                  <a:extLst>
                    <a:ext uri="{9D8B030D-6E8A-4147-A177-3AD203B41FA5}">
                      <a16:colId xmlns:a16="http://schemas.microsoft.com/office/drawing/2014/main" val="4283524890"/>
                    </a:ext>
                  </a:extLst>
                </a:gridCol>
                <a:gridCol w="508648">
                  <a:extLst>
                    <a:ext uri="{9D8B030D-6E8A-4147-A177-3AD203B41FA5}">
                      <a16:colId xmlns:a16="http://schemas.microsoft.com/office/drawing/2014/main" val="3468223296"/>
                    </a:ext>
                  </a:extLst>
                </a:gridCol>
              </a:tblGrid>
              <a:tr h="443764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5306897"/>
                  </a:ext>
                </a:extLst>
              </a:tr>
              <a:tr h="443764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5855000"/>
                  </a:ext>
                </a:extLst>
              </a:tr>
              <a:tr h="443764"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2208352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5BB3B5E-EE8B-4320-8E68-DE645E1A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63471"/>
              </p:ext>
            </p:extLst>
          </p:nvPr>
        </p:nvGraphicFramePr>
        <p:xfrm>
          <a:off x="6477399" y="5931543"/>
          <a:ext cx="51241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418">
                  <a:extLst>
                    <a:ext uri="{9D8B030D-6E8A-4147-A177-3AD203B41FA5}">
                      <a16:colId xmlns:a16="http://schemas.microsoft.com/office/drawing/2014/main" val="502054545"/>
                    </a:ext>
                  </a:extLst>
                </a:gridCol>
              </a:tblGrid>
              <a:tr h="358783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  <a:r>
                        <a:rPr lang="en-US" sz="20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996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850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51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714" y="367999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2055">
              <a:lnSpc>
                <a:spcPct val="100000"/>
              </a:lnSpc>
            </a:pPr>
            <a:r>
              <a:rPr lang="en-US" spc="-5" dirty="0">
                <a:cs typeface="Times New Roman" panose="02020603050405020304" pitchFamily="18" charset="0"/>
              </a:rPr>
              <a:t>Example: Computer Vision Input</a:t>
            </a:r>
            <a:endParaRPr spc="-5" dirty="0"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5905" y="1245807"/>
            <a:ext cx="3459231" cy="3474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9009" y="1304265"/>
            <a:ext cx="3355441" cy="3324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0367" y="1263530"/>
            <a:ext cx="3462248" cy="311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9009" y="1291805"/>
            <a:ext cx="3362325" cy="212090"/>
          </a:xfrm>
          <a:custGeom>
            <a:avLst/>
            <a:gdLst/>
            <a:ahLst/>
            <a:cxnLst/>
            <a:rect l="l" t="t" r="r" b="b"/>
            <a:pathLst>
              <a:path w="3362325" h="212090">
                <a:moveTo>
                  <a:pt x="0" y="0"/>
                </a:moveTo>
                <a:lnTo>
                  <a:pt x="3361877" y="0"/>
                </a:lnTo>
                <a:lnTo>
                  <a:pt x="3361877" y="211684"/>
                </a:lnTo>
                <a:lnTo>
                  <a:pt x="0" y="2116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2049" y="1475516"/>
            <a:ext cx="3466401" cy="31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4170" y="1504683"/>
            <a:ext cx="3362325" cy="212090"/>
          </a:xfrm>
          <a:custGeom>
            <a:avLst/>
            <a:gdLst/>
            <a:ahLst/>
            <a:cxnLst/>
            <a:rect l="l" t="t" r="r" b="b"/>
            <a:pathLst>
              <a:path w="3362325" h="212089">
                <a:moveTo>
                  <a:pt x="0" y="0"/>
                </a:moveTo>
                <a:lnTo>
                  <a:pt x="3361877" y="0"/>
                </a:lnTo>
                <a:lnTo>
                  <a:pt x="3361877" y="211684"/>
                </a:lnTo>
                <a:lnTo>
                  <a:pt x="0" y="2116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7895" y="1679176"/>
            <a:ext cx="3462248" cy="311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9331" y="1705102"/>
            <a:ext cx="3362325" cy="212090"/>
          </a:xfrm>
          <a:custGeom>
            <a:avLst/>
            <a:gdLst/>
            <a:ahLst/>
            <a:cxnLst/>
            <a:rect l="l" t="t" r="r" b="b"/>
            <a:pathLst>
              <a:path w="3362325" h="212089">
                <a:moveTo>
                  <a:pt x="0" y="0"/>
                </a:moveTo>
                <a:lnTo>
                  <a:pt x="3361877" y="0"/>
                </a:lnTo>
                <a:lnTo>
                  <a:pt x="3361877" y="211684"/>
                </a:lnTo>
                <a:lnTo>
                  <a:pt x="0" y="2116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37257" y="1105268"/>
            <a:ext cx="1232535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2565"/>
              </a:lnSpc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i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i="1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sz="2400" baseline="-20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95"/>
              </a:lnSpc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sz="2400" i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i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sz="2400" baseline="-20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>
              <a:lnSpc>
                <a:spcPts val="2610"/>
              </a:lnSpc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sz="2400" i="1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2400" i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sz="2400" baseline="-20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120" y="4323804"/>
            <a:ext cx="8746490" cy="187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sz="3600" i="1" spc="67" baseline="138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381 </a:t>
            </a:r>
            <a:r>
              <a:rPr sz="3600" i="1" spc="202" baseline="138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sz="3600" i="1" spc="465" baseline="138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spc="67" baseline="138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520">
              <a:lnSpc>
                <a:spcPts val="2840"/>
              </a:lnSpc>
              <a:spcBef>
                <a:spcPts val="16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× 20 pixel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</a:p>
          <a:p>
            <a:pPr marL="350520">
              <a:lnSpc>
                <a:spcPts val="2840"/>
              </a:lnSpc>
              <a:tabLst>
                <a:tab pos="1604010" algn="l"/>
              </a:tabLst>
            </a:pPr>
            <a:r>
              <a:rPr sz="2400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400	10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>
              <a:spcBef>
                <a:spcPts val="35"/>
              </a:spcBef>
            </a:pP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image 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“unrolled”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r>
              <a:rPr sz="28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intensities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8672" y="4368334"/>
            <a:ext cx="3462248" cy="315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38686" y="4397870"/>
            <a:ext cx="3362325" cy="212090"/>
          </a:xfrm>
          <a:custGeom>
            <a:avLst/>
            <a:gdLst/>
            <a:ahLst/>
            <a:cxnLst/>
            <a:rect l="l" t="t" r="r" b="b"/>
            <a:pathLst>
              <a:path w="3362325" h="212089">
                <a:moveTo>
                  <a:pt x="0" y="0"/>
                </a:moveTo>
                <a:lnTo>
                  <a:pt x="3361877" y="0"/>
                </a:lnTo>
                <a:lnTo>
                  <a:pt x="3361877" y="211684"/>
                </a:lnTo>
                <a:lnTo>
                  <a:pt x="0" y="2116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30346" y="2770531"/>
            <a:ext cx="1143968" cy="7600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00"/>
              </a:lnSpc>
            </a:pPr>
            <a:r>
              <a:rPr sz="8800" dirty="0">
                <a:latin typeface="Garamond"/>
                <a:cs typeface="Garamond"/>
              </a:rPr>
              <a:t>...</a:t>
            </a:r>
            <a:endParaRPr sz="8800">
              <a:latin typeface="Garamond"/>
              <a:cs typeface="Garamond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6444" y="34057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2055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Layering</a:t>
            </a:r>
            <a:r>
              <a:rPr spc="-4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Representations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255852" y="1173238"/>
            <a:ext cx="2239949" cy="224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5924" y="3505200"/>
            <a:ext cx="3137077" cy="3060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3773" y="1222376"/>
            <a:ext cx="4195394" cy="3689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8069" y="4458627"/>
            <a:ext cx="279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12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sz="2400" baseline="-208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29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852026" y="2142551"/>
            <a:ext cx="434975" cy="922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35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52026" y="3897868"/>
            <a:ext cx="4349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2902" y="4889501"/>
            <a:ext cx="10744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8069" y="1208393"/>
            <a:ext cx="4497070" cy="329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2400" baseline="-20833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160"/>
              </a:spcBef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aseline="-20833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580"/>
              </a:spcBef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67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2400" baseline="-20833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232910">
              <a:lnSpc>
                <a:spcPct val="154900"/>
              </a:lnSpc>
              <a:spcBef>
                <a:spcPts val="475"/>
              </a:spcBef>
            </a:pP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44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sz="2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400" spc="75" baseline="-20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400" baseline="-20833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"/>
              </a:spcBef>
            </a:pPr>
            <a:endParaRPr sz="22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2800" y="4458628"/>
            <a:ext cx="13348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24488" y="6096001"/>
            <a:ext cx="411951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Hidden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9352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30705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Biology of </a:t>
            </a:r>
            <a:r>
              <a:rPr dirty="0">
                <a:cs typeface="Times New Roman" panose="02020603050405020304" pitchFamily="18" charset="0"/>
              </a:rPr>
              <a:t>a</a:t>
            </a:r>
            <a:r>
              <a:rPr spc="-4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Neuron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91698" y="6583997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38746" y="1640307"/>
            <a:ext cx="3290760" cy="390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D4169-CB4C-463B-A858-86C2525B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45" y="1950070"/>
            <a:ext cx="4959904" cy="49036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Levels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72" y="1600201"/>
            <a:ext cx="5173953" cy="4343400"/>
          </a:xfrm>
        </p:spPr>
        <p:txBody>
          <a:bodyPr/>
          <a:lstStyle/>
          <a:p>
            <a:r>
              <a:rPr lang="en-US" dirty="0"/>
              <a:t>We don’t know the “right” levels of abstraction</a:t>
            </a:r>
          </a:p>
          <a:p>
            <a:r>
              <a:rPr lang="en-US" dirty="0"/>
              <a:t>So let the model figure it out!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25" y="1444533"/>
            <a:ext cx="4656926" cy="50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3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Levels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5" y="1600201"/>
            <a:ext cx="494104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Face Recognition:</a:t>
            </a:r>
          </a:p>
          <a:p>
            <a:pPr lvl="1"/>
            <a:r>
              <a:rPr lang="en-US" dirty="0"/>
              <a:t>Deep Network can build up increasingly higher levels of abstraction</a:t>
            </a:r>
          </a:p>
          <a:p>
            <a:pPr lvl="1"/>
            <a:r>
              <a:rPr lang="en-US" dirty="0"/>
              <a:t>Lines, parts,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625" y="1444533"/>
            <a:ext cx="4656926" cy="50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04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117D2-4DCD-416F-8FD5-20D787CD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98B8A5-EF8E-4680-97CF-25FA2CE51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https://www.youtube.com/watch?v=aircAruvnKk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72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9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16" y="14115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 for a basic Neural Network, there are many design decisions to make: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Structure of input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# of hidden layers (depth)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# of neurons per hidden layer (width)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Type of activation function</a:t>
            </a:r>
          </a:p>
          <a:p>
            <a:pPr marL="1371600" lvl="2" indent="-514350"/>
            <a:r>
              <a:rPr lang="en-US" dirty="0"/>
              <a:t>at each neuron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Structure of output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  <p:pic>
        <p:nvPicPr>
          <p:cNvPr id="10242" name="Picture 2" descr="Image result for deep net architecture vgg16">
            <a:extLst>
              <a:ext uri="{FF2B5EF4-FFF2-40B4-BE49-F238E27FC236}">
                <a16:creationId xmlns:a16="http://schemas.microsoft.com/office/drawing/2014/main" id="{37AC0576-3E17-4876-91A1-7C804002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2450"/>
            <a:ext cx="5856258" cy="32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1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 hidden layers: linear classifier</a:t>
            </a:r>
          </a:p>
          <a:p>
            <a:pPr lvl="1"/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 rot="16200000">
            <a:off x="2474119" y="3209131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rot="16200000">
            <a:off x="2141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rot="16200000" flipV="1">
            <a:off x="2522538" y="3862387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 rot="16200000">
            <a:off x="2089945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 rot="16200000">
            <a:off x="2853533" y="4280694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11194"/>
              </p:ext>
            </p:extLst>
          </p:nvPr>
        </p:nvGraphicFramePr>
        <p:xfrm>
          <a:off x="2500313" y="3263900"/>
          <a:ext cx="354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1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263900"/>
                        <a:ext cx="354012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6"/>
          <p:cNvGraphicFramePr>
            <a:graphicFrameLocks noChangeAspect="1"/>
          </p:cNvGraphicFramePr>
          <p:nvPr/>
        </p:nvGraphicFramePr>
        <p:xfrm>
          <a:off x="2100264" y="4214812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11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4" y="4214812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7"/>
          <p:cNvGraphicFramePr>
            <a:graphicFrameLocks noChangeAspect="1"/>
          </p:cNvGraphicFramePr>
          <p:nvPr/>
        </p:nvGraphicFramePr>
        <p:xfrm>
          <a:off x="2836863" y="4208462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1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208462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3657600" y="3352800"/>
            <a:ext cx="6477000" cy="1752600"/>
            <a:chOff x="432" y="1536"/>
            <a:chExt cx="4080" cy="1104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1" name="Oval 55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57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58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59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9" name="AutoShape 62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" name="Rectangle 64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Rectangle 65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Line 66"/>
          <p:cNvSpPr>
            <a:spLocks noChangeShapeType="1"/>
          </p:cNvSpPr>
          <p:nvPr/>
        </p:nvSpPr>
        <p:spPr bwMode="auto">
          <a:xfrm flipV="1">
            <a:off x="3657600" y="3352800"/>
            <a:ext cx="1066800" cy="12954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7"/>
          <p:cNvSpPr>
            <a:spLocks noChangeShapeType="1"/>
          </p:cNvSpPr>
          <p:nvPr/>
        </p:nvSpPr>
        <p:spPr bwMode="auto">
          <a:xfrm flipV="1">
            <a:off x="6096000" y="3352800"/>
            <a:ext cx="9144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8"/>
          <p:cNvSpPr>
            <a:spLocks noChangeShapeType="1"/>
          </p:cNvSpPr>
          <p:nvPr/>
        </p:nvSpPr>
        <p:spPr bwMode="auto">
          <a:xfrm>
            <a:off x="8991600" y="3352800"/>
            <a:ext cx="457200" cy="17526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2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hidden layer</a:t>
            </a:r>
          </a:p>
          <a:p>
            <a:pPr lvl="1"/>
            <a:r>
              <a:rPr lang="en-US" dirty="0"/>
              <a:t>Boundary of convex region (open or closed) </a:t>
            </a:r>
          </a:p>
          <a:p>
            <a:endParaRPr lang="en-US" dirty="0"/>
          </a:p>
        </p:txBody>
      </p:sp>
      <p:sp>
        <p:nvSpPr>
          <p:cNvPr id="5" name="Oval 24"/>
          <p:cNvSpPr>
            <a:spLocks noChangeArrowheads="1"/>
          </p:cNvSpPr>
          <p:nvPr/>
        </p:nvSpPr>
        <p:spPr bwMode="auto">
          <a:xfrm rot="16200000">
            <a:off x="2318920" y="2956719"/>
            <a:ext cx="395288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 rot="16200000">
            <a:off x="1986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rot="16200000" flipV="1">
            <a:off x="2367339" y="3609975"/>
            <a:ext cx="679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 rot="16200000">
            <a:off x="1937921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 rot="16200000">
            <a:off x="2699921" y="4031457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 rot="16200000">
            <a:off x="17561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6200000" flipV="1">
            <a:off x="22133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6200000">
            <a:off x="2137152" y="4457700"/>
            <a:ext cx="6794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rot="16200000" flipV="1">
            <a:off x="2594352" y="4838700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 rot="16200000">
            <a:off x="1934746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 rot="16200000">
            <a:off x="2698334" y="5107782"/>
            <a:ext cx="395287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58729"/>
              </p:ext>
            </p:extLst>
          </p:nvPr>
        </p:nvGraphicFramePr>
        <p:xfrm>
          <a:off x="2344738" y="3011488"/>
          <a:ext cx="3524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1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011488"/>
                        <a:ext cx="3524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2"/>
          <p:cNvGraphicFramePr>
            <a:graphicFrameLocks noChangeAspect="1"/>
          </p:cNvGraphicFramePr>
          <p:nvPr/>
        </p:nvGraphicFramePr>
        <p:xfrm>
          <a:off x="1945065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6" imgW="152280" imgH="215640" progId="Equation.3">
                  <p:embed/>
                </p:oleObj>
              </mc:Choice>
              <mc:Fallback>
                <p:oleObj name="Equation" r:id="rId6" imgW="152280" imgH="215640" progId="Equation.3">
                  <p:embed/>
                  <p:pic>
                    <p:nvPicPr>
                      <p:cNvPr id="17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065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3"/>
          <p:cNvGraphicFramePr>
            <a:graphicFrameLocks noChangeAspect="1"/>
          </p:cNvGraphicFramePr>
          <p:nvPr/>
        </p:nvGraphicFramePr>
        <p:xfrm>
          <a:off x="2681664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1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64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3657600" y="3352800"/>
            <a:ext cx="6477000" cy="1752600"/>
            <a:chOff x="432" y="1536"/>
            <a:chExt cx="4080" cy="1104"/>
          </a:xfrm>
        </p:grpSpPr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27" name="Oval 47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48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4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23" name="Group 53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25" name="AutoShape 54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ectangle 58"/>
          <p:cNvSpPr>
            <a:spLocks noChangeArrowheads="1"/>
          </p:cNvSpPr>
          <p:nvPr/>
        </p:nvSpPr>
        <p:spPr bwMode="auto">
          <a:xfrm rot="2848167">
            <a:off x="4152900" y="3314700"/>
            <a:ext cx="685800" cy="1828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9"/>
          <p:cNvSpPr>
            <a:spLocks/>
          </p:cNvSpPr>
          <p:nvPr/>
        </p:nvSpPr>
        <p:spPr bwMode="auto">
          <a:xfrm>
            <a:off x="6388100" y="3352800"/>
            <a:ext cx="558800" cy="175260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8" y="384"/>
              </a:cxn>
              <a:cxn ang="0">
                <a:pos x="296" y="912"/>
              </a:cxn>
              <a:cxn ang="0">
                <a:pos x="344" y="1104"/>
              </a:cxn>
            </a:cxnLst>
            <a:rect l="0" t="0" r="r" b="b"/>
            <a:pathLst>
              <a:path w="352" h="1104">
                <a:moveTo>
                  <a:pt x="344" y="0"/>
                </a:moveTo>
                <a:cubicBezTo>
                  <a:pt x="180" y="116"/>
                  <a:pt x="16" y="232"/>
                  <a:pt x="8" y="384"/>
                </a:cubicBezTo>
                <a:cubicBezTo>
                  <a:pt x="0" y="536"/>
                  <a:pt x="240" y="792"/>
                  <a:pt x="296" y="912"/>
                </a:cubicBezTo>
                <a:cubicBezTo>
                  <a:pt x="352" y="1032"/>
                  <a:pt x="348" y="1068"/>
                  <a:pt x="344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60"/>
          <p:cNvSpPr>
            <a:spLocks/>
          </p:cNvSpPr>
          <p:nvPr/>
        </p:nvSpPr>
        <p:spPr bwMode="auto">
          <a:xfrm>
            <a:off x="8915400" y="3352800"/>
            <a:ext cx="533400" cy="17526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96" y="384"/>
              </a:cxn>
              <a:cxn ang="0">
                <a:pos x="96" y="864"/>
              </a:cxn>
              <a:cxn ang="0">
                <a:pos x="0" y="1104"/>
              </a:cxn>
            </a:cxnLst>
            <a:rect l="0" t="0" r="r" b="b"/>
            <a:pathLst>
              <a:path w="336" h="1104">
                <a:moveTo>
                  <a:pt x="336" y="0"/>
                </a:moveTo>
                <a:cubicBezTo>
                  <a:pt x="236" y="120"/>
                  <a:pt x="136" y="240"/>
                  <a:pt x="96" y="384"/>
                </a:cubicBezTo>
                <a:cubicBezTo>
                  <a:pt x="56" y="528"/>
                  <a:pt x="112" y="744"/>
                  <a:pt x="96" y="864"/>
                </a:cubicBezTo>
                <a:cubicBezTo>
                  <a:pt x="80" y="984"/>
                  <a:pt x="40" y="1044"/>
                  <a:pt x="0" y="1104"/>
                </a:cubicBezTo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6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977" y="2133601"/>
            <a:ext cx="6291498" cy="3931920"/>
          </a:xfrm>
        </p:spPr>
        <p:txBody>
          <a:bodyPr/>
          <a:lstStyle/>
          <a:p>
            <a:r>
              <a:rPr lang="en-US" dirty="0"/>
              <a:t>2 hidden layers</a:t>
            </a:r>
          </a:p>
          <a:p>
            <a:pPr lvl="1"/>
            <a:r>
              <a:rPr lang="en-US" dirty="0"/>
              <a:t>Combinations of convex regions 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57600" y="3197225"/>
            <a:ext cx="6477000" cy="1752600"/>
            <a:chOff x="432" y="1536"/>
            <a:chExt cx="4080" cy="110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432" y="1536"/>
              <a:ext cx="1056" cy="1104"/>
              <a:chOff x="432" y="1536"/>
              <a:chExt cx="1056" cy="1104"/>
            </a:xfrm>
          </p:grpSpPr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576" y="1680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1104" y="1680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240" cy="24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1056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680" y="1536"/>
              <a:ext cx="1488" cy="1104"/>
              <a:chOff x="1728" y="1536"/>
              <a:chExt cx="1488" cy="1104"/>
            </a:xfrm>
          </p:grpSpPr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1823" y="1778"/>
                <a:ext cx="1247" cy="625"/>
                <a:chOff x="1872" y="1824"/>
                <a:chExt cx="1728" cy="864"/>
              </a:xfrm>
            </p:grpSpPr>
            <p:sp>
              <p:nvSpPr>
                <p:cNvPr id="11" name="AutoShape 11"/>
                <p:cNvSpPr>
                  <a:spLocks noChangeArrowheads="1"/>
                </p:cNvSpPr>
                <p:nvPr/>
              </p:nvSpPr>
              <p:spPr bwMode="auto">
                <a:xfrm>
                  <a:off x="1872" y="1824"/>
                  <a:ext cx="672" cy="48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2448" y="2064"/>
                  <a:ext cx="1152" cy="62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488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360" y="1536"/>
              <a:ext cx="1152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 rot="2545265">
            <a:off x="3810000" y="41878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 rot="19054735" flipH="1">
            <a:off x="4648200" y="3273425"/>
            <a:ext cx="533400" cy="685800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367463" y="3706814"/>
            <a:ext cx="1543050" cy="10509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95" y="10"/>
              </a:cxn>
              <a:cxn ang="0">
                <a:pos x="74" y="41"/>
              </a:cxn>
              <a:cxn ang="0">
                <a:pos x="12" y="93"/>
              </a:cxn>
              <a:cxn ang="0">
                <a:pos x="22" y="176"/>
              </a:cxn>
              <a:cxn ang="0">
                <a:pos x="157" y="207"/>
              </a:cxn>
              <a:cxn ang="0">
                <a:pos x="281" y="300"/>
              </a:cxn>
              <a:cxn ang="0">
                <a:pos x="271" y="352"/>
              </a:cxn>
              <a:cxn ang="0">
                <a:pos x="126" y="414"/>
              </a:cxn>
              <a:cxn ang="0">
                <a:pos x="64" y="476"/>
              </a:cxn>
              <a:cxn ang="0">
                <a:pos x="22" y="538"/>
              </a:cxn>
              <a:cxn ang="0">
                <a:pos x="54" y="662"/>
              </a:cxn>
              <a:cxn ang="0">
                <a:pos x="405" y="621"/>
              </a:cxn>
              <a:cxn ang="0">
                <a:pos x="674" y="579"/>
              </a:cxn>
              <a:cxn ang="0">
                <a:pos x="757" y="559"/>
              </a:cxn>
              <a:cxn ang="0">
                <a:pos x="798" y="548"/>
              </a:cxn>
              <a:cxn ang="0">
                <a:pos x="922" y="445"/>
              </a:cxn>
              <a:cxn ang="0">
                <a:pos x="953" y="414"/>
              </a:cxn>
              <a:cxn ang="0">
                <a:pos x="922" y="217"/>
              </a:cxn>
              <a:cxn ang="0">
                <a:pos x="798" y="155"/>
              </a:cxn>
              <a:cxn ang="0">
                <a:pos x="767" y="135"/>
              </a:cxn>
              <a:cxn ang="0">
                <a:pos x="509" y="41"/>
              </a:cxn>
              <a:cxn ang="0">
                <a:pos x="385" y="21"/>
              </a:cxn>
              <a:cxn ang="0">
                <a:pos x="281" y="0"/>
              </a:cxn>
              <a:cxn ang="0">
                <a:pos x="157" y="0"/>
              </a:cxn>
            </a:cxnLst>
            <a:rect l="0" t="0" r="r" b="b"/>
            <a:pathLst>
              <a:path w="972" h="662">
                <a:moveTo>
                  <a:pt x="157" y="0"/>
                </a:moveTo>
                <a:cubicBezTo>
                  <a:pt x="136" y="3"/>
                  <a:pt x="114" y="1"/>
                  <a:pt x="95" y="10"/>
                </a:cubicBezTo>
                <a:cubicBezTo>
                  <a:pt x="84" y="16"/>
                  <a:pt x="82" y="31"/>
                  <a:pt x="74" y="41"/>
                </a:cubicBezTo>
                <a:cubicBezTo>
                  <a:pt x="49" y="71"/>
                  <a:pt x="42" y="72"/>
                  <a:pt x="12" y="93"/>
                </a:cubicBezTo>
                <a:cubicBezTo>
                  <a:pt x="15" y="121"/>
                  <a:pt x="5" y="154"/>
                  <a:pt x="22" y="176"/>
                </a:cubicBezTo>
                <a:cubicBezTo>
                  <a:pt x="22" y="176"/>
                  <a:pt x="130" y="198"/>
                  <a:pt x="157" y="207"/>
                </a:cubicBezTo>
                <a:cubicBezTo>
                  <a:pt x="204" y="238"/>
                  <a:pt x="242" y="261"/>
                  <a:pt x="281" y="300"/>
                </a:cubicBezTo>
                <a:cubicBezTo>
                  <a:pt x="278" y="317"/>
                  <a:pt x="277" y="335"/>
                  <a:pt x="271" y="352"/>
                </a:cubicBezTo>
                <a:cubicBezTo>
                  <a:pt x="251" y="406"/>
                  <a:pt x="172" y="398"/>
                  <a:pt x="126" y="414"/>
                </a:cubicBezTo>
                <a:cubicBezTo>
                  <a:pt x="105" y="435"/>
                  <a:pt x="85" y="455"/>
                  <a:pt x="64" y="476"/>
                </a:cubicBezTo>
                <a:cubicBezTo>
                  <a:pt x="46" y="494"/>
                  <a:pt x="22" y="538"/>
                  <a:pt x="22" y="538"/>
                </a:cubicBezTo>
                <a:cubicBezTo>
                  <a:pt x="3" y="596"/>
                  <a:pt x="0" y="627"/>
                  <a:pt x="54" y="662"/>
                </a:cubicBezTo>
                <a:cubicBezTo>
                  <a:pt x="172" y="651"/>
                  <a:pt x="286" y="630"/>
                  <a:pt x="405" y="621"/>
                </a:cubicBezTo>
                <a:cubicBezTo>
                  <a:pt x="494" y="598"/>
                  <a:pt x="583" y="589"/>
                  <a:pt x="674" y="579"/>
                </a:cubicBezTo>
                <a:cubicBezTo>
                  <a:pt x="702" y="572"/>
                  <a:pt x="729" y="566"/>
                  <a:pt x="757" y="559"/>
                </a:cubicBezTo>
                <a:cubicBezTo>
                  <a:pt x="771" y="556"/>
                  <a:pt x="798" y="548"/>
                  <a:pt x="798" y="548"/>
                </a:cubicBezTo>
                <a:cubicBezTo>
                  <a:pt x="884" y="491"/>
                  <a:pt x="842" y="525"/>
                  <a:pt x="922" y="445"/>
                </a:cubicBezTo>
                <a:cubicBezTo>
                  <a:pt x="932" y="435"/>
                  <a:pt x="953" y="414"/>
                  <a:pt x="953" y="414"/>
                </a:cubicBezTo>
                <a:cubicBezTo>
                  <a:pt x="972" y="360"/>
                  <a:pt x="972" y="260"/>
                  <a:pt x="922" y="217"/>
                </a:cubicBezTo>
                <a:cubicBezTo>
                  <a:pt x="873" y="175"/>
                  <a:pt x="856" y="175"/>
                  <a:pt x="798" y="155"/>
                </a:cubicBezTo>
                <a:cubicBezTo>
                  <a:pt x="786" y="151"/>
                  <a:pt x="778" y="140"/>
                  <a:pt x="767" y="135"/>
                </a:cubicBezTo>
                <a:cubicBezTo>
                  <a:pt x="692" y="98"/>
                  <a:pt x="592" y="56"/>
                  <a:pt x="509" y="41"/>
                </a:cubicBezTo>
                <a:cubicBezTo>
                  <a:pt x="468" y="34"/>
                  <a:pt x="426" y="28"/>
                  <a:pt x="385" y="21"/>
                </a:cubicBezTo>
                <a:cubicBezTo>
                  <a:pt x="317" y="10"/>
                  <a:pt x="337" y="14"/>
                  <a:pt x="281" y="0"/>
                </a:cubicBezTo>
                <a:cubicBezTo>
                  <a:pt x="184" y="12"/>
                  <a:pt x="225" y="17"/>
                  <a:pt x="157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8455025" y="3525839"/>
            <a:ext cx="628650" cy="644525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3" y="31"/>
              </a:cxn>
              <a:cxn ang="0">
                <a:pos x="21" y="93"/>
              </a:cxn>
              <a:cxn ang="0">
                <a:pos x="73" y="238"/>
              </a:cxn>
              <a:cxn ang="0">
                <a:pos x="94" y="373"/>
              </a:cxn>
              <a:cxn ang="0">
                <a:pos x="156" y="404"/>
              </a:cxn>
              <a:cxn ang="0">
                <a:pos x="228" y="393"/>
              </a:cxn>
              <a:cxn ang="0">
                <a:pos x="280" y="300"/>
              </a:cxn>
              <a:cxn ang="0">
                <a:pos x="290" y="259"/>
              </a:cxn>
              <a:cxn ang="0">
                <a:pos x="352" y="217"/>
              </a:cxn>
              <a:cxn ang="0">
                <a:pos x="301" y="42"/>
              </a:cxn>
              <a:cxn ang="0">
                <a:pos x="259" y="52"/>
              </a:cxn>
              <a:cxn ang="0">
                <a:pos x="218" y="114"/>
              </a:cxn>
              <a:cxn ang="0">
                <a:pos x="176" y="104"/>
              </a:cxn>
              <a:cxn ang="0">
                <a:pos x="145" y="31"/>
              </a:cxn>
              <a:cxn ang="0">
                <a:pos x="114" y="21"/>
              </a:cxn>
              <a:cxn ang="0">
                <a:pos x="104" y="0"/>
              </a:cxn>
            </a:cxnLst>
            <a:rect l="0" t="0" r="r" b="b"/>
            <a:pathLst>
              <a:path w="396" h="406">
                <a:moveTo>
                  <a:pt x="104" y="0"/>
                </a:moveTo>
                <a:cubicBezTo>
                  <a:pt x="97" y="10"/>
                  <a:pt x="91" y="22"/>
                  <a:pt x="83" y="31"/>
                </a:cubicBezTo>
                <a:cubicBezTo>
                  <a:pt x="64" y="53"/>
                  <a:pt x="21" y="93"/>
                  <a:pt x="21" y="93"/>
                </a:cubicBezTo>
                <a:cubicBezTo>
                  <a:pt x="0" y="157"/>
                  <a:pt x="20" y="202"/>
                  <a:pt x="73" y="238"/>
                </a:cubicBezTo>
                <a:cubicBezTo>
                  <a:pt x="87" y="281"/>
                  <a:pt x="79" y="330"/>
                  <a:pt x="94" y="373"/>
                </a:cubicBezTo>
                <a:cubicBezTo>
                  <a:pt x="98" y="386"/>
                  <a:pt x="145" y="400"/>
                  <a:pt x="156" y="404"/>
                </a:cubicBezTo>
                <a:cubicBezTo>
                  <a:pt x="180" y="400"/>
                  <a:pt x="208" y="406"/>
                  <a:pt x="228" y="393"/>
                </a:cubicBezTo>
                <a:cubicBezTo>
                  <a:pt x="251" y="378"/>
                  <a:pt x="271" y="329"/>
                  <a:pt x="280" y="300"/>
                </a:cubicBezTo>
                <a:cubicBezTo>
                  <a:pt x="284" y="286"/>
                  <a:pt x="281" y="270"/>
                  <a:pt x="290" y="259"/>
                </a:cubicBezTo>
                <a:cubicBezTo>
                  <a:pt x="306" y="240"/>
                  <a:pt x="352" y="217"/>
                  <a:pt x="352" y="217"/>
                </a:cubicBezTo>
                <a:cubicBezTo>
                  <a:pt x="396" y="131"/>
                  <a:pt x="393" y="72"/>
                  <a:pt x="301" y="42"/>
                </a:cubicBezTo>
                <a:cubicBezTo>
                  <a:pt x="287" y="45"/>
                  <a:pt x="270" y="43"/>
                  <a:pt x="259" y="52"/>
                </a:cubicBezTo>
                <a:cubicBezTo>
                  <a:pt x="240" y="68"/>
                  <a:pt x="218" y="114"/>
                  <a:pt x="218" y="114"/>
                </a:cubicBezTo>
                <a:cubicBezTo>
                  <a:pt x="204" y="111"/>
                  <a:pt x="188" y="112"/>
                  <a:pt x="176" y="104"/>
                </a:cubicBezTo>
                <a:cubicBezTo>
                  <a:pt x="137" y="78"/>
                  <a:pt x="172" y="64"/>
                  <a:pt x="145" y="31"/>
                </a:cubicBezTo>
                <a:cubicBezTo>
                  <a:pt x="138" y="23"/>
                  <a:pt x="123" y="28"/>
                  <a:pt x="114" y="21"/>
                </a:cubicBezTo>
                <a:cubicBezTo>
                  <a:pt x="108" y="16"/>
                  <a:pt x="107" y="7"/>
                  <a:pt x="104" y="0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8932864" y="3641726"/>
            <a:ext cx="1100137" cy="1311275"/>
          </a:xfrm>
          <a:custGeom>
            <a:avLst/>
            <a:gdLst/>
            <a:ahLst/>
            <a:cxnLst>
              <a:cxn ang="0">
                <a:pos x="248" y="641"/>
              </a:cxn>
              <a:cxn ang="0">
                <a:pos x="268" y="393"/>
              </a:cxn>
              <a:cxn ang="0">
                <a:pos x="237" y="196"/>
              </a:cxn>
              <a:cxn ang="0">
                <a:pos x="258" y="82"/>
              </a:cxn>
              <a:cxn ang="0">
                <a:pos x="289" y="51"/>
              </a:cxn>
              <a:cxn ang="0">
                <a:pos x="351" y="31"/>
              </a:cxn>
              <a:cxn ang="0">
                <a:pos x="382" y="41"/>
              </a:cxn>
              <a:cxn ang="0">
                <a:pos x="424" y="165"/>
              </a:cxn>
              <a:cxn ang="0">
                <a:pos x="455" y="186"/>
              </a:cxn>
              <a:cxn ang="0">
                <a:pos x="537" y="103"/>
              </a:cxn>
              <a:cxn ang="0">
                <a:pos x="579" y="41"/>
              </a:cxn>
              <a:cxn ang="0">
                <a:pos x="589" y="10"/>
              </a:cxn>
              <a:cxn ang="0">
                <a:pos x="651" y="51"/>
              </a:cxn>
              <a:cxn ang="0">
                <a:pos x="693" y="144"/>
              </a:cxn>
              <a:cxn ang="0">
                <a:pos x="662" y="217"/>
              </a:cxn>
              <a:cxn ang="0">
                <a:pos x="599" y="279"/>
              </a:cxn>
              <a:cxn ang="0">
                <a:pos x="630" y="403"/>
              </a:cxn>
              <a:cxn ang="0">
                <a:pos x="662" y="475"/>
              </a:cxn>
              <a:cxn ang="0">
                <a:pos x="682" y="538"/>
              </a:cxn>
              <a:cxn ang="0">
                <a:pos x="620" y="672"/>
              </a:cxn>
              <a:cxn ang="0">
                <a:pos x="320" y="806"/>
              </a:cxn>
              <a:cxn ang="0">
                <a:pos x="186" y="806"/>
              </a:cxn>
              <a:cxn ang="0">
                <a:pos x="20" y="703"/>
              </a:cxn>
              <a:cxn ang="0">
                <a:pos x="51" y="548"/>
              </a:cxn>
              <a:cxn ang="0">
                <a:pos x="155" y="631"/>
              </a:cxn>
              <a:cxn ang="0">
                <a:pos x="248" y="641"/>
              </a:cxn>
            </a:cxnLst>
            <a:rect l="0" t="0" r="r" b="b"/>
            <a:pathLst>
              <a:path w="693" h="826">
                <a:moveTo>
                  <a:pt x="248" y="641"/>
                </a:moveTo>
                <a:cubicBezTo>
                  <a:pt x="297" y="558"/>
                  <a:pt x="303" y="492"/>
                  <a:pt x="268" y="393"/>
                </a:cubicBezTo>
                <a:cubicBezTo>
                  <a:pt x="261" y="323"/>
                  <a:pt x="255" y="263"/>
                  <a:pt x="237" y="196"/>
                </a:cubicBezTo>
                <a:cubicBezTo>
                  <a:pt x="242" y="158"/>
                  <a:pt x="237" y="114"/>
                  <a:pt x="258" y="82"/>
                </a:cubicBezTo>
                <a:cubicBezTo>
                  <a:pt x="266" y="70"/>
                  <a:pt x="276" y="58"/>
                  <a:pt x="289" y="51"/>
                </a:cubicBezTo>
                <a:cubicBezTo>
                  <a:pt x="308" y="41"/>
                  <a:pt x="351" y="31"/>
                  <a:pt x="351" y="31"/>
                </a:cubicBezTo>
                <a:cubicBezTo>
                  <a:pt x="361" y="34"/>
                  <a:pt x="376" y="32"/>
                  <a:pt x="382" y="41"/>
                </a:cubicBezTo>
                <a:cubicBezTo>
                  <a:pt x="401" y="67"/>
                  <a:pt x="412" y="131"/>
                  <a:pt x="424" y="165"/>
                </a:cubicBezTo>
                <a:cubicBezTo>
                  <a:pt x="428" y="177"/>
                  <a:pt x="445" y="179"/>
                  <a:pt x="455" y="186"/>
                </a:cubicBezTo>
                <a:cubicBezTo>
                  <a:pt x="505" y="170"/>
                  <a:pt x="511" y="146"/>
                  <a:pt x="537" y="103"/>
                </a:cubicBezTo>
                <a:cubicBezTo>
                  <a:pt x="550" y="82"/>
                  <a:pt x="579" y="41"/>
                  <a:pt x="579" y="41"/>
                </a:cubicBezTo>
                <a:cubicBezTo>
                  <a:pt x="582" y="31"/>
                  <a:pt x="579" y="15"/>
                  <a:pt x="589" y="10"/>
                </a:cubicBezTo>
                <a:cubicBezTo>
                  <a:pt x="609" y="0"/>
                  <a:pt x="646" y="46"/>
                  <a:pt x="651" y="51"/>
                </a:cubicBezTo>
                <a:cubicBezTo>
                  <a:pt x="663" y="84"/>
                  <a:pt x="681" y="111"/>
                  <a:pt x="693" y="144"/>
                </a:cubicBezTo>
                <a:cubicBezTo>
                  <a:pt x="684" y="178"/>
                  <a:pt x="685" y="191"/>
                  <a:pt x="662" y="217"/>
                </a:cubicBezTo>
                <a:cubicBezTo>
                  <a:pt x="642" y="239"/>
                  <a:pt x="599" y="279"/>
                  <a:pt x="599" y="279"/>
                </a:cubicBezTo>
                <a:cubicBezTo>
                  <a:pt x="577" y="348"/>
                  <a:pt x="565" y="359"/>
                  <a:pt x="630" y="403"/>
                </a:cubicBezTo>
                <a:cubicBezTo>
                  <a:pt x="661" y="449"/>
                  <a:pt x="645" y="418"/>
                  <a:pt x="662" y="475"/>
                </a:cubicBezTo>
                <a:cubicBezTo>
                  <a:pt x="668" y="496"/>
                  <a:pt x="682" y="538"/>
                  <a:pt x="682" y="538"/>
                </a:cubicBezTo>
                <a:cubicBezTo>
                  <a:pt x="670" y="585"/>
                  <a:pt x="647" y="632"/>
                  <a:pt x="620" y="672"/>
                </a:cubicBezTo>
                <a:cubicBezTo>
                  <a:pt x="584" y="821"/>
                  <a:pt x="454" y="799"/>
                  <a:pt x="320" y="806"/>
                </a:cubicBezTo>
                <a:cubicBezTo>
                  <a:pt x="263" y="816"/>
                  <a:pt x="245" y="826"/>
                  <a:pt x="186" y="806"/>
                </a:cubicBezTo>
                <a:cubicBezTo>
                  <a:pt x="128" y="786"/>
                  <a:pt x="76" y="731"/>
                  <a:pt x="20" y="703"/>
                </a:cubicBezTo>
                <a:cubicBezTo>
                  <a:pt x="0" y="642"/>
                  <a:pt x="6" y="593"/>
                  <a:pt x="51" y="548"/>
                </a:cubicBezTo>
                <a:cubicBezTo>
                  <a:pt x="132" y="564"/>
                  <a:pt x="93" y="544"/>
                  <a:pt x="155" y="631"/>
                </a:cubicBezTo>
                <a:cubicBezTo>
                  <a:pt x="173" y="656"/>
                  <a:pt x="217" y="641"/>
                  <a:pt x="248" y="64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9525000" y="4187825"/>
            <a:ext cx="279400" cy="446088"/>
          </a:xfrm>
          <a:custGeom>
            <a:avLst/>
            <a:gdLst/>
            <a:ahLst/>
            <a:cxnLst>
              <a:cxn ang="0">
                <a:pos x="31" y="51"/>
              </a:cxn>
              <a:cxn ang="0">
                <a:pos x="0" y="124"/>
              </a:cxn>
              <a:cxn ang="0">
                <a:pos x="114" y="258"/>
              </a:cxn>
              <a:cxn ang="0">
                <a:pos x="145" y="279"/>
              </a:cxn>
              <a:cxn ang="0">
                <a:pos x="176" y="217"/>
              </a:cxn>
              <a:cxn ang="0">
                <a:pos x="73" y="0"/>
              </a:cxn>
              <a:cxn ang="0">
                <a:pos x="42" y="20"/>
              </a:cxn>
              <a:cxn ang="0">
                <a:pos x="31" y="51"/>
              </a:cxn>
            </a:cxnLst>
            <a:rect l="0" t="0" r="r" b="b"/>
            <a:pathLst>
              <a:path w="176" h="281">
                <a:moveTo>
                  <a:pt x="31" y="51"/>
                </a:moveTo>
                <a:cubicBezTo>
                  <a:pt x="29" y="55"/>
                  <a:pt x="0" y="112"/>
                  <a:pt x="0" y="124"/>
                </a:cubicBezTo>
                <a:cubicBezTo>
                  <a:pt x="0" y="193"/>
                  <a:pt x="54" y="239"/>
                  <a:pt x="114" y="258"/>
                </a:cubicBezTo>
                <a:cubicBezTo>
                  <a:pt x="124" y="265"/>
                  <a:pt x="133" y="281"/>
                  <a:pt x="145" y="279"/>
                </a:cubicBezTo>
                <a:cubicBezTo>
                  <a:pt x="160" y="276"/>
                  <a:pt x="173" y="228"/>
                  <a:pt x="176" y="217"/>
                </a:cubicBezTo>
                <a:cubicBezTo>
                  <a:pt x="166" y="134"/>
                  <a:pt x="147" y="48"/>
                  <a:pt x="73" y="0"/>
                </a:cubicBezTo>
                <a:cubicBezTo>
                  <a:pt x="63" y="7"/>
                  <a:pt x="50" y="11"/>
                  <a:pt x="42" y="20"/>
                </a:cubicBezTo>
                <a:cubicBezTo>
                  <a:pt x="35" y="28"/>
                  <a:pt x="31" y="51"/>
                  <a:pt x="31" y="51"/>
                </a:cubicBezTo>
                <a:close/>
              </a:path>
            </a:pathLst>
          </a:custGeom>
          <a:noFill/>
          <a:ln w="57150" cap="rnd" cmpd="sng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 rot="16200000">
            <a:off x="621330" y="3117850"/>
            <a:ext cx="3619500" cy="1295400"/>
            <a:chOff x="1200" y="1200"/>
            <a:chExt cx="3072" cy="816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936" y="144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360" y="139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360" y="163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024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0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448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448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448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2448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112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112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36" y="134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536" y="1392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1536" y="134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1536" y="18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1200" y="12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200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19792"/>
              </p:ext>
            </p:extLst>
          </p:nvPr>
        </p:nvGraphicFramePr>
        <p:xfrm>
          <a:off x="2259013" y="1939925"/>
          <a:ext cx="3524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4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939925"/>
                        <a:ext cx="3524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2"/>
          <p:cNvGraphicFramePr>
            <a:graphicFrameLocks noChangeAspect="1"/>
          </p:cNvGraphicFramePr>
          <p:nvPr/>
        </p:nvGraphicFramePr>
        <p:xfrm>
          <a:off x="1859581" y="5041900"/>
          <a:ext cx="422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5" imgW="152280" imgH="215640" progId="Equation.3">
                  <p:embed/>
                </p:oleObj>
              </mc:Choice>
              <mc:Fallback>
                <p:oleObj name="Equation" r:id="rId5" imgW="152280" imgH="215640" progId="Equation.3">
                  <p:embed/>
                  <p:pic>
                    <p:nvPicPr>
                      <p:cNvPr id="4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81" y="5041900"/>
                        <a:ext cx="4222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3"/>
          <p:cNvGraphicFramePr>
            <a:graphicFrameLocks noChangeAspect="1"/>
          </p:cNvGraphicFramePr>
          <p:nvPr/>
        </p:nvGraphicFramePr>
        <p:xfrm>
          <a:off x="2596180" y="5035550"/>
          <a:ext cx="45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4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180" y="5035550"/>
                        <a:ext cx="4587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0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11" y="2133601"/>
            <a:ext cx="8786064" cy="3931920"/>
          </a:xfrm>
        </p:spPr>
        <p:txBody>
          <a:bodyPr/>
          <a:lstStyle/>
          <a:p>
            <a:r>
              <a:rPr lang="en-US" dirty="0"/>
              <a:t>Many hidden layers</a:t>
            </a:r>
          </a:p>
          <a:p>
            <a:pPr lvl="1"/>
            <a:r>
              <a:rPr lang="en-US" dirty="0"/>
              <a:t>Complex combinations of convex regions </a:t>
            </a:r>
          </a:p>
          <a:p>
            <a:r>
              <a:rPr lang="en-US" dirty="0"/>
              <a:t>Lots of layers and neurons have a lot of capacity for “intelligence”</a:t>
            </a:r>
          </a:p>
          <a:p>
            <a:pPr lvl="1"/>
            <a:r>
              <a:rPr lang="en-US" dirty="0"/>
              <a:t>Structure and training dictate their capability</a:t>
            </a:r>
          </a:p>
          <a:p>
            <a:r>
              <a:rPr lang="en-US" dirty="0"/>
              <a:t>Nature vs. nurture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91698" y="6604825"/>
            <a:ext cx="10287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740" y="6666442"/>
            <a:ext cx="3099435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Based on slide by T. Finin, M. desJardins, L Getoor, R.</a:t>
            </a:r>
            <a:r>
              <a:rPr sz="1050" spc="-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Par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7415" y="279933"/>
            <a:ext cx="3462654" cy="6705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Brain</a:t>
            </a:r>
            <a:r>
              <a:rPr spc="-50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9947" y="1148474"/>
            <a:ext cx="11136702" cy="500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31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Diﬀerent areas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of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the brain have diﬀerent</a:t>
            </a:r>
            <a:r>
              <a:rPr sz="2400" spc="-7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functions</a:t>
            </a: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812800" marR="5080" lvl="1" indent="-342900">
              <a:lnSpc>
                <a:spcPct val="80300"/>
              </a:lnSpc>
              <a:spcBef>
                <a:spcPts val="515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spc="-5" dirty="0">
                <a:latin typeface="+mj-lt"/>
                <a:cs typeface="Times New Roman" panose="02020603050405020304" pitchFamily="18" charset="0"/>
              </a:rPr>
              <a:t>Some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areas seem to have the same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function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in all</a:t>
            </a:r>
            <a:r>
              <a:rPr sz="2000" spc="-6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humans  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1270000" marR="5080" lvl="2" indent="-342900">
              <a:lnSpc>
                <a:spcPct val="80300"/>
              </a:lnSpc>
              <a:spcBef>
                <a:spcPts val="515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spc="-5" dirty="0">
                <a:latin typeface="+mj-lt"/>
                <a:cs typeface="Times New Roman" panose="02020603050405020304" pitchFamily="18" charset="0"/>
              </a:rPr>
              <a:t>e.g. Broca’s region for motor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speech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812800" marR="5080" lvl="1" indent="-342900">
              <a:lnSpc>
                <a:spcPct val="80300"/>
              </a:lnSpc>
              <a:spcBef>
                <a:spcPts val="515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he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overall layout 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is generally</a:t>
            </a:r>
            <a:r>
              <a:rPr sz="2000" spc="-5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consistent</a:t>
            </a: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812800" marR="331470" lvl="1" indent="-342900">
              <a:lnSpc>
                <a:spcPts val="2320"/>
              </a:lnSpc>
              <a:spcBef>
                <a:spcPts val="54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spc="-5" dirty="0">
                <a:latin typeface="+mj-lt"/>
                <a:cs typeface="Times New Roman" panose="02020603050405020304" pitchFamily="18" charset="0"/>
              </a:rPr>
              <a:t>Some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areas are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more </a:t>
            </a:r>
            <a:r>
              <a:rPr lang="en-US" sz="2000" spc="-5" dirty="0">
                <a:latin typeface="+mj-lt"/>
                <a:cs typeface="Times New Roman" panose="02020603050405020304" pitchFamily="18" charset="0"/>
              </a:rPr>
              <a:t>flexible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,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and vary in their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function</a:t>
            </a:r>
            <a:endParaRPr lang="en-US" sz="2000" spc="-5" dirty="0">
              <a:latin typeface="+mj-lt"/>
              <a:cs typeface="Times New Roman" panose="02020603050405020304" pitchFamily="18" charset="0"/>
            </a:endParaRPr>
          </a:p>
          <a:p>
            <a:pPr marL="1270000" marR="331470" lvl="2" indent="-342900">
              <a:lnSpc>
                <a:spcPts val="2320"/>
              </a:lnSpc>
              <a:spcBef>
                <a:spcPts val="54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spc="-114" dirty="0">
                <a:latin typeface="+mj-lt"/>
                <a:cs typeface="Times New Roman" panose="02020603050405020304" pitchFamily="18" charset="0"/>
              </a:rPr>
              <a:t>low-­‐level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structure and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function </a:t>
            </a:r>
            <a:r>
              <a:rPr lang="en-US" sz="2000" spc="-5" dirty="0">
                <a:latin typeface="+mj-lt"/>
                <a:cs typeface="Times New Roman" panose="02020603050405020304" pitchFamily="18" charset="0"/>
              </a:rPr>
              <a:t>can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vary</a:t>
            </a:r>
            <a:r>
              <a:rPr sz="2000" spc="7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greatly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55600" marR="331470" indent="-342900">
              <a:lnSpc>
                <a:spcPts val="2320"/>
              </a:lnSpc>
              <a:spcBef>
                <a:spcPts val="54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400" spc="-5" dirty="0">
                <a:latin typeface="+mj-lt"/>
                <a:cs typeface="Times New Roman" panose="02020603050405020304" pitchFamily="18" charset="0"/>
              </a:rPr>
              <a:t>We don’t know how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diﬀerent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functions</a:t>
            </a:r>
            <a:r>
              <a:rPr sz="2400" spc="-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are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“assigned” or</a:t>
            </a:r>
            <a:r>
              <a:rPr sz="2400" spc="-26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acquired</a:t>
            </a:r>
          </a:p>
          <a:p>
            <a:pPr marL="812800" marR="534035" lvl="1" indent="-342900">
              <a:lnSpc>
                <a:spcPct val="77200"/>
              </a:lnSpc>
              <a:spcBef>
                <a:spcPts val="655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Partly the result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of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the physical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layout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/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connection</a:t>
            </a:r>
            <a:r>
              <a:rPr sz="2000" spc="-4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to  inputs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(sensors)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and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outputs</a:t>
            </a:r>
            <a:r>
              <a:rPr sz="2000" spc="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2000" spc="-5" dirty="0">
                <a:latin typeface="+mj-lt"/>
                <a:cs typeface="Times New Roman" panose="02020603050405020304" pitchFamily="18" charset="0"/>
              </a:rPr>
              <a:t>actuators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)</a:t>
            </a: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812800" lvl="1" indent="-342900">
              <a:lnSpc>
                <a:spcPts val="2875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Partly the result </a:t>
            </a:r>
            <a:r>
              <a:rPr sz="2000" spc="-5" dirty="0">
                <a:latin typeface="+mj-lt"/>
                <a:cs typeface="Times New Roman" panose="02020603050405020304" pitchFamily="18" charset="0"/>
              </a:rPr>
              <a:t>of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experience</a:t>
            </a:r>
            <a:r>
              <a:rPr sz="2000" spc="-9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000" dirty="0">
                <a:latin typeface="+mj-lt"/>
                <a:cs typeface="Times New Roman" panose="02020603050405020304" pitchFamily="18" charset="0"/>
              </a:rPr>
              <a:t>(learning)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355600" indent="-342900">
              <a:lnSpc>
                <a:spcPts val="2875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We </a:t>
            </a:r>
            <a:r>
              <a:rPr sz="2400" i="1" dirty="0">
                <a:latin typeface="+mj-lt"/>
                <a:cs typeface="Times New Roman" panose="02020603050405020304" pitchFamily="18" charset="0"/>
              </a:rPr>
              <a:t>really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don’t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understand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how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this</a:t>
            </a:r>
            <a:r>
              <a:rPr sz="2400" spc="-7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neural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structure leads to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what we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perceive as 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“consciousness” or</a:t>
            </a:r>
            <a:r>
              <a:rPr sz="2400" spc="-2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“thought”</a:t>
            </a:r>
            <a:endParaRPr lang="en-US" sz="2400" spc="-5" dirty="0">
              <a:latin typeface="+mj-lt"/>
              <a:cs typeface="Times New Roman" panose="02020603050405020304" pitchFamily="18" charset="0"/>
            </a:endParaRPr>
          </a:p>
          <a:p>
            <a:pPr marL="812800" lvl="1" indent="-342900">
              <a:lnSpc>
                <a:spcPts val="2875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55650" algn="l"/>
              </a:tabLst>
            </a:pPr>
            <a:r>
              <a:rPr lang="en-US" sz="2400" spc="-5" dirty="0">
                <a:latin typeface="+mj-lt"/>
                <a:cs typeface="Times New Roman" panose="02020603050405020304" pitchFamily="18" charset="0"/>
              </a:rPr>
              <a:t>We therefore have no idea how to recreate it</a:t>
            </a:r>
            <a:r>
              <a:rPr lang="en-US" sz="2400" spc="-5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6" name="Connector 5"/>
          <p:cNvSpPr/>
          <p:nvPr/>
        </p:nvSpPr>
        <p:spPr>
          <a:xfrm>
            <a:off x="3794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Connector 9"/>
          <p:cNvSpPr/>
          <p:nvPr/>
        </p:nvSpPr>
        <p:spPr>
          <a:xfrm>
            <a:off x="5791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h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5166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Connector 11"/>
          <p:cNvSpPr/>
          <p:nvPr/>
        </p:nvSpPr>
        <p:spPr>
          <a:xfrm>
            <a:off x="7543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383794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4822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5507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6696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1948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150876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BE506-1C39-4D0C-891D-5C6407A74C08}"/>
              </a:ext>
            </a:extLst>
          </p:cNvPr>
          <p:cNvSpPr txBox="1"/>
          <p:nvPr/>
        </p:nvSpPr>
        <p:spPr>
          <a:xfrm>
            <a:off x="2197459" y="5415061"/>
            <a:ext cx="6813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Neuron “holds” a number (really it is a function) between 0 and 1</a:t>
            </a:r>
          </a:p>
          <a:p>
            <a:r>
              <a:rPr lang="en-US" dirty="0"/>
              <a:t>This corresponds to an “activation”</a:t>
            </a:r>
          </a:p>
          <a:p>
            <a:endParaRPr lang="en-US" dirty="0"/>
          </a:p>
          <a:p>
            <a:r>
              <a:rPr lang="en-US" dirty="0"/>
              <a:t>Why does it make sense to limit the numbers to 0..1?</a:t>
            </a:r>
          </a:p>
        </p:txBody>
      </p:sp>
      <p:pic>
        <p:nvPicPr>
          <p:cNvPr id="5122" name="Picture 2" descr="Image result for light bulb neuron">
            <a:extLst>
              <a:ext uri="{FF2B5EF4-FFF2-40B4-BE49-F238E27FC236}">
                <a16:creationId xmlns:a16="http://schemas.microsoft.com/office/drawing/2014/main" id="{82ED00A4-18B0-4E37-8BEC-08D6042D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856" y="136525"/>
            <a:ext cx="2443163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37947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Connector 5"/>
          <p:cNvSpPr/>
          <p:nvPr/>
        </p:nvSpPr>
        <p:spPr>
          <a:xfrm>
            <a:off x="3794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Connector 6"/>
          <p:cNvSpPr/>
          <p:nvPr/>
        </p:nvSpPr>
        <p:spPr>
          <a:xfrm>
            <a:off x="516636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" name="Connector 8"/>
          <p:cNvSpPr/>
          <p:nvPr/>
        </p:nvSpPr>
        <p:spPr>
          <a:xfrm>
            <a:off x="7543800" y="5712691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5791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h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5166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Connector 11"/>
          <p:cNvSpPr/>
          <p:nvPr/>
        </p:nvSpPr>
        <p:spPr>
          <a:xfrm>
            <a:off x="7543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383794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14160" y="5821364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>
            <a:off x="42062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4206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>
            <a:off x="4206240" y="4584701"/>
            <a:ext cx="37490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>
            <a:off x="5577840" y="4584700"/>
            <a:ext cx="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>
            <a:off x="5577840" y="4584701"/>
            <a:ext cx="237744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flipH="1">
            <a:off x="4206240" y="4584700"/>
            <a:ext cx="37490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flipH="1">
            <a:off x="4206240" y="4584700"/>
            <a:ext cx="137160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flipH="1">
            <a:off x="5577840" y="4584700"/>
            <a:ext cx="2377440" cy="11303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7955280" y="4584701"/>
            <a:ext cx="0" cy="112799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4822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5507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6696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1948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152400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150876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8763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 = 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F86DC-5909-4185-971E-1D3C32496B4B}"/>
              </a:ext>
            </a:extLst>
          </p:cNvPr>
          <p:cNvSpPr txBox="1"/>
          <p:nvPr/>
        </p:nvSpPr>
        <p:spPr>
          <a:xfrm>
            <a:off x="3635895" y="1426279"/>
            <a:ext cx="6261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Hidden layers are added to enable more complex learning</a:t>
            </a:r>
          </a:p>
        </p:txBody>
      </p:sp>
    </p:spTree>
    <p:extLst>
      <p:ext uri="{BB962C8B-B14F-4D97-AF65-F5344CB8AC3E}">
        <p14:creationId xmlns:p14="http://schemas.microsoft.com/office/powerpoint/2010/main" val="5596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Neural Net</a:t>
            </a:r>
          </a:p>
        </p:txBody>
      </p:sp>
      <p:sp>
        <p:nvSpPr>
          <p:cNvPr id="4" name="Connector 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Connector 5"/>
          <p:cNvSpPr/>
          <p:nvPr/>
        </p:nvSpPr>
        <p:spPr>
          <a:xfrm>
            <a:off x="3794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Connector 6"/>
          <p:cNvSpPr/>
          <p:nvPr/>
        </p:nvSpPr>
        <p:spPr>
          <a:xfrm>
            <a:off x="4419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Connector 7"/>
          <p:cNvSpPr/>
          <p:nvPr/>
        </p:nvSpPr>
        <p:spPr>
          <a:xfrm>
            <a:off x="6096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Connector 8"/>
          <p:cNvSpPr/>
          <p:nvPr/>
        </p:nvSpPr>
        <p:spPr>
          <a:xfrm>
            <a:off x="8610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5791200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h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onnector 10"/>
          <p:cNvSpPr/>
          <p:nvPr/>
        </p:nvSpPr>
        <p:spPr>
          <a:xfrm>
            <a:off x="5166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Connector 11"/>
          <p:cNvSpPr/>
          <p:nvPr/>
        </p:nvSpPr>
        <p:spPr>
          <a:xfrm>
            <a:off x="7543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383794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43800" y="579120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3191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3953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4791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6049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4639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5477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6734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5066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3877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5828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6666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7923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4822190" y="2381250"/>
            <a:ext cx="764540" cy="19964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5400000">
            <a:off x="5507990" y="3067050"/>
            <a:ext cx="76454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6696710" y="2503170"/>
            <a:ext cx="764540" cy="17526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1948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152400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150876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Hidden Layer</a:t>
            </a:r>
          </a:p>
        </p:txBody>
      </p:sp>
      <p:sp>
        <p:nvSpPr>
          <p:cNvPr id="32" name="TextBox 76"/>
          <p:cNvSpPr txBox="1">
            <a:spLocks noChangeArrowheads="1"/>
          </p:cNvSpPr>
          <p:nvPr/>
        </p:nvSpPr>
        <p:spPr bwMode="auto">
          <a:xfrm>
            <a:off x="8763000" y="42951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 &lt; 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1C16C-5364-4A88-A871-D84E5F6C309B}"/>
              </a:ext>
            </a:extLst>
          </p:cNvPr>
          <p:cNvSpPr txBox="1"/>
          <p:nvPr/>
        </p:nvSpPr>
        <p:spPr>
          <a:xfrm>
            <a:off x="5819955" y="1426279"/>
            <a:ext cx="5182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Tuning tip #1: Try different numbers of neurons!</a:t>
            </a:r>
          </a:p>
        </p:txBody>
      </p:sp>
    </p:spTree>
    <p:extLst>
      <p:ext uri="{BB962C8B-B14F-4D97-AF65-F5344CB8AC3E}">
        <p14:creationId xmlns:p14="http://schemas.microsoft.com/office/powerpoint/2010/main" val="196672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Multi-Class Output (Classification)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nector 3"/>
          <p:cNvSpPr/>
          <p:nvPr/>
        </p:nvSpPr>
        <p:spPr>
          <a:xfrm>
            <a:off x="2895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6" name="Connector 5"/>
          <p:cNvSpPr/>
          <p:nvPr/>
        </p:nvSpPr>
        <p:spPr>
          <a:xfrm>
            <a:off x="37947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Connector 6"/>
          <p:cNvSpPr/>
          <p:nvPr/>
        </p:nvSpPr>
        <p:spPr>
          <a:xfrm>
            <a:off x="4419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" name="Connector 7"/>
          <p:cNvSpPr/>
          <p:nvPr/>
        </p:nvSpPr>
        <p:spPr>
          <a:xfrm>
            <a:off x="60960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" name="Connector 8"/>
          <p:cNvSpPr/>
          <p:nvPr/>
        </p:nvSpPr>
        <p:spPr>
          <a:xfrm>
            <a:off x="8610600" y="5715000"/>
            <a:ext cx="822960" cy="822960"/>
          </a:xfrm>
          <a:prstGeom prst="flowChartConnector">
            <a:avLst/>
          </a:prstGeom>
          <a:solidFill>
            <a:srgbClr val="72CEE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x</a:t>
            </a:r>
            <a:r>
              <a:rPr lang="en-US" sz="2600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M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Connector 9"/>
          <p:cNvSpPr/>
          <p:nvPr/>
        </p:nvSpPr>
        <p:spPr>
          <a:xfrm>
            <a:off x="4419601" y="2174240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Connector 10"/>
          <p:cNvSpPr/>
          <p:nvPr/>
        </p:nvSpPr>
        <p:spPr>
          <a:xfrm>
            <a:off x="516636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" name="Connector 11"/>
          <p:cNvSpPr/>
          <p:nvPr/>
        </p:nvSpPr>
        <p:spPr>
          <a:xfrm>
            <a:off x="7543800" y="3761740"/>
            <a:ext cx="822960" cy="822960"/>
          </a:xfrm>
          <a:prstGeom prst="flowChartConnector">
            <a:avLst/>
          </a:prstGeom>
          <a:solidFill>
            <a:srgbClr val="EE680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600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37960" y="383794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43800" y="579120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/>
              <a:t>…</a:t>
            </a:r>
          </a:p>
        </p:txBody>
      </p:sp>
      <p:cxnSp>
        <p:nvCxnSpPr>
          <p:cNvPr id="16" name="Straight Connector 15"/>
          <p:cNvCxnSpPr>
            <a:stCxn id="6" idx="4"/>
            <a:endCxn id="4" idx="0"/>
          </p:cNvCxnSpPr>
          <p:nvPr/>
        </p:nvCxnSpPr>
        <p:spPr>
          <a:xfrm rot="5400000">
            <a:off x="3191510" y="4700270"/>
            <a:ext cx="1130300" cy="8991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 rot="16200000" flipH="1">
            <a:off x="3953510" y="4837430"/>
            <a:ext cx="1130300" cy="624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8" idx="0"/>
          </p:cNvCxnSpPr>
          <p:nvPr/>
        </p:nvCxnSpPr>
        <p:spPr>
          <a:xfrm rot="16200000" flipH="1">
            <a:off x="4791710" y="3999230"/>
            <a:ext cx="1130300" cy="2301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4"/>
            <a:endCxn id="9" idx="0"/>
          </p:cNvCxnSpPr>
          <p:nvPr/>
        </p:nvCxnSpPr>
        <p:spPr>
          <a:xfrm rot="16200000" flipH="1">
            <a:off x="6049010" y="2741930"/>
            <a:ext cx="1130300" cy="48158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7" idx="0"/>
          </p:cNvCxnSpPr>
          <p:nvPr/>
        </p:nvCxnSpPr>
        <p:spPr>
          <a:xfrm rot="5400000">
            <a:off x="4639310" y="4776470"/>
            <a:ext cx="1130300" cy="746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0"/>
          </p:cNvCxnSpPr>
          <p:nvPr/>
        </p:nvCxnSpPr>
        <p:spPr>
          <a:xfrm rot="16200000" flipH="1">
            <a:off x="5477510" y="4685030"/>
            <a:ext cx="1130300" cy="9296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4"/>
            <a:endCxn id="9" idx="0"/>
          </p:cNvCxnSpPr>
          <p:nvPr/>
        </p:nvCxnSpPr>
        <p:spPr>
          <a:xfrm rot="16200000" flipH="1">
            <a:off x="6734810" y="3427730"/>
            <a:ext cx="1130300" cy="344424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  <a:endCxn id="4" idx="0"/>
          </p:cNvCxnSpPr>
          <p:nvPr/>
        </p:nvCxnSpPr>
        <p:spPr>
          <a:xfrm rot="5400000">
            <a:off x="5066030" y="2825750"/>
            <a:ext cx="1130300" cy="4648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4"/>
            <a:endCxn id="4" idx="0"/>
          </p:cNvCxnSpPr>
          <p:nvPr/>
        </p:nvCxnSpPr>
        <p:spPr>
          <a:xfrm rot="5400000">
            <a:off x="3877310" y="4014470"/>
            <a:ext cx="1130300" cy="227076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7" idx="0"/>
          </p:cNvCxnSpPr>
          <p:nvPr/>
        </p:nvCxnSpPr>
        <p:spPr>
          <a:xfrm rot="5400000">
            <a:off x="5828030" y="3587750"/>
            <a:ext cx="1130300" cy="31242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8" idx="0"/>
          </p:cNvCxnSpPr>
          <p:nvPr/>
        </p:nvCxnSpPr>
        <p:spPr>
          <a:xfrm rot="5400000">
            <a:off x="6666230" y="4425950"/>
            <a:ext cx="1130300" cy="1447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rot="16200000" flipH="1">
            <a:off x="7923530" y="4616450"/>
            <a:ext cx="1130300" cy="106680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4"/>
            <a:endCxn id="6" idx="0"/>
          </p:cNvCxnSpPr>
          <p:nvPr/>
        </p:nvCxnSpPr>
        <p:spPr>
          <a:xfrm rot="5400000">
            <a:off x="4136391" y="3067051"/>
            <a:ext cx="764540" cy="624841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4"/>
            <a:endCxn id="11" idx="0"/>
          </p:cNvCxnSpPr>
          <p:nvPr/>
        </p:nvCxnSpPr>
        <p:spPr>
          <a:xfrm rot="16200000" flipH="1">
            <a:off x="4822190" y="3006091"/>
            <a:ext cx="764540" cy="74675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4"/>
            <a:endCxn id="12" idx="0"/>
          </p:cNvCxnSpPr>
          <p:nvPr/>
        </p:nvCxnSpPr>
        <p:spPr>
          <a:xfrm rot="16200000" flipH="1">
            <a:off x="6010910" y="1817371"/>
            <a:ext cx="764540" cy="3124199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4"/>
          <p:cNvSpPr txBox="1">
            <a:spLocks noChangeArrowheads="1"/>
          </p:cNvSpPr>
          <p:nvPr/>
        </p:nvSpPr>
        <p:spPr bwMode="auto">
          <a:xfrm>
            <a:off x="1948180" y="2362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5" name="TextBox 75"/>
          <p:cNvSpPr txBox="1">
            <a:spLocks noChangeArrowheads="1"/>
          </p:cNvSpPr>
          <p:nvPr/>
        </p:nvSpPr>
        <p:spPr bwMode="auto">
          <a:xfrm>
            <a:off x="1524000" y="594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Input</a:t>
            </a:r>
          </a:p>
        </p:txBody>
      </p:sp>
      <p:sp>
        <p:nvSpPr>
          <p:cNvPr id="36" name="TextBox 76"/>
          <p:cNvSpPr txBox="1">
            <a:spLocks noChangeArrowheads="1"/>
          </p:cNvSpPr>
          <p:nvPr/>
        </p:nvSpPr>
        <p:spPr bwMode="auto">
          <a:xfrm>
            <a:off x="1508760" y="399034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Hidden Layer</a:t>
            </a:r>
          </a:p>
        </p:txBody>
      </p:sp>
      <p:sp>
        <p:nvSpPr>
          <p:cNvPr id="40" name="Connector 39"/>
          <p:cNvSpPr/>
          <p:nvPr/>
        </p:nvSpPr>
        <p:spPr>
          <a:xfrm>
            <a:off x="6659880" y="2107565"/>
            <a:ext cx="822960" cy="822960"/>
          </a:xfrm>
          <a:prstGeom prst="flowChartConnector">
            <a:avLst/>
          </a:prstGeom>
          <a:solidFill>
            <a:srgbClr val="E0D925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2600" baseline="-25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K</a:t>
            </a:r>
            <a:endParaRPr lang="en-US" sz="2600" baseline="-25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5689600" y="2209801"/>
            <a:ext cx="533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/>
              <a:t>…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71360" y="2930528"/>
            <a:ext cx="883920" cy="831213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5577839" y="2931320"/>
            <a:ext cx="1494316" cy="830422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4206242" y="2931320"/>
            <a:ext cx="2865915" cy="830420"/>
          </a:xfrm>
          <a:prstGeom prst="line">
            <a:avLst/>
          </a:prstGeom>
          <a:ln>
            <a:solidFill>
              <a:schemeClr val="tx1"/>
            </a:solidFill>
            <a:head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9C37A8-C367-4644-AC37-A604AAB2321D}"/>
              </a:ext>
            </a:extLst>
          </p:cNvPr>
          <p:cNvSpPr txBox="1"/>
          <p:nvPr/>
        </p:nvSpPr>
        <p:spPr>
          <a:xfrm>
            <a:off x="7849939" y="534035"/>
            <a:ext cx="437036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Activation here corresponds to</a:t>
            </a:r>
          </a:p>
          <a:p>
            <a:r>
              <a:rPr lang="en-US" sz="2400" dirty="0"/>
              <a:t>the “percentage” likelihood</a:t>
            </a:r>
          </a:p>
          <a:p>
            <a:r>
              <a:rPr lang="en-US" sz="2400" dirty="0"/>
              <a:t>for this output</a:t>
            </a:r>
          </a:p>
          <a:p>
            <a:endParaRPr lang="en-US" sz="2400" dirty="0"/>
          </a:p>
          <a:p>
            <a:r>
              <a:rPr lang="en-US" sz="2400" dirty="0"/>
              <a:t>The max value of the neurons</a:t>
            </a:r>
          </a:p>
          <a:p>
            <a:r>
              <a:rPr lang="en-US" sz="2400" dirty="0"/>
              <a:t>in the output layer is the “choice”</a:t>
            </a:r>
          </a:p>
          <a:p>
            <a:r>
              <a:rPr lang="en-US" sz="2400" dirty="0"/>
              <a:t>	</a:t>
            </a:r>
          </a:p>
          <a:p>
            <a:r>
              <a:rPr lang="en-US" dirty="0"/>
              <a:t>What happens if 2 outputs are equivalent?</a:t>
            </a:r>
          </a:p>
        </p:txBody>
      </p:sp>
    </p:spTree>
    <p:extLst>
      <p:ext uri="{BB962C8B-B14F-4D97-AF65-F5344CB8AC3E}">
        <p14:creationId xmlns:p14="http://schemas.microsoft.com/office/powerpoint/2010/main" val="20859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343" y="253591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780" algn="ctr">
              <a:lnSpc>
                <a:spcPct val="100000"/>
              </a:lnSpc>
              <a:tabLst>
                <a:tab pos="5394960" algn="l"/>
              </a:tabLst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Classification Example</a:t>
            </a:r>
            <a:endParaRPr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83295" y="1284465"/>
            <a:ext cx="1664665" cy="110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5401" y="1284465"/>
            <a:ext cx="1664665" cy="1109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493" y="1284465"/>
            <a:ext cx="1664665" cy="1109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0418" y="1284465"/>
            <a:ext cx="1664665" cy="1109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26079" y="2432724"/>
            <a:ext cx="11296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latin typeface="Calibri"/>
                <a:cs typeface="Calibri"/>
              </a:rPr>
              <a:t>Pedestrian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2231" y="2436343"/>
            <a:ext cx="3714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latin typeface="Calibri"/>
                <a:cs typeface="Calibri"/>
              </a:rPr>
              <a:t>Car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6396" y="2439962"/>
            <a:ext cx="1198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latin typeface="Calibri"/>
                <a:cs typeface="Calibri"/>
              </a:rPr>
              <a:t>Motorcycle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6536" y="2439962"/>
            <a:ext cx="5943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ruck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414457" y="6604825"/>
            <a:ext cx="1803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02740" y="6666442"/>
            <a:ext cx="1080135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Slide by </a:t>
            </a:r>
            <a:r>
              <a:rPr sz="1050" spc="-5" dirty="0">
                <a:solidFill>
                  <a:srgbClr val="7F7F7F"/>
                </a:solidFill>
                <a:latin typeface="Calibri"/>
                <a:cs typeface="Calibri"/>
              </a:rPr>
              <a:t>Andrew</a:t>
            </a:r>
            <a:r>
              <a:rPr sz="1050" spc="-8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37" y="2778163"/>
            <a:ext cx="8620125" cy="3781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1469</Words>
  <Application>Microsoft Office PowerPoint</Application>
  <PresentationFormat>Widescreen</PresentationFormat>
  <Paragraphs>347</Paragraphs>
  <Slides>38</Slides>
  <Notes>10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Tahoma</vt:lpstr>
      <vt:lpstr>Times New Roman</vt:lpstr>
      <vt:lpstr>Office Theme</vt:lpstr>
      <vt:lpstr>Equation</vt:lpstr>
      <vt:lpstr>CS 2400 Introduction to Artificial Intelligence</vt:lpstr>
      <vt:lpstr>Neural Networks</vt:lpstr>
      <vt:lpstr>Biology of a Neuron</vt:lpstr>
      <vt:lpstr>Brain Structure</vt:lpstr>
      <vt:lpstr>Building a Neural Net</vt:lpstr>
      <vt:lpstr>Building a Neural Net</vt:lpstr>
      <vt:lpstr>Building a Neural Net</vt:lpstr>
      <vt:lpstr>Multi-Class Output (Classification)</vt:lpstr>
      <vt:lpstr>Classification Example</vt:lpstr>
      <vt:lpstr>Basic Neural Network: Perceptron</vt:lpstr>
      <vt:lpstr>Neural Network</vt:lpstr>
      <vt:lpstr>Activation Functions</vt:lpstr>
      <vt:lpstr>NN In class exercise</vt:lpstr>
      <vt:lpstr>Activation Functions</vt:lpstr>
      <vt:lpstr>Activation Functions</vt:lpstr>
      <vt:lpstr>Activation Functions</vt:lpstr>
      <vt:lpstr>Activation Function Summary</vt:lpstr>
      <vt:lpstr>Tracing NN Inference</vt:lpstr>
      <vt:lpstr>Representing Boolean Functions</vt:lpstr>
      <vt:lpstr>Let’s try some weights and biases for OR</vt:lpstr>
      <vt:lpstr>Let’s try some weights and biases for AND</vt:lpstr>
      <vt:lpstr>Let’s try some weights and biases for NOR</vt:lpstr>
      <vt:lpstr>Representing Boolean Functions</vt:lpstr>
      <vt:lpstr>Combining Representations to Create  Non-­Linear Functions</vt:lpstr>
      <vt:lpstr>Role of Bias</vt:lpstr>
      <vt:lpstr>Role of Bias</vt:lpstr>
      <vt:lpstr>Computing the result</vt:lpstr>
      <vt:lpstr>Example: Computer Vision Input</vt:lpstr>
      <vt:lpstr>Layering Representations</vt:lpstr>
      <vt:lpstr>Different Levels of Abstraction</vt:lpstr>
      <vt:lpstr>Different Levels of Abstraction</vt:lpstr>
      <vt:lpstr>Neural Network Video</vt:lpstr>
      <vt:lpstr>Architectures</vt:lpstr>
      <vt:lpstr>Neural Network Architectures</vt:lpstr>
      <vt:lpstr>Decision Boundary</vt:lpstr>
      <vt:lpstr>Decision Boundary</vt:lpstr>
      <vt:lpstr>Decision Boundary</vt:lpstr>
      <vt:lpstr>Decision Boundary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2300 Computational Science</dc:title>
  <dc:creator>Riley, Dr. Derek</dc:creator>
  <cp:lastModifiedBy>Hasker, Robert</cp:lastModifiedBy>
  <cp:revision>66</cp:revision>
  <dcterms:created xsi:type="dcterms:W3CDTF">2019-03-08T21:52:44Z</dcterms:created>
  <dcterms:modified xsi:type="dcterms:W3CDTF">2022-04-13T18:44:48Z</dcterms:modified>
</cp:coreProperties>
</file>