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147" r:id="rId3"/>
    <p:sldId id="287" r:id="rId4"/>
    <p:sldId id="282" r:id="rId5"/>
    <p:sldId id="1296" r:id="rId6"/>
    <p:sldId id="1308" r:id="rId7"/>
    <p:sldId id="1311" r:id="rId8"/>
    <p:sldId id="1312" r:id="rId9"/>
    <p:sldId id="1313" r:id="rId10"/>
    <p:sldId id="1314" r:id="rId11"/>
    <p:sldId id="1315" r:id="rId12"/>
    <p:sldId id="1317" r:id="rId13"/>
    <p:sldId id="1299" r:id="rId14"/>
    <p:sldId id="1316" r:id="rId15"/>
    <p:sldId id="1302" r:id="rId16"/>
    <p:sldId id="1304" r:id="rId17"/>
    <p:sldId id="1306" r:id="rId18"/>
    <p:sldId id="1305" r:id="rId19"/>
    <p:sldId id="1318" r:id="rId20"/>
    <p:sldId id="1319" r:id="rId21"/>
    <p:sldId id="1320" r:id="rId22"/>
    <p:sldId id="1321" r:id="rId23"/>
    <p:sldId id="1323" r:id="rId24"/>
    <p:sldId id="1307" r:id="rId25"/>
    <p:sldId id="1298" r:id="rId26"/>
    <p:sldId id="1309" r:id="rId27"/>
    <p:sldId id="297" r:id="rId28"/>
    <p:sldId id="1160" r:id="rId29"/>
    <p:sldId id="306" r:id="rId30"/>
    <p:sldId id="299" r:id="rId31"/>
    <p:sldId id="1294" r:id="rId32"/>
    <p:sldId id="1295" r:id="rId33"/>
    <p:sldId id="1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C49D-36CF-4027-87A6-E98516D365BA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D8335-B256-44AB-B6AD-3B6F283C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2C903743-D37B-4B15-8026-DB09F39B6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E28E62-3DB3-4624-87EC-6D47AD119D5D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D56EDDB-982F-4EFA-9B25-601F24602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14F4093-5044-4AFB-9B58-E8E71A8B9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C16C864B-DB95-4628-9294-9F6C2B588B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3BF9BA26-9CAA-4476-BF9D-FFE95313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46723B7F-81A0-457A-90B4-E08C6F87D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F90829-4ACA-4145-AADD-785879B1ABB8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0F9B-280C-4F63-B261-BDF4D7F4B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89BA4-1000-4C92-ADFF-207F10034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0F60E-BA9B-44E7-8A11-FAE1367B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A6E9-A59B-41E5-B937-AE0989A7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CB94-96C5-4F19-99FB-1331ACEC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EBC0-F113-4E68-8957-549FA2B2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5672-F548-4A3E-BC62-DE1BA336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2220-6CE3-44C9-8BF9-25FFA23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9916-D1C3-4747-879C-B1F855DD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D32B-29DB-4679-80E8-BED4696E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0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F79E-55AE-43C6-969B-6033415F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ABD8-0D8F-4617-9A02-8D20D01B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884-1986-4D26-B094-1B671BD3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C393-BB1E-4CA5-BBC7-F6D00C4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A0CA-609B-4CA8-80FB-E4446B73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1A60-4A12-484F-ACB7-FAEFCDAE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3FB6-20E3-47F2-ADAF-327A5DB9B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0B2FA-C903-47EF-B368-4B50C0AC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30960-8D3F-4B3D-BAE0-FB69765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10F4-1A73-419E-ACBD-554BD7D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A517-F920-4E3A-BB9D-EF3110D1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25D5-19F6-4FD8-A30C-F8C69B8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2114-D77A-4357-8ED2-8A756E0F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784D2-0D7A-41BD-9007-995C13F0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5FC67-7820-47BA-982F-A4F3CCA2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E9E64-1758-4435-A837-EDCC0808E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50328-764F-4964-9046-DD17EEC1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CACAB-D346-40DF-B247-EF5077EA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EF60E-86C7-4D57-821B-10EC5180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3C09-F3AB-4B0A-AF4D-F3BF7A3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F7E04-C1E1-4002-B393-FB23CFBC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E6406-5D77-44A0-AD50-9652B863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F6266-CF6A-46E6-9DEB-14A7256F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9EA06-2E0B-4F75-86E1-151FB847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BE8D07-C981-4826-B267-C35427D9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2B7E7-1436-4496-9A98-DB53647B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62370-3C7D-4060-B70E-717271E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751A-D79B-4170-A80F-45FC20FE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3C98-BD08-45C2-87EA-1AF6E35C0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ACD0-70FD-4494-8ED1-53FAA868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9B4C1-4B00-455F-8C8D-6DEBDB24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A9722-BB04-4DF2-8D6A-DA45DA8CC01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g3gGewQ5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4TUNcbn1k" TargetMode="External"/><Relationship Id="rId2" Type="http://schemas.openxmlformats.org/officeDocument/2006/relationships/hyperlink" Target="https://www.youtube.com/watch?v=tIeHLnjs5U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kasperfred.com/series/introduction-to-neural-networks/computational-complexity-of-neural-network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231n.stanford.edu/slides/2017/cs231n_2017_lecture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2400 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Training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C4AF3-14F8-344F-8971-3C1655C31F00}"/>
              </a:ext>
            </a:extLst>
          </p:cNvPr>
          <p:cNvSpPr txBox="1"/>
          <p:nvPr/>
        </p:nvSpPr>
        <p:spPr>
          <a:xfrm>
            <a:off x="10411968" y="329184"/>
            <a:ext cx="13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Reading: 7.5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252537"/>
            <a:ext cx="9039225" cy="43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91EDE6-6BAC-4BD6-9CB6-2F1EB4BC9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66825"/>
            <a:ext cx="9048750" cy="43243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1F25CB-3BB8-4C42-8A8E-C12BD30B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2CEE-2813-43F1-9F7A-912FDF13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252537"/>
            <a:ext cx="9039225" cy="43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C09E7-275D-4F1B-84B9-ED0DA4A4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37" y="1252537"/>
            <a:ext cx="9001125" cy="4352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5281F3-82E2-4BA7-8F75-5073F0C00991}"/>
              </a:ext>
            </a:extLst>
          </p:cNvPr>
          <p:cNvSpPr txBox="1"/>
          <p:nvPr/>
        </p:nvSpPr>
        <p:spPr>
          <a:xfrm>
            <a:off x="4615544" y="5504403"/>
            <a:ext cx="737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calculus to find the closed-form expressions for computational graphs, but not when we use backprop for neural networks…</a:t>
            </a:r>
          </a:p>
        </p:txBody>
      </p:sp>
    </p:spTree>
    <p:extLst>
      <p:ext uri="{BB962C8B-B14F-4D97-AF65-F5344CB8AC3E}">
        <p14:creationId xmlns:p14="http://schemas.microsoft.com/office/powerpoint/2010/main" val="18403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439B-1938-427E-9C33-A1DF282E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78ADD-2A42-458A-987F-FE4BD573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Computes the gradient </a:t>
            </a:r>
            <a:r>
              <a:rPr lang="en-US" dirty="0" err="1"/>
              <a:t>w.r.t.</a:t>
            </a:r>
            <a:r>
              <a:rPr lang="en-US" dirty="0"/>
              <a:t> a loss function </a:t>
            </a:r>
            <a:r>
              <a:rPr lang="en-US" b="1" dirty="0"/>
              <a:t>for a single training example</a:t>
            </a:r>
          </a:p>
          <a:p>
            <a:pPr lvl="1"/>
            <a:r>
              <a:rPr lang="en-US" dirty="0"/>
              <a:t>Find the adjustments to the weights to rapidly decrease the cost (optimization)</a:t>
            </a:r>
          </a:p>
          <a:p>
            <a:r>
              <a:rPr lang="en-US" dirty="0"/>
              <a:t>Learning Goal: Minimize Cost function over ALL training data</a:t>
            </a:r>
          </a:p>
          <a:p>
            <a:r>
              <a:rPr lang="en-US" dirty="0"/>
              <a:t>For multiple variables</a:t>
            </a:r>
          </a:p>
          <a:p>
            <a:pPr lvl="1"/>
            <a:r>
              <a:rPr lang="en-US" dirty="0"/>
              <a:t>Calculate the gradient for each example</a:t>
            </a:r>
          </a:p>
          <a:p>
            <a:pPr lvl="1"/>
            <a:r>
              <a:rPr lang="en-US" dirty="0"/>
              <a:t>Average them and this is your averaged gradient</a:t>
            </a:r>
          </a:p>
          <a:p>
            <a:pPr lvl="1"/>
            <a:r>
              <a:rPr lang="en-US" dirty="0"/>
              <a:t>Step the weights/biases in the direction to reduce the cost</a:t>
            </a:r>
          </a:p>
          <a:p>
            <a:pPr lvl="1"/>
            <a:r>
              <a:rPr lang="en-US" dirty="0"/>
              <a:t>This is “gradient descent”</a:t>
            </a:r>
          </a:p>
        </p:txBody>
      </p:sp>
    </p:spTree>
    <p:extLst>
      <p:ext uri="{BB962C8B-B14F-4D97-AF65-F5344CB8AC3E}">
        <p14:creationId xmlns:p14="http://schemas.microsoft.com/office/powerpoint/2010/main" val="400413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39E7-2B9C-4814-8CA7-224DA68B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intuition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12E6-95C1-47F7-A512-949D7267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is the “average” of all the desired adjustments to the weights and biases in the NN</a:t>
            </a:r>
          </a:p>
          <a:p>
            <a:r>
              <a:rPr lang="en-US" dirty="0"/>
              <a:t>For all training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51FE2-F20B-4053-9D25-FD2A72A6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26" y="2838450"/>
            <a:ext cx="7272223" cy="3691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240FEE-65F2-4973-B307-F90B2D1F4796}"/>
              </a:ext>
            </a:extLst>
          </p:cNvPr>
          <p:cNvSpPr txBox="1"/>
          <p:nvPr/>
        </p:nvSpPr>
        <p:spPr>
          <a:xfrm>
            <a:off x="533400" y="6492875"/>
            <a:ext cx="495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https://www.youtube.com/watch?v=Ilg3gGewQ5U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9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65BC-AD38-4448-9060-AAB992D8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41AC-207B-43A4-82E9-176F65FE5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7"/>
          <a:stretch/>
        </p:blipFill>
        <p:spPr>
          <a:xfrm>
            <a:off x="1342396" y="1767682"/>
            <a:ext cx="8696325" cy="4409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680DD-61DD-47EB-A633-97709891E55B}"/>
              </a:ext>
            </a:extLst>
          </p:cNvPr>
          <p:cNvSpPr txBox="1"/>
          <p:nvPr/>
        </p:nvSpPr>
        <p:spPr>
          <a:xfrm>
            <a:off x="8957746" y="4379672"/>
            <a:ext cx="305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of the loss function </a:t>
            </a:r>
            <a:r>
              <a:rPr lang="en-US" i="1" dirty="0">
                <a:latin typeface="Georgia" panose="02040502050405020303" pitchFamily="18" charset="0"/>
              </a:rPr>
              <a:t>L</a:t>
            </a:r>
          </a:p>
          <a:p>
            <a:r>
              <a:rPr lang="en-US" dirty="0" err="1"/>
              <a:t>w.r.t.</a:t>
            </a:r>
            <a:r>
              <a:rPr lang="en-US" dirty="0"/>
              <a:t> </a:t>
            </a:r>
            <a:r>
              <a:rPr lang="en-US" i="1" dirty="0">
                <a:latin typeface="Georgia" panose="02040502050405020303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9815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8E2CE3-934B-4A42-B145-096EB8EF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065" y="3675017"/>
            <a:ext cx="7906935" cy="31829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05E827B-0FF9-4EE6-ABFC-95B31AC4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Calculus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14C650-3B6B-45FA-B3B7-4A1F1E2B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the Chain Rule from multivariable calculus </a:t>
            </a:r>
          </a:p>
          <a:p>
            <a:r>
              <a:rPr lang="en-US" dirty="0"/>
              <a:t>Calculate the derivative of the loss function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want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dL/dx, dL/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/>
              <a:t>, etc. to adjust the weights appropriately</a:t>
            </a:r>
          </a:p>
          <a:p>
            <a:pPr lvl="1"/>
            <a:r>
              <a:rPr lang="en-US" dirty="0"/>
              <a:t>We will do this for every sample!</a:t>
            </a:r>
          </a:p>
          <a:p>
            <a:r>
              <a:rPr lang="en-US" dirty="0"/>
              <a:t>We can calculate these partial derivatives using the chain rule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67BF-42DF-42D8-A8F5-51E6C728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8828-D78F-47D8-BC74-54E6926BD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 for calculating derivatives of composite functions</a:t>
            </a:r>
          </a:p>
          <a:p>
            <a:r>
              <a:rPr lang="en-US" dirty="0"/>
              <a:t>Given a composite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= h(g(x))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concept can be extended to any number of </a:t>
            </a:r>
            <a:r>
              <a:rPr lang="en-US" dirty="0" err="1"/>
              <a:t>nestings</a:t>
            </a:r>
            <a:r>
              <a:rPr lang="en-US" dirty="0"/>
              <a:t> in a composite function</a:t>
            </a:r>
          </a:p>
          <a:p>
            <a:r>
              <a:rPr lang="en-US" dirty="0"/>
              <a:t>Backpropagation recursively applies the chain rule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A0041-307F-40A9-833C-B168CAAA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9" y="2751615"/>
            <a:ext cx="1998915" cy="92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DF6C-EE7D-4133-8301-8961C349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F193-40A6-4A4E-B3C9-1D9F1729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calculate the gradient for the network here-&gt;</a:t>
            </a:r>
          </a:p>
          <a:p>
            <a:endParaRPr lang="en-US" dirty="0"/>
          </a:p>
          <a:p>
            <a:r>
              <a:rPr lang="en-US" dirty="0"/>
              <a:t>Computing the Gradient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F08C0-890E-4BEF-B67F-EF448545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188" y="681037"/>
            <a:ext cx="1228725" cy="508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D1507-E9DC-40E1-89ED-D1C4A2EB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857" y="2247900"/>
            <a:ext cx="3609975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7DC93-2FD6-493F-81C3-4573D36C2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99" y="2916237"/>
            <a:ext cx="3846753" cy="1386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68D00-D8E0-46D6-B2DF-3BAABBBAB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021" y="4444520"/>
            <a:ext cx="6648989" cy="22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4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6F60-48CC-47F8-9C60-3F439EB0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4A78-0A06-41DD-9E8F-5419C659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 is not the learning algorithm</a:t>
            </a:r>
          </a:p>
          <a:p>
            <a:pPr lvl="1"/>
            <a:r>
              <a:rPr lang="en-US" dirty="0"/>
              <a:t>It is a technique for calculating the gradient</a:t>
            </a:r>
          </a:p>
          <a:p>
            <a:r>
              <a:rPr lang="en-US" dirty="0"/>
              <a:t>Backpropagation + weight updates = learning</a:t>
            </a:r>
          </a:p>
          <a:p>
            <a:r>
              <a:rPr lang="en-US" dirty="0"/>
              <a:t>It is also not only for machine learning</a:t>
            </a:r>
          </a:p>
          <a:p>
            <a:pPr lvl="1"/>
            <a:r>
              <a:rPr lang="en-US" dirty="0"/>
              <a:t>It can be used to compute derivatives of any function</a:t>
            </a:r>
          </a:p>
          <a:p>
            <a:pPr lvl="1"/>
            <a:r>
              <a:rPr lang="en-US" dirty="0"/>
              <a:t>Or identify that the derivative is undefined</a:t>
            </a:r>
          </a:p>
          <a:p>
            <a:r>
              <a:rPr lang="en-US" dirty="0"/>
              <a:t>For more information</a:t>
            </a:r>
          </a:p>
          <a:p>
            <a:pPr lvl="1"/>
            <a:r>
              <a:rPr lang="en-US" dirty="0">
                <a:hlinkClick r:id="rId2"/>
              </a:rPr>
              <a:t>https://www.youtube.com/watch?v=tIeHLnjs5U8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https://www.youtube.com/watch?v=d14TUNcbn1k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3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34C0246-B398-43C1-B6E6-FDB46C71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699" y="889280"/>
            <a:ext cx="3209925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0ADCE-47FD-4AD8-929A-CFB4C5D8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92" y="-140470"/>
            <a:ext cx="10515600" cy="1325563"/>
          </a:xfrm>
        </p:spPr>
        <p:txBody>
          <a:bodyPr/>
          <a:lstStyle/>
          <a:p>
            <a:r>
              <a:rPr lang="en-US" dirty="0"/>
              <a:t>Backpropagation for NN Example (regression)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F707F1-1DEF-4D9D-995E-A363CC8E480C}"/>
              </a:ext>
            </a:extLst>
          </p:cNvPr>
          <p:cNvSpPr/>
          <p:nvPr/>
        </p:nvSpPr>
        <p:spPr>
          <a:xfrm>
            <a:off x="3055561" y="1219453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E1CBE-CFD6-484B-89F1-50F7B0A4E256}"/>
              </a:ext>
            </a:extLst>
          </p:cNvPr>
          <p:cNvSpPr/>
          <p:nvPr/>
        </p:nvSpPr>
        <p:spPr>
          <a:xfrm>
            <a:off x="6140942" y="1219452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F7BD11-F867-4DED-A24E-5AB26D1CBD89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443749" y="1421721"/>
            <a:ext cx="26971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AB65A9-0D55-4EAE-8284-F9A375655C6D}"/>
              </a:ext>
            </a:extLst>
          </p:cNvPr>
          <p:cNvSpPr txBox="1"/>
          <p:nvPr/>
        </p:nvSpPr>
        <p:spPr>
          <a:xfrm>
            <a:off x="2710504" y="1600630"/>
            <a:ext cx="91563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i="1" dirty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CB965-78B4-44F8-89F2-F68450D68A81}"/>
              </a:ext>
            </a:extLst>
          </p:cNvPr>
          <p:cNvSpPr txBox="1"/>
          <p:nvPr/>
        </p:nvSpPr>
        <p:spPr>
          <a:xfrm>
            <a:off x="5877218" y="1600630"/>
            <a:ext cx="176843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</a:t>
            </a:r>
            <a:r>
              <a:rPr lang="en-US" i="1" dirty="0"/>
              <a:t>f(</a:t>
            </a:r>
            <a:r>
              <a:rPr lang="en-US" i="1" dirty="0">
                <a:latin typeface="Georgia" panose="02040502050405020303" pitchFamily="18" charset="0"/>
              </a:rPr>
              <a:t>x)=</a:t>
            </a:r>
            <a:r>
              <a:rPr lang="en-US" i="1" dirty="0" err="1">
                <a:latin typeface="Georgia" panose="02040502050405020303" pitchFamily="18" charset="0"/>
              </a:rPr>
              <a:t>xw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BD689-9A5F-4806-9194-E0BF7F45B911}"/>
              </a:ext>
            </a:extLst>
          </p:cNvPr>
          <p:cNvSpPr txBox="1"/>
          <p:nvPr/>
        </p:nvSpPr>
        <p:spPr>
          <a:xfrm>
            <a:off x="4030345" y="1055480"/>
            <a:ext cx="97654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8228-C4A2-4BDA-B080-29EA3235A6EB}"/>
              </a:ext>
            </a:extLst>
          </p:cNvPr>
          <p:cNvSpPr txBox="1"/>
          <p:nvPr/>
        </p:nvSpPr>
        <p:spPr>
          <a:xfrm>
            <a:off x="2520250" y="3403827"/>
            <a:ext cx="498764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Squared Error Cost: </a:t>
            </a:r>
            <a:r>
              <a:rPr lang="en-US" sz="2400" i="1" dirty="0">
                <a:latin typeface="Georgia" panose="02040502050405020303" pitchFamily="18" charset="0"/>
              </a:rPr>
              <a:t>C=(f(x)-y)</a:t>
            </a:r>
            <a:r>
              <a:rPr lang="en-US" sz="2400" i="1" baseline="30000" dirty="0">
                <a:latin typeface="Georgia" panose="02040502050405020303" pitchFamily="18" charset="0"/>
              </a:rPr>
              <a:t>2</a:t>
            </a:r>
          </a:p>
          <a:p>
            <a:endParaRPr lang="en-US" sz="2400" i="1" baseline="30000" dirty="0">
              <a:latin typeface="Georgia" panose="02040502050405020303" pitchFamily="18" charset="0"/>
            </a:endParaRPr>
          </a:p>
          <a:p>
            <a:r>
              <a:rPr lang="en-US" sz="2400" i="1" dirty="0" err="1">
                <a:latin typeface="Georgia" panose="02040502050405020303" pitchFamily="18" charset="0"/>
              </a:rPr>
              <a:t>dC</a:t>
            </a:r>
            <a:r>
              <a:rPr lang="en-US" sz="2400" i="1" dirty="0">
                <a:latin typeface="Georgia" panose="02040502050405020303" pitchFamily="18" charset="0"/>
              </a:rPr>
              <a:t>/df = 2 * (f(x)-y)</a:t>
            </a:r>
          </a:p>
          <a:p>
            <a:endParaRPr lang="en-US" sz="2400" i="1" baseline="30000" dirty="0">
              <a:latin typeface="Georgia" panose="02040502050405020303" pitchFamily="18" charset="0"/>
            </a:endParaRPr>
          </a:p>
          <a:p>
            <a:r>
              <a:rPr lang="en-US" sz="2400" i="1" dirty="0" err="1">
                <a:latin typeface="Georgia" panose="02040502050405020303" pitchFamily="18" charset="0"/>
              </a:rPr>
              <a:t>dC</a:t>
            </a:r>
            <a:r>
              <a:rPr lang="en-US" sz="2400" i="1" dirty="0">
                <a:latin typeface="Georgia" panose="02040502050405020303" pitchFamily="18" charset="0"/>
              </a:rPr>
              <a:t>/</a:t>
            </a:r>
            <a:r>
              <a:rPr lang="en-US" sz="2400" i="1" dirty="0" err="1">
                <a:latin typeface="Georgia" panose="02040502050405020303" pitchFamily="18" charset="0"/>
              </a:rPr>
              <a:t>dw</a:t>
            </a:r>
            <a:r>
              <a:rPr lang="en-US" sz="2400" i="1" dirty="0">
                <a:latin typeface="Georgia" panose="02040502050405020303" pitchFamily="18" charset="0"/>
              </a:rPr>
              <a:t> = df/</a:t>
            </a:r>
            <a:r>
              <a:rPr lang="en-US" sz="2400" i="1" dirty="0" err="1">
                <a:latin typeface="Georgia" panose="02040502050405020303" pitchFamily="18" charset="0"/>
              </a:rPr>
              <a:t>dw</a:t>
            </a:r>
            <a:r>
              <a:rPr lang="en-US" sz="2400" i="1" dirty="0">
                <a:latin typeface="Georgia" panose="02040502050405020303" pitchFamily="18" charset="0"/>
              </a:rPr>
              <a:t> * </a:t>
            </a:r>
            <a:r>
              <a:rPr lang="en-US" sz="2400" i="1" dirty="0" err="1">
                <a:latin typeface="Georgia" panose="02040502050405020303" pitchFamily="18" charset="0"/>
              </a:rPr>
              <a:t>dC</a:t>
            </a:r>
            <a:r>
              <a:rPr lang="en-US" sz="2400" i="1" dirty="0">
                <a:latin typeface="Georgia" panose="02040502050405020303" pitchFamily="18" charset="0"/>
              </a:rPr>
              <a:t>/df</a:t>
            </a:r>
            <a:endParaRPr lang="en-US" sz="2400" i="1" baseline="30000" dirty="0">
              <a:latin typeface="Georgia" panose="02040502050405020303" pitchFamily="18" charset="0"/>
            </a:endParaRPr>
          </a:p>
          <a:p>
            <a:endParaRPr lang="en-US" sz="2400" i="1" dirty="0">
              <a:latin typeface="Georgia" panose="02040502050405020303" pitchFamily="18" charset="0"/>
            </a:endParaRPr>
          </a:p>
          <a:p>
            <a:r>
              <a:rPr lang="en-US" sz="2400" i="1" dirty="0" err="1">
                <a:latin typeface="Georgia" panose="02040502050405020303" pitchFamily="18" charset="0"/>
              </a:rPr>
              <a:t>dC</a:t>
            </a:r>
            <a:r>
              <a:rPr lang="en-US" sz="2400" i="1" dirty="0">
                <a:latin typeface="Georgia" panose="02040502050405020303" pitchFamily="18" charset="0"/>
              </a:rPr>
              <a:t>/</a:t>
            </a:r>
            <a:r>
              <a:rPr lang="en-US" sz="2400" i="1" dirty="0" err="1">
                <a:latin typeface="Georgia" panose="02040502050405020303" pitchFamily="18" charset="0"/>
              </a:rPr>
              <a:t>dw</a:t>
            </a:r>
            <a:r>
              <a:rPr lang="en-US" sz="2400" i="1" dirty="0">
                <a:latin typeface="Georgia" panose="02040502050405020303" pitchFamily="18" charset="0"/>
              </a:rPr>
              <a:t> = x * 2(f(x)-y)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C0B77-C86A-49CB-BC41-7D3C17E7C81B}"/>
              </a:ext>
            </a:extLst>
          </p:cNvPr>
          <p:cNvSpPr txBox="1"/>
          <p:nvPr/>
        </p:nvSpPr>
        <p:spPr>
          <a:xfrm>
            <a:off x="5977854" y="190089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Target: </a:t>
            </a:r>
            <a:r>
              <a:rPr lang="en-US" i="1" dirty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6CA9C-A2F7-49F6-A0C5-E6AACA0136BC}"/>
              </a:ext>
            </a:extLst>
          </p:cNvPr>
          <p:cNvSpPr txBox="1"/>
          <p:nvPr/>
        </p:nvSpPr>
        <p:spPr>
          <a:xfrm>
            <a:off x="11096662" y="1600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F7AF0-5D0A-44D0-8054-00F0EE437E2D}"/>
              </a:ext>
            </a:extLst>
          </p:cNvPr>
          <p:cNvSpPr txBox="1"/>
          <p:nvPr/>
        </p:nvSpPr>
        <p:spPr>
          <a:xfrm>
            <a:off x="10782676" y="8501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09178-8F67-4EFA-A13D-05786F75F6AE}"/>
              </a:ext>
            </a:extLst>
          </p:cNvPr>
          <p:cNvSpPr txBox="1"/>
          <p:nvPr/>
        </p:nvSpPr>
        <p:spPr>
          <a:xfrm>
            <a:off x="11492165" y="384293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56966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5D0B50F8-10B8-423E-9BF4-CEFDBC4B3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Training a Neural Network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C78F5060-3901-4337-8313-D0302B4AAC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94488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Run an example from the training set</a:t>
            </a:r>
          </a:p>
          <a:p>
            <a:pPr lvl="1"/>
            <a:r>
              <a:rPr lang="en-US" altLang="en-US" sz="2600" dirty="0"/>
              <a:t>attribute values are input </a:t>
            </a:r>
          </a:p>
          <a:p>
            <a:pPr lvl="1"/>
            <a:r>
              <a:rPr lang="en-US" altLang="en-US" sz="2600" dirty="0"/>
              <a:t>normalized of course!</a:t>
            </a:r>
            <a:endParaRPr lang="en-US" altLang="en-US" sz="3500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Feed-forward</a:t>
            </a:r>
            <a:r>
              <a:rPr lang="en-US" altLang="en-US" dirty="0"/>
              <a:t>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Summation of weights and activation functions are applied at each node of hidden and output layers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Back-propagation</a:t>
            </a:r>
            <a:r>
              <a:rPr lang="en-US" altLang="en-US" dirty="0"/>
              <a:t>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Measure error, go back from the output layer to each hidden layer, (layer by layer)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Modify the weights and biases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Eventually the weights will (</a:t>
            </a:r>
            <a:r>
              <a:rPr lang="en-US" altLang="en-US" i="1" dirty="0"/>
              <a:t>should</a:t>
            </a:r>
            <a:r>
              <a:rPr lang="en-US" altLang="en-US" dirty="0"/>
              <a:t>) converge and training stops</a:t>
            </a: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4B5914B7-5EF8-40C7-A734-600A9F6F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EF687-FF3C-4B47-BC22-5177A079344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34C0246-B398-43C1-B6E6-FDB46C71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699" y="889280"/>
            <a:ext cx="3209925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0ADCE-47FD-4AD8-929A-CFB4C5D8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92" y="-140470"/>
            <a:ext cx="10515600" cy="1325563"/>
          </a:xfrm>
        </p:spPr>
        <p:txBody>
          <a:bodyPr/>
          <a:lstStyle/>
          <a:p>
            <a:r>
              <a:rPr lang="en-US" dirty="0"/>
              <a:t>Backpropagation for NN Example (regression)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06E9EA3-D294-4CC5-A2BE-B5C99D3B9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45139"/>
              </p:ext>
            </p:extLst>
          </p:nvPr>
        </p:nvGraphicFramePr>
        <p:xfrm>
          <a:off x="1500440" y="3988794"/>
          <a:ext cx="603635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59">
                  <a:extLst>
                    <a:ext uri="{9D8B030D-6E8A-4147-A177-3AD203B41FA5}">
                      <a16:colId xmlns:a16="http://schemas.microsoft.com/office/drawing/2014/main" val="105703452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41559971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520811080"/>
                    </a:ext>
                  </a:extLst>
                </a:gridCol>
                <a:gridCol w="771621">
                  <a:extLst>
                    <a:ext uri="{9D8B030D-6E8A-4147-A177-3AD203B41FA5}">
                      <a16:colId xmlns:a16="http://schemas.microsoft.com/office/drawing/2014/main" val="1257800085"/>
                    </a:ext>
                  </a:extLst>
                </a:gridCol>
                <a:gridCol w="501323">
                  <a:extLst>
                    <a:ext uri="{9D8B030D-6E8A-4147-A177-3AD203B41FA5}">
                      <a16:colId xmlns:a16="http://schemas.microsoft.com/office/drawing/2014/main" val="2863693119"/>
                    </a:ext>
                  </a:extLst>
                </a:gridCol>
                <a:gridCol w="878073">
                  <a:extLst>
                    <a:ext uri="{9D8B030D-6E8A-4147-A177-3AD203B41FA5}">
                      <a16:colId xmlns:a16="http://schemas.microsoft.com/office/drawing/2014/main" val="4252605579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1099623626"/>
                    </a:ext>
                  </a:extLst>
                </a:gridCol>
                <a:gridCol w="545307">
                  <a:extLst>
                    <a:ext uri="{9D8B030D-6E8A-4147-A177-3AD203B41FA5}">
                      <a16:colId xmlns:a16="http://schemas.microsoft.com/office/drawing/2014/main" val="125602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Epoch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dC</a:t>
                      </a:r>
                      <a:r>
                        <a:rPr lang="en-US" i="1" dirty="0"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en-US" i="1" dirty="0" err="1">
                          <a:latin typeface="Georgia" panose="02040502050405020303" pitchFamily="18" charset="0"/>
                        </a:rPr>
                        <a:t>dw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lr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4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7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2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0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6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0637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0F707F1-1DEF-4D9D-995E-A363CC8E480C}"/>
              </a:ext>
            </a:extLst>
          </p:cNvPr>
          <p:cNvSpPr/>
          <p:nvPr/>
        </p:nvSpPr>
        <p:spPr>
          <a:xfrm>
            <a:off x="3055561" y="1219453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E1CBE-CFD6-484B-89F1-50F7B0A4E256}"/>
              </a:ext>
            </a:extLst>
          </p:cNvPr>
          <p:cNvSpPr/>
          <p:nvPr/>
        </p:nvSpPr>
        <p:spPr>
          <a:xfrm>
            <a:off x="6140942" y="1219452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F7BD11-F867-4DED-A24E-5AB26D1CBD89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443749" y="1421721"/>
            <a:ext cx="26971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AB65A9-0D55-4EAE-8284-F9A375655C6D}"/>
              </a:ext>
            </a:extLst>
          </p:cNvPr>
          <p:cNvSpPr txBox="1"/>
          <p:nvPr/>
        </p:nvSpPr>
        <p:spPr>
          <a:xfrm>
            <a:off x="2710504" y="1600630"/>
            <a:ext cx="91563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i="1" dirty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CB965-78B4-44F8-89F2-F68450D68A81}"/>
              </a:ext>
            </a:extLst>
          </p:cNvPr>
          <p:cNvSpPr txBox="1"/>
          <p:nvPr/>
        </p:nvSpPr>
        <p:spPr>
          <a:xfrm>
            <a:off x="5877218" y="1600630"/>
            <a:ext cx="176843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</a:t>
            </a:r>
            <a:r>
              <a:rPr lang="en-US" i="1" dirty="0"/>
              <a:t>f(</a:t>
            </a:r>
            <a:r>
              <a:rPr lang="en-US" i="1" dirty="0">
                <a:latin typeface="Georgia" panose="02040502050405020303" pitchFamily="18" charset="0"/>
              </a:rPr>
              <a:t>x)=</a:t>
            </a:r>
            <a:r>
              <a:rPr lang="en-US" i="1" dirty="0" err="1">
                <a:latin typeface="Georgia" panose="02040502050405020303" pitchFamily="18" charset="0"/>
              </a:rPr>
              <a:t>xw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BD689-9A5F-4806-9194-E0BF7F45B911}"/>
              </a:ext>
            </a:extLst>
          </p:cNvPr>
          <p:cNvSpPr txBox="1"/>
          <p:nvPr/>
        </p:nvSpPr>
        <p:spPr>
          <a:xfrm>
            <a:off x="4030345" y="1055480"/>
            <a:ext cx="97654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8228-C4A2-4BDA-B080-29EA3235A6EB}"/>
              </a:ext>
            </a:extLst>
          </p:cNvPr>
          <p:cNvSpPr txBox="1"/>
          <p:nvPr/>
        </p:nvSpPr>
        <p:spPr>
          <a:xfrm>
            <a:off x="283003" y="1988703"/>
            <a:ext cx="37949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Squared Error Cost: </a:t>
            </a:r>
            <a:r>
              <a:rPr lang="en-US" i="1" dirty="0">
                <a:latin typeface="Georgia" panose="02040502050405020303" pitchFamily="18" charset="0"/>
              </a:rPr>
              <a:t>C=(f(x)-y)</a:t>
            </a:r>
            <a:r>
              <a:rPr lang="en-US" i="1" baseline="30000" dirty="0">
                <a:latin typeface="Georgia" panose="02040502050405020303" pitchFamily="18" charset="0"/>
              </a:rPr>
              <a:t>2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 = 2 * (f(x)-y)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df/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</a:t>
            </a:r>
            <a:endParaRPr lang="en-US" i="1" baseline="30000" dirty="0">
              <a:latin typeface="Georgia" panose="02040502050405020303" pitchFamily="18" charset="0"/>
            </a:endParaRP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x * 2(f(x)-y)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C0B77-C86A-49CB-BC41-7D3C17E7C81B}"/>
              </a:ext>
            </a:extLst>
          </p:cNvPr>
          <p:cNvSpPr txBox="1"/>
          <p:nvPr/>
        </p:nvSpPr>
        <p:spPr>
          <a:xfrm>
            <a:off x="5977854" y="190089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Target: </a:t>
            </a:r>
            <a:r>
              <a:rPr lang="en-US" i="1" dirty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6CA9C-A2F7-49F6-A0C5-E6AACA0136BC}"/>
              </a:ext>
            </a:extLst>
          </p:cNvPr>
          <p:cNvSpPr txBox="1"/>
          <p:nvPr/>
        </p:nvSpPr>
        <p:spPr>
          <a:xfrm>
            <a:off x="11096662" y="1600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F7AF0-5D0A-44D0-8054-00F0EE437E2D}"/>
              </a:ext>
            </a:extLst>
          </p:cNvPr>
          <p:cNvSpPr txBox="1"/>
          <p:nvPr/>
        </p:nvSpPr>
        <p:spPr>
          <a:xfrm>
            <a:off x="10782676" y="8501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030D3-EA14-428F-995D-B338391E3B93}"/>
              </a:ext>
            </a:extLst>
          </p:cNvPr>
          <p:cNvSpPr txBox="1"/>
          <p:nvPr/>
        </p:nvSpPr>
        <p:spPr>
          <a:xfrm>
            <a:off x="8398551" y="5286734"/>
            <a:ext cx="30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 the weight by </a:t>
            </a:r>
          </a:p>
          <a:p>
            <a:r>
              <a:rPr lang="en-US" dirty="0"/>
              <a:t>the learning rate (</a:t>
            </a:r>
            <a:r>
              <a:rPr lang="en-US" dirty="0" err="1">
                <a:latin typeface="Georgia" panose="02040502050405020303" pitchFamily="18" charset="0"/>
              </a:rPr>
              <a:t>lr</a:t>
            </a:r>
            <a:r>
              <a:rPr lang="en-US" dirty="0"/>
              <a:t>)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09178-8F67-4EFA-A13D-05786F75F6AE}"/>
              </a:ext>
            </a:extLst>
          </p:cNvPr>
          <p:cNvSpPr txBox="1"/>
          <p:nvPr/>
        </p:nvSpPr>
        <p:spPr>
          <a:xfrm>
            <a:off x="11492165" y="384293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1D96F8-D50C-4189-8737-D5CADE3E55D4}"/>
              </a:ext>
            </a:extLst>
          </p:cNvPr>
          <p:cNvSpPr/>
          <p:nvPr/>
        </p:nvSpPr>
        <p:spPr>
          <a:xfrm>
            <a:off x="11051180" y="28999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34C0246-B398-43C1-B6E6-FDB46C71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699" y="889280"/>
            <a:ext cx="3209925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0ADCE-47FD-4AD8-929A-CFB4C5D8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92" y="-140470"/>
            <a:ext cx="10515600" cy="1325563"/>
          </a:xfrm>
        </p:spPr>
        <p:txBody>
          <a:bodyPr/>
          <a:lstStyle/>
          <a:p>
            <a:r>
              <a:rPr lang="en-US" dirty="0"/>
              <a:t>Backpropagation for NN Example (regression)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06E9EA3-D294-4CC5-A2BE-B5C99D3B9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007962"/>
              </p:ext>
            </p:extLst>
          </p:nvPr>
        </p:nvGraphicFramePr>
        <p:xfrm>
          <a:off x="1500440" y="3988794"/>
          <a:ext cx="603635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59">
                  <a:extLst>
                    <a:ext uri="{9D8B030D-6E8A-4147-A177-3AD203B41FA5}">
                      <a16:colId xmlns:a16="http://schemas.microsoft.com/office/drawing/2014/main" val="105703452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41559971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520811080"/>
                    </a:ext>
                  </a:extLst>
                </a:gridCol>
                <a:gridCol w="771621">
                  <a:extLst>
                    <a:ext uri="{9D8B030D-6E8A-4147-A177-3AD203B41FA5}">
                      <a16:colId xmlns:a16="http://schemas.microsoft.com/office/drawing/2014/main" val="1257800085"/>
                    </a:ext>
                  </a:extLst>
                </a:gridCol>
                <a:gridCol w="501323">
                  <a:extLst>
                    <a:ext uri="{9D8B030D-6E8A-4147-A177-3AD203B41FA5}">
                      <a16:colId xmlns:a16="http://schemas.microsoft.com/office/drawing/2014/main" val="2863693119"/>
                    </a:ext>
                  </a:extLst>
                </a:gridCol>
                <a:gridCol w="878073">
                  <a:extLst>
                    <a:ext uri="{9D8B030D-6E8A-4147-A177-3AD203B41FA5}">
                      <a16:colId xmlns:a16="http://schemas.microsoft.com/office/drawing/2014/main" val="4252605579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1099623626"/>
                    </a:ext>
                  </a:extLst>
                </a:gridCol>
                <a:gridCol w="545307">
                  <a:extLst>
                    <a:ext uri="{9D8B030D-6E8A-4147-A177-3AD203B41FA5}">
                      <a16:colId xmlns:a16="http://schemas.microsoft.com/office/drawing/2014/main" val="125602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Epoch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dC</a:t>
                      </a:r>
                      <a:r>
                        <a:rPr lang="en-US" i="1" dirty="0"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en-US" i="1" dirty="0" err="1">
                          <a:latin typeface="Georgia" panose="02040502050405020303" pitchFamily="18" charset="0"/>
                        </a:rPr>
                        <a:t>dw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lr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4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7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2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0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6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0637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0F707F1-1DEF-4D9D-995E-A363CC8E480C}"/>
              </a:ext>
            </a:extLst>
          </p:cNvPr>
          <p:cNvSpPr/>
          <p:nvPr/>
        </p:nvSpPr>
        <p:spPr>
          <a:xfrm>
            <a:off x="3055561" y="1219453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E1CBE-CFD6-484B-89F1-50F7B0A4E256}"/>
              </a:ext>
            </a:extLst>
          </p:cNvPr>
          <p:cNvSpPr/>
          <p:nvPr/>
        </p:nvSpPr>
        <p:spPr>
          <a:xfrm>
            <a:off x="6140942" y="1219452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F7BD11-F867-4DED-A24E-5AB26D1CBD89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443749" y="1421721"/>
            <a:ext cx="26971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AB65A9-0D55-4EAE-8284-F9A375655C6D}"/>
              </a:ext>
            </a:extLst>
          </p:cNvPr>
          <p:cNvSpPr txBox="1"/>
          <p:nvPr/>
        </p:nvSpPr>
        <p:spPr>
          <a:xfrm>
            <a:off x="2710504" y="1600630"/>
            <a:ext cx="91563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i="1" dirty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CB965-78B4-44F8-89F2-F68450D68A81}"/>
              </a:ext>
            </a:extLst>
          </p:cNvPr>
          <p:cNvSpPr txBox="1"/>
          <p:nvPr/>
        </p:nvSpPr>
        <p:spPr>
          <a:xfrm>
            <a:off x="5877218" y="1600630"/>
            <a:ext cx="176843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</a:t>
            </a:r>
            <a:r>
              <a:rPr lang="en-US" i="1" dirty="0"/>
              <a:t>f(</a:t>
            </a:r>
            <a:r>
              <a:rPr lang="en-US" i="1" dirty="0">
                <a:latin typeface="Georgia" panose="02040502050405020303" pitchFamily="18" charset="0"/>
              </a:rPr>
              <a:t>x)=</a:t>
            </a:r>
            <a:r>
              <a:rPr lang="en-US" i="1" dirty="0" err="1">
                <a:latin typeface="Georgia" panose="02040502050405020303" pitchFamily="18" charset="0"/>
              </a:rPr>
              <a:t>xw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BD689-9A5F-4806-9194-E0BF7F45B911}"/>
              </a:ext>
            </a:extLst>
          </p:cNvPr>
          <p:cNvSpPr txBox="1"/>
          <p:nvPr/>
        </p:nvSpPr>
        <p:spPr>
          <a:xfrm>
            <a:off x="4030345" y="1055480"/>
            <a:ext cx="97654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8228-C4A2-4BDA-B080-29EA3235A6EB}"/>
              </a:ext>
            </a:extLst>
          </p:cNvPr>
          <p:cNvSpPr txBox="1"/>
          <p:nvPr/>
        </p:nvSpPr>
        <p:spPr>
          <a:xfrm>
            <a:off x="283003" y="1988703"/>
            <a:ext cx="37949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Squared Error Cost: </a:t>
            </a:r>
            <a:r>
              <a:rPr lang="en-US" i="1" dirty="0">
                <a:latin typeface="Georgia" panose="02040502050405020303" pitchFamily="18" charset="0"/>
              </a:rPr>
              <a:t>C=(f(x)-y)</a:t>
            </a:r>
            <a:r>
              <a:rPr lang="en-US" i="1" baseline="30000" dirty="0">
                <a:latin typeface="Georgia" panose="02040502050405020303" pitchFamily="18" charset="0"/>
              </a:rPr>
              <a:t>2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 = 2 * (f(x)-y)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df/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</a:t>
            </a:r>
            <a:endParaRPr lang="en-US" i="1" baseline="30000" dirty="0">
              <a:latin typeface="Georgia" panose="02040502050405020303" pitchFamily="18" charset="0"/>
            </a:endParaRP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x * 2(f(x)-y)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C0B77-C86A-49CB-BC41-7D3C17E7C81B}"/>
              </a:ext>
            </a:extLst>
          </p:cNvPr>
          <p:cNvSpPr txBox="1"/>
          <p:nvPr/>
        </p:nvSpPr>
        <p:spPr>
          <a:xfrm>
            <a:off x="5977854" y="190089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Target: </a:t>
            </a:r>
            <a:r>
              <a:rPr lang="en-US" i="1" dirty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6CA9C-A2F7-49F6-A0C5-E6AACA0136BC}"/>
              </a:ext>
            </a:extLst>
          </p:cNvPr>
          <p:cNvSpPr txBox="1"/>
          <p:nvPr/>
        </p:nvSpPr>
        <p:spPr>
          <a:xfrm>
            <a:off x="11096662" y="1600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F7AF0-5D0A-44D0-8054-00F0EE437E2D}"/>
              </a:ext>
            </a:extLst>
          </p:cNvPr>
          <p:cNvSpPr txBox="1"/>
          <p:nvPr/>
        </p:nvSpPr>
        <p:spPr>
          <a:xfrm>
            <a:off x="10782676" y="8501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030D3-EA14-428F-995D-B338391E3B93}"/>
              </a:ext>
            </a:extLst>
          </p:cNvPr>
          <p:cNvSpPr txBox="1"/>
          <p:nvPr/>
        </p:nvSpPr>
        <p:spPr>
          <a:xfrm>
            <a:off x="8398551" y="5286734"/>
            <a:ext cx="30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 the weight by </a:t>
            </a:r>
          </a:p>
          <a:p>
            <a:r>
              <a:rPr lang="en-US" dirty="0"/>
              <a:t>the learning rate (</a:t>
            </a:r>
            <a:r>
              <a:rPr lang="en-US" dirty="0" err="1">
                <a:latin typeface="Georgia" panose="02040502050405020303" pitchFamily="18" charset="0"/>
              </a:rPr>
              <a:t>lr</a:t>
            </a:r>
            <a:r>
              <a:rPr lang="en-US" dirty="0"/>
              <a:t>)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09178-8F67-4EFA-A13D-05786F75F6AE}"/>
              </a:ext>
            </a:extLst>
          </p:cNvPr>
          <p:cNvSpPr txBox="1"/>
          <p:nvPr/>
        </p:nvSpPr>
        <p:spPr>
          <a:xfrm>
            <a:off x="11492165" y="384293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1D96F8-D50C-4189-8737-D5CADE3E55D4}"/>
              </a:ext>
            </a:extLst>
          </p:cNvPr>
          <p:cNvSpPr/>
          <p:nvPr/>
        </p:nvSpPr>
        <p:spPr>
          <a:xfrm>
            <a:off x="11051180" y="28999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FF31A5-B779-47DE-9815-0ABD332B0BAD}"/>
              </a:ext>
            </a:extLst>
          </p:cNvPr>
          <p:cNvSpPr/>
          <p:nvPr/>
        </p:nvSpPr>
        <p:spPr>
          <a:xfrm>
            <a:off x="10681061" y="34964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AA7A46-BCB3-4217-A405-1E54A5FFC12F}"/>
              </a:ext>
            </a:extLst>
          </p:cNvPr>
          <p:cNvCxnSpPr/>
          <p:nvPr/>
        </p:nvCxnSpPr>
        <p:spPr>
          <a:xfrm flipH="1">
            <a:off x="10681061" y="2899949"/>
            <a:ext cx="274322" cy="52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4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34C0246-B398-43C1-B6E6-FDB46C71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699" y="889280"/>
            <a:ext cx="3209925" cy="3562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0ADCE-47FD-4AD8-929A-CFB4C5D8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92" y="-140470"/>
            <a:ext cx="10515600" cy="1325563"/>
          </a:xfrm>
        </p:spPr>
        <p:txBody>
          <a:bodyPr/>
          <a:lstStyle/>
          <a:p>
            <a:r>
              <a:rPr lang="en-US" dirty="0"/>
              <a:t>Backpropagation for NN Example (regression)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06E9EA3-D294-4CC5-A2BE-B5C99D3B98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00440" y="3988794"/>
          <a:ext cx="603635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759">
                  <a:extLst>
                    <a:ext uri="{9D8B030D-6E8A-4147-A177-3AD203B41FA5}">
                      <a16:colId xmlns:a16="http://schemas.microsoft.com/office/drawing/2014/main" val="105703452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41559971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520811080"/>
                    </a:ext>
                  </a:extLst>
                </a:gridCol>
                <a:gridCol w="771621">
                  <a:extLst>
                    <a:ext uri="{9D8B030D-6E8A-4147-A177-3AD203B41FA5}">
                      <a16:colId xmlns:a16="http://schemas.microsoft.com/office/drawing/2014/main" val="1257800085"/>
                    </a:ext>
                  </a:extLst>
                </a:gridCol>
                <a:gridCol w="501323">
                  <a:extLst>
                    <a:ext uri="{9D8B030D-6E8A-4147-A177-3AD203B41FA5}">
                      <a16:colId xmlns:a16="http://schemas.microsoft.com/office/drawing/2014/main" val="2863693119"/>
                    </a:ext>
                  </a:extLst>
                </a:gridCol>
                <a:gridCol w="878073">
                  <a:extLst>
                    <a:ext uri="{9D8B030D-6E8A-4147-A177-3AD203B41FA5}">
                      <a16:colId xmlns:a16="http://schemas.microsoft.com/office/drawing/2014/main" val="4252605579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1099623626"/>
                    </a:ext>
                  </a:extLst>
                </a:gridCol>
                <a:gridCol w="545307">
                  <a:extLst>
                    <a:ext uri="{9D8B030D-6E8A-4147-A177-3AD203B41FA5}">
                      <a16:colId xmlns:a16="http://schemas.microsoft.com/office/drawing/2014/main" val="125602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Epoch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f(x)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Georgia" panose="020405020504050203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dC</a:t>
                      </a:r>
                      <a:r>
                        <a:rPr lang="en-US" i="1" dirty="0">
                          <a:latin typeface="Georgia" panose="02040502050405020303" pitchFamily="18" charset="0"/>
                        </a:rPr>
                        <a:t>/</a:t>
                      </a:r>
                      <a:r>
                        <a:rPr lang="en-US" i="1" dirty="0" err="1">
                          <a:latin typeface="Georgia" panose="02040502050405020303" pitchFamily="18" charset="0"/>
                        </a:rPr>
                        <a:t>dw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Georgia" panose="02040502050405020303" pitchFamily="18" charset="0"/>
                        </a:rPr>
                        <a:t>lr</a:t>
                      </a:r>
                      <a:endParaRPr lang="en-US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4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876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2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0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46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06376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0F707F1-1DEF-4D9D-995E-A363CC8E480C}"/>
              </a:ext>
            </a:extLst>
          </p:cNvPr>
          <p:cNvSpPr/>
          <p:nvPr/>
        </p:nvSpPr>
        <p:spPr>
          <a:xfrm>
            <a:off x="3055561" y="1219453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2E1CBE-CFD6-484B-89F1-50F7B0A4E256}"/>
              </a:ext>
            </a:extLst>
          </p:cNvPr>
          <p:cNvSpPr/>
          <p:nvPr/>
        </p:nvSpPr>
        <p:spPr>
          <a:xfrm>
            <a:off x="6140942" y="1219452"/>
            <a:ext cx="388188" cy="404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F7BD11-F867-4DED-A24E-5AB26D1CBD89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443749" y="1421721"/>
            <a:ext cx="26971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AB65A9-0D55-4EAE-8284-F9A375655C6D}"/>
              </a:ext>
            </a:extLst>
          </p:cNvPr>
          <p:cNvSpPr txBox="1"/>
          <p:nvPr/>
        </p:nvSpPr>
        <p:spPr>
          <a:xfrm>
            <a:off x="2710504" y="1600630"/>
            <a:ext cx="915635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 </a:t>
            </a:r>
            <a:r>
              <a:rPr lang="en-US" i="1" dirty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CB965-78B4-44F8-89F2-F68450D68A81}"/>
              </a:ext>
            </a:extLst>
          </p:cNvPr>
          <p:cNvSpPr txBox="1"/>
          <p:nvPr/>
        </p:nvSpPr>
        <p:spPr>
          <a:xfrm>
            <a:off x="5877218" y="1600630"/>
            <a:ext cx="1768433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Output: </a:t>
            </a:r>
            <a:r>
              <a:rPr lang="en-US" i="1" dirty="0"/>
              <a:t>f(</a:t>
            </a:r>
            <a:r>
              <a:rPr lang="en-US" i="1" dirty="0">
                <a:latin typeface="Georgia" panose="02040502050405020303" pitchFamily="18" charset="0"/>
              </a:rPr>
              <a:t>x)=</a:t>
            </a:r>
            <a:r>
              <a:rPr lang="en-US" i="1" dirty="0" err="1">
                <a:latin typeface="Georgia" panose="02040502050405020303" pitchFamily="18" charset="0"/>
              </a:rPr>
              <a:t>xw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BD689-9A5F-4806-9194-E0BF7F45B911}"/>
              </a:ext>
            </a:extLst>
          </p:cNvPr>
          <p:cNvSpPr txBox="1"/>
          <p:nvPr/>
        </p:nvSpPr>
        <p:spPr>
          <a:xfrm>
            <a:off x="4030345" y="1055480"/>
            <a:ext cx="97654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 = 0.8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78228-C4A2-4BDA-B080-29EA3235A6EB}"/>
              </a:ext>
            </a:extLst>
          </p:cNvPr>
          <p:cNvSpPr txBox="1"/>
          <p:nvPr/>
        </p:nvSpPr>
        <p:spPr>
          <a:xfrm>
            <a:off x="283003" y="1988703"/>
            <a:ext cx="37949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Squared Error Cost: </a:t>
            </a:r>
            <a:r>
              <a:rPr lang="en-US" i="1" dirty="0">
                <a:latin typeface="Georgia" panose="02040502050405020303" pitchFamily="18" charset="0"/>
              </a:rPr>
              <a:t>C=(f(x)-y)</a:t>
            </a:r>
            <a:r>
              <a:rPr lang="en-US" i="1" baseline="30000" dirty="0">
                <a:latin typeface="Georgia" panose="02040502050405020303" pitchFamily="18" charset="0"/>
              </a:rPr>
              <a:t>2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 = 2 * (f(x)-y)</a:t>
            </a:r>
          </a:p>
          <a:p>
            <a:endParaRPr lang="en-US" i="1" baseline="30000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df/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/df</a:t>
            </a:r>
            <a:endParaRPr lang="en-US" i="1" baseline="30000" dirty="0">
              <a:latin typeface="Georgia" panose="02040502050405020303" pitchFamily="18" charset="0"/>
            </a:endParaRP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r>
              <a:rPr lang="en-US" i="1" dirty="0">
                <a:latin typeface="Georgia" panose="02040502050405020303" pitchFamily="18" charset="0"/>
              </a:rPr>
              <a:t> = x * 2(f(x)-y)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C0B77-C86A-49CB-BC41-7D3C17E7C81B}"/>
              </a:ext>
            </a:extLst>
          </p:cNvPr>
          <p:cNvSpPr txBox="1"/>
          <p:nvPr/>
        </p:nvSpPr>
        <p:spPr>
          <a:xfrm>
            <a:off x="5977854" y="1900890"/>
            <a:ext cx="100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Target: </a:t>
            </a:r>
            <a:r>
              <a:rPr lang="en-US" i="1" dirty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6CA9C-A2F7-49F6-A0C5-E6AACA0136BC}"/>
              </a:ext>
            </a:extLst>
          </p:cNvPr>
          <p:cNvSpPr txBox="1"/>
          <p:nvPr/>
        </p:nvSpPr>
        <p:spPr>
          <a:xfrm>
            <a:off x="11096662" y="160063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6F7AF0-5D0A-44D0-8054-00F0EE437E2D}"/>
              </a:ext>
            </a:extLst>
          </p:cNvPr>
          <p:cNvSpPr txBox="1"/>
          <p:nvPr/>
        </p:nvSpPr>
        <p:spPr>
          <a:xfrm>
            <a:off x="10782676" y="8501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030D3-EA14-428F-995D-B338391E3B93}"/>
              </a:ext>
            </a:extLst>
          </p:cNvPr>
          <p:cNvSpPr txBox="1"/>
          <p:nvPr/>
        </p:nvSpPr>
        <p:spPr>
          <a:xfrm>
            <a:off x="8398551" y="5286734"/>
            <a:ext cx="3030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 the weight by </a:t>
            </a:r>
          </a:p>
          <a:p>
            <a:r>
              <a:rPr lang="en-US" dirty="0"/>
              <a:t>the learning rate (</a:t>
            </a:r>
            <a:r>
              <a:rPr lang="en-US" dirty="0" err="1">
                <a:latin typeface="Georgia" panose="02040502050405020303" pitchFamily="18" charset="0"/>
              </a:rPr>
              <a:t>lr</a:t>
            </a:r>
            <a:r>
              <a:rPr lang="en-US" dirty="0"/>
              <a:t>) * </a:t>
            </a:r>
            <a:r>
              <a:rPr lang="en-US" i="1" dirty="0" err="1">
                <a:latin typeface="Georgia" panose="02040502050405020303" pitchFamily="18" charset="0"/>
              </a:rPr>
              <a:t>dC</a:t>
            </a:r>
            <a:r>
              <a:rPr lang="en-US" i="1" dirty="0">
                <a:latin typeface="Georgia" panose="02040502050405020303" pitchFamily="18" charset="0"/>
              </a:rPr>
              <a:t>/</a:t>
            </a:r>
            <a:r>
              <a:rPr lang="en-US" i="1" dirty="0" err="1">
                <a:latin typeface="Georgia" panose="02040502050405020303" pitchFamily="18" charset="0"/>
              </a:rPr>
              <a:t>dw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09178-8F67-4EFA-A13D-05786F75F6AE}"/>
              </a:ext>
            </a:extLst>
          </p:cNvPr>
          <p:cNvSpPr txBox="1"/>
          <p:nvPr/>
        </p:nvSpPr>
        <p:spPr>
          <a:xfrm>
            <a:off x="11492165" y="384293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w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1D96F8-D50C-4189-8737-D5CADE3E55D4}"/>
              </a:ext>
            </a:extLst>
          </p:cNvPr>
          <p:cNvSpPr/>
          <p:nvPr/>
        </p:nvSpPr>
        <p:spPr>
          <a:xfrm>
            <a:off x="11051180" y="28999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FF31A5-B779-47DE-9815-0ABD332B0BAD}"/>
              </a:ext>
            </a:extLst>
          </p:cNvPr>
          <p:cNvSpPr/>
          <p:nvPr/>
        </p:nvSpPr>
        <p:spPr>
          <a:xfrm>
            <a:off x="10681061" y="349648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937D04-D5EB-426F-9F5A-DFF36C835F85}"/>
              </a:ext>
            </a:extLst>
          </p:cNvPr>
          <p:cNvSpPr/>
          <p:nvPr/>
        </p:nvSpPr>
        <p:spPr>
          <a:xfrm>
            <a:off x="10528660" y="36401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1C46DB-DEB8-497F-89B4-E66E3D4EF1D2}"/>
              </a:ext>
            </a:extLst>
          </p:cNvPr>
          <p:cNvSpPr/>
          <p:nvPr/>
        </p:nvSpPr>
        <p:spPr>
          <a:xfrm>
            <a:off x="10358846" y="373161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AA7A46-BCB3-4217-A405-1E54A5FFC12F}"/>
              </a:ext>
            </a:extLst>
          </p:cNvPr>
          <p:cNvCxnSpPr/>
          <p:nvPr/>
        </p:nvCxnSpPr>
        <p:spPr>
          <a:xfrm flipH="1">
            <a:off x="10681061" y="2899949"/>
            <a:ext cx="274322" cy="52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E78075-E669-47A5-BE08-3F3C6DD14BCC}"/>
              </a:ext>
            </a:extLst>
          </p:cNvPr>
          <p:cNvCxnSpPr>
            <a:cxnSpLocks/>
          </p:cNvCxnSpPr>
          <p:nvPr/>
        </p:nvCxnSpPr>
        <p:spPr>
          <a:xfrm flipH="1">
            <a:off x="10528660" y="3437674"/>
            <a:ext cx="152401" cy="14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421F69-10B3-47C5-BEC8-A22CE24931BC}"/>
              </a:ext>
            </a:extLst>
          </p:cNvPr>
          <p:cNvCxnSpPr>
            <a:cxnSpLocks/>
          </p:cNvCxnSpPr>
          <p:nvPr/>
        </p:nvCxnSpPr>
        <p:spPr>
          <a:xfrm flipH="1">
            <a:off x="10341427" y="3627081"/>
            <a:ext cx="152400" cy="9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3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47F6-D6F8-4F4A-816C-91A7489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with biases…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141EF-3695-49E6-BD13-7452D46B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C7FA7-F946-466A-A4E9-A7F341BA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84" y="1359877"/>
            <a:ext cx="6208513" cy="5498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50254-E09D-48C4-BA90-273689C2BCF5}"/>
              </a:ext>
            </a:extLst>
          </p:cNvPr>
          <p:cNvSpPr txBox="1"/>
          <p:nvPr/>
        </p:nvSpPr>
        <p:spPr>
          <a:xfrm>
            <a:off x="3759200" y="6205294"/>
            <a:ext cx="16334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activation(z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3616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E999-B208-4CE5-96EA-68A191E8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C68F-EAF4-4BA5-A636-32DDD4492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cost is proportional to the number of connections in the network</a:t>
            </a:r>
          </a:p>
          <a:p>
            <a:pPr lvl="1"/>
            <a:r>
              <a:rPr lang="en-US" dirty="0"/>
              <a:t>Same as forward propagation</a:t>
            </a:r>
          </a:p>
          <a:p>
            <a:pPr lvl="1"/>
            <a:r>
              <a:rPr lang="en-US" dirty="0"/>
              <a:t>The constant for backprop is MUCH larger, so performance is slower</a:t>
            </a:r>
          </a:p>
          <a:p>
            <a:r>
              <a:rPr lang="en-US" dirty="0"/>
              <a:t>Storage of derivatives avoids exponential computational explosion</a:t>
            </a:r>
          </a:p>
          <a:p>
            <a:r>
              <a:rPr lang="en-US" dirty="0">
                <a:hlinkClick r:id="rId2"/>
              </a:rPr>
              <a:t>https://kasperfred.com/series/introduction-to-neural-networks/computational-complexity-of-neural-networks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9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80-7A52-4C6C-8991-38E5719B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9006-2EAC-4E6C-BAEE-00DA99376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Calculating the gradient for all training data is computationally expensive</a:t>
            </a:r>
          </a:p>
          <a:p>
            <a:pPr lvl="1"/>
            <a:r>
              <a:rPr lang="en-US" dirty="0"/>
              <a:t>For very large training sets</a:t>
            </a:r>
          </a:p>
          <a:p>
            <a:pPr lvl="1"/>
            <a:r>
              <a:rPr lang="en-US" dirty="0"/>
              <a:t>The gradient for every sample must be calculated before determining each weight adjustment</a:t>
            </a:r>
          </a:p>
          <a:p>
            <a:pPr lvl="2"/>
            <a:r>
              <a:rPr lang="en-US" dirty="0"/>
              <a:t>Millions of training samples</a:t>
            </a:r>
          </a:p>
          <a:p>
            <a:pPr lvl="2"/>
            <a:r>
              <a:rPr lang="en-US" dirty="0"/>
              <a:t>Billions of weights</a:t>
            </a:r>
          </a:p>
          <a:p>
            <a:pPr lvl="2"/>
            <a:r>
              <a:rPr lang="en-US" dirty="0"/>
              <a:t>Ouch.</a:t>
            </a:r>
          </a:p>
          <a:p>
            <a:r>
              <a:rPr lang="en-US" dirty="0"/>
              <a:t>Alternative: Use a smaller, randomized set (minibatch) instead of the whole training set</a:t>
            </a:r>
          </a:p>
          <a:p>
            <a:pPr lvl="1"/>
            <a:r>
              <a:rPr lang="en-US" dirty="0"/>
              <a:t>This gives an indication</a:t>
            </a:r>
          </a:p>
          <a:p>
            <a:pPr lvl="1"/>
            <a:r>
              <a:rPr lang="en-US" dirty="0"/>
              <a:t>Not precise, but usually accurate</a:t>
            </a:r>
          </a:p>
          <a:p>
            <a:pPr lvl="1"/>
            <a:r>
              <a:rPr lang="en-US" dirty="0"/>
              <a:t>Much faster</a:t>
            </a:r>
          </a:p>
        </p:txBody>
      </p:sp>
    </p:spTree>
    <p:extLst>
      <p:ext uri="{BB962C8B-B14F-4D97-AF65-F5344CB8AC3E}">
        <p14:creationId xmlns:p14="http://schemas.microsoft.com/office/powerpoint/2010/main" val="3550906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A17-5785-4E64-97FA-D6B801FC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01AC-5E83-4EFF-9E65-53EBA9A7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minibatch size should be large enough to capture an unbiased set of the classes</a:t>
            </a:r>
          </a:p>
          <a:p>
            <a:pPr lvl="1"/>
            <a:r>
              <a:rPr lang="en-US" dirty="0"/>
              <a:t>Training data must be shuffled!</a:t>
            </a:r>
          </a:p>
          <a:p>
            <a:r>
              <a:rPr lang="en-US" dirty="0"/>
              <a:t>Compute gradient of the cost function based only on the training samples from the minibatch</a:t>
            </a:r>
          </a:p>
          <a:p>
            <a:pPr lvl="1"/>
            <a:r>
              <a:rPr lang="en-US" dirty="0"/>
              <a:t>Not the actual cost function</a:t>
            </a:r>
          </a:p>
          <a:p>
            <a:pPr lvl="1"/>
            <a:r>
              <a:rPr lang="en-US" dirty="0"/>
              <a:t>But a good approximation</a:t>
            </a:r>
          </a:p>
          <a:p>
            <a:r>
              <a:rPr lang="en-US" dirty="0"/>
              <a:t>The “walk” to the minimum is faster </a:t>
            </a:r>
          </a:p>
          <a:p>
            <a:pPr lvl="1"/>
            <a:r>
              <a:rPr lang="en-US" dirty="0"/>
              <a:t>But less precise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AABD6-7032-4276-B051-63B88ABE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097" y="4843593"/>
            <a:ext cx="4105903" cy="2014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468DD2-1159-4752-868E-794D96360AA5}"/>
              </a:ext>
            </a:extLst>
          </p:cNvPr>
          <p:cNvSpPr txBox="1"/>
          <p:nvPr/>
        </p:nvSpPr>
        <p:spPr>
          <a:xfrm>
            <a:off x="8229599" y="4474261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		SGD</a:t>
            </a:r>
          </a:p>
        </p:txBody>
      </p:sp>
    </p:spTree>
    <p:extLst>
      <p:ext uri="{BB962C8B-B14F-4D97-AF65-F5344CB8AC3E}">
        <p14:creationId xmlns:p14="http://schemas.microsoft.com/office/powerpoint/2010/main" val="300353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053" y="309789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26060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Backprop</a:t>
            </a:r>
            <a:r>
              <a:rPr lang="en-US" spc="-5" dirty="0">
                <a:cs typeface="Times New Roman" panose="02020603050405020304" pitchFamily="18" charset="0"/>
              </a:rPr>
              <a:t>agation</a:t>
            </a:r>
            <a:r>
              <a:rPr spc="-7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5053" y="2785328"/>
            <a:ext cx="7998460" cy="2021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00"/>
              </a:lnSpc>
              <a:tabLst>
                <a:tab pos="716534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ackpr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is the c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ckr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machine learning.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ugly,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annoying,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rid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300"/>
              </a:lnSpc>
              <a:tabLst>
                <a:tab pos="7165340" algn="l"/>
              </a:tabLst>
            </a:pPr>
            <a:r>
              <a:rPr lang="en-US" sz="2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- </a:t>
            </a:r>
            <a:r>
              <a:rPr sz="2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Geoﬀ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5"/>
              </a:spcBef>
            </a:pP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poch">
            <a:extLst>
              <a:ext uri="{FF2B5EF4-FFF2-40B4-BE49-F238E27FC236}">
                <a16:creationId xmlns:a16="http://schemas.microsoft.com/office/drawing/2014/main" id="{55D411F6-9DA7-4C2A-AD3F-894E0BAE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07" y="3303917"/>
            <a:ext cx="4738777" cy="35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5" name="Title 1">
            <a:extLst>
              <a:ext uri="{FF2B5EF4-FFF2-40B4-BE49-F238E27FC236}">
                <a16:creationId xmlns:a16="http://schemas.microsoft.com/office/drawing/2014/main" id="{7BAC258B-F601-48E4-9173-71417291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Epochs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995A0C2A-B4D9-4551-BBD2-DD006A34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Iterations of forward and backward propagation continue until </a:t>
            </a:r>
            <a:r>
              <a:rPr lang="ja-JP" altLang="en-US" sz="2400" dirty="0"/>
              <a:t>“</a:t>
            </a:r>
            <a:r>
              <a:rPr lang="en-US" altLang="ja-JP" sz="2400" dirty="0"/>
              <a:t>convergence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eaLnBrk="1" hangingPunct="1"/>
            <a:r>
              <a:rPr lang="en-US" altLang="en-US" sz="2400" dirty="0"/>
              <a:t>These iterations are referred to as training </a:t>
            </a:r>
            <a:r>
              <a:rPr lang="ja-JP" altLang="en-US" sz="2400" dirty="0"/>
              <a:t>“</a:t>
            </a:r>
            <a:r>
              <a:rPr lang="en-US" altLang="ja-JP" sz="2400" dirty="0"/>
              <a:t>epochs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eaLnBrk="1" hangingPunct="1"/>
            <a:r>
              <a:rPr lang="en-US" altLang="en-US" sz="2400" dirty="0"/>
              <a:t>Too many epochs can contribute to over fitting</a:t>
            </a:r>
          </a:p>
          <a:p>
            <a:pPr eaLnBrk="1" hangingPunct="1"/>
            <a:r>
              <a:rPr lang="en-US" altLang="en-US" sz="2400" dirty="0"/>
              <a:t>Too many hidden layer nodes can also lead to over fitting</a:t>
            </a:r>
          </a:p>
          <a:p>
            <a:pPr eaLnBrk="1" hangingPunct="1"/>
            <a:r>
              <a:rPr lang="en-US" altLang="en-US" sz="2400" dirty="0"/>
              <a:t>Experimentation is key</a:t>
            </a:r>
          </a:p>
        </p:txBody>
      </p:sp>
      <p:sp>
        <p:nvSpPr>
          <p:cNvPr id="103428" name="Slide Number Placeholder 4">
            <a:extLst>
              <a:ext uri="{FF2B5EF4-FFF2-40B4-BE49-F238E27FC236}">
                <a16:creationId xmlns:a16="http://schemas.microsoft.com/office/drawing/2014/main" id="{9B1CB3CB-4C5F-4D90-B820-424E226C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8AA41A-8ACF-45A0-BBF7-B3F69F1C9FE6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87428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8712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Training </a:t>
            </a:r>
            <a:r>
              <a:rPr dirty="0">
                <a:cs typeface="Times New Roman" panose="02020603050405020304" pitchFamily="18" charset="0"/>
              </a:rPr>
              <a:t>a </a:t>
            </a:r>
            <a:r>
              <a:rPr spc="-5" dirty="0">
                <a:cs typeface="Times New Roman" panose="02020603050405020304" pitchFamily="18" charset="0"/>
              </a:rPr>
              <a:t>Neural</a:t>
            </a:r>
            <a:r>
              <a:rPr spc="-1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Network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127989"/>
            <a:ext cx="8322309" cy="2467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AutoNum type="arabicPeriod"/>
              <a:tabLst>
                <a:tab pos="469265" algn="l"/>
                <a:tab pos="469900" algn="l"/>
              </a:tabLst>
            </a:pPr>
            <a:r>
              <a:rPr sz="2800" spc="-5" dirty="0">
                <a:latin typeface="+mj-lt"/>
                <a:cs typeface="Times New Roman" panose="02020603050405020304" pitchFamily="18" charset="0"/>
              </a:rPr>
              <a:t>Randomly initialize weights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lnSpc>
                <a:spcPts val="3345"/>
              </a:lnSpc>
              <a:spcBef>
                <a:spcPts val="6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Implement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forward propagatio</a:t>
            </a:r>
            <a:r>
              <a:rPr lang="en-US" sz="2800" spc="-5" dirty="0">
                <a:latin typeface="+mj-lt"/>
                <a:cs typeface="Times New Roman" panose="02020603050405020304" pitchFamily="18" charset="0"/>
              </a:rPr>
              <a:t>n</a:t>
            </a:r>
            <a:endParaRPr sz="2775" baseline="-21021" dirty="0"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71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Implement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code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compute cost function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Implement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backprop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to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compute partial</a:t>
            </a:r>
            <a:r>
              <a:rPr sz="2800" spc="1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derivatives</a:t>
            </a:r>
            <a:endParaRPr lang="en-US" sz="4100" spc="-5" dirty="0"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Use gradient descent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with backprop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to ﬁt the</a:t>
            </a:r>
            <a:r>
              <a:rPr sz="2800" spc="-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network</a:t>
            </a:r>
            <a:endParaRPr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177" y="201956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78305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Forward</a:t>
            </a:r>
            <a:r>
              <a:rPr spc="-85" dirty="0">
                <a:cs typeface="Times New Roman" panose="02020603050405020304" pitchFamily="18" charset="0"/>
              </a:rPr>
              <a:t> </a:t>
            </a:r>
            <a:r>
              <a:rPr spc="-5" dirty="0">
                <a:cs typeface="Times New Roman" panose="02020603050405020304" pitchFamily="18" charset="0"/>
              </a:rPr>
              <a:t>Propagation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3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2739" y="6666442"/>
            <a:ext cx="1596390" cy="14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30"/>
              </a:lnSpc>
            </a:pP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Based on slide by Andrew</a:t>
            </a:r>
            <a:r>
              <a:rPr sz="1050" spc="-1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7F7F7F"/>
                </a:solidFill>
                <a:latin typeface="Calibri"/>
                <a:cs typeface="Calibri"/>
              </a:rPr>
              <a:t>Ng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057276"/>
            <a:ext cx="8743950" cy="5191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A803A-4217-4FC0-9C92-64610A0297C7}"/>
              </a:ext>
            </a:extLst>
          </p:cNvPr>
          <p:cNvSpPr txBox="1"/>
          <p:nvPr/>
        </p:nvSpPr>
        <p:spPr>
          <a:xfrm>
            <a:off x="6374921" y="5832902"/>
            <a:ext cx="554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g(x)</a:t>
            </a:r>
            <a:r>
              <a:rPr lang="en-US" sz="2400" dirty="0"/>
              <a:t> is our activation function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79190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7132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Random</a:t>
            </a:r>
            <a:r>
              <a:rPr spc="-15" dirty="0">
                <a:cs typeface="Times New Roman" panose="02020603050405020304" pitchFamily="18" charset="0"/>
              </a:rPr>
              <a:t> </a:t>
            </a:r>
            <a:r>
              <a:rPr spc="-10" dirty="0">
                <a:cs typeface="Times New Roman" panose="02020603050405020304" pitchFamily="18" charset="0"/>
              </a:rPr>
              <a:t>Initialization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127988"/>
            <a:ext cx="8282305" cy="130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+mj-lt"/>
                <a:cs typeface="Times New Roman" panose="02020603050405020304" pitchFamily="18" charset="0"/>
              </a:rPr>
              <a:t>Important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to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randomize initial weight</a:t>
            </a:r>
            <a:r>
              <a:rPr sz="2600" spc="3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600" dirty="0">
                <a:latin typeface="+mj-lt"/>
                <a:cs typeface="Times New Roman" panose="02020603050405020304" pitchFamily="18" charset="0"/>
              </a:rPr>
              <a:t>matrices</a:t>
            </a:r>
          </a:p>
          <a:p>
            <a:pPr marL="355600" indent="-342900"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+mj-lt"/>
                <a:cs typeface="Times New Roman" panose="02020603050405020304" pitchFamily="18" charset="0"/>
              </a:rPr>
              <a:t>Can’t have </a:t>
            </a:r>
            <a:r>
              <a:rPr sz="2600" spc="-5" dirty="0">
                <a:latin typeface="+mj-lt"/>
                <a:cs typeface="Times New Roman" panose="02020603050405020304" pitchFamily="18" charset="0"/>
              </a:rPr>
              <a:t>uniform initial weights</a:t>
            </a:r>
            <a:endParaRPr sz="2600" dirty="0">
              <a:latin typeface="+mj-lt"/>
              <a:cs typeface="Times New Roman" panose="02020603050405020304" pitchFamily="18" charset="0"/>
            </a:endParaRPr>
          </a:p>
          <a:p>
            <a:pPr marL="469900">
              <a:spcBef>
                <a:spcPts val="530"/>
              </a:spcBef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Otherwise,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gradients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will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be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identical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&amp; the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NN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won’t</a:t>
            </a:r>
            <a:r>
              <a:rPr sz="2400" spc="26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learn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xfrm>
            <a:off x="8877757" y="6604825"/>
            <a:ext cx="20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75"/>
              </a:lnSpc>
            </a:pPr>
            <a:fld id="{81D60167-4931-47E6-BA6A-407CBD079E47}" type="slidenum">
              <a:rPr lang="en-US" smtClean="0"/>
              <a:pPr marL="25400">
                <a:lnSpc>
                  <a:spcPts val="1275"/>
                </a:lnSpc>
              </a:pPr>
              <a:t>30</a:t>
            </a:fld>
            <a:endParaRPr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9" y="2658452"/>
            <a:ext cx="75438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E50B-5D98-4B05-BC0D-52375A47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7175-4DFB-4B3F-AF51-1FD7FE810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825625"/>
            <a:ext cx="3143249" cy="4351338"/>
          </a:xfrm>
        </p:spPr>
        <p:txBody>
          <a:bodyPr/>
          <a:lstStyle/>
          <a:p>
            <a:r>
              <a:rPr lang="en-US" dirty="0"/>
              <a:t>Matrices represent these operations more efficiently</a:t>
            </a:r>
          </a:p>
          <a:p>
            <a:r>
              <a:rPr lang="en-US" dirty="0"/>
              <a:t>Easier to parallelize!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1A0D7-B1B0-472E-8C48-8C657753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74" y="1524764"/>
            <a:ext cx="8410575" cy="49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5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5576-1E00-493B-84EB-5DE03B34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E8C8-D81E-4AF7-92EF-B55E999CF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 values are vectorized and added after the matrix multiply</a:t>
            </a:r>
          </a:p>
          <a:p>
            <a:r>
              <a:rPr lang="en-US" dirty="0"/>
              <a:t>Sigmoid is applied to the entire result</a:t>
            </a:r>
          </a:p>
          <a:p>
            <a:pPr lvl="1"/>
            <a:r>
              <a:rPr lang="en-US" dirty="0"/>
              <a:t>Technically it is applied to each row individually</a:t>
            </a:r>
          </a:p>
          <a:p>
            <a:r>
              <a:rPr lang="en-US" dirty="0"/>
              <a:t>One expression</a:t>
            </a:r>
          </a:p>
          <a:p>
            <a:pPr lvl="1"/>
            <a:r>
              <a:rPr lang="en-US" dirty="0"/>
              <a:t>For entire layer!</a:t>
            </a:r>
          </a:p>
          <a:p>
            <a:r>
              <a:rPr lang="en-US" dirty="0"/>
              <a:t>Libraries optimize</a:t>
            </a:r>
          </a:p>
          <a:p>
            <a:pPr lvl="1"/>
            <a:r>
              <a:rPr lang="en-US" dirty="0"/>
              <a:t>Matrix math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7BD2E-869A-44C9-973C-7FF76403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3254375"/>
            <a:ext cx="7705725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DA0C7-D603-427F-B23F-4204F010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8" y="5511800"/>
            <a:ext cx="43624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6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3CD2-D94B-4CD3-B8D6-585DE024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with accuracy!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F41E-F327-4EFA-8386-B5319DD97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NN can be 95+% accurate, but still not intelligent</a:t>
            </a:r>
          </a:p>
          <a:p>
            <a:r>
              <a:rPr lang="en-US" dirty="0"/>
              <a:t>What should this network be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EE643-2BDB-4F92-AB3B-8D0F29F5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49" y="2803514"/>
            <a:ext cx="7400925" cy="39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14457" y="6604825"/>
            <a:ext cx="1803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75"/>
              </a:lnSpc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732" y="418268"/>
            <a:ext cx="105156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02690">
              <a:lnSpc>
                <a:spcPct val="100000"/>
              </a:lnSpc>
            </a:pPr>
            <a:r>
              <a:rPr spc="-5" dirty="0">
                <a:cs typeface="Times New Roman" panose="02020603050405020304" pitchFamily="18" charset="0"/>
              </a:rPr>
              <a:t>Perceptron Learning</a:t>
            </a:r>
            <a:r>
              <a:rPr spc="-25" dirty="0">
                <a:cs typeface="Times New Roman" panose="02020603050405020304" pitchFamily="18" charset="0"/>
              </a:rPr>
              <a:t> </a:t>
            </a:r>
            <a:r>
              <a:rPr dirty="0">
                <a:cs typeface="Times New Roman" panose="02020603050405020304" pitchFamily="18" charset="0"/>
              </a:rPr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5360" y="1815861"/>
            <a:ext cx="10189029" cy="4140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15"/>
              </a:lnSpc>
              <a:spcBef>
                <a:spcPts val="1030"/>
              </a:spcBef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Equivalent to the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intuitive</a:t>
            </a:r>
            <a:r>
              <a:rPr sz="2800" spc="-8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rules:</a:t>
            </a:r>
          </a:p>
          <a:p>
            <a:pPr marL="749300" indent="-279400">
              <a:lnSpc>
                <a:spcPts val="3315"/>
              </a:lnSpc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If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output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correct, don’t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change the</a:t>
            </a:r>
            <a:r>
              <a:rPr sz="2800" spc="2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weights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749300" marR="936625" indent="-279400">
              <a:lnSpc>
                <a:spcPts val="2730"/>
              </a:lnSpc>
              <a:spcBef>
                <a:spcPts val="65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If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output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low 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(</a:t>
            </a:r>
            <a:r>
              <a:rPr sz="2800" i="1" spc="5" dirty="0">
                <a:latin typeface="+mj-lt"/>
                <a:cs typeface="Times New Roman" panose="02020603050405020304" pitchFamily="18" charset="0"/>
              </a:rPr>
              <a:t>h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(</a:t>
            </a:r>
            <a:r>
              <a:rPr sz="2800" b="1" spc="5" dirty="0">
                <a:latin typeface="+mj-lt"/>
                <a:cs typeface="Times New Roman" panose="02020603050405020304" pitchFamily="18" charset="0"/>
              </a:rPr>
              <a:t>x</a:t>
            </a:r>
            <a:r>
              <a:rPr sz="2800" spc="5" dirty="0">
                <a:latin typeface="+mj-lt"/>
                <a:cs typeface="Times New Roman" panose="02020603050405020304" pitchFamily="18" charset="0"/>
              </a:rPr>
              <a:t>)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=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0, </a:t>
            </a:r>
            <a:r>
              <a:rPr sz="2800" i="1" spc="114" dirty="0">
                <a:latin typeface="+mj-lt"/>
                <a:cs typeface="Times New Roman" panose="02020603050405020304" pitchFamily="18" charset="0"/>
              </a:rPr>
              <a:t>y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=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1),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increment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weights for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all the inputs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which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are</a:t>
            </a:r>
            <a:r>
              <a:rPr sz="2800" spc="-2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1</a:t>
            </a:r>
          </a:p>
          <a:p>
            <a:pPr marL="749300" marR="741680" indent="-279400">
              <a:lnSpc>
                <a:spcPts val="273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+mj-lt"/>
                <a:cs typeface="Times New Roman" panose="02020603050405020304" pitchFamily="18" charset="0"/>
              </a:rPr>
              <a:t>If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output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is high (</a:t>
            </a:r>
            <a:r>
              <a:rPr sz="2800" i="1" dirty="0">
                <a:latin typeface="+mj-lt"/>
                <a:cs typeface="Times New Roman" panose="02020603050405020304" pitchFamily="18" charset="0"/>
              </a:rPr>
              <a:t>h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(</a:t>
            </a:r>
            <a:r>
              <a:rPr sz="2800" b="1" dirty="0">
                <a:latin typeface="+mj-lt"/>
                <a:cs typeface="Times New Roman" panose="02020603050405020304" pitchFamily="18" charset="0"/>
              </a:rPr>
              <a:t>x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) =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1, </a:t>
            </a:r>
            <a:r>
              <a:rPr sz="2800" i="1" spc="114" dirty="0">
                <a:latin typeface="+mj-lt"/>
                <a:cs typeface="Times New Roman" panose="02020603050405020304" pitchFamily="18" charset="0"/>
              </a:rPr>
              <a:t>y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=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0),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decrement 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weights for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all inputs 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which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are</a:t>
            </a:r>
            <a:r>
              <a:rPr sz="2800" spc="-25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dirty="0">
                <a:latin typeface="+mj-lt"/>
                <a:cs typeface="Times New Roman" panose="02020603050405020304" pitchFamily="18" charset="0"/>
              </a:rPr>
              <a:t>1</a:t>
            </a:r>
            <a:endParaRPr sz="2200" dirty="0">
              <a:latin typeface="+mj-lt"/>
              <a:cs typeface="Times New Roman" panose="02020603050405020304" pitchFamily="18" charset="0"/>
            </a:endParaRPr>
          </a:p>
          <a:p>
            <a:pPr marL="12700"/>
            <a:r>
              <a:rPr sz="2800" b="1" spc="-5" dirty="0">
                <a:latin typeface="+mj-lt"/>
                <a:cs typeface="Times New Roman" panose="02020603050405020304" pitchFamily="18" charset="0"/>
              </a:rPr>
              <a:t>Perceptron Convergence</a:t>
            </a:r>
            <a:r>
              <a:rPr sz="2800" b="1" spc="-10" dirty="0">
                <a:latin typeface="+mj-lt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+mj-lt"/>
                <a:cs typeface="Times New Roman" panose="02020603050405020304" pitchFamily="18" charset="0"/>
              </a:rPr>
              <a:t>Theorem</a:t>
            </a:r>
            <a:r>
              <a:rPr sz="2800" spc="-5" dirty="0">
                <a:latin typeface="+mj-lt"/>
                <a:cs typeface="Times New Roman" panose="02020603050405020304" pitchFamily="18" charset="0"/>
              </a:rPr>
              <a:t>:</a:t>
            </a:r>
            <a:endParaRPr sz="2800" dirty="0">
              <a:latin typeface="+mj-lt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1099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If there is a set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of weights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that is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consistent with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the training  data (i.e., the data is linearly separable), the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perceptron  </a:t>
            </a:r>
            <a:r>
              <a:rPr sz="2400" dirty="0">
                <a:latin typeface="+mj-lt"/>
                <a:cs typeface="Times New Roman" panose="02020603050405020304" pitchFamily="18" charset="0"/>
              </a:rPr>
              <a:t>learning </a:t>
            </a:r>
            <a:r>
              <a:rPr sz="2400" spc="-5" dirty="0">
                <a:latin typeface="+mj-lt"/>
                <a:cs typeface="Times New Roman" panose="02020603050405020304" pitchFamily="18" charset="0"/>
              </a:rPr>
              <a:t>algorithm will converge </a:t>
            </a:r>
            <a:r>
              <a:rPr dirty="0">
                <a:latin typeface="+mj-lt"/>
                <a:cs typeface="Times New Roman" panose="02020603050405020304" pitchFamily="18" charset="0"/>
              </a:rPr>
              <a:t>[Minicksy &amp; Papert,</a:t>
            </a:r>
            <a:r>
              <a:rPr spc="-5" dirty="0">
                <a:latin typeface="+mj-lt"/>
                <a:cs typeface="Times New Roman" panose="02020603050405020304" pitchFamily="18" charset="0"/>
              </a:rPr>
              <a:t> 1969]</a:t>
            </a:r>
            <a:endParaRPr lang="en-US" spc="-5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36" y="1219201"/>
            <a:ext cx="48768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439B-1938-427E-9C33-A1DF282E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78ADD-2A42-458A-987F-FE4BD573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Technique for calculating the Gradient (derivative) of a function</a:t>
            </a:r>
          </a:p>
          <a:p>
            <a:r>
              <a:rPr lang="en-US" dirty="0"/>
              <a:t>Used for Neural Networks to calculate the gradient of the cost function</a:t>
            </a:r>
          </a:p>
          <a:p>
            <a:pPr lvl="1"/>
            <a:r>
              <a:rPr lang="en-US" dirty="0"/>
              <a:t>The gradient of the cost function defines the “adjustments” necessary to all weights, biases to reduce the error</a:t>
            </a:r>
          </a:p>
          <a:p>
            <a:r>
              <a:rPr lang="en-US" dirty="0"/>
              <a:t>Not “learning” by itself</a:t>
            </a:r>
          </a:p>
          <a:p>
            <a:r>
              <a:rPr lang="en-US" dirty="0"/>
              <a:t>What if the cost function is discontinuous?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93FDB-F1EA-4932-929B-2CC052A5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148" y="4211927"/>
            <a:ext cx="4153619" cy="24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2CEE-2813-43F1-9F7A-912FDF13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81913" cy="1325563"/>
          </a:xfrm>
        </p:spPr>
        <p:txBody>
          <a:bodyPr/>
          <a:lstStyle/>
          <a:p>
            <a:r>
              <a:rPr lang="en-US" dirty="0"/>
              <a:t>Backpropagation Example- Computational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304293"/>
            <a:ext cx="9039225" cy="4352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7834D-8D84-4A4C-BC91-BEA018841C03}"/>
              </a:ext>
            </a:extLst>
          </p:cNvPr>
          <p:cNvSpPr txBox="1"/>
          <p:nvPr/>
        </p:nvSpPr>
        <p:spPr>
          <a:xfrm>
            <a:off x="6806242" y="4303523"/>
            <a:ext cx="4442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gradient of </a:t>
            </a:r>
            <a:r>
              <a:rPr lang="en-US" i="1" dirty="0">
                <a:latin typeface="Georgia" panose="02040502050405020303" pitchFamily="18" charset="0"/>
              </a:rPr>
              <a:t>f </a:t>
            </a:r>
          </a:p>
          <a:p>
            <a:r>
              <a:rPr lang="en-US" dirty="0"/>
              <a:t>w.r.t each of the variables</a:t>
            </a:r>
          </a:p>
          <a:p>
            <a:endParaRPr lang="en-US" dirty="0"/>
          </a:p>
          <a:p>
            <a:r>
              <a:rPr lang="en-US" dirty="0"/>
              <a:t>In other words, what is the affect of each of these variables on </a:t>
            </a:r>
            <a:r>
              <a:rPr lang="en-US" i="1" dirty="0">
                <a:latin typeface="Georgia" panose="02040502050405020303" pitchFamily="18" charset="0"/>
              </a:rPr>
              <a:t>f </a:t>
            </a:r>
            <a:r>
              <a:rPr lang="en-US" dirty="0"/>
              <a:t>?  </a:t>
            </a:r>
          </a:p>
          <a:p>
            <a:r>
              <a:rPr lang="en-US" dirty="0"/>
              <a:t>How much does </a:t>
            </a:r>
            <a:r>
              <a:rPr lang="en-US" i="1" dirty="0">
                <a:latin typeface="Georgia" panose="02040502050405020303" pitchFamily="18" charset="0"/>
              </a:rPr>
              <a:t>f </a:t>
            </a:r>
            <a:r>
              <a:rPr lang="en-US" dirty="0"/>
              <a:t>change w.r.t </a:t>
            </a:r>
            <a:r>
              <a:rPr lang="en-US" i="1" dirty="0">
                <a:latin typeface="Georgia" panose="02040502050405020303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304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252537"/>
            <a:ext cx="9039225" cy="43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D3AD2-DC1B-4538-B6D5-DDECFC66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350120"/>
            <a:ext cx="9058275" cy="429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04EFB-B340-4FDE-A024-9E420A94A0AD}"/>
              </a:ext>
            </a:extLst>
          </p:cNvPr>
          <p:cNvSpPr txBox="1"/>
          <p:nvPr/>
        </p:nvSpPr>
        <p:spPr>
          <a:xfrm>
            <a:off x="9299275" y="4528868"/>
            <a:ext cx="191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at the “back”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BC5E33-1E51-4D89-9516-D961C014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3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252537"/>
            <a:ext cx="9039225" cy="43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F1CD3-42BD-4D7F-AE58-E55E68788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912" y="1247775"/>
            <a:ext cx="9020175" cy="43624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8541EF0-81FF-4AC3-8AB0-48884002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AF6D-8B8B-4637-8070-844B1B28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2008"/>
            <a:ext cx="10515600" cy="500332"/>
          </a:xfrm>
        </p:spPr>
        <p:txBody>
          <a:bodyPr>
            <a:normAutofit/>
          </a:bodyPr>
          <a:lstStyle/>
          <a:p>
            <a:r>
              <a:rPr lang="en-US" sz="1600" dirty="0"/>
              <a:t>Credit: </a:t>
            </a:r>
            <a:r>
              <a:rPr lang="en-US" sz="1600" dirty="0">
                <a:hlinkClick r:id="rId2"/>
              </a:rPr>
              <a:t>http://cs231n.stanford.edu/slides/2017/cs231n_2017_lecture4.pdf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46D6B-DC88-4C7B-A410-C6FAEEF7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1252537"/>
            <a:ext cx="9039225" cy="435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504C0B-C4ED-4DBB-921D-57A2197FB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7" y="1219200"/>
            <a:ext cx="9039225" cy="4419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4DF7534-C999-4C85-A3B9-C46F077E5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1678</Words>
  <Application>Microsoft Macintosh PowerPoint</Application>
  <PresentationFormat>Widescreen</PresentationFormat>
  <Paragraphs>320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Tahoma</vt:lpstr>
      <vt:lpstr>Times New Roman</vt:lpstr>
      <vt:lpstr>Office Theme</vt:lpstr>
      <vt:lpstr>CS 2400 Introduction to Artificial Intelligence</vt:lpstr>
      <vt:lpstr>Training a Neural Network</vt:lpstr>
      <vt:lpstr>Forward Propagation</vt:lpstr>
      <vt:lpstr>Perceptron Learning Rule</vt:lpstr>
      <vt:lpstr>Backpropagation</vt:lpstr>
      <vt:lpstr>Backpropagation Example- Computational Graph</vt:lpstr>
      <vt:lpstr>PowerPoint Presentation</vt:lpstr>
      <vt:lpstr>PowerPoint Presentation</vt:lpstr>
      <vt:lpstr>PowerPoint Presentation</vt:lpstr>
      <vt:lpstr>PowerPoint Presentation</vt:lpstr>
      <vt:lpstr>Backpropagation Example</vt:lpstr>
      <vt:lpstr>Backpropagation for Neural Networks</vt:lpstr>
      <vt:lpstr>Backpropagation intuition </vt:lpstr>
      <vt:lpstr>Backpropagation for NN</vt:lpstr>
      <vt:lpstr>Backpropagation Calculus</vt:lpstr>
      <vt:lpstr>Chain Rule</vt:lpstr>
      <vt:lpstr>Chain Rule Options</vt:lpstr>
      <vt:lpstr>Backpropagation</vt:lpstr>
      <vt:lpstr>Backpropagation for NN Example (regression)</vt:lpstr>
      <vt:lpstr>Backpropagation for NN Example (regression)</vt:lpstr>
      <vt:lpstr>Backpropagation for NN Example (regression)</vt:lpstr>
      <vt:lpstr>Backpropagation for NN Example (regression)</vt:lpstr>
      <vt:lpstr>Putting it all together with biases…</vt:lpstr>
      <vt:lpstr>Computational Cost</vt:lpstr>
      <vt:lpstr>Stochastic Gradient Descent</vt:lpstr>
      <vt:lpstr>Minibatch</vt:lpstr>
      <vt:lpstr>Backpropagation Issues</vt:lpstr>
      <vt:lpstr>Epochs</vt:lpstr>
      <vt:lpstr>Training a Neural Network</vt:lpstr>
      <vt:lpstr>Random Initialization</vt:lpstr>
      <vt:lpstr>Implementation Details</vt:lpstr>
      <vt:lpstr>Efficient Calculations</vt:lpstr>
      <vt:lpstr>Be careful with accuracy!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2300 Computational Science</dc:title>
  <dc:creator>Riley, Dr. Derek</dc:creator>
  <cp:lastModifiedBy>Hasker, Dr. Robert</cp:lastModifiedBy>
  <cp:revision>91</cp:revision>
  <dcterms:created xsi:type="dcterms:W3CDTF">2019-03-08T21:52:44Z</dcterms:created>
  <dcterms:modified xsi:type="dcterms:W3CDTF">2021-04-19T13:47:30Z</dcterms:modified>
</cp:coreProperties>
</file>