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767" r:id="rId3"/>
    <p:sldId id="1168" r:id="rId4"/>
    <p:sldId id="1172" r:id="rId5"/>
    <p:sldId id="1169" r:id="rId6"/>
    <p:sldId id="1213" r:id="rId7"/>
    <p:sldId id="1174" r:id="rId8"/>
    <p:sldId id="1175" r:id="rId9"/>
    <p:sldId id="1177" r:id="rId10"/>
    <p:sldId id="1178" r:id="rId11"/>
    <p:sldId id="1180" r:id="rId12"/>
    <p:sldId id="1134" r:id="rId13"/>
    <p:sldId id="1135" r:id="rId14"/>
    <p:sldId id="1214" r:id="rId15"/>
    <p:sldId id="1217" r:id="rId16"/>
    <p:sldId id="1215" r:id="rId17"/>
    <p:sldId id="1136" r:id="rId18"/>
    <p:sldId id="1158" r:id="rId19"/>
    <p:sldId id="1159" r:id="rId20"/>
    <p:sldId id="1137" r:id="rId21"/>
    <p:sldId id="1101" r:id="rId22"/>
    <p:sldId id="1004" r:id="rId23"/>
    <p:sldId id="1141" r:id="rId24"/>
    <p:sldId id="1143" r:id="rId25"/>
    <p:sldId id="1162" r:id="rId26"/>
    <p:sldId id="1144" r:id="rId27"/>
    <p:sldId id="1145" r:id="rId28"/>
    <p:sldId id="1218" r:id="rId29"/>
    <p:sldId id="1146" r:id="rId30"/>
    <p:sldId id="1153" r:id="rId31"/>
    <p:sldId id="1220" r:id="rId32"/>
    <p:sldId id="1221" r:id="rId33"/>
    <p:sldId id="1155" r:id="rId34"/>
    <p:sldId id="1197" r:id="rId35"/>
    <p:sldId id="1198" r:id="rId36"/>
    <p:sldId id="1212" r:id="rId37"/>
    <p:sldId id="1211" r:id="rId38"/>
    <p:sldId id="1200" r:id="rId39"/>
    <p:sldId id="1202" r:id="rId40"/>
    <p:sldId id="1205" r:id="rId41"/>
    <p:sldId id="1208" r:id="rId42"/>
    <p:sldId id="121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1" autoAdjust="0"/>
    <p:restoredTop sz="95244" autoAdjust="0"/>
  </p:normalViewPr>
  <p:slideViewPr>
    <p:cSldViewPr snapToGrid="0">
      <p:cViewPr>
        <p:scale>
          <a:sx n="88" d="100"/>
          <a:sy n="88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BB7F-520A-4A53-A0F5-B847DFC275A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C4D9-830A-4B26-A553-1A37A324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2C4D9-830A-4B26-A553-1A37A324C2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C6D92509-91BC-4413-A842-C285380F8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983366FB-C332-4020-B770-13D13079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1867904D-86D2-4523-9BB9-085BF00AA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7FAD6C-A0BF-4CB5-A857-4E2AA3D16C5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941D842-8872-4DB2-AB2B-5F6E64222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8BDEAE3-C289-4D01-AB03-5259B92964E8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F3E4BCC-AE1E-4C57-B4A0-D81638DEA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E6A0B2D-FABA-43C0-AA88-38D10C283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C71B443-DC65-4345-A07B-DCB3D677F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6FB25D-9368-4259-8EC8-C13C3E62DFF7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39BEAB0-F45A-4C4D-9DA5-15A14F764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AAEC148C-DE47-4D73-966E-46D3CDB47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Reminder: policy describes what action to take from each state</a:t>
            </a:r>
          </a:p>
          <a:p>
            <a:r>
              <a:rPr lang="en-US" altLang="en-US" dirty="0"/>
              <a:t>Goal: learn this policy where we don’t have a clear model of rewards</a:t>
            </a:r>
          </a:p>
          <a:p>
            <a:r>
              <a:rPr lang="en-US" altLang="en-US" dirty="0"/>
              <a:t>  * Dog learning to sit: they don’t know reward is for an action, but slowly learn from trial and error which action results in reward</a:t>
            </a:r>
          </a:p>
          <a:p>
            <a:r>
              <a:rPr lang="en-US" altLang="en-US" dirty="0"/>
              <a:t>Value function: defines value of a policy within the context of a set of rewards</a:t>
            </a:r>
          </a:p>
          <a:p>
            <a:r>
              <a:rPr lang="en-US" altLang="en-US" dirty="0"/>
              <a:t>argmax: find the arguments to a function maximizing some result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2C4D9-830A-4B26-A553-1A37A324C2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FF5FD29-8D4E-49E1-BA26-F2B678CE0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B8CAC3-4794-4BCD-8C3F-F62428BE8B73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F3EF28F-B7ED-4E11-927C-ABB4F1EDA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50F96DE-6E83-4F06-A242-F8CF3D093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AEEBA68-E0EC-4149-B13D-C7B5307F7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738C3E-E0C7-4034-879B-54C4DA017E26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B7F1103-96CA-4B4F-AF0F-D35FF8C49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this notation to match the previous notation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9B89DD0-3553-4F81-944A-9C5715067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061F06-F7C8-4E91-9C4D-7AA3F9A61CFD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D4360BD-3AE7-481C-BD7A-C98025C04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6D73B5-6EA6-4DDA-A277-C0A06085F698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D916AA90-431E-4492-81CA-6DA7050D0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CB5EF4-4B8B-40CA-B78C-B4A064A09A8F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0B0DBD1-38F9-44AC-B91A-4AAAC71B6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FA03F2A-C6DC-4A09-AE27-F1BBE6EC0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68EED35-0205-4543-913C-88109592B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1059A9-7A09-4C23-B868-1260245F3209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546BFDA-A9C8-4359-ABDE-F4C0F934B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A53BA6-5DC3-4F64-81D0-85E10685B31F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31C7C98-690B-4AB0-AB14-56621ED46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8231D98-2935-4E53-82FF-21E87478F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5F9F85D-3803-4A8E-ABD0-9ABFA9373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C142D2-D26C-4795-9071-0DD360CA8839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0575FFE1-08D1-4307-AAF9-CEA5C5E2A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181A2C2B-5315-4108-97FB-6EABA338A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D92DF28-283E-49A8-BAA5-F1CFCB783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3A3C4C-A6AF-4271-863B-D9DF08E44D54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12B4F0D-6F6F-4DB1-B359-10B248D9D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DA87D96-8AF4-43C7-A516-1A1C2E741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0BB158E-B6E6-4F72-9EE7-D596D4F60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45FD953A-BBFA-4FBB-B26A-EF61D363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E0E3ABF4-7EF9-4DB1-8ACC-A78FB7032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055C1C-23B1-4A0F-A92A-2E8C37F36DA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6C93A756-AAF3-44AB-9CDD-92B3A8FB8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652D4A-217A-4B9F-A343-45F806670493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D20D8F5-82BC-49CE-84E8-5685933BA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5650C6A-C0E4-4C32-B574-8909F0373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EB80392C-26B3-4B71-9E18-4ED0EF620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714488-5A9F-4447-B1B1-CF102390FB43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0A0AFDE6-F466-4D0C-88F2-548668515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EAEFA01-8808-433F-ABFC-E7C1187C4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EB80392C-26B3-4B71-9E18-4ED0EF620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714488-5A9F-4447-B1B1-CF102390FB43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0A0AFDE6-F466-4D0C-88F2-548668515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EAEFA01-8808-433F-ABFC-E7C1187C4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05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C843A005-AD54-4D83-8C76-BD49824F0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D4C376-29AA-48AB-AC2A-6B7EAA23D522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22DBAAAC-D6E9-464E-98AB-F154B2271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0C1A8FC5-F829-420E-B31B-09A98A957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EB90034-875A-42EF-9E95-11A8457D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711DD0-4A16-43F5-AEAC-8A5C3C228758}" type="slidenum">
              <a:rPr lang="en-US" altLang="en-US" sz="1300">
                <a:latin typeface="Times New Roman" panose="02020603050405020304" pitchFamily="18" charset="0"/>
              </a:rPr>
              <a:pPr/>
              <a:t>30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6C1E43B-D38F-42D0-9515-E7E713803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0CDA8BA-A8EB-4063-8895-54E71511E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EB90034-875A-42EF-9E95-11A8457D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711DD0-4A16-43F5-AEAC-8A5C3C228758}" type="slidenum">
              <a:rPr lang="en-US" altLang="en-US" sz="1300"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6C1E43B-D38F-42D0-9515-E7E713803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0CDA8BA-A8EB-4063-8895-54E71511E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96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EB90034-875A-42EF-9E95-11A8457D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711DD0-4A16-43F5-AEAC-8A5C3C228758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6C1E43B-D38F-42D0-9515-E7E713803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0CDA8BA-A8EB-4063-8895-54E71511E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4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632DD84F-2C37-4EDA-8442-4D830476D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C9A2890-BCA4-477C-9715-D5D800D4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053D6DD-8A1B-4102-80FB-7239060FE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694724-0F54-4905-B702-8375A5999723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406E501A-593E-4025-A611-A18262DAB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732F67-4091-4C2C-A237-48C6A2299EE2}" type="slidenum">
              <a:rPr lang="en-US" altLang="en-US" sz="1300"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32066378-62D6-4F8A-AD93-3E9E42C0E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9F14D065-0860-4875-9018-23CEEA1BC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A1F6CA28-0AF0-4A60-8561-BBAF9FEF7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B43034FA-4155-4C97-A1E5-F527ADE4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00C3E1C9-7371-41FF-BB6A-3A14A677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E9B3FEA-7F31-40D2-ADFE-4E10F681412A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195F3D8E-8A52-4D07-BD7A-571F13382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4B8F6A3D-9A19-4A58-A652-3F7DE80AE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9FFEADE6-E980-47DD-B00B-009DDF8DF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70CB1F-4007-468E-858E-7E55D26D7871}" type="slidenum">
              <a:rPr lang="en-US" altLang="en-US" sz="1300">
                <a:latin typeface="Times New Roman" panose="02020603050405020304" pitchFamily="18" charset="0"/>
              </a:rPr>
              <a:pPr/>
              <a:t>35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403A5F03-DB55-4793-9697-59FE8EF46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71F2D27F-D80F-402D-9C99-561B75FB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2CDCB51E-6724-4206-B0FD-BCE054E24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BF4180E-8344-4E5A-B8BD-1FDD91F6600C}" type="slidenum">
              <a:rPr lang="en-US" altLang="en-US" sz="1300">
                <a:latin typeface="Times New Roman" panose="02020603050405020304" pitchFamily="18" charset="0"/>
              </a:rPr>
              <a:pPr/>
              <a:t>38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15D01623-0822-403F-BE80-AA790A81A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839997-8289-4963-8E97-7D2C858BFC09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CEB8A9A4-10B1-4A4F-ABDC-406AAA516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030529AF-A674-4328-BE09-B427DD737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CFEB224-71A5-40CC-94E1-98369A4D3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B64F02-A8EF-4937-99A0-41BCE38791B1}" type="slidenum">
              <a:rPr lang="en-US" altLang="en-US" sz="1300">
                <a:latin typeface="Times New Roman" panose="02020603050405020304" pitchFamily="18" charset="0"/>
              </a:rPr>
              <a:pPr/>
              <a:t>40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9676871A-5946-453A-BCAC-11FC402B6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9D2EB919-84BB-472D-B9B0-CF872CFED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E41198DE-9597-452C-89D5-084E1FEBE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810679-E214-41D5-B5A3-CFBE0B6C796D}" type="slidenum">
              <a:rPr lang="en-US" altLang="en-US" sz="1300">
                <a:latin typeface="Times New Roman" panose="02020603050405020304" pitchFamily="18" charset="0"/>
              </a:rPr>
              <a:pPr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144B070B-0DEE-49E5-B7A3-118534F1D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4453CBC-B9D2-40FF-8751-1C4198F1E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993E32BC-A2AF-45B7-92C0-34DA4F47C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03B11DBB-E1FE-4E0A-B31F-C91515B6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(Older </a:t>
            </a:r>
            <a:r>
              <a:rPr lang="en-US" altLang="en-US" dirty="0" err="1"/>
              <a:t>roombas</a:t>
            </a:r>
            <a:r>
              <a:rPr lang="en-US" altLang="en-US" dirty="0"/>
              <a:t> didn’t really search, but newer models do.)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0F820F74-A7EF-408A-AA85-BA058DBC6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BCC82B3-3A95-42C1-83BF-973699079E8C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D75DB23C-5646-4577-A7E7-B266D730F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F5F56560-DC66-4577-8C76-D3323C3B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CF595163-8ED1-41C6-A6B1-8530BA3BE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171E20-5A74-4FFF-A499-ED7AB1D800D6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9D02856-427E-48F4-B6DE-C471AF3DA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D5FABE63-6304-4028-BD2E-BDAAD96E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95F48C2-FC29-4DC4-999A-0FF55E790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2330CC-69F1-4B65-9003-9F18573078DF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83BAA11-A261-44DB-A69A-60B5A69F7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EC603164-A1FC-4D0C-8A83-3963AB6DA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112EC23-1D28-418B-BC1F-BA955C94D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5895B3-EFF2-4FAC-BAF5-9B07F272917D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5C0D7894-0D36-47D6-8772-F35691B48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958FE3E9-86D7-4E13-8906-11DF2D42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2DA2024-128A-4640-AAA2-3182595A0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A69919-916A-4B6A-8F3E-A8FBCDF5772E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ACE0EFD6-C0C8-4668-9BA5-8ABD9D41D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0A8CE5C-6332-44AE-AE67-602ACB44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02312940-B2A7-42D1-BC39-17161993E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71EB69-A9D4-4D66-978B-F7B7E03CF859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0F9B-280C-4F63-B261-BDF4D7F4B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89BA4-1000-4C92-ADFF-207F10034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F60E-BA9B-44E7-8A11-FAE1367B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A6E9-A59B-41E5-B937-AE0989A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CB94-96C5-4F19-99FB-1331ACEC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D9B0-DF59-4AF2-B985-91B9FEB7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10177-DD6E-4BD5-9B29-017F6720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FE51-0849-4507-A235-6F5009D5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80BBD-20F5-4D56-B7A2-2DD90392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BA9A-4354-4E9A-909F-F8F27E3A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ACEFF-95B1-4B79-8E44-E6A29EF39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091E1-9985-4B1A-BDBE-B5FF1364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3843-BBA8-4FB0-B8E6-33F92EDA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3531-9D15-436D-9A6F-D1C1DCCA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C4F0-D14F-4CC3-B00F-90F46A53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103907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283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981200"/>
            <a:ext cx="528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0800" y="4305300"/>
            <a:ext cx="528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2EA4AE-A27F-4A2A-A50F-0284FE4F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57121-95EF-4B30-8630-BC5CD6B95BCB}" type="datetime4">
              <a:rPr lang="en-US"/>
              <a:pPr>
                <a:defRPr/>
              </a:pPr>
              <a:t>May 2, 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32100E-BD25-465A-8EF2-9054DF9E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4AE81F-E8B3-4EF4-B1A4-9CF3F298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5ED5-59B4-45D6-BC8C-CB5B5D13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8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EBC0-F113-4E68-8957-549FA2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672-F548-4A3E-BC62-DE1BA336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2220-6CE3-44C9-8BF9-25FFA23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9916-D1C3-4747-879C-B1F855DD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D32B-29DB-4679-80E8-BED4696E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F79E-55AE-43C6-969B-6033415F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ABD8-0D8F-4617-9A02-8D20D01B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884-1986-4D26-B094-1B671BD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C393-BB1E-4CA5-BBC7-F6D00C4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A0CA-609B-4CA8-80FB-E4446B73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1A60-4A12-484F-ACB7-FAEFCDA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3FB6-20E3-47F2-ADAF-327A5DB9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B2FA-C903-47EF-B368-4B50C0AC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30960-8D3F-4B3D-BAE0-FB69765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10F4-1A73-419E-ACBD-554BD7D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A517-F920-4E3A-BB9D-EF3110D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25D5-19F6-4FD8-A30C-F8C69B8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2114-D77A-4357-8ED2-8A756E0F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784D2-0D7A-41BD-9007-995C13F0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5FC67-7820-47BA-982F-A4F3CCA2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E9E64-1758-4435-A837-EDCC0808E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50328-764F-4964-9046-DD17EEC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CACAB-D346-40DF-B247-EF5077EA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EF60E-86C7-4D57-821B-10EC5180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3C09-F3AB-4B0A-AF4D-F3BF7A3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F7E04-C1E1-4002-B393-FB23CFBC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E6406-5D77-44A0-AD50-9652B863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6266-CF6A-46E6-9DEB-14A7256F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9EA06-2E0B-4F75-86E1-151FB847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E8D07-C981-4826-B267-C35427D9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B7E7-1436-4496-9A98-DB53647B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9314-9AE7-4A3A-BF68-9EDC6DE6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DA9-D308-4395-B424-DD2C4157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6002A-8C96-47F3-892D-1083F993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028CF-6E88-4C11-9E77-890FEF78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9B2DF-D1B4-46F9-BFB1-50091DD7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81469-BA34-4C71-BD61-C971EB1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7B8E-F634-48AC-A90E-D6BDBABE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782FE-B2CF-4ED4-9370-A98AB0675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09158-488C-46B9-9D0D-272116F08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0E3CC-AF9A-4995-AF1D-15691AFF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15167-D9CA-4760-A116-CC497B89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7DD9E-28AF-4249-B733-25DB1F8C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62370-3C7D-4060-B70E-717271E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751A-D79B-4170-A80F-45FC20FE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ACD0-70FD-4494-8ED1-53FAA868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B4C1-4B00-455F-8C8D-6DEBDB24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A9722-BB04-4DF2-8D6A-DA45DA8CC0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reinforcement-learning-demystified-markov-decision-processes-part-1-bf00dda416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nologyreview.com/blog/mimssbits/2566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verstopbuilding.com/blog/minima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faHIxDD5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kdnuggets.com/2019/08/inside-pluribus-facebooks-new-ai-pok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2400 Introduction to </a:t>
            </a:r>
            <a:r>
              <a:rPr lang="en-US"/>
              <a:t>Artificial Intelligence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D1392-9F7D-3A45-8616-087CC86E11FB}"/>
              </a:ext>
            </a:extLst>
          </p:cNvPr>
          <p:cNvSpPr txBox="1"/>
          <p:nvPr/>
        </p:nvSpPr>
        <p:spPr>
          <a:xfrm>
            <a:off x="9217152" y="402336"/>
            <a:ext cx="258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Readings: 12.1, 12.3, 12.4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43B8779-30FF-495B-849A-7E2C7B25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– Reward and Value Functions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A1CB214-051C-466F-9097-051C9BB9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40" y="1676400"/>
            <a:ext cx="1012314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dirty="0"/>
              <a:t>Reward</a:t>
            </a:r>
            <a:r>
              <a:rPr lang="en-US" altLang="en-US" dirty="0"/>
              <a:t>  function indicates what is good </a:t>
            </a:r>
          </a:p>
          <a:p>
            <a:pPr lvl="1"/>
            <a:r>
              <a:rPr lang="en-US" altLang="en-US" dirty="0"/>
              <a:t>in an immediate sense</a:t>
            </a:r>
            <a:endParaRPr lang="en-US" altLang="en-US" b="1" i="1" dirty="0"/>
          </a:p>
          <a:p>
            <a:pPr eaLnBrk="1" hangingPunct="1"/>
            <a:r>
              <a:rPr lang="en-US" altLang="en-US" b="1" i="1" dirty="0"/>
              <a:t>Value</a:t>
            </a:r>
            <a:r>
              <a:rPr lang="en-US" altLang="en-US" dirty="0"/>
              <a:t> of a state is the total amount of reward an agent can expect to accumulate over the future</a:t>
            </a:r>
          </a:p>
          <a:p>
            <a:pPr lvl="1"/>
            <a:r>
              <a:rPr lang="en-US" altLang="en-US" dirty="0"/>
              <a:t>Starting from that state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CED9076F-FC01-413D-92B6-37B8B47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A9D5969-B43E-4B96-9322-1C70E656F42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6498" name="Picture 2" descr="Image result for short term pain long term gain">
            <a:extLst>
              <a:ext uri="{FF2B5EF4-FFF2-40B4-BE49-F238E27FC236}">
                <a16:creationId xmlns:a16="http://schemas.microsoft.com/office/drawing/2014/main" id="{E4A0F780-012B-44FD-B7EE-39126CC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03" y="3666226"/>
            <a:ext cx="3267793" cy="2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72BC426-C170-4688-896D-E36353EB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– </a:t>
            </a:r>
            <a:r>
              <a:rPr lang="en-US" altLang="en-US" i="1"/>
              <a:t>Model</a:t>
            </a:r>
            <a:r>
              <a:rPr lang="en-US" altLang="en-US"/>
              <a:t> of the environment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98BCE1D-456C-4342-BC91-B616AD68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3" y="1676400"/>
            <a:ext cx="9812547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dirty="0"/>
              <a:t>Models</a:t>
            </a:r>
            <a:r>
              <a:rPr lang="en-US" altLang="en-US" dirty="0"/>
              <a:t> provide a </a:t>
            </a:r>
            <a:r>
              <a:rPr lang="en-US" altLang="en-US" b="1" i="1" dirty="0"/>
              <a:t>framework</a:t>
            </a:r>
            <a:r>
              <a:rPr lang="en-US" altLang="en-US" dirty="0"/>
              <a:t> of the environment to be explored</a:t>
            </a:r>
          </a:p>
          <a:p>
            <a:pPr eaLnBrk="1" hangingPunct="1"/>
            <a:r>
              <a:rPr lang="en-US" altLang="en-US" b="1" i="1" dirty="0"/>
              <a:t>Models</a:t>
            </a:r>
            <a:r>
              <a:rPr lang="en-US" altLang="en-US" dirty="0"/>
              <a:t> are used for </a:t>
            </a:r>
            <a:r>
              <a:rPr lang="en-US" altLang="en-US" b="1" i="1" dirty="0"/>
              <a:t>planning</a:t>
            </a:r>
          </a:p>
          <a:p>
            <a:pPr lvl="1"/>
            <a:r>
              <a:rPr lang="en-US" altLang="en-US" sz="2000" dirty="0"/>
              <a:t>Any way of deciding on a course of action</a:t>
            </a:r>
          </a:p>
          <a:p>
            <a:pPr lvl="1"/>
            <a:r>
              <a:rPr lang="en-US" altLang="en-US" sz="2000" dirty="0"/>
              <a:t>Considering possible future situations before they are actually experienced</a:t>
            </a:r>
          </a:p>
          <a:p>
            <a:r>
              <a:rPr lang="en-US" altLang="en-US" dirty="0"/>
              <a:t>What models do you currently use in your learning?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768485E-9B52-42CD-AED7-B58E94F3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63B77EA-BE85-4CC2-BC33-A6A1A3CB0B7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7282" name="Picture 2" descr="Image result for model computer">
            <a:extLst>
              <a:ext uri="{FF2B5EF4-FFF2-40B4-BE49-F238E27FC236}">
                <a16:creationId xmlns:a16="http://schemas.microsoft.com/office/drawing/2014/main" id="{5846BFE4-2765-4D6A-9044-8855D656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66" y="4261282"/>
            <a:ext cx="29802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>
            <a:extLst>
              <a:ext uri="{FF2B5EF4-FFF2-40B4-BE49-F238E27FC236}">
                <a16:creationId xmlns:a16="http://schemas.microsoft.com/office/drawing/2014/main" id="{6259A636-A7E0-4C87-9FFA-EE039510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97" y="14288"/>
            <a:ext cx="5551503" cy="47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3108B018-D61A-4F15-A3EB-438165750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Markov Decision Process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B9CDE1-E12A-44C7-AC3F-BD033DA08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9810" y="1524000"/>
            <a:ext cx="925719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Finite set of states </a:t>
            </a:r>
            <a:r>
              <a:rPr lang="en-US" altLang="en-US" sz="2400" b="1" i="1" dirty="0"/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Set of actions </a:t>
            </a:r>
            <a:r>
              <a:rPr lang="en-US" altLang="en-US" sz="2400" b="1" i="1" dirty="0"/>
              <a:t>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 each discrete time </a:t>
            </a:r>
            <a:r>
              <a:rPr lang="en-US" altLang="en-US" sz="2400" b="1" dirty="0"/>
              <a:t>t</a:t>
            </a:r>
            <a:r>
              <a:rPr lang="en-US" altLang="en-US" sz="2400" dirty="0"/>
              <a:t>, </a:t>
            </a:r>
          </a:p>
          <a:p>
            <a:pPr lvl="1"/>
            <a:r>
              <a:rPr lang="en-US" altLang="en-US" sz="2000" dirty="0"/>
              <a:t>agent observes state </a:t>
            </a:r>
            <a:r>
              <a:rPr lang="en-US" altLang="en-US" sz="2000" b="1" i="1" dirty="0" err="1"/>
              <a:t>s</a:t>
            </a:r>
            <a:r>
              <a:rPr lang="en-US" altLang="en-US" sz="2000" b="1" i="1" baseline="-25000" dirty="0" err="1"/>
              <a:t>t</a:t>
            </a:r>
            <a:r>
              <a:rPr lang="en-US" altLang="en-US" sz="2000" b="1" i="1" dirty="0"/>
              <a:t> </a:t>
            </a:r>
            <a:r>
              <a:rPr lang="en-US" altLang="ko-KR" sz="2000" b="1" i="1" dirty="0">
                <a:ea typeface="굴림" panose="020B0503020000020004" pitchFamily="34" charset="-127"/>
              </a:rPr>
              <a:t>Є</a:t>
            </a:r>
            <a:r>
              <a:rPr lang="en-US" altLang="en-US" sz="2000" b="1" i="1" dirty="0"/>
              <a:t> S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 chooses action </a:t>
            </a:r>
            <a:r>
              <a:rPr lang="en-US" altLang="en-US" sz="2000" b="1" i="1" dirty="0"/>
              <a:t>a</a:t>
            </a:r>
            <a:r>
              <a:rPr lang="en-US" altLang="en-US" sz="2000" b="1" i="1" baseline="-25000" dirty="0"/>
              <a:t>t</a:t>
            </a:r>
            <a:r>
              <a:rPr lang="en-US" altLang="en-US" sz="2000" b="1" i="1" dirty="0"/>
              <a:t> </a:t>
            </a:r>
            <a:r>
              <a:rPr lang="en-US" altLang="ko-KR" sz="2000" b="1" i="1" dirty="0">
                <a:ea typeface="굴림" panose="020B0503020000020004" pitchFamily="34" charset="-127"/>
              </a:rPr>
              <a:t>Є </a:t>
            </a:r>
            <a:r>
              <a:rPr lang="en-US" altLang="en-US" sz="2000" b="1" i="1" dirty="0"/>
              <a:t>A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Then receives reward </a:t>
            </a:r>
            <a:r>
              <a:rPr lang="en-US" altLang="en-US" sz="2400" b="1" i="1" dirty="0"/>
              <a:t>R</a:t>
            </a:r>
            <a:r>
              <a:rPr lang="en-US" altLang="en-US" sz="2400" b="1" i="1" baseline="-25000" dirty="0"/>
              <a:t>t </a:t>
            </a:r>
            <a:r>
              <a:rPr lang="en-US" altLang="en-US" sz="2400" i="1" dirty="0"/>
              <a:t>and state changes to </a:t>
            </a:r>
            <a:r>
              <a:rPr lang="en-US" altLang="en-US" sz="2400" b="1" i="1" dirty="0"/>
              <a:t>s</a:t>
            </a:r>
            <a:r>
              <a:rPr lang="en-US" altLang="en-US" sz="2400" b="1" i="1" baseline="-25000" dirty="0"/>
              <a:t>t+1</a:t>
            </a:r>
            <a:endParaRPr lang="en-US" altLang="en-US" sz="2400" i="1" baseline="-25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Purpose</a:t>
            </a:r>
            <a:endParaRPr lang="en-US" altLang="ko-KR" sz="2400" dirty="0">
              <a:ea typeface="굴림" panose="020B0503020000020004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Find a policy that specifies an action based on a given state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https://towardsdatascience.com/reinforcement-learning-demystified-markov-decision-processes-part-1-bf00dda41690</a:t>
            </a:r>
            <a:endParaRPr lang="en-US" sz="2400" dirty="0"/>
          </a:p>
          <a:p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29FBA2ED-8B27-4AB7-9CCC-49AB477B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C5C9FD-F5E5-4E46-AF7E-4A1B99F9B26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EBF8D0-2B8B-43CA-8621-22266E900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Agent’s Learning Task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6E67A3F-864E-4A27-9832-8EB94FEA7D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9125" y="1676400"/>
            <a:ext cx="10964173" cy="46482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Execute actions in the environment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Observe results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Learn </a:t>
            </a:r>
            <a:r>
              <a:rPr lang="en-US" altLang="en-US" sz="2400" i="1" dirty="0"/>
              <a:t>action policy</a:t>
            </a:r>
            <a:r>
              <a:rPr lang="en-US" altLang="en-US" sz="2400" dirty="0"/>
              <a:t>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sz="2400" b="1" i="1" dirty="0">
                <a:latin typeface="Symbol" panose="05050102010706020507" pitchFamily="18" charset="2"/>
              </a:rPr>
              <a:t> </a:t>
            </a:r>
            <a:r>
              <a:rPr lang="en-US" altLang="en-US" sz="2400" b="1" i="1" dirty="0"/>
              <a:t>: S -&gt; A </a:t>
            </a:r>
            <a:r>
              <a:rPr lang="en-US" altLang="en-US" sz="2400" dirty="0"/>
              <a:t>that maximizes the discounted value of future rewards: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Where                is the discount factor/utility for future rewards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Problem: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Target function to learn </a:t>
            </a:r>
            <a:r>
              <a:rPr lang="en-US" altLang="en-US" sz="2400" i="1" dirty="0"/>
              <a:t>is</a:t>
            </a:r>
            <a:r>
              <a:rPr lang="en-US" altLang="en-US" sz="2400" dirty="0"/>
              <a:t> the action policy</a:t>
            </a:r>
          </a:p>
          <a:p>
            <a:pPr lvl="1"/>
            <a:r>
              <a:rPr lang="en-US" altLang="en-US" sz="2000" dirty="0"/>
              <a:t>but we have </a:t>
            </a:r>
            <a:r>
              <a:rPr lang="en-US" altLang="en-US" sz="2000" i="1" dirty="0"/>
              <a:t>no</a:t>
            </a:r>
            <a:r>
              <a:rPr lang="en-US" altLang="en-US" sz="2000" dirty="0"/>
              <a:t> training examples of form </a:t>
            </a:r>
            <a:r>
              <a:rPr lang="en-US" altLang="en-US" sz="2000" b="1" i="1" dirty="0"/>
              <a:t>&lt;</a:t>
            </a:r>
            <a:r>
              <a:rPr lang="en-US" altLang="en-US" sz="2000" b="1" i="1" dirty="0" err="1"/>
              <a:t>s,a</a:t>
            </a:r>
            <a:r>
              <a:rPr lang="en-US" altLang="en-US" sz="2000" b="1" i="1" dirty="0"/>
              <a:t>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Training examples are of the form of </a:t>
            </a:r>
          </a:p>
          <a:p>
            <a:pPr lvl="1"/>
            <a:r>
              <a:rPr lang="en-US" altLang="en-US" sz="2000" dirty="0"/>
              <a:t>taking action </a:t>
            </a:r>
            <a:r>
              <a:rPr lang="en-US" altLang="en-US" sz="2000" b="1" i="1" dirty="0"/>
              <a:t>a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from a given state </a:t>
            </a:r>
            <a:r>
              <a:rPr lang="en-US" altLang="en-US" sz="2000" b="1" i="1" dirty="0"/>
              <a:t>s</a:t>
            </a:r>
          </a:p>
          <a:p>
            <a:pPr lvl="1"/>
            <a:r>
              <a:rPr lang="en-US" altLang="en-US" sz="2000" dirty="0"/>
              <a:t>observing rewards</a:t>
            </a:r>
            <a:r>
              <a:rPr lang="en-US" altLang="en-US" sz="2000" b="1" dirty="0"/>
              <a:t>:</a:t>
            </a:r>
            <a:r>
              <a:rPr lang="en-US" altLang="en-US" sz="2000" b="1" i="1" dirty="0"/>
              <a:t>&lt;&lt;</a:t>
            </a:r>
            <a:r>
              <a:rPr lang="en-US" altLang="en-US" sz="2000" b="1" i="1" dirty="0" err="1"/>
              <a:t>s,a</a:t>
            </a:r>
            <a:r>
              <a:rPr lang="en-US" altLang="en-US" sz="2000" b="1" i="1" dirty="0"/>
              <a:t>&gt;,r&gt;</a:t>
            </a:r>
          </a:p>
        </p:txBody>
      </p:sp>
      <p:sp>
        <p:nvSpPr>
          <p:cNvPr id="31747" name="Slide Number Placeholder 7">
            <a:extLst>
              <a:ext uri="{FF2B5EF4-FFF2-40B4-BE49-F238E27FC236}">
                <a16:creationId xmlns:a16="http://schemas.microsoft.com/office/drawing/2014/main" id="{B0F6FDD4-9305-4A22-9EB9-7746AEEA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A9024F-AA22-45BA-8334-E20E2A7570C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90" name="Picture 8">
            <a:extLst>
              <a:ext uri="{FF2B5EF4-FFF2-40B4-BE49-F238E27FC236}">
                <a16:creationId xmlns:a16="http://schemas.microsoft.com/office/drawing/2014/main" id="{D3CDBF7D-A07B-4345-923A-CDACFA3B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63" y="3517792"/>
            <a:ext cx="996166" cy="30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DE5455BF-630B-442B-A872-F6B6E7D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70" y="2735817"/>
            <a:ext cx="4659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52A3E1-3442-43A7-9A71-68F1D7EA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Factor/Utility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84761C-DB4A-4496-8E19-C287EA54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Desirability of some future event</a:t>
            </a:r>
          </a:p>
          <a:p>
            <a:pPr lvl="1"/>
            <a:r>
              <a:rPr lang="en-US" dirty="0"/>
              <a:t>Perceived at the present time</a:t>
            </a:r>
          </a:p>
          <a:p>
            <a:pPr lvl="1"/>
            <a:r>
              <a:rPr lang="en-US" dirty="0"/>
              <a:t>Not at the time of occurrence</a:t>
            </a:r>
          </a:p>
          <a:p>
            <a:r>
              <a:rPr lang="en-US" dirty="0"/>
              <a:t>Inherently, utility is lower if the event is farther ahead in time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Concept</a:t>
            </a:r>
          </a:p>
          <a:p>
            <a:pPr lvl="1"/>
            <a:r>
              <a:rPr lang="en-US" dirty="0"/>
              <a:t>Degree of an agent’s patience</a:t>
            </a:r>
          </a:p>
          <a:p>
            <a:pPr lvl="2"/>
            <a:r>
              <a:rPr lang="en-US" dirty="0"/>
              <a:t>Assuming rationality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Experiments with human agents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People who choose 1 candy bar today over 2 tomorrow will likely choose 2 candy bars 101 days from now over 1 candy bar 100 days from now</a:t>
            </a:r>
            <a:endParaRPr lang="en-US" dirty="0"/>
          </a:p>
          <a:p>
            <a:pPr lvl="1"/>
            <a:r>
              <a:rPr lang="en-US" dirty="0"/>
              <a:t>Marshmallow test</a:t>
            </a:r>
          </a:p>
          <a:p>
            <a:pPr lvl="2"/>
            <a:r>
              <a:rPr lang="en-US" dirty="0">
                <a:hlinkClick r:id="rId2"/>
              </a:rPr>
              <a:t>https://www.youtube.com/watch?v=QX_oy9614HQ</a:t>
            </a:r>
            <a:endParaRPr lang="en-US" dirty="0"/>
          </a:p>
        </p:txBody>
      </p:sp>
      <p:pic>
        <p:nvPicPr>
          <p:cNvPr id="99330" name="Picture 2" descr="Image result for mashmallow test">
            <a:extLst>
              <a:ext uri="{FF2B5EF4-FFF2-40B4-BE49-F238E27FC236}">
                <a16:creationId xmlns:a16="http://schemas.microsoft.com/office/drawing/2014/main" id="{65A63896-D98B-42A7-8A4C-564ADAD9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70" y="261608"/>
            <a:ext cx="3537575" cy="19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4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23B-6FAA-2D46-9571-76A2FE92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C33C-E53B-F64F-8C08-4E7E58C6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086"/>
            <a:ext cx="10515600" cy="44159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Reinforcement learning: learning to take actions in an environment</a:t>
            </a:r>
          </a:p>
          <a:p>
            <a:r>
              <a:rPr lang="en-US" dirty="0"/>
              <a:t>Elements:</a:t>
            </a:r>
          </a:p>
          <a:p>
            <a:pPr lvl="1"/>
            <a:r>
              <a:rPr lang="en-US" altLang="en-US" dirty="0"/>
              <a:t>policy – what’s learned</a:t>
            </a:r>
          </a:p>
          <a:p>
            <a:pPr lvl="1"/>
            <a:r>
              <a:rPr lang="en-US" altLang="en-US" dirty="0"/>
              <a:t>reward function: reward for particular actions</a:t>
            </a:r>
          </a:p>
          <a:p>
            <a:pPr lvl="1"/>
            <a:r>
              <a:rPr lang="en-US" altLang="en-US" dirty="0"/>
              <a:t>value function: total reward that can be earned</a:t>
            </a:r>
          </a:p>
          <a:p>
            <a:pPr lvl="1"/>
            <a:r>
              <a:rPr lang="en-US" altLang="en-US" dirty="0"/>
              <a:t>(optional) model of the environment</a:t>
            </a:r>
          </a:p>
          <a:p>
            <a:r>
              <a:rPr lang="en-US" altLang="en-US" dirty="0"/>
              <a:t>Markov decision process: a </a:t>
            </a:r>
            <a:r>
              <a:rPr lang="en-US" altLang="en-US"/>
              <a:t>mathematical formulation </a:t>
            </a:r>
            <a:r>
              <a:rPr lang="en-US" altLang="en-US" dirty="0"/>
              <a:t>of RL</a:t>
            </a:r>
          </a:p>
          <a:p>
            <a:r>
              <a:rPr lang="en-US" altLang="en-US" dirty="0"/>
              <a:t>Discount factor: accounts for lowered value of delayed rewards</a:t>
            </a:r>
          </a:p>
          <a:p>
            <a:r>
              <a:rPr lang="en-US" altLang="en-US" dirty="0"/>
              <a:t>RL goal: learn </a:t>
            </a:r>
            <a:r>
              <a:rPr lang="en-US" altLang="en-US" i="1" dirty="0"/>
              <a:t>action policy</a:t>
            </a:r>
            <a:r>
              <a:rPr lang="en-US" altLang="en-US" dirty="0"/>
              <a:t> </a:t>
            </a:r>
            <a:r>
              <a:rPr lang="en-US" altLang="en-US" b="1" i="1" dirty="0">
                <a:latin typeface="Symbol" panose="05050102010706020507" pitchFamily="18" charset="2"/>
              </a:rPr>
              <a:t>p </a:t>
            </a:r>
            <a:r>
              <a:rPr lang="en-US" altLang="en-US" b="1" i="1" dirty="0"/>
              <a:t>: S -&gt; A </a:t>
            </a:r>
            <a:r>
              <a:rPr lang="en-US" altLang="en-US" dirty="0"/>
              <a:t>that maximizes the discounted value of future rewards: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   Where gamma is the discount factor/utility for future rewards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64C0F9-591F-4843-8DF4-F6E4A688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04" y="4401779"/>
            <a:ext cx="4659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7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283F-833D-4F43-A62F-47DA762D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434F-C546-9E4F-908A-4A742BFB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188" cy="45079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RL goal: learn an optimal policy from history of interaction with the environment</a:t>
            </a:r>
          </a:p>
          <a:p>
            <a:r>
              <a:rPr lang="en-US" dirty="0"/>
              <a:t>History:</a:t>
            </a:r>
          </a:p>
          <a:p>
            <a:pPr lvl="1"/>
            <a:r>
              <a:rPr lang="en-US" dirty="0"/>
              <a:t>states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rewards</a:t>
            </a:r>
          </a:p>
          <a:p>
            <a:r>
              <a:rPr lang="en-US" dirty="0"/>
              <a:t>Goal: find Q*(s, a): expected (</a:t>
            </a:r>
            <a:r>
              <a:rPr lang="en-US" i="1" dirty="0"/>
              <a:t>maximal</a:t>
            </a:r>
            <a:r>
              <a:rPr lang="en-US" dirty="0"/>
              <a:t>) reward of doing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 using an </a:t>
            </a:r>
            <a:r>
              <a:rPr lang="en-US" b="1" i="1" dirty="0"/>
              <a:t>optimal</a:t>
            </a:r>
            <a:r>
              <a:rPr lang="en-US" dirty="0"/>
              <a:t> policy</a:t>
            </a:r>
          </a:p>
          <a:p>
            <a:r>
              <a:rPr lang="en-US" dirty="0"/>
              <a:t>Q-learning: using </a:t>
            </a:r>
            <a:r>
              <a:rPr lang="en-US" i="1" dirty="0"/>
              <a:t>temporal differences </a:t>
            </a:r>
            <a:r>
              <a:rPr lang="en-US" dirty="0"/>
              <a:t>(sect. 12.3) to estimate Q*(s, a)</a:t>
            </a:r>
          </a:p>
          <a:p>
            <a:pPr lvl="1"/>
            <a:r>
              <a:rPr lang="en-US" dirty="0"/>
              <a:t>That is, the difference between the currently known reward and the previously computed reward, adjusted by a learning factor.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74471-5141-BD46-9401-C509E320A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42" y="2823466"/>
            <a:ext cx="8585058" cy="11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1946343-6F3E-4F9B-B619-ABF3E442F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Value Function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F80AB73-7E94-4BEC-86BA-6F7D981A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1749EB2-3D03-47A3-97AB-060877F79E5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A5AD24D-5B6D-46BC-97E1-DB3C568588B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7378" y="1520224"/>
            <a:ext cx="91440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dirty="0"/>
              <a:t>Goal: compute Q*, that is, Q*(S, A)</a:t>
            </a:r>
          </a:p>
          <a:p>
            <a:pPr lvl="1"/>
            <a:r>
              <a:rPr lang="en-US" altLang="en-US" sz="1600" dirty="0"/>
              <a:t>S: set states</a:t>
            </a:r>
          </a:p>
          <a:p>
            <a:pPr lvl="1"/>
            <a:r>
              <a:rPr lang="en-US" altLang="en-US" sz="1600" dirty="0"/>
              <a:t>A: set actions</a:t>
            </a:r>
          </a:p>
          <a:p>
            <a:pPr eaLnBrk="1" hangingPunct="1"/>
            <a:r>
              <a:rPr lang="en-US" altLang="en-US" sz="2000" dirty="0"/>
              <a:t>Will keep a table Q[S, A], of </a:t>
            </a:r>
            <a:r>
              <a:rPr lang="en-US" altLang="en-US" sz="2000" i="1" dirty="0"/>
              <a:t>current estimates </a:t>
            </a:r>
            <a:r>
              <a:rPr lang="en-US" altLang="en-US" sz="2000" dirty="0"/>
              <a:t>of Q*</a:t>
            </a:r>
          </a:p>
          <a:p>
            <a:pPr lvl="1"/>
            <a:r>
              <a:rPr lang="en-US" altLang="en-US" sz="1600" dirty="0"/>
              <a:t>Note the brackets!</a:t>
            </a:r>
          </a:p>
          <a:p>
            <a:r>
              <a:rPr lang="en-US" altLang="en-US" sz="2000" dirty="0"/>
              <a:t>Basic formula: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alpha: learning rate</a:t>
            </a:r>
          </a:p>
          <a:p>
            <a:r>
              <a:rPr lang="en-US" altLang="en-US" sz="2000" dirty="0"/>
              <a:t>gamma: discount factor</a:t>
            </a:r>
          </a:p>
          <a:p>
            <a:r>
              <a:rPr lang="en-US" altLang="en-US" sz="2000" dirty="0"/>
              <a:t>r: reward for doing action a</a:t>
            </a:r>
          </a:p>
          <a:p>
            <a:r>
              <a:rPr lang="en-US" altLang="en-US" sz="2000" dirty="0"/>
              <a:t>s’: state reached after doing a in state s</a:t>
            </a:r>
          </a:p>
          <a:p>
            <a:r>
              <a:rPr lang="en-US" altLang="en-US" sz="2000" dirty="0"/>
              <a:t>max over a’: maximum over the actions </a:t>
            </a:r>
            <a:r>
              <a:rPr lang="en-US" altLang="en-US" sz="2000" i="1" dirty="0"/>
              <a:t>from</a:t>
            </a:r>
            <a:r>
              <a:rPr lang="en-US" altLang="en-US" sz="2000" dirty="0"/>
              <a:t> state s’</a:t>
            </a:r>
          </a:p>
        </p:txBody>
      </p:sp>
      <p:graphicFrame>
        <p:nvGraphicFramePr>
          <p:cNvPr id="17416" name="Object 8">
            <a:extLst>
              <a:ext uri="{FF2B5EF4-FFF2-40B4-BE49-F238E27FC236}">
                <a16:creationId xmlns:a16="http://schemas.microsoft.com/office/drawing/2014/main" id="{558E1EC0-F816-4F08-898E-9C1A26E65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1800" y="2298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7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7416" name="Object 8">
                        <a:extLst>
                          <a:ext uri="{FF2B5EF4-FFF2-40B4-BE49-F238E27FC236}">
                            <a16:creationId xmlns:a16="http://schemas.microsoft.com/office/drawing/2014/main" id="{558E1EC0-F816-4F08-898E-9C1A26E65D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2987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1F48F2-812D-9542-AC4F-6E7FD8ACB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99" y="3373930"/>
            <a:ext cx="6899020" cy="101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BDD22-A743-A64F-8BE5-5FA132D1AC4D}"/>
              </a:ext>
            </a:extLst>
          </p:cNvPr>
          <p:cNvSpPr txBox="1"/>
          <p:nvPr/>
        </p:nvSpPr>
        <p:spPr>
          <a:xfrm>
            <a:off x="3773281" y="1807304"/>
            <a:ext cx="775005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Algorithm to compute Q[], where Q[s, a] = 0 initially.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68B4BA-C896-6A48-8B0B-1AD273B82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>
          <a:xfrm>
            <a:off x="3773279" y="2331720"/>
            <a:ext cx="7750059" cy="2194560"/>
          </a:xfr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589162-01D5-402F-BFEE-4E8D46B3E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/>
              <a:t>Q Function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B818D12C-101A-4B56-9F73-8977EDEF7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1624" y="1690688"/>
            <a:ext cx="7381335" cy="4278924"/>
          </a:xfrm>
          <a:noFill/>
        </p:spPr>
      </p:pic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B9BB015B-ECA6-434E-8C6B-1F53985D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31E4129-AB05-4354-9946-330BADED3A1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6C1728-3975-4BEE-B400-3FFCF7B49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3200"/>
              <a:t>Training Rule to Learn Q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A0CC210E-717D-4BF2-83CD-96ECE3660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47800"/>
            <a:ext cx="6705600" cy="4929188"/>
          </a:xfrm>
          <a:noFill/>
        </p:spPr>
      </p:pic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E22DAB83-4C29-4671-81CD-22F1F704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5E43058-0FA6-4726-A4DF-C763D0B90C3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664B0-B1A7-F342-A5BA-F076E06FF5F5}"/>
              </a:ext>
            </a:extLst>
          </p:cNvPr>
          <p:cNvSpPr txBox="1"/>
          <p:nvPr/>
        </p:nvSpPr>
        <p:spPr>
          <a:xfrm>
            <a:off x="9702800" y="4253180"/>
            <a:ext cx="2006599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Note: textbook uses Q[s, a] rather than </a:t>
            </a:r>
          </a:p>
          <a:p>
            <a:r>
              <a:rPr lang="en-US" sz="2000" dirty="0"/>
              <a:t>Q-circumflex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3821A9-06DD-414E-9E51-04E40C852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67818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AU" altLang="zh-TW"/>
              <a:t>Reinforcement Learning (RL)</a:t>
            </a:r>
            <a:endParaRPr lang="en-US" altLang="en-US">
              <a:ea typeface="PMingLiU" panose="02020500000000000000" pitchFamily="18" charset="-12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F633D7-0B6E-4405-88B0-26E7DE38B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5360" y="1676400"/>
            <a:ext cx="9159240" cy="46482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 dirty="0"/>
              <a:t>RL</a:t>
            </a:r>
            <a:r>
              <a:rPr lang="en-US" altLang="en-US" sz="2000" dirty="0"/>
              <a:t> is concerned with how an </a:t>
            </a:r>
            <a:r>
              <a:rPr lang="en-US" altLang="en-US" sz="2000" b="1" i="1" dirty="0"/>
              <a:t>agent</a:t>
            </a:r>
            <a:r>
              <a:rPr lang="en-US" altLang="en-US" sz="2000" dirty="0"/>
              <a:t> ought to take </a:t>
            </a:r>
            <a:r>
              <a:rPr lang="en-US" altLang="en-US" sz="2000" b="1" i="1" dirty="0"/>
              <a:t>actions</a:t>
            </a:r>
            <a:r>
              <a:rPr lang="en-US" altLang="en-US" sz="2000" dirty="0"/>
              <a:t>  in an </a:t>
            </a:r>
            <a:r>
              <a:rPr lang="en-US" altLang="en-US" sz="2000" b="1" i="1" dirty="0"/>
              <a:t>environment</a:t>
            </a:r>
            <a:r>
              <a:rPr lang="en-US" altLang="en-US" sz="2000" dirty="0"/>
              <a:t>  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/>
              <a:t>so as to </a:t>
            </a:r>
            <a:r>
              <a:rPr lang="en-US" altLang="en-US" sz="1600" b="1" i="1" dirty="0"/>
              <a:t>maximize </a:t>
            </a:r>
            <a:r>
              <a:rPr lang="en-US" altLang="en-US" sz="1600" dirty="0"/>
              <a:t>some notion of </a:t>
            </a:r>
            <a:r>
              <a:rPr lang="en-US" altLang="en-US" sz="1600" b="1" i="1" dirty="0"/>
              <a:t>cumulative reward</a:t>
            </a:r>
            <a:endParaRPr lang="en-US" altLang="en-US" sz="16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000" b="1" i="1" dirty="0"/>
              <a:t>Learning by interacting with the environment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/>
              <a:t>Underlies nearly all theories of learning and intelligence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2389933F-BB3C-4CAE-A113-D19C32D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9BF885E-109C-4FA4-B2B6-4BE67AE6839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Picture 9" descr="http://www.technologyreview.com/blog/mimssbits/files/45930/baby_on_board.jpg">
            <a:extLst>
              <a:ext uri="{FF2B5EF4-FFF2-40B4-BE49-F238E27FC236}">
                <a16:creationId xmlns:a16="http://schemas.microsoft.com/office/drawing/2014/main" id="{F5DD866E-92BA-40FA-81FE-CDB75997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1"/>
            <a:ext cx="2057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8">
            <a:extLst>
              <a:ext uri="{FF2B5EF4-FFF2-40B4-BE49-F238E27FC236}">
                <a16:creationId xmlns:a16="http://schemas.microsoft.com/office/drawing/2014/main" id="{5AB14CA6-04CB-4352-9052-5A0FAC88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64820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Babies Take the Wheel of Driving Robots</a:t>
            </a:r>
          </a:p>
          <a:p>
            <a:pPr eaLnBrk="1" hangingPunct="1"/>
            <a:r>
              <a:rPr lang="en-US" altLang="en-US" sz="1600" i="1" dirty="0"/>
              <a:t>Giving disabled babies the power of movement could improve their development.</a:t>
            </a:r>
          </a:p>
          <a:p>
            <a:pPr eaLnBrk="1" hangingPunct="1"/>
            <a:r>
              <a:rPr lang="en-US" altLang="en-US" sz="1600" dirty="0">
                <a:hlinkClick r:id="rId4"/>
              </a:rPr>
              <a:t>http://www.technologyreview.com/blog/mimssbits/25667/</a:t>
            </a:r>
            <a:endParaRPr lang="en-US" altLang="en-US" sz="1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B7CEC15-A2F0-44FE-B252-D8692F5A9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3200"/>
              <a:t>Q Learning from Deterministic Worlds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AF1B5C64-8D36-45CA-945D-C928CA081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0"/>
            <a:ext cx="6705600" cy="4838700"/>
          </a:xfrm>
        </p:spPr>
      </p:pic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839356F-40BB-4411-A372-827FBAAA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D7984F1-DCA8-4929-8845-46C91691514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D3C1908-2CAC-466F-9242-0E6AF14EB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AU" altLang="zh-TW" sz="3200" dirty="0"/>
              <a:t>Example: updating Q approximation</a:t>
            </a:r>
            <a:endParaRPr lang="en-US" altLang="en-US" sz="3200" dirty="0">
              <a:ea typeface="PMingLiU" panose="02020500000000000000" pitchFamily="18" charset="-120"/>
            </a:endParaRP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5FA17237-4635-46EB-8F22-1F1305EB8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511301"/>
            <a:ext cx="5251450" cy="4525963"/>
          </a:xfrm>
          <a:noFill/>
        </p:spPr>
      </p:pic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30EC18FB-804A-42B2-B51A-EC20877D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A55CB7-1092-476A-B000-82B2A2A1DB6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542A341C-C436-7441-BDF3-F4CD48655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77" y="4360355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3AA94744-F0ED-48B9-BAD1-50EA76B91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6673" y="138112"/>
            <a:ext cx="5657850" cy="6400800"/>
          </a:xfrm>
          <a:noFill/>
        </p:spPr>
      </p:pic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718C8198-17BA-47BC-9A7D-B45ED872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802D326-8B7F-465B-8E20-3752BBF6D20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CB62911A-15F6-E04C-8D85-25351003F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3" y="1661603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3446F-E7F8-814B-B423-EBE888F3EEB4}"/>
              </a:ext>
            </a:extLst>
          </p:cNvPr>
          <p:cNvSpPr txBox="1"/>
          <p:nvPr/>
        </p:nvSpPr>
        <p:spPr>
          <a:xfrm>
            <a:off x="465513" y="3890356"/>
            <a:ext cx="4540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Initially: all of Q[s, a]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Upper box: one iteration across all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Reward for moving to goal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left: Q[S, A] after multiple iterations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Lower: extracting a policy from the Q[S, 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7225E-A2EF-CA4C-B987-485D9794BCE2}"/>
              </a:ext>
            </a:extLst>
          </p:cNvPr>
          <p:cNvSpPr txBox="1"/>
          <p:nvPr/>
        </p:nvSpPr>
        <p:spPr>
          <a:xfrm>
            <a:off x="6845358" y="4121188"/>
            <a:ext cx="384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</a:t>
            </a: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C7C0C293-2862-45C0-B307-E8C9F2ECB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Q-Learning –</a:t>
            </a:r>
            <a:br>
              <a:rPr lang="en-US" dirty="0"/>
            </a:br>
            <a:r>
              <a:rPr lang="en-US" dirty="0"/>
              <a:t>Modeling the environment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69E9CB7-69AC-4E28-BDD9-D78EE15F22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5 rooms in a building connected by doors. Goal state is F (leave building).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AA2ECD5D-C7E3-4D26-A0D6-C78B6C0D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E553EA-2D38-4DBA-8478-8493106CED3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82" name="Picture 4" descr="Modeling-Environment_clip_image002">
            <a:extLst>
              <a:ext uri="{FF2B5EF4-FFF2-40B4-BE49-F238E27FC236}">
                <a16:creationId xmlns:a16="http://schemas.microsoft.com/office/drawing/2014/main" id="{F26FD6FF-B66B-43A6-BC2A-684806EB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1"/>
            <a:ext cx="6858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EB2A74-B755-4728-9593-F03F6B449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Learn through experience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A677F0A-A11E-4F63-B391-B8B82A377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849" y="1752600"/>
            <a:ext cx="9683151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Robot can </a:t>
            </a:r>
            <a:r>
              <a:rPr lang="en-US" altLang="en-US" sz="2400" i="1" dirty="0"/>
              <a:t>learn through experience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It does not know which sequence of doors the agent must pass </a:t>
            </a:r>
          </a:p>
          <a:p>
            <a:pPr lvl="1"/>
            <a:r>
              <a:rPr lang="en-US" altLang="en-US" sz="1800" dirty="0"/>
              <a:t>for example, to go outside the building or anywhere else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C4E6232D-85CC-40DC-A7B4-D68A8208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9D74C2-E822-4E00-9F07-4FA30192CB9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30" name="Picture 4" descr="Agent_clip_image002">
            <a:extLst>
              <a:ext uri="{FF2B5EF4-FFF2-40B4-BE49-F238E27FC236}">
                <a16:creationId xmlns:a16="http://schemas.microsoft.com/office/drawing/2014/main" id="{16F32EB1-F9B8-4064-9A3E-9EDD8095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56463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9C016FC-1A7C-42CB-83C3-525DFA0E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 Learning Algorithm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8A71319-CE2C-4EA9-AF0F-6A1F8F50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52600"/>
            <a:ext cx="80772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Set learning rate parameter 𝛾 and environment reward matrix </a:t>
            </a:r>
            <a:r>
              <a:rPr lang="en-US" altLang="en-US" sz="2000" b="1" dirty="0"/>
              <a:t>R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Initialize matrix </a:t>
            </a:r>
            <a:r>
              <a:rPr lang="en-US" altLang="en-US" sz="2000" b="1" dirty="0"/>
              <a:t>Q </a:t>
            </a:r>
            <a:r>
              <a:rPr lang="en-US" altLang="en-US" sz="2000" dirty="0"/>
              <a:t>as zero matrix</a:t>
            </a:r>
          </a:p>
          <a:p>
            <a:pPr eaLnBrk="1" hangingPunct="1"/>
            <a:r>
              <a:rPr lang="en-US" altLang="en-US" sz="2000" dirty="0"/>
              <a:t>For each episode:</a:t>
            </a:r>
          </a:p>
          <a:p>
            <a:pPr lvl="1" eaLnBrk="1" hangingPunct="1"/>
            <a:r>
              <a:rPr lang="en-US" altLang="en-US" sz="2000" dirty="0"/>
              <a:t>Select random initial state</a:t>
            </a:r>
          </a:p>
          <a:p>
            <a:pPr lvl="1" eaLnBrk="1" hangingPunct="1"/>
            <a:r>
              <a:rPr lang="en-US" altLang="en-US" sz="2000" dirty="0"/>
              <a:t>Do while we have not reached the goal state</a:t>
            </a:r>
          </a:p>
          <a:p>
            <a:pPr lvl="2" eaLnBrk="1" hangingPunct="1"/>
            <a:r>
              <a:rPr lang="en-US" altLang="en-US" dirty="0"/>
              <a:t>Select one among all possible actions for the current state</a:t>
            </a:r>
          </a:p>
          <a:p>
            <a:pPr lvl="2" eaLnBrk="1" hangingPunct="1"/>
            <a:r>
              <a:rPr lang="en-US" altLang="en-US" dirty="0"/>
              <a:t>Using this possible action, </a:t>
            </a:r>
            <a:r>
              <a:rPr lang="en-US" altLang="en-US" i="1" dirty="0"/>
              <a:t>consider  </a:t>
            </a:r>
            <a:r>
              <a:rPr lang="en-US" altLang="en-US" dirty="0"/>
              <a:t>to go to the next state</a:t>
            </a:r>
          </a:p>
          <a:p>
            <a:pPr lvl="2" eaLnBrk="1" hangingPunct="1"/>
            <a:r>
              <a:rPr lang="en-US" altLang="en-US" dirty="0"/>
              <a:t>Get maximum Q value of this next state based on all possible actions</a:t>
            </a:r>
          </a:p>
          <a:p>
            <a:pPr lvl="2" eaLnBrk="1" hangingPunct="1"/>
            <a:r>
              <a:rPr lang="en-US" altLang="en-US" dirty="0"/>
              <a:t>Compute </a:t>
            </a:r>
          </a:p>
          <a:p>
            <a:pPr lvl="2" eaLnBrk="1" hangingPunct="1"/>
            <a:r>
              <a:rPr lang="en-US" altLang="en-US" dirty="0"/>
              <a:t>Set the next state as the current state</a:t>
            </a:r>
            <a:endParaRPr lang="en-US" altLang="en-US" sz="2000" dirty="0"/>
          </a:p>
          <a:p>
            <a:pPr eaLnBrk="1" hangingPunct="1"/>
            <a:endParaRPr lang="en-US" altLang="en-US" sz="3200" dirty="0"/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BDC3050F-5145-4077-A035-DBF2CAC0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F8A341-D392-4974-A982-37063F9A9E8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8918" name="Picture 2" descr="http://people.revoledu.com/kardi/tutorial/ReinforcementLearning/Image/Q-Learning-Algorithm_clip_image004_0000.gif">
            <a:extLst>
              <a:ext uri="{FF2B5EF4-FFF2-40B4-BE49-F238E27FC236}">
                <a16:creationId xmlns:a16="http://schemas.microsoft.com/office/drawing/2014/main" id="{3F88ED80-EFAF-434C-8FA5-4B785E89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12" y="4854607"/>
            <a:ext cx="5641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7A23968-A3C7-4530-AFEE-477F4CD70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 Learning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D2D1E7D-734A-4AB1-B05E-0B70809B1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896600" cy="1325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Initial Q matrix; where –’s indicate impossible moves</a:t>
            </a:r>
          </a:p>
          <a:p>
            <a:pPr lvl="1"/>
            <a:r>
              <a:rPr lang="en-US" altLang="en-US" dirty="0"/>
              <a:t>Can always “move” from a room back to itself</a:t>
            </a:r>
          </a:p>
          <a:p>
            <a:r>
              <a:rPr lang="en-US" altLang="en-US" dirty="0"/>
              <a:t>Reward for going to state F (that is, in room F): 100; elsewhere the reward is 0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4CEB2CC9-AAF6-4206-88AB-1ACAC6A4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6F9F077-3A7C-4B0A-AF6B-439728DB26C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20445" name="Group 125">
            <a:extLst>
              <a:ext uri="{FF2B5EF4-FFF2-40B4-BE49-F238E27FC236}">
                <a16:creationId xmlns:a16="http://schemas.microsoft.com/office/drawing/2014/main" id="{0D1B7D9A-360E-4424-8D2C-24610C9B8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19719"/>
              </p:ext>
            </p:extLst>
          </p:nvPr>
        </p:nvGraphicFramePr>
        <p:xfrm>
          <a:off x="744070" y="2912117"/>
          <a:ext cx="4910383" cy="3434895"/>
        </p:xfrm>
        <a:graphic>
          <a:graphicData uri="http://schemas.openxmlformats.org/drawingml/2006/table">
            <a:tbl>
              <a:tblPr/>
              <a:tblGrid>
                <a:gridCol w="98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5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" name="Content Placeholder 10">
            <a:extLst>
              <a:ext uri="{FF2B5EF4-FFF2-40B4-BE49-F238E27FC236}">
                <a16:creationId xmlns:a16="http://schemas.microsoft.com/office/drawing/2014/main" id="{C8643795-7B52-2A4F-A8C1-B8F125AE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54" y="59022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1" name="Picture 4" descr="Agent_clip_image002">
            <a:extLst>
              <a:ext uri="{FF2B5EF4-FFF2-40B4-BE49-F238E27FC236}">
                <a16:creationId xmlns:a16="http://schemas.microsoft.com/office/drawing/2014/main" id="{03044FC6-1514-A349-AAFA-CAB51E8A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7" y="3088434"/>
            <a:ext cx="5398979" cy="33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227105-9F31-49DF-BDF8-B8DAA1915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 Learning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F41FB3C-8187-4FBF-BA2C-5BB74FF51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849" y="1600200"/>
            <a:ext cx="6539909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Set the value of discount 𝛾 </a:t>
            </a:r>
            <a:r>
              <a:rPr lang="en-US" altLang="en-US" sz="2400" i="1" dirty="0"/>
              <a:t>= 0.8</a:t>
            </a:r>
            <a:r>
              <a:rPr lang="en-US" altLang="en-US" sz="2400" dirty="0"/>
              <a:t>, alpha is 0.3</a:t>
            </a:r>
          </a:p>
          <a:p>
            <a:pPr eaLnBrk="1" hangingPunct="1"/>
            <a:r>
              <a:rPr lang="en-US" altLang="en-US" sz="2400" dirty="0"/>
              <a:t>Consider updates for moving from B to D, F</a:t>
            </a:r>
          </a:p>
          <a:p>
            <a:r>
              <a:rPr lang="en-US" altLang="en-US" sz="2400" dirty="0"/>
              <a:t>B to D: 0 + 0.3 * (0 + 0.8 * max[0, 0] - 0) = 0 – not interesting yet</a:t>
            </a:r>
          </a:p>
          <a:p>
            <a:r>
              <a:rPr lang="en-US" altLang="en-US" sz="2400" dirty="0"/>
              <a:t>B to F: 0 + 0.3 * (100 + 0.8 * max[0, 0] – 0) = 30</a:t>
            </a:r>
          </a:p>
          <a:p>
            <a:r>
              <a:rPr lang="en-US" altLang="en-US" sz="2400" dirty="0"/>
              <a:t>Likewise for E to F, F to F</a:t>
            </a:r>
          </a:p>
          <a:p>
            <a:r>
              <a:rPr lang="en-US" altLang="en-US" sz="2400" dirty="0"/>
              <a:t>Next slide: consider what happens if in room D</a:t>
            </a:r>
          </a:p>
          <a:p>
            <a:endParaRPr lang="en-US" altLang="en-US" sz="2400" dirty="0"/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A7DE3931-BA8E-4D7E-926C-9D5ABD5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98CF8FC-7F64-4385-8EAA-3AD6B054901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22372" name="Group 4">
            <a:extLst>
              <a:ext uri="{FF2B5EF4-FFF2-40B4-BE49-F238E27FC236}">
                <a16:creationId xmlns:a16="http://schemas.microsoft.com/office/drawing/2014/main" id="{B7C0BCC0-1D20-4556-94B6-1D6FC7F6F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0030"/>
              </p:ext>
            </p:extLst>
          </p:nvPr>
        </p:nvGraphicFramePr>
        <p:xfrm>
          <a:off x="7513598" y="2770179"/>
          <a:ext cx="4495799" cy="3478221"/>
        </p:xfrm>
        <a:graphic>
          <a:graphicData uri="http://schemas.openxmlformats.org/drawingml/2006/table">
            <a:tbl>
              <a:tblPr/>
              <a:tblGrid>
                <a:gridCol w="90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3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FE32D9B9-7F82-2846-95A3-E2067A0FA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49" y="13779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227105-9F31-49DF-BDF8-B8DAA1915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 Learning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F41FB3C-8187-4FBF-BA2C-5BB74FF51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849" y="1600200"/>
            <a:ext cx="7030006" cy="489267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Initial state: room </a:t>
            </a:r>
            <a:r>
              <a:rPr lang="en-US" altLang="en-US" sz="2400" b="1" dirty="0"/>
              <a:t>D</a:t>
            </a:r>
            <a:r>
              <a:rPr lang="en-US" altLang="en-US" sz="2400" dirty="0"/>
              <a:t>, alpha is 0.3</a:t>
            </a:r>
          </a:p>
          <a:p>
            <a:pPr eaLnBrk="1" hangingPunct="1"/>
            <a:r>
              <a:rPr lang="en-US" altLang="en-US" sz="2400" dirty="0"/>
              <a:t>There are four possible actions for the current state D </a:t>
            </a:r>
          </a:p>
          <a:p>
            <a:pPr lvl="1"/>
            <a:r>
              <a:rPr lang="en-US" altLang="en-US" sz="2000" dirty="0"/>
              <a:t>go to state B</a:t>
            </a:r>
          </a:p>
          <a:p>
            <a:pPr lvl="1"/>
            <a:r>
              <a:rPr lang="en-US" altLang="en-US" sz="2000" dirty="0"/>
              <a:t>go to state E</a:t>
            </a:r>
          </a:p>
          <a:p>
            <a:pPr lvl="1"/>
            <a:r>
              <a:rPr lang="en-US" altLang="en-US" sz="2000" dirty="0"/>
              <a:t>go to state C</a:t>
            </a:r>
          </a:p>
          <a:p>
            <a:pPr lvl="1"/>
            <a:r>
              <a:rPr lang="en-US" altLang="en-US" sz="2000" dirty="0"/>
              <a:t>stay in state D</a:t>
            </a:r>
          </a:p>
          <a:p>
            <a:r>
              <a:rPr lang="en-US" altLang="en-US" sz="2400" dirty="0"/>
              <a:t>Going to C, D results in no change at this point</a:t>
            </a:r>
          </a:p>
          <a:p>
            <a:r>
              <a:rPr lang="en-US" altLang="en-US" sz="2400" dirty="0"/>
              <a:t>Consider going to B:</a:t>
            </a:r>
          </a:p>
          <a:p>
            <a:r>
              <a:rPr lang="en-US" altLang="en-US" sz="2400" dirty="0"/>
              <a:t>Q[D,B] = Q[D, B] + 0.3 * (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DB</a:t>
            </a:r>
            <a:r>
              <a:rPr lang="en-US" altLang="en-US" sz="2400" dirty="0"/>
              <a:t> + 0.8 * max[0, 30] – Q[D, B])</a:t>
            </a:r>
          </a:p>
          <a:p>
            <a:r>
              <a:rPr lang="en-US" altLang="en-US" sz="2400" dirty="0"/>
              <a:t>Q[D,B] = 0            + 0.3 * (0 + 0.8 * max[0, 30] – 0)</a:t>
            </a:r>
          </a:p>
          <a:p>
            <a:r>
              <a:rPr lang="en-US" altLang="en-US" sz="2400" dirty="0"/>
              <a:t>             = (rounded) 7</a:t>
            </a:r>
          </a:p>
          <a:p>
            <a:r>
              <a:rPr lang="en-US" altLang="en-US" sz="2400" dirty="0"/>
              <a:t>Q[D, E]: same as Q[D, B]</a:t>
            </a:r>
          </a:p>
          <a:p>
            <a:endParaRPr lang="en-US" altLang="en-US" sz="2400" dirty="0"/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A7DE3931-BA8E-4D7E-926C-9D5ABD5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98CF8FC-7F64-4385-8EAA-3AD6B054901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22372" name="Group 4">
            <a:extLst>
              <a:ext uri="{FF2B5EF4-FFF2-40B4-BE49-F238E27FC236}">
                <a16:creationId xmlns:a16="http://schemas.microsoft.com/office/drawing/2014/main" id="{B7C0BCC0-1D20-4556-94B6-1D6FC7F6F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77483"/>
              </p:ext>
            </p:extLst>
          </p:nvPr>
        </p:nvGraphicFramePr>
        <p:xfrm>
          <a:off x="7513598" y="2770179"/>
          <a:ext cx="4495799" cy="3478221"/>
        </p:xfrm>
        <a:graphic>
          <a:graphicData uri="http://schemas.openxmlformats.org/drawingml/2006/table">
            <a:tbl>
              <a:tblPr/>
              <a:tblGrid>
                <a:gridCol w="90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3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Reward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FE32D9B9-7F82-2846-95A3-E2067A0FA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49" y="13779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2937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96C03BC-7059-49A4-B1C6-E2C94C74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 Learning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D22E9-7A2E-4E9A-A615-85CFBD2FC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38" y="2370137"/>
            <a:ext cx="7503523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Further updates: moving from </a:t>
            </a:r>
            <a:r>
              <a:rPr lang="en-US" altLang="en-US" b="1" dirty="0"/>
              <a:t>B</a:t>
            </a:r>
            <a:r>
              <a:rPr lang="en-US" altLang="en-US" dirty="0"/>
              <a:t> to </a:t>
            </a:r>
            <a:r>
              <a:rPr lang="en-US" altLang="en-US" b="1" dirty="0"/>
              <a:t>D</a:t>
            </a:r>
            <a:r>
              <a:rPr lang="en-US" altLang="en-US" dirty="0"/>
              <a:t> or </a:t>
            </a:r>
            <a:r>
              <a:rPr lang="en-US" altLang="en-US" b="1" dirty="0"/>
              <a:t>F:</a:t>
            </a:r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sz="2400" dirty="0"/>
              <a:t>Q[B, D] = Q[B, D] + 0.3 * (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BD</a:t>
            </a:r>
            <a:r>
              <a:rPr lang="en-US" altLang="en-US" sz="2400" dirty="0"/>
              <a:t> + 0.8 * max[7, 0, 0] – Q[B, D])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          = 0 + 0.3 * (0 + 0.8 * 24 – 0) ⋍ 2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400" dirty="0"/>
              <a:t>Q[B, F] = Q[B, F] + 0.3 * (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BF</a:t>
            </a:r>
            <a:r>
              <a:rPr lang="en-US" altLang="en-US" sz="2400" dirty="0"/>
              <a:t> + 0.8 * max[0, 0, 30] – Q[B, F])</a:t>
            </a:r>
          </a:p>
          <a:p>
            <a:pPr marL="0" indent="0">
              <a:buNone/>
            </a:pPr>
            <a:r>
              <a:rPr lang="en-US" altLang="en-US" sz="2400" dirty="0"/>
              <a:t>             = 30 + 0.3 * (100 + 0.8 * max[0, 0, 30] - 30) ⋍ 58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B9665D83-A44C-4FF8-9171-D753C2D3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0016F6-D456-48FB-8DF3-4338638D7EF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4E42B0AD-E212-4BE7-99A6-19A86F201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83024"/>
              </p:ext>
            </p:extLst>
          </p:nvPr>
        </p:nvGraphicFramePr>
        <p:xfrm>
          <a:off x="7599862" y="2833679"/>
          <a:ext cx="4495799" cy="3478221"/>
        </p:xfrm>
        <a:graphic>
          <a:graphicData uri="http://schemas.openxmlformats.org/drawingml/2006/table">
            <a:tbl>
              <a:tblPr/>
              <a:tblGrid>
                <a:gridCol w="90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3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Reward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1792" marR="101792" marT="50892" marB="5089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09DAD08C-96CB-DD4D-AE8B-0A5CE3A94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04" y="365125"/>
            <a:ext cx="5427591" cy="1676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21C7A9A-E28A-46B4-AC64-4C1895B9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– Basic Idea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ACA5C71-92DE-430B-AD47-F2B038C4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447801"/>
            <a:ext cx="9956321" cy="4678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Learn by interacting with our environment</a:t>
            </a:r>
          </a:p>
          <a:p>
            <a:pPr lvl="1"/>
            <a:r>
              <a:rPr lang="en-US" altLang="en-US" dirty="0"/>
              <a:t>Cause and effect</a:t>
            </a:r>
          </a:p>
          <a:p>
            <a:pPr lvl="1"/>
            <a:r>
              <a:rPr lang="en-US" altLang="en-US" dirty="0"/>
              <a:t>Goals and rewards (or punishment)</a:t>
            </a:r>
          </a:p>
          <a:p>
            <a:r>
              <a:rPr lang="en-US" altLang="en-US" dirty="0"/>
              <a:t>What is the learning environment in this class?</a:t>
            </a:r>
          </a:p>
          <a:p>
            <a:pPr lvl="1"/>
            <a:r>
              <a:rPr lang="en-US" altLang="en-US" dirty="0"/>
              <a:t>What are the interactions you have with the material in this class?</a:t>
            </a:r>
          </a:p>
          <a:p>
            <a:pPr lvl="1"/>
            <a:r>
              <a:rPr lang="en-US" altLang="en-US" dirty="0"/>
              <a:t>How does diversity of interactions help you learn?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A831CC12-5D92-4857-8442-CAC802A2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AE9F8F0-73D3-4898-A20C-B05864E5AAC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6258" name="Picture 2" descr="Image result for reinforcement learning">
            <a:extLst>
              <a:ext uri="{FF2B5EF4-FFF2-40B4-BE49-F238E27FC236}">
                <a16:creationId xmlns:a16="http://schemas.microsoft.com/office/drawing/2014/main" id="{0B18FBB5-2EC4-44A6-A715-2A27EDEC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31" y="4024311"/>
            <a:ext cx="58769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8B59D7-C720-4C7A-A3BE-81D203C35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 Learning - multiple episodes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C245039-14A8-42E9-BA11-C32293686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1594140"/>
            <a:ext cx="8059882" cy="140246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/>
              <a:t>When finished? When matrix converges on values</a:t>
            </a:r>
          </a:p>
          <a:p>
            <a:pPr eaLnBrk="1" hangingPunct="1"/>
            <a:r>
              <a:rPr lang="en-US" altLang="en-US" dirty="0"/>
              <a:t>Compare normalized matrix (dividing each number by largest value)</a:t>
            </a:r>
          </a:p>
          <a:p>
            <a:pPr eaLnBrk="1" hangingPunct="1"/>
            <a:r>
              <a:rPr lang="en-US" altLang="en-US" dirty="0"/>
              <a:t>See CS 2040 sample code website: </a:t>
            </a:r>
            <a:r>
              <a:rPr lang="en-US" altLang="en-US" dirty="0" err="1"/>
              <a:t>qlearn.rb</a:t>
            </a:r>
            <a:endParaRPr lang="en-US" altLang="en-US" dirty="0"/>
          </a:p>
          <a:p>
            <a:pPr eaLnBrk="1" hangingPunct="1"/>
            <a:r>
              <a:rPr lang="en-US" altLang="en-US" dirty="0"/>
              <a:t>Normalized values after 100 (random) steps: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24B715AB-0C80-4A45-9886-08D3F01E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8988443-3CFC-4628-9EEB-4FC7F7ADCD4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39064" name="Group 312">
            <a:extLst>
              <a:ext uri="{FF2B5EF4-FFF2-40B4-BE49-F238E27FC236}">
                <a16:creationId xmlns:a16="http://schemas.microsoft.com/office/drawing/2014/main" id="{A8A41BDA-9A88-4E3B-82B0-133433C5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18073"/>
              </p:ext>
            </p:extLst>
          </p:nvPr>
        </p:nvGraphicFramePr>
        <p:xfrm>
          <a:off x="838200" y="3175995"/>
          <a:ext cx="4357254" cy="2558224"/>
        </p:xfrm>
        <a:graphic>
          <a:graphicData uri="http://schemas.openxmlformats.org/drawingml/2006/table">
            <a:tbl>
              <a:tblPr/>
              <a:tblGrid>
                <a:gridCol w="82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 (n)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.507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.007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.127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.254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.090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.157</a:t>
                      </a: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.194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4" descr="Agent_clip_image002">
            <a:extLst>
              <a:ext uri="{FF2B5EF4-FFF2-40B4-BE49-F238E27FC236}">
                <a16:creationId xmlns:a16="http://schemas.microsoft.com/office/drawing/2014/main" id="{DB3EE3A2-9198-EC4D-A95A-FA4074D9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703513"/>
            <a:ext cx="5562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8B59D7-C720-4C7A-A3BE-81D203C35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 Learning - multiple episodes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C245039-14A8-42E9-BA11-C32293686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1594140"/>
            <a:ext cx="8059882" cy="11093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Normalized values after 1000 random steps:</a:t>
            </a:r>
          </a:p>
          <a:p>
            <a:pPr lvl="1"/>
            <a:r>
              <a:rPr lang="en-US" altLang="en-US" dirty="0"/>
              <a:t>Every run </a:t>
            </a:r>
            <a:r>
              <a:rPr lang="en-US" altLang="en-US"/>
              <a:t>produces slightly different </a:t>
            </a:r>
            <a:r>
              <a:rPr lang="en-US" altLang="en-US" dirty="0"/>
              <a:t>results at this point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24B715AB-0C80-4A45-9886-08D3F01E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8988443-3CFC-4628-9EEB-4FC7F7ADCD4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39064" name="Group 312">
            <a:extLst>
              <a:ext uri="{FF2B5EF4-FFF2-40B4-BE49-F238E27FC236}">
                <a16:creationId xmlns:a16="http://schemas.microsoft.com/office/drawing/2014/main" id="{A8A41BDA-9A88-4E3B-82B0-133433C5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4337"/>
              </p:ext>
            </p:extLst>
          </p:nvPr>
        </p:nvGraphicFramePr>
        <p:xfrm>
          <a:off x="838199" y="3175995"/>
          <a:ext cx="4576761" cy="2558224"/>
        </p:xfrm>
        <a:graphic>
          <a:graphicData uri="http://schemas.openxmlformats.org/drawingml/2006/table">
            <a:tbl>
              <a:tblPr/>
              <a:tblGrid>
                <a:gridCol w="65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 (n)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.578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.746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.976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.441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.590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.453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.571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.746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.559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.683</a:t>
                      </a: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.993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.767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4" descr="Agent_clip_image002">
            <a:extLst>
              <a:ext uri="{FF2B5EF4-FFF2-40B4-BE49-F238E27FC236}">
                <a16:creationId xmlns:a16="http://schemas.microsoft.com/office/drawing/2014/main" id="{DB3EE3A2-9198-EC4D-A95A-FA4074D9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703513"/>
            <a:ext cx="5562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28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8B59D7-C720-4C7A-A3BE-81D203C35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 Learning - multiple episodes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C245039-14A8-42E9-BA11-C32293686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1594140"/>
            <a:ext cx="8059882" cy="11093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Convergence after 3000 random steps</a:t>
            </a:r>
          </a:p>
          <a:p>
            <a:pPr lvl="1"/>
            <a:r>
              <a:rPr lang="en-US" altLang="en-US" dirty="0"/>
              <a:t>Consistent across multiple runs: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24B715AB-0C80-4A45-9886-08D3F01E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8988443-3CFC-4628-9EEB-4FC7F7ADCD4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739064" name="Group 312">
            <a:extLst>
              <a:ext uri="{FF2B5EF4-FFF2-40B4-BE49-F238E27FC236}">
                <a16:creationId xmlns:a16="http://schemas.microsoft.com/office/drawing/2014/main" id="{A8A41BDA-9A88-4E3B-82B0-133433C5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38506"/>
              </p:ext>
            </p:extLst>
          </p:nvPr>
        </p:nvGraphicFramePr>
        <p:xfrm>
          <a:off x="838199" y="3175995"/>
          <a:ext cx="4576761" cy="2558224"/>
        </p:xfrm>
        <a:graphic>
          <a:graphicData uri="http://schemas.openxmlformats.org/drawingml/2006/table">
            <a:tbl>
              <a:tblPr/>
              <a:tblGrid>
                <a:gridCol w="65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 (n)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.504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.504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.797</a:t>
                      </a: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6363" marR="106363" marT="53194" marB="5319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4" descr="Agent_clip_image002">
            <a:extLst>
              <a:ext uri="{FF2B5EF4-FFF2-40B4-BE49-F238E27FC236}">
                <a16:creationId xmlns:a16="http://schemas.microsoft.com/office/drawing/2014/main" id="{DB3EE3A2-9198-EC4D-A95A-FA4074D9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703513"/>
            <a:ext cx="5562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8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9C4500-2B91-4BAA-9840-F822B4E1A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Applications of Reinforcement Learning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2F268A5-220A-4680-B590-5AED38A7C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Intelligent Trading Agents for Massively Multi-player Game Economies</a:t>
            </a:r>
          </a:p>
          <a:p>
            <a:pPr lvl="1"/>
            <a:r>
              <a:rPr lang="en-US" altLang="en-US" dirty="0"/>
              <a:t>John Reeder, Gita </a:t>
            </a:r>
            <a:r>
              <a:rPr lang="en-US" altLang="en-US" dirty="0" err="1"/>
              <a:t>Sukthankar</a:t>
            </a:r>
            <a:r>
              <a:rPr lang="en-US" altLang="en-US" dirty="0"/>
              <a:t>, M. </a:t>
            </a:r>
            <a:r>
              <a:rPr lang="en-US" altLang="en-US" dirty="0" err="1"/>
              <a:t>Georgiopoulos</a:t>
            </a:r>
            <a:r>
              <a:rPr lang="en-US" altLang="en-US" dirty="0"/>
              <a:t>, G. Anagnostopoulos</a:t>
            </a:r>
          </a:p>
          <a:p>
            <a:pPr eaLnBrk="1" hangingPunct="1"/>
            <a:r>
              <a:rPr lang="en-US" altLang="en-US" dirty="0"/>
              <a:t>Learning to be a Bot: Reinforcement Learning in Shooter Games, </a:t>
            </a:r>
          </a:p>
          <a:p>
            <a:pPr lvl="1"/>
            <a:r>
              <a:rPr lang="en-US" altLang="en-US" dirty="0"/>
              <a:t>Michelle McPartland, Marcus Gallagher</a:t>
            </a:r>
          </a:p>
          <a:p>
            <a:pPr eaLnBrk="1" hangingPunct="1"/>
            <a:r>
              <a:rPr lang="en-US" altLang="en-US" dirty="0"/>
              <a:t>Agent Learning using Action-Dependent Learning Rates in Computer Role-Playing Games</a:t>
            </a:r>
          </a:p>
          <a:p>
            <a:pPr lvl="1"/>
            <a:r>
              <a:rPr lang="en-US" altLang="en-US" dirty="0"/>
              <a:t>Maria </a:t>
            </a:r>
            <a:r>
              <a:rPr lang="en-US" altLang="en-US" dirty="0" err="1"/>
              <a:t>Cutumisu</a:t>
            </a:r>
            <a:r>
              <a:rPr lang="en-US" altLang="en-US" dirty="0"/>
              <a:t>, Duane </a:t>
            </a:r>
            <a:r>
              <a:rPr lang="en-US" altLang="en-US" dirty="0" err="1"/>
              <a:t>Szafron</a:t>
            </a:r>
            <a:r>
              <a:rPr lang="en-US" altLang="en-US" dirty="0"/>
              <a:t>, Michael Bowling, Richard S. Sutton</a:t>
            </a:r>
          </a:p>
          <a:p>
            <a:pPr eaLnBrk="1" hangingPunct="1"/>
            <a:r>
              <a:rPr lang="en-US" altLang="en-US" dirty="0"/>
              <a:t>Combining Model-Based Meta-Reasoning and Reinforcement Learning for Adapting Game-Playing Agents</a:t>
            </a:r>
          </a:p>
          <a:p>
            <a:pPr lvl="1"/>
            <a:r>
              <a:rPr lang="en-US" altLang="en-US" dirty="0"/>
              <a:t>Patrick </a:t>
            </a:r>
            <a:r>
              <a:rPr lang="en-US" altLang="en-US" dirty="0" err="1"/>
              <a:t>Ulam</a:t>
            </a:r>
            <a:r>
              <a:rPr lang="en-US" altLang="en-US" dirty="0"/>
              <a:t>, Joshua Jones, Ashok Goel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BB11E184-5AC9-4F52-87DC-DD90E06E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AD9726-DEB0-4FBB-992C-CF5674DA84C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BCEBBEB-B986-46A9-9C7D-36B52543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Example – Tic Tac Toe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14F4471-8085-4531-BE68-CAAC407A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083" y="1676400"/>
            <a:ext cx="9018917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How could we construct a player that will learn to maximize its chances of winning?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Reward winning</a:t>
            </a:r>
          </a:p>
          <a:p>
            <a:pPr lvl="1"/>
            <a:r>
              <a:rPr lang="en-US" altLang="en-US" sz="2000" dirty="0"/>
              <a:t>+10</a:t>
            </a:r>
          </a:p>
          <a:p>
            <a:r>
              <a:rPr lang="en-US" altLang="en-US" sz="2400" dirty="0"/>
              <a:t>Penalize losing</a:t>
            </a:r>
          </a:p>
          <a:p>
            <a:pPr lvl="1"/>
            <a:r>
              <a:rPr lang="en-US" altLang="en-US" sz="2000" dirty="0"/>
              <a:t>-10</a:t>
            </a:r>
          </a:p>
          <a:p>
            <a:r>
              <a:rPr lang="en-US" altLang="en-US" sz="2400" dirty="0"/>
              <a:t>Ignore draws</a:t>
            </a:r>
          </a:p>
          <a:p>
            <a:pPr lvl="1"/>
            <a:r>
              <a:rPr lang="en-US" altLang="en-US" sz="2000" dirty="0"/>
              <a:t>+0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F884E663-B526-4E06-8651-6AD091D5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BD12B0-AB88-47BC-900E-DACE7A3C823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6" name="Picture 2" descr="http://webdocs.cs.ualberta.ca/~sutton/book/ebook/imgtmp0.png">
            <a:extLst>
              <a:ext uri="{FF2B5EF4-FFF2-40B4-BE49-F238E27FC236}">
                <a16:creationId xmlns:a16="http://schemas.microsoft.com/office/drawing/2014/main" id="{5BD0CF6B-C8B1-4496-ADAA-4DAAD360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810691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09F3F869-D2FA-439A-8664-C7B71D3E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Tic Tac Toe – </a:t>
            </a:r>
            <a:r>
              <a:rPr lang="en-US" altLang="en-US" i="1"/>
              <a:t>Minimax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21AFE3C4-BD64-451F-9C0F-BC0F551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7" y="1676400"/>
            <a:ext cx="10515599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dirty="0"/>
              <a:t>Minimax</a:t>
            </a:r>
            <a:r>
              <a:rPr lang="en-US" altLang="en-US" dirty="0"/>
              <a:t>  algorithm assumes a particular way of playing by the opponent</a:t>
            </a:r>
          </a:p>
          <a:p>
            <a:pPr lvl="1"/>
            <a:r>
              <a:rPr lang="en-US" altLang="en-US" sz="2000" dirty="0"/>
              <a:t>an infallible opponent</a:t>
            </a:r>
          </a:p>
          <a:p>
            <a:pPr eaLnBrk="1" hangingPunct="1"/>
            <a:r>
              <a:rPr lang="en-US" altLang="en-US" dirty="0"/>
              <a:t>The player would never reach a game state from which it could lose </a:t>
            </a:r>
          </a:p>
          <a:p>
            <a:pPr lvl="1"/>
            <a:r>
              <a:rPr lang="en-US" altLang="en-US" i="1" dirty="0"/>
              <a:t>Note: This algorithm</a:t>
            </a:r>
            <a:r>
              <a:rPr lang="en-US" altLang="en-US" dirty="0"/>
              <a:t> will not scale to complex environments with large state spaces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Where should X move next?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87A24279-76FD-4BCE-8DD0-40BD60BC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A232627-340A-455A-A112-E2962395568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5E599-1C80-4478-8926-2951F810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3" y="3934600"/>
            <a:ext cx="4613366" cy="2923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EC3CC9-E92D-4FDA-B27A-265412661CA0}"/>
              </a:ext>
            </a:extLst>
          </p:cNvPr>
          <p:cNvCxnSpPr/>
          <p:nvPr/>
        </p:nvCxnSpPr>
        <p:spPr>
          <a:xfrm>
            <a:off x="2441275" y="4382219"/>
            <a:ext cx="5667555" cy="94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2CA4-CF4D-4807-BD54-76BB76E2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23F7-888E-4C2E-974D-C59BC498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BD9E2-B2DD-4317-9C61-6C88B097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69" y="787400"/>
            <a:ext cx="86201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9AB9-5EB5-4204-951F-56A68F52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5192-C151-429D-846E-B77184FD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https://www.neverstopbuilding.com/blog/minimax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7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C93377CE-F361-4003-AB52-59FB9626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Tic Tac Toe – Learning a Model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A2A200AD-77AC-4EEC-86FC-CFA10EBB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85" y="1676400"/>
            <a:ext cx="9312215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Assume that information is not available </a:t>
            </a:r>
            <a:r>
              <a:rPr lang="en-US" altLang="en-US" b="1" i="1" dirty="0"/>
              <a:t>a priori </a:t>
            </a:r>
            <a:r>
              <a:rPr lang="en-US" altLang="en-US" dirty="0"/>
              <a:t>for this problem</a:t>
            </a:r>
          </a:p>
          <a:p>
            <a:pPr lvl="1"/>
            <a:r>
              <a:rPr lang="en-US" altLang="en-US" sz="2000" dirty="0"/>
              <a:t>as it is not for the vast majority of problems of practical interest</a:t>
            </a:r>
          </a:p>
          <a:p>
            <a:pPr eaLnBrk="1" hangingPunct="1"/>
            <a:r>
              <a:rPr lang="en-US" altLang="en-US" dirty="0"/>
              <a:t>Such information can be estimated from experience playing many games against the opponent! </a:t>
            </a:r>
          </a:p>
          <a:p>
            <a:pPr lvl="1"/>
            <a:r>
              <a:rPr lang="en-US" altLang="en-US" dirty="0"/>
              <a:t>Heuristic?</a:t>
            </a:r>
          </a:p>
          <a:p>
            <a:pPr eaLnBrk="1" hangingPunct="1"/>
            <a:r>
              <a:rPr lang="en-US" altLang="en-US" b="1" i="1" dirty="0"/>
              <a:t>Learn a model </a:t>
            </a:r>
            <a:r>
              <a:rPr lang="en-US" altLang="en-US" dirty="0"/>
              <a:t>of the opponent's behavior up to some level of confidence</a:t>
            </a:r>
          </a:p>
          <a:p>
            <a:pPr lvl="1"/>
            <a:r>
              <a:rPr lang="en-US" altLang="en-US" sz="2000" dirty="0"/>
              <a:t>Then apply </a:t>
            </a:r>
            <a:r>
              <a:rPr lang="en-US" altLang="en-US" sz="2000" b="1" i="1" dirty="0"/>
              <a:t>dynamic programming </a:t>
            </a:r>
            <a:r>
              <a:rPr lang="en-US" altLang="en-US" sz="2000" dirty="0"/>
              <a:t>to compute an optimal solution </a:t>
            </a:r>
          </a:p>
          <a:p>
            <a:pPr lvl="1"/>
            <a:r>
              <a:rPr lang="en-US" altLang="en-US" sz="2000" dirty="0"/>
              <a:t>given the approximate opponent model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DB9034EF-8B43-4FD4-B2E4-4320D564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9718AC1-FD94-4CD7-8733-7F8BE02FEE7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91E3667B-A01C-435A-AE4E-09DA4F4DE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AU" altLang="zh-TW" dirty="0"/>
              <a:t>Reinforcement Learning for Tic-Tac-Toe</a:t>
            </a:r>
            <a:endParaRPr lang="en-US" dirty="0">
              <a:ea typeface="新細明體" charset="-12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1D72947-A458-42F9-843B-93179896E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Trying random moves, observing the outcomes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an agent can </a:t>
            </a:r>
            <a:r>
              <a:rPr lang="en-US" altLang="en-US" i="1" dirty="0"/>
              <a:t>eventually</a:t>
            </a:r>
            <a:r>
              <a:rPr lang="en-US" altLang="en-US" dirty="0"/>
              <a:t>  build a predictive model of its environment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Given enough experience playing a game </a:t>
            </a:r>
            <a:r>
              <a:rPr lang="en-US" altLang="en-US" dirty="0"/>
              <a:t>an agent will know 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what the board will look like after it makes a given move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how the opponent is likely to reply in a given situation</a:t>
            </a:r>
            <a:endParaRPr lang="en-US" altLang="en-US" sz="1800" dirty="0"/>
          </a:p>
          <a:p>
            <a:pPr eaLnBrk="1" hangingPunct="1"/>
            <a:endParaRPr lang="en-US" altLang="en-US" sz="400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49798BD-94A5-4B5C-B54F-0ABD6FE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4B74D4-1E72-4DA3-ACC6-6D188D735B1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0F5B958-3360-4EB1-8475-33A72182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Examples – Roomba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A8D6A5E-34E0-4415-B94D-CE7743F95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 mobile robot decides </a:t>
            </a:r>
          </a:p>
          <a:p>
            <a:pPr lvl="1"/>
            <a:r>
              <a:rPr lang="en-US" altLang="en-US" dirty="0"/>
              <a:t>Whether it should enter a new room in search of more area to vacuum</a:t>
            </a:r>
          </a:p>
          <a:p>
            <a:pPr lvl="1"/>
            <a:r>
              <a:rPr lang="en-US" altLang="en-US" dirty="0"/>
              <a:t>Start trying to find its way back to its battery recharging station</a:t>
            </a:r>
          </a:p>
          <a:p>
            <a:pPr lvl="1"/>
            <a:r>
              <a:rPr lang="en-US" altLang="en-US" dirty="0"/>
              <a:t>Try to knock the cat off</a:t>
            </a: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7E3A4925-CFE5-4576-96A3-C653696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0E639EF-6A3A-4A7A-A9B9-4829F0501B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7762" name="Picture 2" descr="Image result for roomba cat gif fall">
            <a:extLst>
              <a:ext uri="{FF2B5EF4-FFF2-40B4-BE49-F238E27FC236}">
                <a16:creationId xmlns:a16="http://schemas.microsoft.com/office/drawing/2014/main" id="{5CD07A69-ABB1-4C68-A76C-025BA94DF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15" y="4001294"/>
            <a:ext cx="3810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1536D8D-B134-41B3-A562-DCD0BBA6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80389F1-194E-4D96-972D-1CDF9A5E7ED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9396" name="Picture 5" descr="http://webdocs.cs.ualberta.ca/~sutton/book/ebook/figtmp0.png">
            <a:extLst>
              <a:ext uri="{FF2B5EF4-FFF2-40B4-BE49-F238E27FC236}">
                <a16:creationId xmlns:a16="http://schemas.microsoft.com/office/drawing/2014/main" id="{214DB4F6-E7C8-4B23-A017-CAF25F4A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69342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AE13F91-17F4-4DFC-89A1-A03B4BA2D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TW"/>
              <a:t>RL Tic-tac-toe – </a:t>
            </a:r>
            <a:r>
              <a:rPr lang="en-AU" altLang="zh-TW" i="1"/>
              <a:t>Key features</a:t>
            </a:r>
            <a:endParaRPr lang="en-US" altLang="en-US" i="1">
              <a:ea typeface="PMingLiU" panose="02020500000000000000" pitchFamily="18" charset="-12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E4373BC-DE4A-46E0-8159-58F68EC52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9448800" cy="4800600"/>
          </a:xfrm>
        </p:spPr>
        <p:txBody>
          <a:bodyPr>
            <a:norm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dirty="0"/>
              <a:t>Emphasis on learning while </a:t>
            </a:r>
            <a:r>
              <a:rPr lang="en-US" altLang="en-US" b="1" i="1" dirty="0"/>
              <a:t>interacting with an environment</a:t>
            </a:r>
            <a:endParaRPr lang="en-US" altLang="en-US" dirty="0"/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dirty="0"/>
              <a:t>There is a </a:t>
            </a:r>
            <a:r>
              <a:rPr lang="en-US" altLang="en-US" b="1" i="1" dirty="0"/>
              <a:t>clear goal</a:t>
            </a:r>
            <a:r>
              <a:rPr lang="en-US" altLang="en-US" dirty="0"/>
              <a:t>, and correct behavior requires planning or foresight that takes into account delayed effects of one's choices</a:t>
            </a:r>
          </a:p>
          <a:p>
            <a:pPr lvl="1" eaLnBrk="1" hangingPunct="1"/>
            <a:r>
              <a:rPr lang="en-US" altLang="en-US" sz="2800" dirty="0"/>
              <a:t>The simple reinforcement learning player would learn to set up multi-move traps for a shortsighted opponent. </a:t>
            </a:r>
          </a:p>
          <a:p>
            <a:pPr lvl="1" eaLnBrk="1" hangingPunct="1"/>
            <a:r>
              <a:rPr lang="en-US" altLang="en-US" sz="2800" dirty="0"/>
              <a:t>Striking feature of the reinforcement learning solution that it can achieve the effects of planning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D479EF1-ABC8-44A6-83A4-F86E386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61C6633-C3B1-44E9-BDB0-DCF6BB16064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3C92-4435-4B11-A93F-206DDCE2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information- Deep Q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28B4-2679-414E-91A9-A4AB84EF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https://www.youtube.com/watch?v=nZfaHIxDD5w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6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19EBD9C-3F7E-481E-A727-84E38F91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Examples - Chess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131E562-016B-4F87-BFDF-268C01868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 master chess player makes a move</a:t>
            </a:r>
          </a:p>
          <a:p>
            <a:pPr eaLnBrk="1" hangingPunct="1"/>
            <a:r>
              <a:rPr lang="en-US" altLang="en-US" sz="2400" dirty="0"/>
              <a:t>The choice is informed both by planning:</a:t>
            </a:r>
          </a:p>
          <a:p>
            <a:pPr lvl="1" eaLnBrk="1" hangingPunct="1"/>
            <a:r>
              <a:rPr lang="en-US" altLang="en-US" dirty="0"/>
              <a:t>anticipating possible replies and counter replies</a:t>
            </a:r>
          </a:p>
          <a:p>
            <a:pPr lvl="1" eaLnBrk="1" hangingPunct="1"/>
            <a:r>
              <a:rPr lang="en-US" altLang="en-US" dirty="0"/>
              <a:t>and by immediate, intuitive judgments of the </a:t>
            </a:r>
            <a:r>
              <a:rPr lang="en-US" altLang="en-US" b="1" i="1" dirty="0"/>
              <a:t>desirability</a:t>
            </a:r>
            <a:r>
              <a:rPr lang="en-US" altLang="en-US" dirty="0"/>
              <a:t> of particular positions and moves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972AC12C-6BBF-4FB9-B16B-0E13971E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2D397F-BBFF-4C75-89D0-A169F5FBBE9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6" name="Picture 7" descr="http://upload.wikimedia.org/wikipedia/commons/thumb/b/be/Deep_Blue.jpg/160px-Deep_Blue.jpg">
            <a:extLst>
              <a:ext uri="{FF2B5EF4-FFF2-40B4-BE49-F238E27FC236}">
                <a16:creationId xmlns:a16="http://schemas.microsoft.com/office/drawing/2014/main" id="{3A23B565-F4CA-4D10-AA84-D6DAEEBA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38752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http://upload.wikimedia.org/wikipedia/commons/thumb/d/dc/Kasparov-29.jpg/160px-Kasparov-29.jpg">
            <a:extLst>
              <a:ext uri="{FF2B5EF4-FFF2-40B4-BE49-F238E27FC236}">
                <a16:creationId xmlns:a16="http://schemas.microsoft.com/office/drawing/2014/main" id="{6FBFD8BD-6FEF-4DA4-8DEB-1AFCB739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38752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7">
            <a:extLst>
              <a:ext uri="{FF2B5EF4-FFF2-40B4-BE49-F238E27FC236}">
                <a16:creationId xmlns:a16="http://schemas.microsoft.com/office/drawing/2014/main" id="{3DAB145F-4471-4FE7-8C58-B1FFE444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353352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Deep Blue versus Garry Kasparov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1FDA-FCE7-45D3-A0E4-A3CF1970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Pluribus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28B4-B81A-4A65-8608-CBD90612C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Texas Hold-</a:t>
            </a:r>
            <a:r>
              <a:rPr lang="en-US" dirty="0" err="1"/>
              <a:t>em</a:t>
            </a:r>
            <a:r>
              <a:rPr lang="en-US" dirty="0"/>
              <a:t> is a poker game</a:t>
            </a:r>
          </a:p>
          <a:p>
            <a:pPr lvl="1"/>
            <a:r>
              <a:rPr lang="en-US" dirty="0"/>
              <a:t>Randomization, betting, bluffing</a:t>
            </a:r>
          </a:p>
          <a:p>
            <a:r>
              <a:rPr lang="en-US" dirty="0"/>
              <a:t>Why is this more challenging than Chess or other games?</a:t>
            </a:r>
          </a:p>
          <a:p>
            <a:r>
              <a:rPr lang="en-US" dirty="0"/>
              <a:t>Pluribus uses RL developed by Facebook and CMU</a:t>
            </a:r>
          </a:p>
          <a:p>
            <a:pPr lvl="1"/>
            <a:r>
              <a:rPr lang="en-US" dirty="0"/>
              <a:t>Plays copies of itself (randomly at first)</a:t>
            </a:r>
          </a:p>
          <a:p>
            <a:pPr lvl="2"/>
            <a:r>
              <a:rPr lang="en-US" dirty="0"/>
              <a:t>Can also play humans to learn, but we are slow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Analyzes actions and probabilities of outcomes to make decisions</a:t>
            </a:r>
          </a:p>
          <a:p>
            <a:pPr lvl="1"/>
            <a:r>
              <a:rPr lang="en-US" dirty="0"/>
              <a:t>Abstracts actions and information into “groups” to reduce the state space</a:t>
            </a:r>
          </a:p>
          <a:p>
            <a:r>
              <a:rPr lang="en-US" dirty="0"/>
              <a:t>What are the implications of this breakthrough?</a:t>
            </a:r>
          </a:p>
          <a:p>
            <a:r>
              <a:rPr lang="en-US" dirty="0">
                <a:hlinkClick r:id="rId2"/>
              </a:rPr>
              <a:t>https://www.kdnuggets.com/2019/08/inside-pluribus-facebooks-new-ai-poker.html</a:t>
            </a:r>
            <a:endParaRPr lang="en-US" dirty="0"/>
          </a:p>
          <a:p>
            <a:endParaRPr lang="en-US" dirty="0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7030F7C6-1E94-4ECA-AE5D-644B221A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25" y="272142"/>
            <a:ext cx="6095999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3BA65AF-B44F-45F0-9A8D-807831A8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Interaction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4011257-6A71-4137-9B91-81CC5872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9296400" cy="449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i="1" dirty="0"/>
              <a:t>Interaction</a:t>
            </a:r>
            <a:r>
              <a:rPr lang="en-US" altLang="en-US" sz="2400" dirty="0"/>
              <a:t> </a:t>
            </a:r>
          </a:p>
          <a:p>
            <a:pPr lvl="1"/>
            <a:r>
              <a:rPr lang="en-US" altLang="en-US" sz="2000" b="1" i="1" dirty="0"/>
              <a:t>active decision-making agent</a:t>
            </a:r>
          </a:p>
          <a:p>
            <a:pPr lvl="1"/>
            <a:r>
              <a:rPr lang="en-US" altLang="en-US" sz="2000" b="1" i="1" dirty="0"/>
              <a:t>Environment (real or simulated)</a:t>
            </a:r>
          </a:p>
          <a:p>
            <a:pPr eaLnBrk="1" hangingPunct="1"/>
            <a:r>
              <a:rPr lang="en-US" altLang="en-US" sz="2400" dirty="0"/>
              <a:t>The agent seeks to achieve a </a:t>
            </a:r>
            <a:r>
              <a:rPr lang="en-US" altLang="en-US" sz="2400" b="1" i="1" dirty="0"/>
              <a:t>goal</a:t>
            </a:r>
            <a:r>
              <a:rPr lang="en-US" altLang="en-US" sz="2400" dirty="0"/>
              <a:t> </a:t>
            </a:r>
          </a:p>
          <a:p>
            <a:pPr lvl="1"/>
            <a:r>
              <a:rPr lang="en-US" altLang="en-US" sz="2000" dirty="0"/>
              <a:t>despite </a:t>
            </a:r>
            <a:r>
              <a:rPr lang="en-US" altLang="en-US" sz="2000" i="1" dirty="0"/>
              <a:t>uncertainty</a:t>
            </a:r>
            <a:r>
              <a:rPr lang="en-US" altLang="en-US" sz="2000" dirty="0"/>
              <a:t> about its environment</a:t>
            </a:r>
          </a:p>
          <a:p>
            <a:r>
              <a:rPr lang="en-US" altLang="en-US" sz="2400" dirty="0"/>
              <a:t>The agent's actions are permitted to </a:t>
            </a:r>
            <a:r>
              <a:rPr lang="en-US" altLang="en-US" sz="2400" b="1" i="1" dirty="0"/>
              <a:t>affect the future state </a:t>
            </a:r>
            <a:r>
              <a:rPr lang="en-US" altLang="en-US" sz="2400" dirty="0"/>
              <a:t>of the environment</a:t>
            </a:r>
          </a:p>
          <a:p>
            <a:r>
              <a:rPr lang="en-US" altLang="en-US" sz="2400" dirty="0"/>
              <a:t>Correct choice requires taking into account </a:t>
            </a:r>
            <a:r>
              <a:rPr lang="en-US" altLang="en-US" sz="2400" b="1" i="1" dirty="0"/>
              <a:t>delayed consequences of actions</a:t>
            </a:r>
          </a:p>
          <a:p>
            <a:pPr lvl="1"/>
            <a:r>
              <a:rPr lang="en-US" altLang="en-US" sz="2000" dirty="0"/>
              <a:t>thus may require foresight or planning</a:t>
            </a:r>
          </a:p>
          <a:p>
            <a:r>
              <a:rPr lang="en-US" altLang="en-US" sz="2400" dirty="0"/>
              <a:t>Effects of </a:t>
            </a:r>
            <a:r>
              <a:rPr lang="en-US" altLang="en-US" sz="2400" b="1" i="1" dirty="0"/>
              <a:t>actions cannot be fully predicted</a:t>
            </a:r>
          </a:p>
          <a:p>
            <a:pPr lvl="1"/>
            <a:r>
              <a:rPr lang="en-US" altLang="en-US" sz="2000" i="1" dirty="0"/>
              <a:t>For non-trivial systems</a:t>
            </a:r>
          </a:p>
          <a:p>
            <a:r>
              <a:rPr lang="en-US" altLang="en-US" sz="2400" dirty="0"/>
              <a:t>The agent can </a:t>
            </a:r>
            <a:r>
              <a:rPr lang="en-US" altLang="en-US" sz="2400" b="1" i="1" dirty="0"/>
              <a:t>use its experience to improve its performance over time</a:t>
            </a:r>
            <a:r>
              <a:rPr lang="en-US" altLang="en-US" sz="2400" dirty="0"/>
              <a:t> 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67E0E61F-2F26-4EEF-8581-472365E4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65EA43-A747-4DAB-A00D-A4C06F3D832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4C9506-7F90-498A-8DC9-36179887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32" y="1492250"/>
            <a:ext cx="8210368" cy="3384550"/>
          </a:xfrm>
          <a:prstGeom prst="rect">
            <a:avLst/>
          </a:prstGeom>
          <a:ln w="22225">
            <a:solidFill>
              <a:schemeClr val="accent6"/>
            </a:solidFill>
          </a:ln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C54C914-7DB9-4D2C-B894-6C56355B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Elements of RL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6E6F983-2633-4176-BC1B-377A0BAD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3321170"/>
            <a:ext cx="9683151" cy="28510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Reinforcement learning system: </a:t>
            </a:r>
          </a:p>
          <a:p>
            <a:pPr lvl="1" eaLnBrk="1" hangingPunct="1"/>
            <a:r>
              <a:rPr lang="en-US" altLang="en-US" sz="3200" i="1" dirty="0"/>
              <a:t>policy</a:t>
            </a:r>
            <a:endParaRPr lang="en-US" altLang="en-US" sz="3200" dirty="0"/>
          </a:p>
          <a:p>
            <a:pPr lvl="1" eaLnBrk="1" hangingPunct="1"/>
            <a:r>
              <a:rPr lang="en-US" altLang="en-US" sz="3200" i="1" dirty="0"/>
              <a:t>reward function</a:t>
            </a:r>
            <a:endParaRPr lang="en-US" altLang="en-US" sz="3200" dirty="0"/>
          </a:p>
          <a:p>
            <a:pPr lvl="1" eaLnBrk="1" hangingPunct="1"/>
            <a:r>
              <a:rPr lang="en-US" altLang="en-US" sz="3200" i="1" dirty="0"/>
              <a:t>value function – total reward</a:t>
            </a:r>
            <a:endParaRPr lang="en-US" altLang="en-US" sz="3200" dirty="0"/>
          </a:p>
          <a:p>
            <a:pPr lvl="1" eaLnBrk="1" hangingPunct="1"/>
            <a:r>
              <a:rPr lang="en-US" altLang="en-US" sz="3200" dirty="0"/>
              <a:t>optionally, a </a:t>
            </a:r>
            <a:r>
              <a:rPr lang="en-US" altLang="en-US" sz="3200" i="1" dirty="0"/>
              <a:t>model </a:t>
            </a:r>
            <a:r>
              <a:rPr lang="en-US" altLang="en-US" sz="3200" dirty="0"/>
              <a:t>of the environment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D35660E4-B754-4929-942A-4A5B310C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89E0375-D5D0-4E78-ACA4-13885889287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2" descr="Image result for rl policy">
            <a:extLst>
              <a:ext uri="{FF2B5EF4-FFF2-40B4-BE49-F238E27FC236}">
                <a16:creationId xmlns:a16="http://schemas.microsoft.com/office/drawing/2014/main" id="{D07E3CA5-FBA2-4E4B-AE8D-2EA5F90A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4" y="57825"/>
            <a:ext cx="6867666" cy="31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1A640D2-557F-4174-B1E0-177B2E08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RL - Policy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6EADC2C-71F8-4809-83FA-DE3A80B3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3532"/>
            <a:ext cx="9448800" cy="292866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/>
              <a:t>Policy</a:t>
            </a:r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What the agent learns</a:t>
            </a:r>
          </a:p>
          <a:p>
            <a:pPr eaLnBrk="1" hangingPunct="1"/>
            <a:r>
              <a:rPr lang="en-US" altLang="en-US" dirty="0"/>
              <a:t>How decisions are made given the current state</a:t>
            </a:r>
          </a:p>
          <a:p>
            <a:pPr eaLnBrk="1" hangingPunct="1"/>
            <a:r>
              <a:rPr lang="en-US" altLang="en-US" dirty="0"/>
              <a:t>A mapping </a:t>
            </a:r>
          </a:p>
          <a:p>
            <a:pPr lvl="1"/>
            <a:r>
              <a:rPr lang="en-US" altLang="en-US" dirty="0"/>
              <a:t>from perceived states of the environment </a:t>
            </a:r>
          </a:p>
          <a:p>
            <a:pPr lvl="1"/>
            <a:r>
              <a:rPr lang="en-US" altLang="en-US" dirty="0"/>
              <a:t>to actions to be taken when in those states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72185EB9-6907-4793-BE2C-06714768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F63D0D-D847-4062-A47D-0ED125638BE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7282" name="Picture 2" descr="Image result for rl policy">
            <a:extLst>
              <a:ext uri="{FF2B5EF4-FFF2-40B4-BE49-F238E27FC236}">
                <a16:creationId xmlns:a16="http://schemas.microsoft.com/office/drawing/2014/main" id="{6E61AD95-2541-4CD8-B2AF-F170D001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4" y="57825"/>
            <a:ext cx="6867666" cy="31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2733</Words>
  <Application>Microsoft Office PowerPoint</Application>
  <PresentationFormat>Widescreen</PresentationFormat>
  <Paragraphs>710</Paragraphs>
  <Slides>42</Slides>
  <Notes>36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CS 2400 Introduction to Artificial Intelligence</vt:lpstr>
      <vt:lpstr>Reinforcement Learning (RL)</vt:lpstr>
      <vt:lpstr>RL – Basic Idea</vt:lpstr>
      <vt:lpstr>RL Examples – Roomba</vt:lpstr>
      <vt:lpstr>RL Examples - Chess</vt:lpstr>
      <vt:lpstr>Case Study: Pluribus</vt:lpstr>
      <vt:lpstr>RL Interaction</vt:lpstr>
      <vt:lpstr>Elements of RL</vt:lpstr>
      <vt:lpstr>RL - Policy</vt:lpstr>
      <vt:lpstr>RL – Reward and Value Functions</vt:lpstr>
      <vt:lpstr>RL – Model of the environment</vt:lpstr>
      <vt:lpstr>Markov Decision Process</vt:lpstr>
      <vt:lpstr>Agent’s Learning Task</vt:lpstr>
      <vt:lpstr>Discount Factor/Utility</vt:lpstr>
      <vt:lpstr>Summary</vt:lpstr>
      <vt:lpstr>Q-learning</vt:lpstr>
      <vt:lpstr>Value Function</vt:lpstr>
      <vt:lpstr>Q Function</vt:lpstr>
      <vt:lpstr>Training Rule to Learn Q</vt:lpstr>
      <vt:lpstr>Q Learning from Deterministic Worlds</vt:lpstr>
      <vt:lpstr>Example: updating Q approximation</vt:lpstr>
      <vt:lpstr>PowerPoint Presentation</vt:lpstr>
      <vt:lpstr>Q-Learning – Modeling the environment</vt:lpstr>
      <vt:lpstr>Learn through experience</vt:lpstr>
      <vt:lpstr>Q Learning Algorithm</vt:lpstr>
      <vt:lpstr>Q Learning</vt:lpstr>
      <vt:lpstr>Q Learning</vt:lpstr>
      <vt:lpstr>Q Learning</vt:lpstr>
      <vt:lpstr>Q Learning</vt:lpstr>
      <vt:lpstr>Q Learning - multiple episodes</vt:lpstr>
      <vt:lpstr>Q Learning - multiple episodes</vt:lpstr>
      <vt:lpstr>Q Learning - multiple episodes</vt:lpstr>
      <vt:lpstr>Applications of Reinforcement Learning</vt:lpstr>
      <vt:lpstr>RL Example – Tic Tac Toe</vt:lpstr>
      <vt:lpstr>Tic Tac Toe – Minimax</vt:lpstr>
      <vt:lpstr>PowerPoint Presentation</vt:lpstr>
      <vt:lpstr>Minimax</vt:lpstr>
      <vt:lpstr>Tic Tac Toe – Learning a Model</vt:lpstr>
      <vt:lpstr>Reinforcement Learning for Tic-Tac-Toe</vt:lpstr>
      <vt:lpstr>PowerPoint Presentation</vt:lpstr>
      <vt:lpstr>RL Tic-tac-toe – Key features</vt:lpstr>
      <vt:lpstr>More information- Deep Q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2300 Computational Science</dc:title>
  <dc:creator>Riley, Dr. Derek</dc:creator>
  <cp:lastModifiedBy>Hasker, Robert</cp:lastModifiedBy>
  <cp:revision>95</cp:revision>
  <dcterms:created xsi:type="dcterms:W3CDTF">2019-03-08T21:52:44Z</dcterms:created>
  <dcterms:modified xsi:type="dcterms:W3CDTF">2022-05-02T13:53:21Z</dcterms:modified>
</cp:coreProperties>
</file>