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59" r:id="rId4"/>
    <p:sldId id="293" r:id="rId5"/>
    <p:sldId id="294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300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2" r:id="rId38"/>
    <p:sldId id="295" r:id="rId39"/>
    <p:sldId id="296" r:id="rId40"/>
    <p:sldId id="288" r:id="rId41"/>
    <p:sldId id="289" r:id="rId42"/>
    <p:sldId id="290" r:id="rId43"/>
    <p:sldId id="291" r:id="rId44"/>
    <p:sldId id="308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8"/>
    <p:restoredTop sz="96270" autoAdjust="0"/>
  </p:normalViewPr>
  <p:slideViewPr>
    <p:cSldViewPr snapToGrid="0">
      <p:cViewPr varScale="1">
        <p:scale>
          <a:sx n="85" d="100"/>
          <a:sy n="85" d="100"/>
        </p:scale>
        <p:origin x="2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BA9F-4334-45EB-9365-E56AB43A7EE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CA30-5A5E-49DD-87F3-80EBDCFD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5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3E95265-740A-4E2E-B19F-7942892A5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CD8E9AD-97D6-420D-AAF8-15CCF5494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Finding large primes is a bad problem for GA because the fitness landscape is not continuous – hard to differentiate between something 1 bit away from a prime, and something that is the complement of a prime.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2D pathfinding bad because the search space is small, so better off with A*.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C5CC662-DD12-4D10-8E55-5F40AE586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CBEF3-C20B-426C-8331-C03A418FBCFE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9CA30-5A5E-49DD-87F3-80EBDCFDA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9CA30-5A5E-49DD-87F3-80EBDCFDAE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9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8F5991A-D9EE-4B3A-BC99-F321CA40A3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2994B6D-52C7-41BC-B75F-4C113A892C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DA1506E-DC5A-4CD7-980E-2461CEF9B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A3D7BF-2314-4D64-A737-F18651DE871E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0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39DDBFB-FC31-4A87-AE8F-0692A0303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415F58A-B0B3-43BF-9D2B-8EE83BCCF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First, there is the potential of needing less power. Antenna ST5-3-10 achieves high gain (2-4dB) across a wider range of elevation angles. This allows a broader range of angles over which maximum data throughput can be achieved. Also, less power from the solar array and batteries may be required.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Second, the evolved antenna does not require a matching network nor a phasing circuit, removing two steps in design and fabrication of the antenna. A trivial transmission line may be used for the match on the flight antenna, but simulation results suggest that one is not required.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Third, the evolved antenna has more uniform coverage in that it has a uniform pattern with small ripples in the elevations of greatest interest (between 40 and 80 degrees). This allows for reliable performance as elevation angle relative to the ground changes.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Finally, the evolved antenna had a shorter design cycle. It was estimated that antenna ST5-3-10 took 3 person-months to design and fabricate the first prototype as compared to 5 person-months for the conventionally designed antenna.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4C02E37-22E6-4EA7-BEF4-9EE3ACC9A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9A692B-A729-445B-8C0A-931DF24E1A33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08A7842-8186-40B7-8D19-3C1B697D8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02969-7BDC-49AA-8328-ADC53B631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This weekend I decided to play around a bit with genetic programming and put evolution to the test, the test of fine art :-)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 created a small program that keeps a string of DNA for polygon rendering. The procedure of the program is quite simple: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0) Setup a random DNA string  (application start)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/>
              <a:t>Copy the current DNA sequence and mutate it slightly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/>
              <a:t>Use the new DNA to render polygons onto a canvas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/>
              <a:t>Compare the canvas to the source image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/>
              <a:t>If the new painting looks more like the source image than the previous painting did, then overwrite the current DNA with the new DNA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/>
              <a:t>repeat from 1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Now to the interesting part :-)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Could you paint a replica of the Mona Lisa using only 50 semi transparent polygons?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Took 904314 generations, though began to be recognizable as the Mona Lisa after 10,000 or so.  Images above are generation 1, 301, 2716, and 904314.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D83518D-249A-4597-BB7B-35DDE39BE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7617A5-C288-4926-A9C6-F1278A49CB58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0F9B-280C-4F63-B261-BDF4D7F4B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89BA4-1000-4C92-ADFF-207F10034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F60E-BA9B-44E7-8A11-FAE1367B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A6E9-A59B-41E5-B937-AE0989A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CB94-96C5-4F19-99FB-1331ACEC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D9B0-DF59-4AF2-B985-91B9FEB7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10177-DD6E-4BD5-9B29-017F6720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FE51-0849-4507-A235-6F5009D5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80BBD-20F5-4D56-B7A2-2DD90392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BA9A-4354-4E9A-909F-F8F27E3A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ACEFF-95B1-4B79-8E44-E6A29EF39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091E1-9985-4B1A-BDBE-B5FF1364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3843-BBA8-4FB0-B8E6-33F92EDA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3531-9D15-436D-9A6F-D1C1DCCA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C4F0-D14F-4CC3-B00F-90F46A53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10363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886200"/>
            <a:ext cx="10363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70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10363200" cy="4419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927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EBC0-F113-4E68-8957-549FA2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672-F548-4A3E-BC62-DE1BA336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2220-6CE3-44C9-8BF9-25FFA23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9916-D1C3-4747-879C-B1F855DD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D32B-29DB-4679-80E8-BED4696E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F79E-55AE-43C6-969B-6033415F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ABD8-0D8F-4617-9A02-8D20D01B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884-1986-4D26-B094-1B671BD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C393-BB1E-4CA5-BBC7-F6D00C4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A0CA-609B-4CA8-80FB-E4446B73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1A60-4A12-484F-ACB7-FAEFCDA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3FB6-20E3-47F2-ADAF-327A5DB9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B2FA-C903-47EF-B368-4B50C0AC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30960-8D3F-4B3D-BAE0-FB69765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10F4-1A73-419E-ACBD-554BD7D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A517-F920-4E3A-BB9D-EF3110D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25D5-19F6-4FD8-A30C-F8C69B8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2114-D77A-4357-8ED2-8A756E0F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784D2-0D7A-41BD-9007-995C13F0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5FC67-7820-47BA-982F-A4F3CCA2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E9E64-1758-4435-A837-EDCC0808E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50328-764F-4964-9046-DD17EEC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CACAB-D346-40DF-B247-EF5077EA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EF60E-86C7-4D57-821B-10EC5180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3C09-F3AB-4B0A-AF4D-F3BF7A3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F7E04-C1E1-4002-B393-FB23CFBC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E6406-5D77-44A0-AD50-9652B863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6266-CF6A-46E6-9DEB-14A7256F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9EA06-2E0B-4F75-86E1-151FB847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E8D07-C981-4826-B267-C35427D9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B7E7-1436-4496-9A98-DB53647B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9314-9AE7-4A3A-BF68-9EDC6DE6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DA9-D308-4395-B424-DD2C4157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6002A-8C96-47F3-892D-1083F993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028CF-6E88-4C11-9E77-890FEF78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9B2DF-D1B4-46F9-BFB1-50091DD7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81469-BA34-4C71-BD61-C971EB1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7B8E-F634-48AC-A90E-D6BDBABE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782FE-B2CF-4ED4-9370-A98AB0675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09158-488C-46B9-9D0D-272116F08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0E3CC-AF9A-4995-AF1D-15691AFF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15167-D9CA-4760-A116-CC497B89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7DD9E-28AF-4249-B733-25DB1F8C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62370-3C7D-4060-B70E-717271E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751A-D79B-4170-A80F-45FC20FE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3C98-BD08-45C2-87EA-1AF6E35C0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ACD0-70FD-4494-8ED1-53FAA868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B4C1-4B00-455F-8C8D-6DEBDB24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A9722-BB04-4DF2-8D6A-DA45DA8CC0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2400 Introduction to </a:t>
            </a:r>
            <a:r>
              <a:rPr lang="en-US"/>
              <a:t>Artificial Intelligence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10A7A7-3249-40CB-8ED9-80EAC34CA8E5}"/>
              </a:ext>
            </a:extLst>
          </p:cNvPr>
          <p:cNvSpPr txBox="1">
            <a:spLocks noChangeArrowheads="1"/>
          </p:cNvSpPr>
          <p:nvPr/>
        </p:nvSpPr>
        <p:spPr>
          <a:xfrm>
            <a:off x="1784230" y="4658263"/>
            <a:ext cx="8883770" cy="158582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charset="2"/>
              <a:buNone/>
            </a:pPr>
            <a:r>
              <a:rPr lang="en-US" altLang="en-US" sz="2000" i="1">
                <a:latin typeface="Times New Roman" panose="02020603050405020304" pitchFamily="18" charset="0"/>
              </a:rPr>
              <a:t>“Genetic Algorithms are good at taking large, potentially huge search spaces and navigating them, looking for optimal combinations of things, solutions you might not otherwise find in a lifetime.”</a:t>
            </a:r>
            <a:endParaRPr lang="en-US" altLang="en-US" sz="2400" i="1">
              <a:latin typeface="Times New Roman" panose="02020603050405020304" pitchFamily="18" charset="0"/>
            </a:endParaRPr>
          </a:p>
          <a:p>
            <a:pPr algn="ctr">
              <a:buFont typeface="Monotype Sorts" charset="2"/>
              <a:buNone/>
            </a:pPr>
            <a:endParaRPr lang="en-US" altLang="en-US" sz="1400"/>
          </a:p>
          <a:p>
            <a:pPr algn="ctr">
              <a:buFont typeface="Monotype Sorts" charset="2"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- Salvatore Mangano</a:t>
            </a:r>
          </a:p>
          <a:p>
            <a:pPr algn="ctr">
              <a:buFont typeface="Monotype Sorts" charset="2"/>
              <a:buNone/>
            </a:pPr>
            <a:r>
              <a:rPr lang="en-US" altLang="en-US" sz="1400" i="1">
                <a:latin typeface="Times New Roman" panose="02020603050405020304" pitchFamily="18" charset="0"/>
              </a:rPr>
              <a:t>Computer Design</a:t>
            </a:r>
            <a:r>
              <a:rPr lang="en-US" altLang="en-US" sz="1400">
                <a:latin typeface="Times New Roman" panose="02020603050405020304" pitchFamily="18" charset="0"/>
              </a:rPr>
              <a:t>, May 1995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27686-36B7-194A-BB4C-E4F6A6DBBC18}"/>
              </a:ext>
            </a:extLst>
          </p:cNvPr>
          <p:cNvSpPr txBox="1"/>
          <p:nvPr/>
        </p:nvSpPr>
        <p:spPr>
          <a:xfrm>
            <a:off x="9158514" y="62411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Sections 4.8, 4.9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75DA4B-58B7-4F07-AA0B-E12C375A8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Reproduction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F2AF884-2814-4357-B923-130F1C29A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793E653D-6D50-4812-A4F1-59DB174E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1698625"/>
            <a:ext cx="2273300" cy="5969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reproduction</a:t>
            </a: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D527FB96-3C43-4E5B-854A-BC6366D3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3146425"/>
            <a:ext cx="2273300" cy="5969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population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592F54D6-7594-47C9-9465-8C1F7960C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688" y="1997075"/>
            <a:ext cx="280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EDB5DB33-F034-40AF-A58F-06151074F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938" y="2308225"/>
            <a:ext cx="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A0E9F9EF-A5F2-41A9-83D8-E057020EE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2308225"/>
            <a:ext cx="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5C3D7939-E18C-439B-B5EF-9C4BB88B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2516188"/>
            <a:ext cx="109466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parents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AC00D832-E75D-49AF-9DFE-A67CEBFF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1" y="1525588"/>
            <a:ext cx="119564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children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3FE854D5-F202-4BFA-AC7C-0797BA8D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086225"/>
            <a:ext cx="79216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0" dirty="0"/>
              <a:t>Parents are selected at random with selection chances biased in relation to chromosome evaluations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8850C72-456D-4AD1-9996-9F7B72362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Chromosome Modification</a:t>
            </a: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55028FE6-B701-4C14-9B2C-8E71003A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1865313"/>
            <a:ext cx="2273300" cy="5969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modification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E4DEA198-D96E-4FAE-8908-5E3F7092E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4" y="1636713"/>
            <a:ext cx="119564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children</a:t>
            </a: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035539FE-329D-4099-A8AA-B6B25E2A5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7039" y="2159000"/>
            <a:ext cx="1984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88352410-0293-42B6-8E96-65C26D7AE9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2490788"/>
            <a:ext cx="19050" cy="709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C8DDF002-20E7-4A8C-8AC4-64E5EA58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4000"/>
          </a:p>
          <a:p>
            <a:pPr>
              <a:buFont typeface="Monotype Sorts" charset="2"/>
              <a:buNone/>
            </a:pPr>
            <a:endParaRPr lang="en-US" altLang="en-US" sz="4000"/>
          </a:p>
          <a:p>
            <a:pPr>
              <a:buFont typeface="Monotype Sorts" charset="2"/>
              <a:buNone/>
            </a:pPr>
            <a:endParaRPr lang="en-US" altLang="en-US" sz="4000"/>
          </a:p>
          <a:p>
            <a:r>
              <a:rPr lang="en-US" altLang="en-US"/>
              <a:t>Modifications are stochastically triggered</a:t>
            </a:r>
          </a:p>
          <a:p>
            <a:r>
              <a:rPr lang="en-US" altLang="en-US"/>
              <a:t>Operator types are: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Mutation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Crossover (recombination)</a:t>
            </a: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ABEC313C-D462-418E-A39C-3DFAD917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2524125"/>
            <a:ext cx="234820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modified children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1C52FA5-2862-4ACE-B179-7797749BE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Mutation: Local Modification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562C05-AEC4-4712-B6B9-420A3505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2974975"/>
            <a:ext cx="1047750" cy="14239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245E774-91AF-4318-B5C2-43C50BD1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312864"/>
            <a:ext cx="361950" cy="1311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47A33FB-AA77-49BB-9957-1A6A6F6C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408114"/>
            <a:ext cx="660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/>
              <a:t>Before:	   (1  0  1  1  0  1  1  0)</a:t>
            </a:r>
          </a:p>
          <a:p>
            <a:pPr>
              <a:spcBef>
                <a:spcPct val="50000"/>
              </a:spcBef>
            </a:pPr>
            <a:r>
              <a:rPr lang="en-US" altLang="en-US" sz="2800" i="0"/>
              <a:t>After:		   (0  1  1  0  0  1  1  0)</a:t>
            </a:r>
          </a:p>
          <a:p>
            <a:pPr>
              <a:spcBef>
                <a:spcPct val="50000"/>
              </a:spcBef>
            </a:pPr>
            <a:endParaRPr lang="en-US" altLang="en-US" sz="1800" i="0"/>
          </a:p>
          <a:p>
            <a:pPr>
              <a:spcBef>
                <a:spcPct val="50000"/>
              </a:spcBef>
            </a:pPr>
            <a:r>
              <a:rPr lang="en-US" altLang="en-US" sz="2800" i="0"/>
              <a:t>Before:	   (1.38   -69.4   326.44   0.1)</a:t>
            </a:r>
          </a:p>
          <a:p>
            <a:pPr>
              <a:spcBef>
                <a:spcPct val="50000"/>
              </a:spcBef>
            </a:pPr>
            <a:r>
              <a:rPr lang="en-US" altLang="en-US" sz="2800" i="0"/>
              <a:t>After:		   (1.38   -67.5   326.44   0.1)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AC5DB20F-747F-4B8A-8DD2-FD2C5D482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5664" y="4595813"/>
            <a:ext cx="7735887" cy="1433512"/>
          </a:xfrm>
          <a:noFill/>
        </p:spPr>
        <p:txBody>
          <a:bodyPr/>
          <a:lstStyle/>
          <a:p>
            <a:r>
              <a:rPr lang="en-US" altLang="en-US"/>
              <a:t>Causes movement in the search space</a:t>
            </a:r>
            <a:br>
              <a:rPr lang="en-US" altLang="en-US"/>
            </a:br>
            <a:r>
              <a:rPr lang="en-US" altLang="en-US"/>
              <a:t>(local or global)</a:t>
            </a:r>
          </a:p>
          <a:p>
            <a:r>
              <a:rPr lang="en-US" altLang="en-US"/>
              <a:t>Restores lost information to the population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>
            <a:extLst>
              <a:ext uri="{FF2B5EF4-FFF2-40B4-BE49-F238E27FC236}">
                <a16:creationId xmlns:a16="http://schemas.microsoft.com/office/drawing/2014/main" id="{1ACC836A-92A7-4DB2-A033-74624ADC9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10515600" cy="4351338"/>
          </a:xfrm>
          <a:noFill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000" dirty="0"/>
              <a:t>P1</a:t>
            </a:r>
            <a:r>
              <a:rPr lang="en-US" altLang="en-US" dirty="0"/>
              <a:t>   (0 1 1 0 0 0 0 0)            (0 1 0 1 1 0 0 0)   </a:t>
            </a:r>
            <a:r>
              <a:rPr lang="en-US" altLang="en-US" sz="2000" dirty="0"/>
              <a:t>C1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sz="2000" dirty="0"/>
              <a:t>P2</a:t>
            </a:r>
            <a:r>
              <a:rPr lang="en-US" altLang="en-US" dirty="0"/>
              <a:t>   (1 1 0 1 1 0 1 0)            (1 1 1 0 0 0 1 0)   </a:t>
            </a:r>
            <a:r>
              <a:rPr lang="en-US" altLang="en-US" sz="2000" dirty="0"/>
              <a:t>C2</a:t>
            </a: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sz="1200" dirty="0"/>
          </a:p>
          <a:p>
            <a:pPr>
              <a:buFont typeface="Monotype Sorts" charset="2"/>
              <a:buNone/>
            </a:pPr>
            <a:r>
              <a:rPr lang="en-US" altLang="en-US" dirty="0"/>
              <a:t>Crossover is a critical feature of genetic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algorithms: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It greatly accelerates search early in evolution of a population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It leads to effective combination of schemata (</a:t>
            </a:r>
            <a:r>
              <a:rPr lang="en-US" altLang="en-US" dirty="0" err="1">
                <a:ea typeface="ＭＳ Ｐゴシック" panose="020B0600070205080204" pitchFamily="34" charset="-128"/>
              </a:rPr>
              <a:t>subsolutions</a:t>
            </a:r>
            <a:r>
              <a:rPr lang="en-US" altLang="en-US" dirty="0">
                <a:ea typeface="ＭＳ Ｐゴシック" panose="020B0600070205080204" pitchFamily="34" charset="-128"/>
              </a:rPr>
              <a:t> on different chromosomes)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CA48575-820B-4908-9B95-2277417E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922" y="1855387"/>
            <a:ext cx="759326" cy="914387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E372462-BA16-47D1-A1DD-EBD39F62F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535" y="1865376"/>
            <a:ext cx="759326" cy="904398"/>
          </a:xfrm>
          <a:prstGeom prst="rect">
            <a:avLst/>
          </a:prstGeom>
          <a:solidFill>
            <a:schemeClr val="accent1">
              <a:lumMod val="60000"/>
              <a:lumOff val="40000"/>
              <a:alpha val="3833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403E186-8045-49F4-A363-A39679BF5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Crossover: Recombination</a:t>
            </a: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3D8A8A11-4C4A-4C19-B614-AC565046A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2344738"/>
            <a:ext cx="811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4EEFEFFF-96E9-497B-A00A-FCAE218D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094" y="1977031"/>
            <a:ext cx="32543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*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58620C4-17CC-471C-8E47-4D93CEB42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Evaluation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DE512B1-33B8-461E-AB4A-C27C73C41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3600"/>
          </a:p>
          <a:p>
            <a:pPr>
              <a:buFont typeface="Monotype Sorts" charset="2"/>
              <a:buNone/>
            </a:pPr>
            <a:endParaRPr lang="en-US" altLang="en-US" sz="3600"/>
          </a:p>
          <a:p>
            <a:pPr>
              <a:buFont typeface="Monotype Sorts" charset="2"/>
              <a:buNone/>
            </a:pPr>
            <a:endParaRPr lang="en-US" altLang="en-US" sz="3600"/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The evaluator decodes a chromosome and assigns it a fitness measure</a:t>
            </a:r>
          </a:p>
          <a:p>
            <a:r>
              <a:rPr lang="en-US" altLang="en-US"/>
              <a:t>The evaluator is the only link between a classical GA and the problem it is solving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2E201DBA-AFF1-4A9E-A932-F364EFB2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2832100"/>
            <a:ext cx="2260600" cy="5842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evaluation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F6037776-2BE0-4A78-9AC9-345F76CEA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670050"/>
            <a:ext cx="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87C4F2FF-8ECA-45A2-8507-520173E705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2650" y="3124200"/>
            <a:ext cx="153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4F5DAE71-7992-4E62-839B-09111422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4" y="2195513"/>
            <a:ext cx="137698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evaluated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children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B323D1DA-29D1-4614-80CA-081221C2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9" y="1814513"/>
            <a:ext cx="1258359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modified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children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0168C-7360-4E00-9DC7-FC908696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Deletion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C98BCD-6F1E-4217-B09F-FED601246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 i="1"/>
              <a:t>Generational</a:t>
            </a:r>
            <a:r>
              <a:rPr lang="en-US" altLang="en-US"/>
              <a:t> GA:</a:t>
            </a:r>
            <a:br>
              <a:rPr lang="en-US" altLang="en-US"/>
            </a:br>
            <a:r>
              <a:rPr lang="en-US" altLang="en-US"/>
              <a:t>entire populations replaced with each iteration</a:t>
            </a:r>
          </a:p>
          <a:p>
            <a:r>
              <a:rPr lang="en-US" altLang="en-US" i="1"/>
              <a:t>Steady-state</a:t>
            </a:r>
            <a:r>
              <a:rPr lang="en-US" altLang="en-US"/>
              <a:t> GA:</a:t>
            </a:r>
            <a:br>
              <a:rPr lang="en-US" altLang="en-US"/>
            </a:br>
            <a:r>
              <a:rPr lang="en-US" altLang="en-US"/>
              <a:t>a few members replaced each generation</a:t>
            </a:r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F1258547-4F51-4D9A-89FD-6EA7808A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1544638"/>
            <a:ext cx="2260600" cy="5842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population</a:t>
            </a: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6E0F4275-C75C-4E40-9F24-39522563A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2908300"/>
            <a:ext cx="2260600" cy="5842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discard</a:t>
            </a:r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7FF44B23-2893-469D-8E3E-532123772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1399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A1CE505-31D2-4E6C-B2D5-B37BBB16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257425"/>
            <a:ext cx="257423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discarded members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3C6C-CA24-8740-A083-DA0DE781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Example: Program to explore a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017D-477D-5042-80A8-608C3865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272269"/>
            <a:ext cx="8015514" cy="505913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From </a:t>
            </a:r>
            <a:r>
              <a:rPr lang="en-US" sz="2600" i="1" dirty="0"/>
              <a:t>Artificial Intelligence: A New Synthesis</a:t>
            </a:r>
            <a:r>
              <a:rPr lang="en-US" sz="2600" dirty="0"/>
              <a:t> (Nilsson, 1998)</a:t>
            </a:r>
          </a:p>
          <a:p>
            <a:r>
              <a:rPr lang="en-US" dirty="0"/>
              <a:t>Specific type of genetic algorithm: genetic programming</a:t>
            </a:r>
          </a:p>
          <a:p>
            <a:pPr lvl="1"/>
            <a:r>
              <a:rPr lang="en-US" dirty="0"/>
              <a:t>Goal: generate a program to accomplish a task</a:t>
            </a:r>
          </a:p>
          <a:p>
            <a:pPr lvl="1"/>
            <a:r>
              <a:rPr lang="en-US" dirty="0"/>
              <a:t>Here: circle the edge of a room</a:t>
            </a:r>
          </a:p>
          <a:p>
            <a:r>
              <a:rPr lang="en-US" dirty="0"/>
              <a:t>Programming language used: Lisp</a:t>
            </a:r>
          </a:p>
          <a:p>
            <a:pPr lvl="1"/>
            <a:r>
              <a:rPr lang="en-US" dirty="0"/>
              <a:t>All code written as a list between </a:t>
            </a:r>
            <a:r>
              <a:rPr lang="en-US" dirty="0" err="1"/>
              <a:t>parens</a:t>
            </a:r>
            <a:r>
              <a:rPr lang="en-US" dirty="0"/>
              <a:t> (, )</a:t>
            </a:r>
          </a:p>
          <a:p>
            <a:pPr lvl="1"/>
            <a:r>
              <a:rPr lang="en-US" dirty="0"/>
              <a:t>Example, maximum of two values:</a:t>
            </a:r>
          </a:p>
          <a:p>
            <a:pPr marL="1828800" lvl="4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(if (&gt; a b)</a:t>
            </a:r>
          </a:p>
          <a:p>
            <a:pPr marL="1828800" lvl="4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a</a:t>
            </a:r>
          </a:p>
          <a:p>
            <a:pPr marL="1828800" lvl="4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b)</a:t>
            </a:r>
          </a:p>
          <a:p>
            <a:pPr lvl="1"/>
            <a:r>
              <a:rPr lang="en-US" dirty="0"/>
              <a:t>Advantage of this form: easy to manipulate</a:t>
            </a:r>
          </a:p>
          <a:p>
            <a:pPr marL="1828800" lvl="4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577BD-0304-DE4A-9922-574EEAE4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43" y="2946674"/>
            <a:ext cx="3512457" cy="39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3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3C6C-CA24-8740-A083-DA0DE781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Example: Program to explore a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017D-477D-5042-80A8-608C3865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5" y="1325563"/>
            <a:ext cx="7347857" cy="527843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basic instructions: move a direction</a:t>
            </a:r>
          </a:p>
          <a:p>
            <a:pPr lvl="1"/>
            <a:r>
              <a:rPr lang="en-US" sz="2200" dirty="0"/>
              <a:t>(north), (east), (west), (south), (northeast), (northwest), etc.</a:t>
            </a:r>
          </a:p>
          <a:p>
            <a:r>
              <a:rPr lang="en-US" sz="2600" dirty="0"/>
              <a:t>tests: is there a wall in a specified direction?</a:t>
            </a:r>
          </a:p>
          <a:p>
            <a:pPr lvl="1"/>
            <a:r>
              <a:rPr lang="en-US" dirty="0"/>
              <a:t>written as (n), (e), (w), (s), (ne), (</a:t>
            </a:r>
            <a:r>
              <a:rPr lang="en-US" dirty="0" err="1"/>
              <a:t>nw</a:t>
            </a:r>
            <a:r>
              <a:rPr lang="en-US" dirty="0"/>
              <a:t>), etc.</a:t>
            </a:r>
          </a:p>
          <a:p>
            <a:pPr lvl="1"/>
            <a:r>
              <a:rPr lang="en-US" dirty="0"/>
              <a:t>return 0 or 1</a:t>
            </a:r>
          </a:p>
          <a:p>
            <a:r>
              <a:rPr lang="en-US" sz="2600" dirty="0"/>
              <a:t>Assumption: </a:t>
            </a:r>
          </a:p>
          <a:p>
            <a:pPr lvl="1"/>
            <a:r>
              <a:rPr lang="en-US" sz="2200" dirty="0"/>
              <a:t>move operations such as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(north)</a:t>
            </a:r>
            <a:r>
              <a:rPr lang="en-US" sz="2200" dirty="0">
                <a:latin typeface="+mj-lt"/>
                <a:cs typeface="Consolas" panose="020B0609020204030204" pitchFamily="49" charset="0"/>
              </a:rPr>
              <a:t> </a:t>
            </a:r>
            <a:r>
              <a:rPr lang="en-US" sz="2200" dirty="0"/>
              <a:t>return 0 if fail, 1 if successful</a:t>
            </a:r>
          </a:p>
          <a:p>
            <a:r>
              <a:rPr lang="en-US" sz="2600" dirty="0"/>
              <a:t>primitive functions: </a:t>
            </a:r>
          </a:p>
          <a:p>
            <a:pPr lvl="1"/>
            <a:r>
              <a:rPr lang="en-US" dirty="0"/>
              <a:t>(AND x y): if x = 0 then 0 else y </a:t>
            </a:r>
          </a:p>
          <a:p>
            <a:pPr lvl="1"/>
            <a:r>
              <a:rPr lang="en-US" dirty="0"/>
              <a:t>(OR x y): if x = 1 then 1 else y </a:t>
            </a:r>
          </a:p>
          <a:p>
            <a:pPr lvl="1"/>
            <a:r>
              <a:rPr lang="en-US" dirty="0"/>
              <a:t>(IF x y z): if x = 1 then y else z </a:t>
            </a:r>
          </a:p>
          <a:p>
            <a:r>
              <a:rPr lang="en-US" sz="2600" dirty="0"/>
              <a:t>Sample program: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   (IF (ne) (south) (north))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577BD-0304-DE4A-9922-574EEAE4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2104846"/>
            <a:ext cx="3512457" cy="39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3C6C-CA24-8740-A083-DA0DE781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Learning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017D-477D-5042-80A8-608C3865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2" y="1272269"/>
            <a:ext cx="11310257" cy="5273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Generate 5000 random programs 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Run program 60 steps</a:t>
            </a:r>
          </a:p>
          <a:p>
            <a:pPr lvl="1"/>
            <a:r>
              <a:rPr lang="en-US" dirty="0"/>
              <a:t>Count number of times visit cell next to a wall</a:t>
            </a:r>
          </a:p>
          <a:p>
            <a:pPr lvl="2"/>
            <a:r>
              <a:rPr lang="en-US" dirty="0"/>
              <a:t>Goal: 32</a:t>
            </a:r>
          </a:p>
          <a:p>
            <a:pPr lvl="1"/>
            <a:r>
              <a:rPr lang="en-US" dirty="0"/>
              <a:t>Fitness: sum of next-to-wall cells visited across 10 runs</a:t>
            </a:r>
          </a:p>
          <a:p>
            <a:pPr lvl="2"/>
            <a:r>
              <a:rPr lang="en-US" dirty="0"/>
              <a:t>Start at random spot in room each time</a:t>
            </a:r>
          </a:p>
          <a:p>
            <a:pPr lvl="1"/>
            <a:r>
              <a:rPr lang="en-US" dirty="0"/>
              <a:t>Perfect score would be 320</a:t>
            </a:r>
          </a:p>
          <a:p>
            <a:pPr lvl="2"/>
            <a:r>
              <a:rPr lang="en-US" dirty="0"/>
              <a:t>unlikely to reach unless all start points are at wall!</a:t>
            </a:r>
          </a:p>
          <a:p>
            <a:r>
              <a:rPr lang="en-US" dirty="0"/>
              <a:t>Creating next generation: </a:t>
            </a:r>
          </a:p>
          <a:p>
            <a:pPr lvl="1"/>
            <a:r>
              <a:rPr lang="en-US" dirty="0"/>
              <a:t>Tournament selection to pick 500 (10%) of programs to carry to the next generation</a:t>
            </a:r>
          </a:p>
          <a:p>
            <a:pPr lvl="2"/>
            <a:r>
              <a:rPr lang="en-US" dirty="0"/>
              <a:t>Pick seven at random, compare, select the best</a:t>
            </a:r>
          </a:p>
          <a:p>
            <a:pPr lvl="2"/>
            <a:r>
              <a:rPr lang="en-US" dirty="0"/>
              <a:t>Note all could be low performers!</a:t>
            </a:r>
          </a:p>
          <a:p>
            <a:pPr lvl="1"/>
            <a:r>
              <a:rPr lang="en-US" dirty="0"/>
              <a:t>Use crossover to create 4500 new programs</a:t>
            </a:r>
          </a:p>
          <a:p>
            <a:pPr lvl="2"/>
            <a:r>
              <a:rPr lang="en-US" dirty="0"/>
              <a:t>chose two subexpressions and replace one </a:t>
            </a:r>
            <a:r>
              <a:rPr lang="en-US"/>
              <a:t>by another</a:t>
            </a:r>
            <a:endParaRPr lang="en-US" dirty="0"/>
          </a:p>
          <a:p>
            <a:r>
              <a:rPr lang="en-US" dirty="0"/>
              <a:t>Mutation: randomly replacing subexpressions by new programs</a:t>
            </a:r>
          </a:p>
          <a:p>
            <a:pPr lvl="1"/>
            <a:r>
              <a:rPr lang="en-US" dirty="0"/>
              <a:t>Not done here; initial randomness apparently enough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577BD-0304-DE4A-9922-574EEAE4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86" y="530948"/>
            <a:ext cx="1843313" cy="20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3C6C-CA24-8740-A083-DA0DE781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Crossover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4F186-D7D3-D143-B5EE-7486D5D6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4" y="1820856"/>
            <a:ext cx="7191103" cy="409916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DE1235-F2EB-4D40-823C-F9B768E4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5" y="1103086"/>
            <a:ext cx="4026988" cy="53122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Showing code as a tree</a:t>
            </a:r>
          </a:p>
          <a:p>
            <a:r>
              <a:rPr lang="en-US" dirty="0"/>
              <a:t>First program: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(NOT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(AND (se)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(IF (NOT (west))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(s)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(OR (w)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(south))))</a:t>
            </a:r>
          </a:p>
          <a:p>
            <a:endParaRPr lang="en-US" dirty="0"/>
          </a:p>
          <a:p>
            <a:r>
              <a:rPr lang="en-US" dirty="0"/>
              <a:t>Basic operation: list manipulation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F12E2-6B74-754F-A237-0BC89BE4665C}"/>
              </a:ext>
            </a:extLst>
          </p:cNvPr>
          <p:cNvSpPr txBox="1"/>
          <p:nvPr/>
        </p:nvSpPr>
        <p:spPr>
          <a:xfrm>
            <a:off x="3416580" y="6415313"/>
            <a:ext cx="846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Aside: should “mother” and “father” be used when there’s no reason to assign genders?</a:t>
            </a:r>
          </a:p>
        </p:txBody>
      </p:sp>
    </p:spTree>
    <p:extLst>
      <p:ext uri="{BB962C8B-B14F-4D97-AF65-F5344CB8AC3E}">
        <p14:creationId xmlns:p14="http://schemas.microsoft.com/office/powerpoint/2010/main" val="115619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DC420669-C006-4C21-A457-EE7286693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The Genetic Algorithm</a:t>
            </a:r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77A548DD-5424-4757-832B-E2C4B2A3B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66491"/>
            <a:ext cx="10515600" cy="4710472"/>
          </a:xfrm>
          <a:noFill/>
        </p:spPr>
        <p:txBody>
          <a:bodyPr/>
          <a:lstStyle/>
          <a:p>
            <a:r>
              <a:rPr lang="en-US" altLang="en-US" dirty="0"/>
              <a:t>Directed search algorithms based on the mechanics of biological evolution</a:t>
            </a:r>
          </a:p>
          <a:p>
            <a:r>
              <a:rPr lang="en-US" altLang="en-US" dirty="0"/>
              <a:t>Developed by John Holland, University of Michigan (1970’s)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understand the adaptive processes of natural systems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design artificial systems software that retains the robustness of natural systems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 Find optimal surface design for an aircraft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9D112-C3B5-40A5-8347-4855E08E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79" y="4643437"/>
            <a:ext cx="23955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7D5EA-D6CD-4B18-AABB-ECF55D28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79" y="4719637"/>
            <a:ext cx="208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303-03EF-5F4E-9B1A-5E02E42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4610" cy="1325563"/>
          </a:xfrm>
        </p:spPr>
        <p:txBody>
          <a:bodyPr/>
          <a:lstStyle/>
          <a:p>
            <a:r>
              <a:rPr lang="en-US" dirty="0"/>
              <a:t>Results: best fit in generation 0: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CA27F-4288-9348-AE04-21C02519B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752374"/>
            <a:ext cx="3387710" cy="3370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8502F-8373-6244-827C-D500A944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49" y="72750"/>
            <a:ext cx="5988708" cy="6717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63966F-3E5D-3E4D-820C-5AF86D8AEBB1}"/>
              </a:ext>
            </a:extLst>
          </p:cNvPr>
          <p:cNvSpPr txBox="1"/>
          <p:nvPr/>
        </p:nvSpPr>
        <p:spPr>
          <a:xfrm>
            <a:off x="194326" y="5337361"/>
            <a:ext cx="6148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 to read, lots of redundant pieces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at any cell, moves east until wall; when reaches wall, moves north until either gets trapped in corner or can move east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Fitness: 92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303-03EF-5F4E-9B1A-5E02E42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4610" cy="1325563"/>
          </a:xfrm>
        </p:spPr>
        <p:txBody>
          <a:bodyPr/>
          <a:lstStyle/>
          <a:p>
            <a:r>
              <a:rPr lang="en-US" dirty="0"/>
              <a:t>Results: best fit in generation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3966F-3E5D-3E4D-820C-5AF86D8AEBB1}"/>
              </a:ext>
            </a:extLst>
          </p:cNvPr>
          <p:cNvSpPr txBox="1"/>
          <p:nvPr/>
        </p:nvSpPr>
        <p:spPr>
          <a:xfrm>
            <a:off x="1875111" y="5362491"/>
            <a:ext cx="9373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Robot moves north until wall, follows wall to right, moves south, gets stuck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fitness: 117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66673-C394-BE4D-BFF5-508B5DFD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5" y="1857622"/>
            <a:ext cx="2998765" cy="3312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24337-F0DC-E84F-ADEA-6A1D3ED3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64" y="2277835"/>
            <a:ext cx="7149193" cy="20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303-03EF-5F4E-9B1A-5E02E42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4610" cy="1325563"/>
          </a:xfrm>
        </p:spPr>
        <p:txBody>
          <a:bodyPr/>
          <a:lstStyle/>
          <a:p>
            <a:r>
              <a:rPr lang="en-US" dirty="0"/>
              <a:t>Results: best fit in generation 6: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3966F-3E5D-3E4D-820C-5AF86D8AEBB1}"/>
              </a:ext>
            </a:extLst>
          </p:cNvPr>
          <p:cNvSpPr txBox="1"/>
          <p:nvPr/>
        </p:nvSpPr>
        <p:spPr>
          <a:xfrm>
            <a:off x="1947683" y="5594694"/>
            <a:ext cx="9373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Moves west; follows west/north/east walls but gets stuck in SE corner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fitness: 163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4470B-464E-4E46-88A7-F0B21DD0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4247"/>
            <a:ext cx="3716057" cy="3744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BDFD7-5267-9E4E-86DC-72DAA04A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17" y="512774"/>
            <a:ext cx="6779079" cy="48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303-03EF-5F4E-9B1A-5E02E42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4610" cy="1325563"/>
          </a:xfrm>
        </p:spPr>
        <p:txBody>
          <a:bodyPr/>
          <a:lstStyle/>
          <a:p>
            <a:r>
              <a:rPr lang="en-US" dirty="0"/>
              <a:t>Results: best fit in generation 10: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3966F-3E5D-3E4D-820C-5AF86D8AEBB1}"/>
              </a:ext>
            </a:extLst>
          </p:cNvPr>
          <p:cNvSpPr txBox="1"/>
          <p:nvPr/>
        </p:nvSpPr>
        <p:spPr>
          <a:xfrm>
            <a:off x="1976712" y="5846544"/>
            <a:ext cx="9373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Follows wall perfectly: south to wall, then moves clockwise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fitness: close to 320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E77EE-8EB6-1B4C-8486-9F845B9F7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0" y="1725614"/>
            <a:ext cx="3380017" cy="340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88C3C-ABCC-ED4B-9E6A-09C29CB48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-840" r="-5949" b="840"/>
          <a:stretch/>
        </p:blipFill>
        <p:spPr>
          <a:xfrm>
            <a:off x="4983480" y="320040"/>
            <a:ext cx="5760720" cy="53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6912-8B1C-874E-AD0F-77D413B7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by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95CD-4009-4B4A-9F33-07011217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6657" cy="4479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Graphing best by generation</a:t>
            </a:r>
          </a:p>
          <a:p>
            <a:r>
              <a:rPr lang="en-US" dirty="0"/>
              <a:t>Keys:</a:t>
            </a:r>
          </a:p>
          <a:p>
            <a:pPr lvl="1"/>
            <a:r>
              <a:rPr lang="en-US" dirty="0"/>
              <a:t>Crossover found a good solution</a:t>
            </a:r>
          </a:p>
          <a:p>
            <a:pPr lvl="1"/>
            <a:r>
              <a:rPr lang="en-US" dirty="0"/>
              <a:t>Sufficient randomness at start so didn’t need mutation</a:t>
            </a:r>
          </a:p>
          <a:p>
            <a:r>
              <a:rPr lang="en-US" dirty="0"/>
              <a:t>General experience:</a:t>
            </a:r>
          </a:p>
          <a:p>
            <a:pPr lvl="1"/>
            <a:r>
              <a:rPr lang="en-US" dirty="0"/>
              <a:t>crossover needs to play a much stronger role than mutation </a:t>
            </a:r>
          </a:p>
          <a:p>
            <a:pPr lvl="1"/>
            <a:r>
              <a:rPr lang="en-US" dirty="0"/>
              <a:t>(typically, mutate in just 1% of cases)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D0F9D-48AF-EA45-B249-D865760D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2" y="1714954"/>
            <a:ext cx="5677098" cy="447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22828-EF55-7340-935F-AB93B428D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42" y="365125"/>
            <a:ext cx="992045" cy="99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1ECE9-D7C8-F04F-A15C-9C6159C13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340859"/>
            <a:ext cx="893882" cy="8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86480BF-7F8E-4403-8B0D-65D7684F5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An Abstract Example</a:t>
            </a: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ADBB34DB-D6F6-4B10-A46B-24B3241FE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3779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87CCD68D-0563-4F77-AB81-009653871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925" y="29718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Freeform 5">
            <a:extLst>
              <a:ext uri="{FF2B5EF4-FFF2-40B4-BE49-F238E27FC236}">
                <a16:creationId xmlns:a16="http://schemas.microsoft.com/office/drawing/2014/main" id="{05664AA7-77A2-4C90-9BF5-4F8AA7BB260D}"/>
              </a:ext>
            </a:extLst>
          </p:cNvPr>
          <p:cNvSpPr>
            <a:spLocks/>
          </p:cNvSpPr>
          <p:nvPr/>
        </p:nvSpPr>
        <p:spPr bwMode="auto">
          <a:xfrm>
            <a:off x="3581400" y="14049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29"/>
              <a:gd name="T175" fmla="*/ 0 h 940"/>
              <a:gd name="T176" fmla="*/ 3229 w 3229"/>
              <a:gd name="T177" fmla="*/ 940 h 9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F251205-B7D9-4E95-985F-2085C2A91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255" y="3067050"/>
            <a:ext cx="548708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Distribution of Individuals in Generation 0</a:t>
            </a:r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46B2E3FA-16AF-4BDC-B15A-1CBEF9DFD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6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2DB33331-150F-4370-9CEE-EFF7C43F5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750" y="5410200"/>
            <a:ext cx="516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Freeform 9">
            <a:extLst>
              <a:ext uri="{FF2B5EF4-FFF2-40B4-BE49-F238E27FC236}">
                <a16:creationId xmlns:a16="http://schemas.microsoft.com/office/drawing/2014/main" id="{7E01CF48-1133-4BF0-BAEF-334398608E27}"/>
              </a:ext>
            </a:extLst>
          </p:cNvPr>
          <p:cNvSpPr>
            <a:spLocks/>
          </p:cNvSpPr>
          <p:nvPr/>
        </p:nvSpPr>
        <p:spPr bwMode="auto">
          <a:xfrm>
            <a:off x="3581400" y="3843338"/>
            <a:ext cx="5126038" cy="1492250"/>
          </a:xfrm>
          <a:custGeom>
            <a:avLst/>
            <a:gdLst>
              <a:gd name="T0" fmla="*/ 50 w 3229"/>
              <a:gd name="T1" fmla="*/ 819 h 940"/>
              <a:gd name="T2" fmla="*/ 112 w 3229"/>
              <a:gd name="T3" fmla="*/ 795 h 940"/>
              <a:gd name="T4" fmla="*/ 168 w 3229"/>
              <a:gd name="T5" fmla="*/ 708 h 940"/>
              <a:gd name="T6" fmla="*/ 230 w 3229"/>
              <a:gd name="T7" fmla="*/ 629 h 940"/>
              <a:gd name="T8" fmla="*/ 294 w 3229"/>
              <a:gd name="T9" fmla="*/ 575 h 940"/>
              <a:gd name="T10" fmla="*/ 364 w 3229"/>
              <a:gd name="T11" fmla="*/ 559 h 940"/>
              <a:gd name="T12" fmla="*/ 420 w 3229"/>
              <a:gd name="T13" fmla="*/ 606 h 940"/>
              <a:gd name="T14" fmla="*/ 466 w 3229"/>
              <a:gd name="T15" fmla="*/ 685 h 940"/>
              <a:gd name="T16" fmla="*/ 522 w 3229"/>
              <a:gd name="T17" fmla="*/ 755 h 940"/>
              <a:gd name="T18" fmla="*/ 592 w 3229"/>
              <a:gd name="T19" fmla="*/ 780 h 940"/>
              <a:gd name="T20" fmla="*/ 663 w 3229"/>
              <a:gd name="T21" fmla="*/ 741 h 940"/>
              <a:gd name="T22" fmla="*/ 702 w 3229"/>
              <a:gd name="T23" fmla="*/ 677 h 940"/>
              <a:gd name="T24" fmla="*/ 758 w 3229"/>
              <a:gd name="T25" fmla="*/ 614 h 940"/>
              <a:gd name="T26" fmla="*/ 805 w 3229"/>
              <a:gd name="T27" fmla="*/ 511 h 940"/>
              <a:gd name="T28" fmla="*/ 845 w 3229"/>
              <a:gd name="T29" fmla="*/ 409 h 940"/>
              <a:gd name="T30" fmla="*/ 868 w 3229"/>
              <a:gd name="T31" fmla="*/ 331 h 940"/>
              <a:gd name="T32" fmla="*/ 907 w 3229"/>
              <a:gd name="T33" fmla="*/ 244 h 940"/>
              <a:gd name="T34" fmla="*/ 946 w 3229"/>
              <a:gd name="T35" fmla="*/ 165 h 940"/>
              <a:gd name="T36" fmla="*/ 1002 w 3229"/>
              <a:gd name="T37" fmla="*/ 72 h 940"/>
              <a:gd name="T38" fmla="*/ 1073 w 3229"/>
              <a:gd name="T39" fmla="*/ 8 h 940"/>
              <a:gd name="T40" fmla="*/ 1151 w 3229"/>
              <a:gd name="T41" fmla="*/ 0 h 940"/>
              <a:gd name="T42" fmla="*/ 1230 w 3229"/>
              <a:gd name="T43" fmla="*/ 24 h 940"/>
              <a:gd name="T44" fmla="*/ 1300 w 3229"/>
              <a:gd name="T45" fmla="*/ 103 h 940"/>
              <a:gd name="T46" fmla="*/ 1332 w 3229"/>
              <a:gd name="T47" fmla="*/ 173 h 940"/>
              <a:gd name="T48" fmla="*/ 1364 w 3229"/>
              <a:gd name="T49" fmla="*/ 252 h 940"/>
              <a:gd name="T50" fmla="*/ 1404 w 3229"/>
              <a:gd name="T51" fmla="*/ 323 h 940"/>
              <a:gd name="T52" fmla="*/ 1482 w 3229"/>
              <a:gd name="T53" fmla="*/ 314 h 940"/>
              <a:gd name="T54" fmla="*/ 1553 w 3229"/>
              <a:gd name="T55" fmla="*/ 244 h 940"/>
              <a:gd name="T56" fmla="*/ 1623 w 3229"/>
              <a:gd name="T57" fmla="*/ 229 h 940"/>
              <a:gd name="T58" fmla="*/ 1686 w 3229"/>
              <a:gd name="T59" fmla="*/ 308 h 940"/>
              <a:gd name="T60" fmla="*/ 1718 w 3229"/>
              <a:gd name="T61" fmla="*/ 386 h 940"/>
              <a:gd name="T62" fmla="*/ 1741 w 3229"/>
              <a:gd name="T63" fmla="*/ 457 h 940"/>
              <a:gd name="T64" fmla="*/ 1781 w 3229"/>
              <a:gd name="T65" fmla="*/ 544 h 940"/>
              <a:gd name="T66" fmla="*/ 1820 w 3229"/>
              <a:gd name="T67" fmla="*/ 623 h 940"/>
              <a:gd name="T68" fmla="*/ 1882 w 3229"/>
              <a:gd name="T69" fmla="*/ 708 h 940"/>
              <a:gd name="T70" fmla="*/ 1946 w 3229"/>
              <a:gd name="T71" fmla="*/ 747 h 940"/>
              <a:gd name="T72" fmla="*/ 2017 w 3229"/>
              <a:gd name="T73" fmla="*/ 693 h 940"/>
              <a:gd name="T74" fmla="*/ 2079 w 3229"/>
              <a:gd name="T75" fmla="*/ 614 h 940"/>
              <a:gd name="T76" fmla="*/ 2112 w 3229"/>
              <a:gd name="T77" fmla="*/ 559 h 940"/>
              <a:gd name="T78" fmla="*/ 2143 w 3229"/>
              <a:gd name="T79" fmla="*/ 465 h 940"/>
              <a:gd name="T80" fmla="*/ 2174 w 3229"/>
              <a:gd name="T81" fmla="*/ 370 h 940"/>
              <a:gd name="T82" fmla="*/ 2214 w 3229"/>
              <a:gd name="T83" fmla="*/ 283 h 940"/>
              <a:gd name="T84" fmla="*/ 2269 w 3229"/>
              <a:gd name="T85" fmla="*/ 221 h 940"/>
              <a:gd name="T86" fmla="*/ 2354 w 3229"/>
              <a:gd name="T87" fmla="*/ 244 h 940"/>
              <a:gd name="T88" fmla="*/ 2427 w 3229"/>
              <a:gd name="T89" fmla="*/ 308 h 940"/>
              <a:gd name="T90" fmla="*/ 2489 w 3229"/>
              <a:gd name="T91" fmla="*/ 370 h 940"/>
              <a:gd name="T92" fmla="*/ 2568 w 3229"/>
              <a:gd name="T93" fmla="*/ 480 h 940"/>
              <a:gd name="T94" fmla="*/ 2607 w 3229"/>
              <a:gd name="T95" fmla="*/ 559 h 940"/>
              <a:gd name="T96" fmla="*/ 2646 w 3229"/>
              <a:gd name="T97" fmla="*/ 645 h 940"/>
              <a:gd name="T98" fmla="*/ 2702 w 3229"/>
              <a:gd name="T99" fmla="*/ 724 h 940"/>
              <a:gd name="T100" fmla="*/ 2756 w 3229"/>
              <a:gd name="T101" fmla="*/ 755 h 940"/>
              <a:gd name="T102" fmla="*/ 2795 w 3229"/>
              <a:gd name="T103" fmla="*/ 685 h 940"/>
              <a:gd name="T104" fmla="*/ 2859 w 3229"/>
              <a:gd name="T105" fmla="*/ 637 h 940"/>
              <a:gd name="T106" fmla="*/ 2945 w 3229"/>
              <a:gd name="T107" fmla="*/ 662 h 940"/>
              <a:gd name="T108" fmla="*/ 3009 w 3229"/>
              <a:gd name="T109" fmla="*/ 747 h 940"/>
              <a:gd name="T110" fmla="*/ 3071 w 3229"/>
              <a:gd name="T111" fmla="*/ 819 h 940"/>
              <a:gd name="T112" fmla="*/ 3141 w 3229"/>
              <a:gd name="T113" fmla="*/ 898 h 940"/>
              <a:gd name="T114" fmla="*/ 3205 w 3229"/>
              <a:gd name="T115" fmla="*/ 929 h 9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29"/>
              <a:gd name="T175" fmla="*/ 0 h 940"/>
              <a:gd name="T176" fmla="*/ 3229 w 3229"/>
              <a:gd name="T177" fmla="*/ 940 h 9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29" h="940">
                <a:moveTo>
                  <a:pt x="0" y="795"/>
                </a:moveTo>
                <a:lnTo>
                  <a:pt x="27" y="819"/>
                </a:lnTo>
                <a:lnTo>
                  <a:pt x="50" y="819"/>
                </a:lnTo>
                <a:lnTo>
                  <a:pt x="73" y="819"/>
                </a:lnTo>
                <a:lnTo>
                  <a:pt x="97" y="819"/>
                </a:lnTo>
                <a:lnTo>
                  <a:pt x="112" y="795"/>
                </a:lnTo>
                <a:lnTo>
                  <a:pt x="128" y="772"/>
                </a:lnTo>
                <a:lnTo>
                  <a:pt x="145" y="747"/>
                </a:lnTo>
                <a:lnTo>
                  <a:pt x="168" y="708"/>
                </a:lnTo>
                <a:lnTo>
                  <a:pt x="184" y="677"/>
                </a:lnTo>
                <a:lnTo>
                  <a:pt x="199" y="654"/>
                </a:lnTo>
                <a:lnTo>
                  <a:pt x="230" y="629"/>
                </a:lnTo>
                <a:lnTo>
                  <a:pt x="246" y="606"/>
                </a:lnTo>
                <a:lnTo>
                  <a:pt x="269" y="590"/>
                </a:lnTo>
                <a:lnTo>
                  <a:pt x="294" y="575"/>
                </a:lnTo>
                <a:lnTo>
                  <a:pt x="317" y="559"/>
                </a:lnTo>
                <a:lnTo>
                  <a:pt x="341" y="559"/>
                </a:lnTo>
                <a:lnTo>
                  <a:pt x="364" y="559"/>
                </a:lnTo>
                <a:lnTo>
                  <a:pt x="387" y="559"/>
                </a:lnTo>
                <a:lnTo>
                  <a:pt x="404" y="583"/>
                </a:lnTo>
                <a:lnTo>
                  <a:pt x="420" y="606"/>
                </a:lnTo>
                <a:lnTo>
                  <a:pt x="435" y="629"/>
                </a:lnTo>
                <a:lnTo>
                  <a:pt x="451" y="662"/>
                </a:lnTo>
                <a:lnTo>
                  <a:pt x="466" y="685"/>
                </a:lnTo>
                <a:lnTo>
                  <a:pt x="482" y="708"/>
                </a:lnTo>
                <a:lnTo>
                  <a:pt x="499" y="732"/>
                </a:lnTo>
                <a:lnTo>
                  <a:pt x="522" y="755"/>
                </a:lnTo>
                <a:lnTo>
                  <a:pt x="545" y="772"/>
                </a:lnTo>
                <a:lnTo>
                  <a:pt x="569" y="780"/>
                </a:lnTo>
                <a:lnTo>
                  <a:pt x="592" y="780"/>
                </a:lnTo>
                <a:lnTo>
                  <a:pt x="617" y="780"/>
                </a:lnTo>
                <a:lnTo>
                  <a:pt x="640" y="764"/>
                </a:lnTo>
                <a:lnTo>
                  <a:pt x="663" y="741"/>
                </a:lnTo>
                <a:lnTo>
                  <a:pt x="687" y="724"/>
                </a:lnTo>
                <a:lnTo>
                  <a:pt x="695" y="701"/>
                </a:lnTo>
                <a:lnTo>
                  <a:pt x="702" y="677"/>
                </a:lnTo>
                <a:lnTo>
                  <a:pt x="727" y="668"/>
                </a:lnTo>
                <a:lnTo>
                  <a:pt x="741" y="637"/>
                </a:lnTo>
                <a:lnTo>
                  <a:pt x="758" y="614"/>
                </a:lnTo>
                <a:lnTo>
                  <a:pt x="781" y="567"/>
                </a:lnTo>
                <a:lnTo>
                  <a:pt x="789" y="544"/>
                </a:lnTo>
                <a:lnTo>
                  <a:pt x="805" y="511"/>
                </a:lnTo>
                <a:lnTo>
                  <a:pt x="820" y="465"/>
                </a:lnTo>
                <a:lnTo>
                  <a:pt x="836" y="432"/>
                </a:lnTo>
                <a:lnTo>
                  <a:pt x="845" y="409"/>
                </a:lnTo>
                <a:lnTo>
                  <a:pt x="853" y="386"/>
                </a:lnTo>
                <a:lnTo>
                  <a:pt x="868" y="354"/>
                </a:lnTo>
                <a:lnTo>
                  <a:pt x="868" y="331"/>
                </a:lnTo>
                <a:lnTo>
                  <a:pt x="884" y="300"/>
                </a:lnTo>
                <a:lnTo>
                  <a:pt x="892" y="275"/>
                </a:lnTo>
                <a:lnTo>
                  <a:pt x="907" y="244"/>
                </a:lnTo>
                <a:lnTo>
                  <a:pt x="915" y="221"/>
                </a:lnTo>
                <a:lnTo>
                  <a:pt x="932" y="190"/>
                </a:lnTo>
                <a:lnTo>
                  <a:pt x="946" y="165"/>
                </a:lnTo>
                <a:lnTo>
                  <a:pt x="954" y="142"/>
                </a:lnTo>
                <a:lnTo>
                  <a:pt x="977" y="103"/>
                </a:lnTo>
                <a:lnTo>
                  <a:pt x="1002" y="72"/>
                </a:lnTo>
                <a:lnTo>
                  <a:pt x="1025" y="47"/>
                </a:lnTo>
                <a:lnTo>
                  <a:pt x="1050" y="32"/>
                </a:lnTo>
                <a:lnTo>
                  <a:pt x="1073" y="8"/>
                </a:lnTo>
                <a:lnTo>
                  <a:pt x="1104" y="0"/>
                </a:lnTo>
                <a:lnTo>
                  <a:pt x="1128" y="0"/>
                </a:lnTo>
                <a:lnTo>
                  <a:pt x="1151" y="0"/>
                </a:lnTo>
                <a:lnTo>
                  <a:pt x="1182" y="0"/>
                </a:lnTo>
                <a:lnTo>
                  <a:pt x="1207" y="16"/>
                </a:lnTo>
                <a:lnTo>
                  <a:pt x="1230" y="24"/>
                </a:lnTo>
                <a:lnTo>
                  <a:pt x="1261" y="47"/>
                </a:lnTo>
                <a:lnTo>
                  <a:pt x="1277" y="72"/>
                </a:lnTo>
                <a:lnTo>
                  <a:pt x="1300" y="103"/>
                </a:lnTo>
                <a:lnTo>
                  <a:pt x="1317" y="126"/>
                </a:lnTo>
                <a:lnTo>
                  <a:pt x="1325" y="150"/>
                </a:lnTo>
                <a:lnTo>
                  <a:pt x="1332" y="173"/>
                </a:lnTo>
                <a:lnTo>
                  <a:pt x="1340" y="196"/>
                </a:lnTo>
                <a:lnTo>
                  <a:pt x="1356" y="229"/>
                </a:lnTo>
                <a:lnTo>
                  <a:pt x="1364" y="252"/>
                </a:lnTo>
                <a:lnTo>
                  <a:pt x="1379" y="275"/>
                </a:lnTo>
                <a:lnTo>
                  <a:pt x="1395" y="300"/>
                </a:lnTo>
                <a:lnTo>
                  <a:pt x="1404" y="323"/>
                </a:lnTo>
                <a:lnTo>
                  <a:pt x="1427" y="323"/>
                </a:lnTo>
                <a:lnTo>
                  <a:pt x="1458" y="323"/>
                </a:lnTo>
                <a:lnTo>
                  <a:pt x="1482" y="314"/>
                </a:lnTo>
                <a:lnTo>
                  <a:pt x="1505" y="291"/>
                </a:lnTo>
                <a:lnTo>
                  <a:pt x="1528" y="268"/>
                </a:lnTo>
                <a:lnTo>
                  <a:pt x="1553" y="244"/>
                </a:lnTo>
                <a:lnTo>
                  <a:pt x="1576" y="236"/>
                </a:lnTo>
                <a:lnTo>
                  <a:pt x="1600" y="229"/>
                </a:lnTo>
                <a:lnTo>
                  <a:pt x="1623" y="229"/>
                </a:lnTo>
                <a:lnTo>
                  <a:pt x="1646" y="252"/>
                </a:lnTo>
                <a:lnTo>
                  <a:pt x="1671" y="283"/>
                </a:lnTo>
                <a:lnTo>
                  <a:pt x="1686" y="308"/>
                </a:lnTo>
                <a:lnTo>
                  <a:pt x="1702" y="331"/>
                </a:lnTo>
                <a:lnTo>
                  <a:pt x="1710" y="354"/>
                </a:lnTo>
                <a:lnTo>
                  <a:pt x="1718" y="386"/>
                </a:lnTo>
                <a:lnTo>
                  <a:pt x="1725" y="409"/>
                </a:lnTo>
                <a:lnTo>
                  <a:pt x="1733" y="432"/>
                </a:lnTo>
                <a:lnTo>
                  <a:pt x="1741" y="457"/>
                </a:lnTo>
                <a:lnTo>
                  <a:pt x="1758" y="488"/>
                </a:lnTo>
                <a:lnTo>
                  <a:pt x="1764" y="511"/>
                </a:lnTo>
                <a:lnTo>
                  <a:pt x="1781" y="544"/>
                </a:lnTo>
                <a:lnTo>
                  <a:pt x="1789" y="567"/>
                </a:lnTo>
                <a:lnTo>
                  <a:pt x="1804" y="590"/>
                </a:lnTo>
                <a:lnTo>
                  <a:pt x="1820" y="623"/>
                </a:lnTo>
                <a:lnTo>
                  <a:pt x="1836" y="654"/>
                </a:lnTo>
                <a:lnTo>
                  <a:pt x="1859" y="685"/>
                </a:lnTo>
                <a:lnTo>
                  <a:pt x="1882" y="708"/>
                </a:lnTo>
                <a:lnTo>
                  <a:pt x="1899" y="732"/>
                </a:lnTo>
                <a:lnTo>
                  <a:pt x="1922" y="747"/>
                </a:lnTo>
                <a:lnTo>
                  <a:pt x="1946" y="747"/>
                </a:lnTo>
                <a:lnTo>
                  <a:pt x="1969" y="741"/>
                </a:lnTo>
                <a:lnTo>
                  <a:pt x="1994" y="724"/>
                </a:lnTo>
                <a:lnTo>
                  <a:pt x="2017" y="693"/>
                </a:lnTo>
                <a:lnTo>
                  <a:pt x="2033" y="668"/>
                </a:lnTo>
                <a:lnTo>
                  <a:pt x="2056" y="645"/>
                </a:lnTo>
                <a:lnTo>
                  <a:pt x="2079" y="614"/>
                </a:lnTo>
                <a:lnTo>
                  <a:pt x="2079" y="590"/>
                </a:lnTo>
                <a:lnTo>
                  <a:pt x="2104" y="583"/>
                </a:lnTo>
                <a:lnTo>
                  <a:pt x="2112" y="559"/>
                </a:lnTo>
                <a:lnTo>
                  <a:pt x="2127" y="527"/>
                </a:lnTo>
                <a:lnTo>
                  <a:pt x="2135" y="496"/>
                </a:lnTo>
                <a:lnTo>
                  <a:pt x="2143" y="465"/>
                </a:lnTo>
                <a:lnTo>
                  <a:pt x="2151" y="441"/>
                </a:lnTo>
                <a:lnTo>
                  <a:pt x="2166" y="418"/>
                </a:lnTo>
                <a:lnTo>
                  <a:pt x="2174" y="370"/>
                </a:lnTo>
                <a:lnTo>
                  <a:pt x="2191" y="339"/>
                </a:lnTo>
                <a:lnTo>
                  <a:pt x="2197" y="314"/>
                </a:lnTo>
                <a:lnTo>
                  <a:pt x="2214" y="283"/>
                </a:lnTo>
                <a:lnTo>
                  <a:pt x="2230" y="260"/>
                </a:lnTo>
                <a:lnTo>
                  <a:pt x="2245" y="236"/>
                </a:lnTo>
                <a:lnTo>
                  <a:pt x="2269" y="221"/>
                </a:lnTo>
                <a:lnTo>
                  <a:pt x="2292" y="221"/>
                </a:lnTo>
                <a:lnTo>
                  <a:pt x="2323" y="229"/>
                </a:lnTo>
                <a:lnTo>
                  <a:pt x="2354" y="244"/>
                </a:lnTo>
                <a:lnTo>
                  <a:pt x="2379" y="260"/>
                </a:lnTo>
                <a:lnTo>
                  <a:pt x="2410" y="283"/>
                </a:lnTo>
                <a:lnTo>
                  <a:pt x="2427" y="308"/>
                </a:lnTo>
                <a:lnTo>
                  <a:pt x="2450" y="323"/>
                </a:lnTo>
                <a:lnTo>
                  <a:pt x="2473" y="347"/>
                </a:lnTo>
                <a:lnTo>
                  <a:pt x="2489" y="370"/>
                </a:lnTo>
                <a:lnTo>
                  <a:pt x="2520" y="393"/>
                </a:lnTo>
                <a:lnTo>
                  <a:pt x="2545" y="432"/>
                </a:lnTo>
                <a:lnTo>
                  <a:pt x="2568" y="480"/>
                </a:lnTo>
                <a:lnTo>
                  <a:pt x="2584" y="505"/>
                </a:lnTo>
                <a:lnTo>
                  <a:pt x="2599" y="536"/>
                </a:lnTo>
                <a:lnTo>
                  <a:pt x="2607" y="559"/>
                </a:lnTo>
                <a:lnTo>
                  <a:pt x="2615" y="583"/>
                </a:lnTo>
                <a:lnTo>
                  <a:pt x="2630" y="614"/>
                </a:lnTo>
                <a:lnTo>
                  <a:pt x="2646" y="645"/>
                </a:lnTo>
                <a:lnTo>
                  <a:pt x="2663" y="677"/>
                </a:lnTo>
                <a:lnTo>
                  <a:pt x="2677" y="701"/>
                </a:lnTo>
                <a:lnTo>
                  <a:pt x="2702" y="724"/>
                </a:lnTo>
                <a:lnTo>
                  <a:pt x="2709" y="747"/>
                </a:lnTo>
                <a:lnTo>
                  <a:pt x="2733" y="755"/>
                </a:lnTo>
                <a:lnTo>
                  <a:pt x="2756" y="755"/>
                </a:lnTo>
                <a:lnTo>
                  <a:pt x="2764" y="732"/>
                </a:lnTo>
                <a:lnTo>
                  <a:pt x="2781" y="708"/>
                </a:lnTo>
                <a:lnTo>
                  <a:pt x="2795" y="685"/>
                </a:lnTo>
                <a:lnTo>
                  <a:pt x="2812" y="662"/>
                </a:lnTo>
                <a:lnTo>
                  <a:pt x="2835" y="637"/>
                </a:lnTo>
                <a:lnTo>
                  <a:pt x="2859" y="637"/>
                </a:lnTo>
                <a:lnTo>
                  <a:pt x="2882" y="637"/>
                </a:lnTo>
                <a:lnTo>
                  <a:pt x="2914" y="645"/>
                </a:lnTo>
                <a:lnTo>
                  <a:pt x="2945" y="662"/>
                </a:lnTo>
                <a:lnTo>
                  <a:pt x="2969" y="693"/>
                </a:lnTo>
                <a:lnTo>
                  <a:pt x="3000" y="724"/>
                </a:lnTo>
                <a:lnTo>
                  <a:pt x="3009" y="747"/>
                </a:lnTo>
                <a:lnTo>
                  <a:pt x="3023" y="772"/>
                </a:lnTo>
                <a:lnTo>
                  <a:pt x="3048" y="786"/>
                </a:lnTo>
                <a:lnTo>
                  <a:pt x="3071" y="819"/>
                </a:lnTo>
                <a:lnTo>
                  <a:pt x="3102" y="850"/>
                </a:lnTo>
                <a:lnTo>
                  <a:pt x="3118" y="882"/>
                </a:lnTo>
                <a:lnTo>
                  <a:pt x="3141" y="898"/>
                </a:lnTo>
                <a:lnTo>
                  <a:pt x="3158" y="921"/>
                </a:lnTo>
                <a:lnTo>
                  <a:pt x="3181" y="929"/>
                </a:lnTo>
                <a:lnTo>
                  <a:pt x="3205" y="929"/>
                </a:lnTo>
                <a:lnTo>
                  <a:pt x="3228" y="929"/>
                </a:lnTo>
                <a:lnTo>
                  <a:pt x="3216" y="93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A609C380-A3BC-417E-BDE6-3105869A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607" y="5505450"/>
            <a:ext cx="553837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Distribution of Individuals in Generation N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C48F9953-F6EE-4EA9-ADD8-6EFBB7F5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944564"/>
            <a:ext cx="31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2" name="Oval 12">
            <a:extLst>
              <a:ext uri="{FF2B5EF4-FFF2-40B4-BE49-F238E27FC236}">
                <a16:creationId xmlns:a16="http://schemas.microsoft.com/office/drawing/2014/main" id="{5080BD83-4629-4032-993B-0C9E8F96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211613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3" name="Oval 13">
            <a:extLst>
              <a:ext uri="{FF2B5EF4-FFF2-40B4-BE49-F238E27FC236}">
                <a16:creationId xmlns:a16="http://schemas.microsoft.com/office/drawing/2014/main" id="{648F6880-03BB-4E83-BF9A-6D00A664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22923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4" name="Oval 14">
            <a:extLst>
              <a:ext uri="{FF2B5EF4-FFF2-40B4-BE49-F238E27FC236}">
                <a16:creationId xmlns:a16="http://schemas.microsoft.com/office/drawing/2014/main" id="{7D7B6028-609F-4C37-8E9D-905847725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50" y="24447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5" name="Oval 15">
            <a:extLst>
              <a:ext uri="{FF2B5EF4-FFF2-40B4-BE49-F238E27FC236}">
                <a16:creationId xmlns:a16="http://schemas.microsoft.com/office/drawing/2014/main" id="{BE44CC83-46C5-4340-9F0E-D544BC63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25209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6" name="Oval 16">
            <a:extLst>
              <a:ext uri="{FF2B5EF4-FFF2-40B4-BE49-F238E27FC236}">
                <a16:creationId xmlns:a16="http://schemas.microsoft.com/office/drawing/2014/main" id="{67475404-C2C5-42FD-8739-881E644FE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5971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7" name="Oval 17">
            <a:extLst>
              <a:ext uri="{FF2B5EF4-FFF2-40B4-BE49-F238E27FC236}">
                <a16:creationId xmlns:a16="http://schemas.microsoft.com/office/drawing/2014/main" id="{00615931-E8D0-4FE3-88CD-F4143FF9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18605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8" name="Oval 18">
            <a:extLst>
              <a:ext uri="{FF2B5EF4-FFF2-40B4-BE49-F238E27FC236}">
                <a16:creationId xmlns:a16="http://schemas.microsoft.com/office/drawing/2014/main" id="{65A6CE6A-F39C-42E0-80AD-229680F5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827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9" name="Oval 19">
            <a:extLst>
              <a:ext uri="{FF2B5EF4-FFF2-40B4-BE49-F238E27FC236}">
                <a16:creationId xmlns:a16="http://schemas.microsoft.com/office/drawing/2014/main" id="{C71607A3-7FB7-4D69-A915-5CEB0CE14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210343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0" name="Oval 20">
            <a:extLst>
              <a:ext uri="{FF2B5EF4-FFF2-40B4-BE49-F238E27FC236}">
                <a16:creationId xmlns:a16="http://schemas.microsoft.com/office/drawing/2014/main" id="{4DC826ED-4A2D-4C31-8D76-903C01BB5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234156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1" name="Oval 21">
            <a:extLst>
              <a:ext uri="{FF2B5EF4-FFF2-40B4-BE49-F238E27FC236}">
                <a16:creationId xmlns:a16="http://schemas.microsoft.com/office/drawing/2014/main" id="{9C8368FD-548A-4889-85AF-F689D9F6E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763" y="214471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2" name="Oval 22">
            <a:extLst>
              <a:ext uri="{FF2B5EF4-FFF2-40B4-BE49-F238E27FC236}">
                <a16:creationId xmlns:a16="http://schemas.microsoft.com/office/drawing/2014/main" id="{BD87BBC2-F9BA-4722-B930-07615B5E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26098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3" name="Oval 23">
            <a:extLst>
              <a:ext uri="{FF2B5EF4-FFF2-40B4-BE49-F238E27FC236}">
                <a16:creationId xmlns:a16="http://schemas.microsoft.com/office/drawing/2014/main" id="{C4535E50-E252-433C-B44A-C842D7E7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24130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4" name="Oval 24">
            <a:extLst>
              <a:ext uri="{FF2B5EF4-FFF2-40B4-BE49-F238E27FC236}">
                <a16:creationId xmlns:a16="http://schemas.microsoft.com/office/drawing/2014/main" id="{2CF49991-B314-4A13-B172-B86EA85F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8" y="485298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5" name="Oval 25">
            <a:extLst>
              <a:ext uri="{FF2B5EF4-FFF2-40B4-BE49-F238E27FC236}">
                <a16:creationId xmlns:a16="http://schemas.microsoft.com/office/drawing/2014/main" id="{DB0670C4-EBB6-4CF0-B205-2B0696C7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3434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6" name="Oval 26">
            <a:extLst>
              <a:ext uri="{FF2B5EF4-FFF2-40B4-BE49-F238E27FC236}">
                <a16:creationId xmlns:a16="http://schemas.microsoft.com/office/drawing/2014/main" id="{D8FD9C5A-196F-483F-975A-051858C3A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417036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7" name="Oval 27">
            <a:extLst>
              <a:ext uri="{FF2B5EF4-FFF2-40B4-BE49-F238E27FC236}">
                <a16:creationId xmlns:a16="http://schemas.microsoft.com/office/drawing/2014/main" id="{7EEA65B0-CF7A-4B27-A4C0-F8EAB960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2481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8" name="Oval 28">
            <a:extLst>
              <a:ext uri="{FF2B5EF4-FFF2-40B4-BE49-F238E27FC236}">
                <a16:creationId xmlns:a16="http://schemas.microsoft.com/office/drawing/2014/main" id="{893964F7-2474-4E0D-9C3E-094EA890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440055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69" name="Oval 29">
            <a:extLst>
              <a:ext uri="{FF2B5EF4-FFF2-40B4-BE49-F238E27FC236}">
                <a16:creationId xmlns:a16="http://schemas.microsoft.com/office/drawing/2014/main" id="{BF44FE6E-4103-43A0-BCC3-CCE3D926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472757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0" name="Oval 30">
            <a:extLst>
              <a:ext uri="{FF2B5EF4-FFF2-40B4-BE49-F238E27FC236}">
                <a16:creationId xmlns:a16="http://schemas.microsoft.com/office/drawing/2014/main" id="{6BA32A40-2C70-459C-90ED-0A302FF77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11956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1" name="Oval 31">
            <a:extLst>
              <a:ext uri="{FF2B5EF4-FFF2-40B4-BE49-F238E27FC236}">
                <a16:creationId xmlns:a16="http://schemas.microsoft.com/office/drawing/2014/main" id="{609A4CCC-6568-4CCC-86B6-D21E620F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3819525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2" name="Oval 32">
            <a:extLst>
              <a:ext uri="{FF2B5EF4-FFF2-40B4-BE49-F238E27FC236}">
                <a16:creationId xmlns:a16="http://schemas.microsoft.com/office/drawing/2014/main" id="{C0C5C542-6F50-472C-81F5-49FC77E4D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38989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3" name="Oval 33">
            <a:extLst>
              <a:ext uri="{FF2B5EF4-FFF2-40B4-BE49-F238E27FC236}">
                <a16:creationId xmlns:a16="http://schemas.microsoft.com/office/drawing/2014/main" id="{404244FA-5318-4581-8B70-D81BBC34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3890963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4" name="Oval 34">
            <a:extLst>
              <a:ext uri="{FF2B5EF4-FFF2-40B4-BE49-F238E27FC236}">
                <a16:creationId xmlns:a16="http://schemas.microsoft.com/office/drawing/2014/main" id="{B261ADAA-974F-4317-96D4-3DE9F360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4102100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75" name="Oval 35">
            <a:extLst>
              <a:ext uri="{FF2B5EF4-FFF2-40B4-BE49-F238E27FC236}">
                <a16:creationId xmlns:a16="http://schemas.microsoft.com/office/drawing/2014/main" id="{A85C05EA-98F3-4A58-AB4F-87242ADC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4783138"/>
            <a:ext cx="6350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A255D6F-C9AE-487C-B98A-415437B5D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82000" cy="990600"/>
          </a:xfrm>
          <a:noFill/>
        </p:spPr>
        <p:txBody>
          <a:bodyPr/>
          <a:lstStyle/>
          <a:p>
            <a:r>
              <a:rPr lang="en-US" altLang="en-US"/>
              <a:t>A Simple Example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A33A2D0D-44A6-45A6-91FC-33F2AA9FE03B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714" y="1828800"/>
            <a:ext cx="6630987" cy="2209800"/>
          </a:xfrm>
          <a:noFill/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ADEFFA50-131A-44FB-9597-1DAB3A4155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4648200"/>
            <a:ext cx="8686800" cy="1219200"/>
          </a:xfrm>
          <a:noFill/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altLang="en-US" i="1">
                <a:solidFill>
                  <a:schemeClr val="tx2"/>
                </a:solidFill>
              </a:rPr>
              <a:t>“</a:t>
            </a:r>
            <a:r>
              <a:rPr lang="en-US" altLang="en-US" sz="2600" i="1">
                <a:solidFill>
                  <a:schemeClr val="tx2"/>
                </a:solidFill>
                <a:latin typeface="Times New Roman" panose="02020603050405020304" pitchFamily="18" charset="0"/>
              </a:rPr>
              <a:t>The Gene is by far the most sophisticated program around</a:t>
            </a:r>
            <a:r>
              <a:rPr lang="en-US" altLang="en-US" sz="2600" i="1">
                <a:solidFill>
                  <a:schemeClr val="tx2"/>
                </a:solidFill>
              </a:rPr>
              <a:t>.”</a:t>
            </a:r>
            <a:br>
              <a:rPr lang="en-US" altLang="en-US" sz="2400" i="1">
                <a:solidFill>
                  <a:schemeClr val="tx2"/>
                </a:solidFill>
              </a:rPr>
            </a:br>
            <a:br>
              <a:rPr lang="en-US" altLang="en-US" sz="800" i="1">
                <a:solidFill>
                  <a:schemeClr val="tx2"/>
                </a:solidFill>
              </a:rPr>
            </a:br>
            <a:endParaRPr lang="en-US" altLang="en-US" sz="800" i="1">
              <a:solidFill>
                <a:schemeClr val="tx2"/>
              </a:solidFill>
            </a:endParaRPr>
          </a:p>
          <a:p>
            <a:pPr algn="ctr">
              <a:buFont typeface="Monotype Sorts" charset="2"/>
              <a:buNone/>
            </a:pPr>
            <a:r>
              <a:rPr lang="en-US" altLang="en-US" sz="1600" i="1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Bill Gates, </a:t>
            </a:r>
            <a:r>
              <a:rPr lang="en-US" altLang="en-US" sz="1600" i="1">
                <a:solidFill>
                  <a:schemeClr val="tx2"/>
                </a:solidFill>
                <a:latin typeface="Times New Roman" panose="02020603050405020304" pitchFamily="18" charset="0"/>
              </a:rPr>
              <a:t>Business Week</a:t>
            </a: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, June 27, 1994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9F95F8C-888D-4697-8A34-9993240AE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A Simple Example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ABC6C37-D367-42FE-AC72-CB27186A9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The Traveling Salesman Problem:</a:t>
            </a:r>
          </a:p>
          <a:p>
            <a:pPr>
              <a:buFont typeface="Monotype Sorts" charset="2"/>
              <a:buNone/>
            </a:pPr>
            <a:endParaRPr lang="en-US" altLang="en-US" sz="2000" dirty="0"/>
          </a:p>
          <a:p>
            <a:pPr>
              <a:buFont typeface="Monotype Sorts" charset="2"/>
              <a:buNone/>
            </a:pPr>
            <a:r>
              <a:rPr lang="en-US" altLang="en-US" dirty="0"/>
              <a:t>Find a tour of a given set of cities so that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city is visited only once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total distance traveled is minimized</a:t>
            </a:r>
          </a:p>
          <a:p>
            <a:pPr>
              <a:buFont typeface="Monotype Sorts" charset="2"/>
              <a:buNone/>
            </a:pPr>
            <a:endParaRPr lang="en-US" altLang="en-US" sz="1400" dirty="0"/>
          </a:p>
          <a:p>
            <a:pPr>
              <a:buFont typeface="Monotype Sorts" charset="2"/>
              <a:buNone/>
            </a:pPr>
            <a:endParaRPr lang="en-US" altLang="en-US" sz="1400" dirty="0"/>
          </a:p>
        </p:txBody>
      </p:sp>
      <p:pic>
        <p:nvPicPr>
          <p:cNvPr id="10242" name="Picture 2" descr="Image result for traveling salesman problem">
            <a:extLst>
              <a:ext uri="{FF2B5EF4-FFF2-40B4-BE49-F238E27FC236}">
                <a16:creationId xmlns:a16="http://schemas.microsoft.com/office/drawing/2014/main" id="{61F51812-0B0E-4314-B246-3E6BB1A9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5" y="161131"/>
            <a:ext cx="4060324" cy="26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D6E3149-5920-4D6B-A234-7C1361829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Representation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7BDFC4B-D5BB-4900-803F-8618E5267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dirty="0"/>
              <a:t>Representation is an ordered list of city numbers</a:t>
            </a:r>
          </a:p>
          <a:p>
            <a:pPr>
              <a:buFont typeface="Monotype Sorts" charset="2"/>
              <a:buNone/>
            </a:pPr>
            <a:endParaRPr lang="en-US" altLang="en-US" sz="1800" dirty="0"/>
          </a:p>
          <a:p>
            <a:pPr>
              <a:buFont typeface="Monotype Sorts" charset="2"/>
              <a:buNone/>
            </a:pPr>
            <a:r>
              <a:rPr lang="en-US" altLang="en-US" sz="2400" dirty="0"/>
              <a:t>1) London     3) Dunedin        5) Beijing     7) Tokyo</a:t>
            </a:r>
          </a:p>
          <a:p>
            <a:pPr>
              <a:buFont typeface="Monotype Sorts" charset="2"/>
              <a:buNone/>
            </a:pPr>
            <a:r>
              <a:rPr lang="en-US" altLang="en-US" sz="2400" dirty="0"/>
              <a:t>2) Venice      4) Singapore     6) Phoenix   8) Victoria</a:t>
            </a: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sz="2400" dirty="0"/>
              <a:t>CityList1</a:t>
            </a:r>
            <a:r>
              <a:rPr lang="en-US" altLang="en-US" dirty="0"/>
              <a:t>     (3   5   7   2   1   6   4   8)</a:t>
            </a:r>
          </a:p>
          <a:p>
            <a:pPr>
              <a:buFont typeface="Monotype Sorts" charset="2"/>
              <a:buNone/>
            </a:pPr>
            <a:r>
              <a:rPr lang="en-US" altLang="en-US" sz="2400" dirty="0"/>
              <a:t>CityList2</a:t>
            </a:r>
            <a:r>
              <a:rPr lang="en-US" altLang="en-US" dirty="0"/>
              <a:t>     (2   5   7   6   8   1   3   4)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6179C2-3989-4081-984D-12FC389B9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Crossover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BA65525-4CDF-4D21-9233-C94576F3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186113"/>
            <a:ext cx="2044700" cy="36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76E543F-CAA5-4088-9B59-31F46814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503738"/>
            <a:ext cx="2044700" cy="36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6D89310-9E33-4E1C-BF4D-6289BD4A5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Font typeface="Monotype Sorts" charset="2"/>
              <a:buNone/>
            </a:pPr>
            <a:r>
              <a:rPr lang="en-US" altLang="en-US" dirty="0"/>
              <a:t>Crossover combines inversion and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recombination:</a:t>
            </a:r>
          </a:p>
          <a:p>
            <a:pPr>
              <a:buFont typeface="Monotype Sorts" charset="2"/>
              <a:buNone/>
            </a:pPr>
            <a:r>
              <a:rPr lang="en-US" altLang="en-US" sz="2000" dirty="0"/>
              <a:t>       </a:t>
            </a:r>
            <a:r>
              <a:rPr lang="en-US" altLang="en-US" dirty="0"/>
              <a:t>                                    </a:t>
            </a:r>
          </a:p>
          <a:p>
            <a:pPr>
              <a:buFont typeface="Monotype Sorts" charset="2"/>
              <a:buNone/>
            </a:pPr>
            <a:r>
              <a:rPr lang="en-US" altLang="en-US" sz="2400" dirty="0"/>
              <a:t>Parent1</a:t>
            </a:r>
            <a:r>
              <a:rPr lang="en-US" altLang="en-US" dirty="0"/>
              <a:t>      (3   5   7   2   1   6   4   8)</a:t>
            </a:r>
          </a:p>
          <a:p>
            <a:pPr>
              <a:buFont typeface="Monotype Sorts" charset="2"/>
              <a:buNone/>
            </a:pPr>
            <a:r>
              <a:rPr lang="en-US" altLang="en-US" sz="2400" dirty="0"/>
              <a:t>Parent2</a:t>
            </a:r>
            <a:r>
              <a:rPr lang="en-US" altLang="en-US" dirty="0"/>
              <a:t>      (2   5   7   6   8   1   3   4)</a:t>
            </a:r>
          </a:p>
          <a:p>
            <a:pPr>
              <a:buFont typeface="Monotype Sorts" charset="2"/>
              <a:buNone/>
            </a:pPr>
            <a:endParaRPr lang="en-US" altLang="en-US" sz="1600" dirty="0"/>
          </a:p>
          <a:p>
            <a:pPr>
              <a:buFont typeface="Monotype Sorts" charset="2"/>
              <a:buNone/>
            </a:pPr>
            <a:r>
              <a:rPr lang="en-US" altLang="en-US" sz="2400" dirty="0"/>
              <a:t>Child</a:t>
            </a:r>
            <a:r>
              <a:rPr lang="en-US" altLang="en-US" dirty="0"/>
              <a:t>          (2   5   7   2   1   6   3   4)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This operator is called the </a:t>
            </a:r>
            <a:r>
              <a:rPr lang="en-US" altLang="en-US" i="1" dirty="0"/>
              <a:t>Order1 </a:t>
            </a:r>
            <a:r>
              <a:rPr lang="en-US" altLang="en-US" dirty="0"/>
              <a:t>crossover</a:t>
            </a:r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19997718-8382-4778-9BB7-4E14E3EE6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7100" y="4267200"/>
            <a:ext cx="394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2D41226-9ED7-407B-A72E-F112E830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Applicable situations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FFE6DEE-47E2-481E-879C-6C3BE4417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Often used for optimization (scheduling, design, etc.) problems, though can be used for many other things as well, as we’ll see a bit later.</a:t>
            </a:r>
          </a:p>
          <a:p>
            <a:pPr lvl="1" eaLnBrk="1" hangingPunct="1"/>
            <a:r>
              <a:rPr lang="en-US" altLang="en-US" dirty="0"/>
              <a:t>Good problem for GA:  Scheduling air traffic</a:t>
            </a:r>
          </a:p>
          <a:p>
            <a:pPr lvl="1" eaLnBrk="1" hangingPunct="1"/>
            <a:r>
              <a:rPr lang="en-US" altLang="en-US" dirty="0"/>
              <a:t>Bad problems for GA:  </a:t>
            </a:r>
          </a:p>
          <a:p>
            <a:pPr lvl="2"/>
            <a:r>
              <a:rPr lang="en-US" altLang="en-US" dirty="0"/>
              <a:t>Finding large primes (not a continuous problem)</a:t>
            </a:r>
          </a:p>
          <a:p>
            <a:pPr lvl="2"/>
            <a:r>
              <a:rPr lang="en-US" altLang="en-US" dirty="0"/>
              <a:t>2D pathfinding (search space is small, other algorithms like A* would be better)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AF416-3C8B-4432-A5CC-C8ABC46C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218924-0F95-4638-BF8C-52A26C03FB2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E2BBD43-A821-47BC-B016-CF8323C8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3235325"/>
            <a:ext cx="368300" cy="158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3B7403B-FBB0-4494-A1E9-59A56983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206750"/>
            <a:ext cx="368300" cy="1587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0A6B89A3-91D8-4920-BFFC-40E797244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dirty="0"/>
              <a:t>Mutation involves reordering of the list: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sz="2400" dirty="0"/>
              <a:t>                                                   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Before:       (5   8   7   2   1   6   3   4)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After:          (5   8   6   2   1   7   3   4)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6994ECD-5343-4C5E-ADBB-E8DF4726A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Mutation</a:t>
            </a: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CBDE270-E76A-4F30-B42C-15BEC5463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0" y="40386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97D7C5EB-59AA-4A5D-BDF4-98902A492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TSP Example: 30 Cities</a:t>
            </a:r>
          </a:p>
        </p:txBody>
      </p:sp>
      <p:graphicFrame>
        <p:nvGraphicFramePr>
          <p:cNvPr id="4198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091FFA8-2E89-4FEA-9284-5A13EB1C185E}"/>
              </a:ext>
            </a:extLst>
          </p:cNvPr>
          <p:cNvGraphicFramePr>
            <a:graphicFrameLocks/>
          </p:cNvGraphicFramePr>
          <p:nvPr/>
        </p:nvGraphicFramePr>
        <p:xfrm>
          <a:off x="2209800" y="1447800"/>
          <a:ext cx="7772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art" r:id="rId3" imgW="6105600" imgH="3409920" progId="Excel.Chart.8">
                  <p:embed followColorScheme="full"/>
                </p:oleObj>
              </mc:Choice>
              <mc:Fallback>
                <p:oleObj name="Chart" r:id="rId3" imgW="6105600" imgH="3409920" progId="Excel.Chart.8">
                  <p:embed followColorScheme="full"/>
                  <p:pic>
                    <p:nvPicPr>
                      <p:cNvPr id="4198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091FFA8-2E89-4FEA-9284-5A13EB1C18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7772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3709B272-17D0-41AC-A9FD-23D25357E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Solution </a:t>
            </a:r>
            <a:r>
              <a:rPr lang="en-US" altLang="en-US" baseline="-25000"/>
              <a:t>i</a:t>
            </a:r>
            <a:r>
              <a:rPr lang="en-US" altLang="en-US"/>
              <a:t> (Distance = 941)</a:t>
            </a:r>
          </a:p>
        </p:txBody>
      </p:sp>
      <p:graphicFrame>
        <p:nvGraphicFramePr>
          <p:cNvPr id="43010" name="Object 2">
            <a:hlinkClick r:id="" action="ppaction://ole?verb=0"/>
            <a:extLst>
              <a:ext uri="{FF2B5EF4-FFF2-40B4-BE49-F238E27FC236}">
                <a16:creationId xmlns:a16="http://schemas.microsoft.com/office/drawing/2014/main" id="{1F509587-5091-497D-9EEB-35A43974F0A0}"/>
              </a:ext>
            </a:extLst>
          </p:cNvPr>
          <p:cNvGraphicFramePr>
            <a:graphicFrameLocks/>
          </p:cNvGraphicFramePr>
          <p:nvPr/>
        </p:nvGraphicFramePr>
        <p:xfrm>
          <a:off x="2133600" y="1431926"/>
          <a:ext cx="792480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hart" r:id="rId3" imgW="6048360" imgH="3571920" progId="Excel.Chart.8">
                  <p:embed followColorScheme="full"/>
                </p:oleObj>
              </mc:Choice>
              <mc:Fallback>
                <p:oleObj name="Chart" r:id="rId3" imgW="6048360" imgH="3571920" progId="Excel.Chart.8">
                  <p:embed followColorScheme="full"/>
                  <p:pic>
                    <p:nvPicPr>
                      <p:cNvPr id="43010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F509587-5091-497D-9EEB-35A43974F0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31926"/>
                        <a:ext cx="792480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E94E301F-A2F4-4089-8222-126FD985C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Solution </a:t>
            </a:r>
            <a:r>
              <a:rPr lang="en-US" altLang="en-US" baseline="-25000"/>
              <a:t>j</a:t>
            </a:r>
            <a:r>
              <a:rPr lang="en-US" altLang="en-US"/>
              <a:t>(Distance = 800)</a:t>
            </a:r>
          </a:p>
        </p:txBody>
      </p:sp>
      <p:graphicFrame>
        <p:nvGraphicFramePr>
          <p:cNvPr id="44034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E426066-9128-4C2C-9FCF-91A416D5C5C9}"/>
              </a:ext>
            </a:extLst>
          </p:cNvPr>
          <p:cNvGraphicFramePr>
            <a:graphicFrameLocks/>
          </p:cNvGraphicFramePr>
          <p:nvPr/>
        </p:nvGraphicFramePr>
        <p:xfrm>
          <a:off x="2209800" y="1431926"/>
          <a:ext cx="777240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hart" r:id="rId3" imgW="7267680" imgH="3571920" progId="Excel.Chart.8">
                  <p:embed followColorScheme="full"/>
                </p:oleObj>
              </mc:Choice>
              <mc:Fallback>
                <p:oleObj name="Chart" r:id="rId3" imgW="7267680" imgH="3571920" progId="Excel.Chart.8">
                  <p:embed followColorScheme="full"/>
                  <p:pic>
                    <p:nvPicPr>
                      <p:cNvPr id="44034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E426066-9128-4C2C-9FCF-91A416D5C5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1926"/>
                        <a:ext cx="777240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275BFEE6-31E4-4B3C-ACA5-0F154D734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Solution </a:t>
            </a:r>
            <a:r>
              <a:rPr lang="en-US" altLang="en-US" baseline="-25000"/>
              <a:t>k</a:t>
            </a:r>
            <a:r>
              <a:rPr lang="en-US" altLang="en-US"/>
              <a:t>(Distance = 652)</a:t>
            </a:r>
          </a:p>
        </p:txBody>
      </p:sp>
      <p:graphicFrame>
        <p:nvGraphicFramePr>
          <p:cNvPr id="45058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75ED61F-5F2F-4532-ACEB-C4E971F4DB98}"/>
              </a:ext>
            </a:extLst>
          </p:cNvPr>
          <p:cNvGraphicFramePr>
            <a:graphicFrameLocks/>
          </p:cNvGraphicFramePr>
          <p:nvPr/>
        </p:nvGraphicFramePr>
        <p:xfrm>
          <a:off x="2133600" y="1401764"/>
          <a:ext cx="8001000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hart" r:id="rId3" imgW="6105600" imgH="3571920" progId="Excel.Chart.8">
                  <p:embed followColorScheme="full"/>
                </p:oleObj>
              </mc:Choice>
              <mc:Fallback>
                <p:oleObj name="Chart" r:id="rId3" imgW="6105600" imgH="3571920" progId="Excel.Chart.8">
                  <p:embed followColorScheme="full"/>
                  <p:pic>
                    <p:nvPicPr>
                      <p:cNvPr id="45058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75ED61F-5F2F-4532-ACEB-C4E971F4DB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01764"/>
                        <a:ext cx="8001000" cy="461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F320122-7881-4647-858B-9C95902F5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305800" cy="1066800"/>
          </a:xfrm>
          <a:noFill/>
        </p:spPr>
        <p:txBody>
          <a:bodyPr/>
          <a:lstStyle/>
          <a:p>
            <a:r>
              <a:rPr lang="en-US" altLang="en-US" dirty="0"/>
              <a:t>Best Solution (Distance = 421)</a:t>
            </a:r>
          </a:p>
        </p:txBody>
      </p:sp>
      <p:graphicFrame>
        <p:nvGraphicFramePr>
          <p:cNvPr id="46082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723BF14-5FC2-4BF2-8982-06F9D9F955DF}"/>
              </a:ext>
            </a:extLst>
          </p:cNvPr>
          <p:cNvGraphicFramePr>
            <a:graphicFrameLocks/>
          </p:cNvGraphicFramePr>
          <p:nvPr/>
        </p:nvGraphicFramePr>
        <p:xfrm>
          <a:off x="2209800" y="1431926"/>
          <a:ext cx="777240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hart" r:id="rId3" imgW="6715080" imgH="3571920" progId="Excel.Chart.8">
                  <p:embed followColorScheme="full"/>
                </p:oleObj>
              </mc:Choice>
              <mc:Fallback>
                <p:oleObj name="Chart" r:id="rId3" imgW="6715080" imgH="3571920" progId="Excel.Chart.8">
                  <p:embed followColorScheme="full"/>
                  <p:pic>
                    <p:nvPicPr>
                      <p:cNvPr id="46082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723BF14-5FC2-4BF2-8982-06F9D9F955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1926"/>
                        <a:ext cx="777240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BFF1D785-4005-4967-B5F7-A90365C77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Overview of Performance</a:t>
            </a:r>
          </a:p>
        </p:txBody>
      </p:sp>
      <p:graphicFrame>
        <p:nvGraphicFramePr>
          <p:cNvPr id="4710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6BB5AD1-A69E-41AD-A092-9A0D9386D380}"/>
              </a:ext>
            </a:extLst>
          </p:cNvPr>
          <p:cNvGraphicFramePr>
            <a:graphicFrameLocks/>
          </p:cNvGraphicFramePr>
          <p:nvPr/>
        </p:nvGraphicFramePr>
        <p:xfrm>
          <a:off x="1828800" y="1371600"/>
          <a:ext cx="8610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hart" r:id="rId3" imgW="4886280" imgH="3247920" progId="Excel.Chart.8">
                  <p:embed followColorScheme="full"/>
                </p:oleObj>
              </mc:Choice>
              <mc:Fallback>
                <p:oleObj name="Chart" r:id="rId3" imgW="4886280" imgH="3247920" progId="Excel.Chart.8">
                  <p:embed followColorScheme="full"/>
                  <p:pic>
                    <p:nvPicPr>
                      <p:cNvPr id="4710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6BB5AD1-A69E-41AD-A092-9A0D9386D3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8610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67D64EE1-9B1E-4232-8A9A-E51A74186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85838"/>
          </a:xfrm>
          <a:noFill/>
        </p:spPr>
        <p:txBody>
          <a:bodyPr/>
          <a:lstStyle/>
          <a:p>
            <a:r>
              <a:rPr lang="en-US" altLang="en-US" sz="4000"/>
              <a:t>Some GA Application Types</a:t>
            </a:r>
          </a:p>
        </p:txBody>
      </p:sp>
      <p:graphicFrame>
        <p:nvGraphicFramePr>
          <p:cNvPr id="53250" name="Object 2">
            <a:hlinkClick r:id="" action="ppaction://ole?verb=0"/>
            <a:extLst>
              <a:ext uri="{FF2B5EF4-FFF2-40B4-BE49-F238E27FC236}">
                <a16:creationId xmlns:a16="http://schemas.microsoft.com/office/drawing/2014/main" id="{9AE52AA0-E590-42D5-928D-3FEB28B48A9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52663" y="1341438"/>
          <a:ext cx="777240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3" imgW="7772400" imgH="4716360" progId="Word.Document.6">
                  <p:embed/>
                </p:oleObj>
              </mc:Choice>
              <mc:Fallback>
                <p:oleObj name="Document" r:id="rId3" imgW="7772400" imgH="4716360" progId="Word.Document.6">
                  <p:embed/>
                  <p:pic>
                    <p:nvPicPr>
                      <p:cNvPr id="53250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AE52AA0-E590-42D5-928D-3FEB28B48A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1341438"/>
                        <a:ext cx="777240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7839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8E56BD7-2D4C-43AB-87F5-58FD93FE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- GA in the wild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1C5D097-E9C3-4513-91EA-CCB93056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ST5 Antenna – NASA Evolvable Systems Group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7C0A8E86-12A2-4F43-80C4-2C1FACBB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1"/>
            <a:ext cx="5143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>
            <a:extLst>
              <a:ext uri="{FF2B5EF4-FFF2-40B4-BE49-F238E27FC236}">
                <a16:creationId xmlns:a16="http://schemas.microsoft.com/office/drawing/2014/main" id="{66D1E221-EF49-4478-A4AD-48C76D54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198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http://ti.arc.nasa.gov/projects/esg/research/antenna.htm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DB2E-2AC1-47E3-BD5B-C9A05BF2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D00C00-9171-45C5-AAFF-DF801D7BCF6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8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48D0830-29D9-4014-9B2E-01CAAD99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ST5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FECF-4023-4477-8C62-89A46C89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Needs less power than standard antennae.</a:t>
            </a:r>
          </a:p>
          <a:p>
            <a:pPr>
              <a:defRPr/>
            </a:pPr>
            <a:r>
              <a:rPr lang="en-US" dirty="0"/>
              <a:t>Doesn’t require a matching network nor a phasing circuit – two less steps in design and fabrication.</a:t>
            </a:r>
          </a:p>
          <a:p>
            <a:pPr>
              <a:defRPr/>
            </a:pPr>
            <a:r>
              <a:rPr lang="en-US" dirty="0"/>
              <a:t>More uniform coverage than standard antennae, yielding more reliable performance.</a:t>
            </a:r>
          </a:p>
          <a:p>
            <a:pPr>
              <a:defRPr/>
            </a:pPr>
            <a:r>
              <a:rPr lang="en-US" dirty="0"/>
              <a:t>Short design cycle – 3 person-months to prototype fabrication, vs. 5-person months on average for conventionally designed antennae.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D2816-1FD4-47A9-A211-12C5545A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71CC93-2912-4054-A2CC-ABC9698A8CF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0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DD7D3F7-E80A-43B0-8C52-69C9AD66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Applicable situations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98A553B-440D-42C6-8456-92EFFA4E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Genetic algorithms work best when the “fitness landscape” is continuous (in some dimensions)</a:t>
            </a:r>
          </a:p>
          <a:p>
            <a:pPr eaLnBrk="1" hangingPunct="1"/>
            <a:r>
              <a:rPr lang="en-US" altLang="en-US" dirty="0"/>
              <a:t>This is also true of standard search, e.g. A*</a:t>
            </a:r>
          </a:p>
          <a:p>
            <a:pPr lvl="1" eaLnBrk="1" hangingPunct="1"/>
            <a:r>
              <a:rPr lang="en-US" altLang="en-US" dirty="0"/>
              <a:t>Intuitively, this just means that we can find a “good” heuristic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E537C5AA-7F54-41AA-B8B4-70BEDA7E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53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C8D91EF6-E114-4BAD-8E63-69BCE511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35714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Image source:   scholarpedia.org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103DD-A0B8-40EC-9325-1636F3F1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93D79-F813-4F23-BB12-4D5EE21E313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5C6D1DF-74F5-4871-B07F-9DF663EE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Issues for Genetic Algorithms Practitioners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B92AE90-53C0-4D39-8ED0-3F1541166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Choosing basic implementation issues: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representation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population size, mutation rate, ...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selection, deletion policies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crossover, mutation operators</a:t>
            </a:r>
          </a:p>
          <a:p>
            <a:r>
              <a:rPr lang="en-US" altLang="en-US" dirty="0"/>
              <a:t>Termination Criteria</a:t>
            </a:r>
          </a:p>
          <a:p>
            <a:r>
              <a:rPr lang="en-US" altLang="en-US" dirty="0"/>
              <a:t>Performance, scalability</a:t>
            </a:r>
          </a:p>
          <a:p>
            <a:r>
              <a:rPr lang="en-US" altLang="en-US" dirty="0"/>
              <a:t>Solution is only as good as the evaluation function (often hardest part)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E7C5DF8-6EE6-4801-B408-F06621A18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066800"/>
          </a:xfrm>
          <a:noFill/>
        </p:spPr>
        <p:txBody>
          <a:bodyPr/>
          <a:lstStyle/>
          <a:p>
            <a:r>
              <a:rPr lang="en-US" altLang="en-US"/>
              <a:t>Benefits of Genetic Algorithms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845C3C9-D1F3-4B7C-89C5-C59A1FB2F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Concept is easy to understand</a:t>
            </a:r>
          </a:p>
          <a:p>
            <a:r>
              <a:rPr lang="en-US" altLang="en-US" dirty="0"/>
              <a:t>Supports multi-objective optimization</a:t>
            </a:r>
          </a:p>
          <a:p>
            <a:r>
              <a:rPr lang="en-US" altLang="en-US" dirty="0"/>
              <a:t>Good for “noisy” environments</a:t>
            </a:r>
          </a:p>
          <a:p>
            <a:r>
              <a:rPr lang="en-US" altLang="en-US" dirty="0"/>
              <a:t>Always an answer; answer gets better with time</a:t>
            </a:r>
          </a:p>
          <a:p>
            <a:r>
              <a:rPr lang="en-US" altLang="en-US" dirty="0"/>
              <a:t>Inherently parallel; easily distributed</a:t>
            </a:r>
          </a:p>
          <a:p>
            <a:r>
              <a:rPr lang="en-US" altLang="en-US" dirty="0"/>
              <a:t>Genetic programs can </a:t>
            </a:r>
            <a:r>
              <a:rPr lang="en-US" altLang="en-US"/>
              <a:t>be examined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E32338F-5850-4398-9AD5-3A94CC609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3213" y="179388"/>
            <a:ext cx="9142412" cy="1066800"/>
          </a:xfrm>
          <a:noFill/>
        </p:spPr>
        <p:txBody>
          <a:bodyPr/>
          <a:lstStyle/>
          <a:p>
            <a:r>
              <a:rPr lang="en-US" altLang="en-US" sz="3600"/>
              <a:t>Benefits of Genetic Algorithms (cont.)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6FAE88-4EBF-4CE0-9A75-C204D8A9D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Many ways to speed up and improve a GA-based application as knowledge about  problem domain is gained</a:t>
            </a:r>
          </a:p>
          <a:p>
            <a:r>
              <a:rPr lang="en-US" altLang="en-US"/>
              <a:t>Easy to exploit previous or alternate solutions</a:t>
            </a:r>
          </a:p>
          <a:p>
            <a:r>
              <a:rPr lang="en-US" altLang="en-US"/>
              <a:t>Flexible building blocks for hybrid applications</a:t>
            </a:r>
          </a:p>
          <a:p>
            <a:r>
              <a:rPr lang="en-US" altLang="en-US"/>
              <a:t>Substantial history and range of use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1CF29B2-7752-4A60-BFC4-CE39D7EB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When to Use a GA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CA654A8-6896-4311-A2E3-2D6376D0B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2600" dirty="0"/>
              <a:t>Alternate solutions are too slow or overly complicated</a:t>
            </a:r>
          </a:p>
          <a:p>
            <a:r>
              <a:rPr lang="en-US" altLang="en-US" sz="2600" dirty="0"/>
              <a:t>Need an exploratory tool to examine new approaches</a:t>
            </a:r>
          </a:p>
          <a:p>
            <a:r>
              <a:rPr lang="en-US" altLang="en-US" sz="2600" dirty="0"/>
              <a:t>Problem is similar to one that has already been successfully solved by using a GA</a:t>
            </a:r>
          </a:p>
          <a:p>
            <a:r>
              <a:rPr lang="en-US" altLang="en-US" sz="2600" dirty="0"/>
              <a:t>Want to hybridize with an existing solution</a:t>
            </a:r>
          </a:p>
          <a:p>
            <a:r>
              <a:rPr lang="en-US" altLang="en-US" sz="2600" dirty="0"/>
              <a:t>Benefits of the GA technology meet key problem requirements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904B-DA39-40C9-A7B4-A349B424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FB90-35D6-4889-8A4A-B606E98F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72" y="3073941"/>
            <a:ext cx="10611255" cy="35019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Genetic algorithms</a:t>
            </a:r>
          </a:p>
          <a:p>
            <a:pPr lvl="1"/>
            <a:r>
              <a:rPr lang="en-US" dirty="0"/>
              <a:t>build population, select items as parents, perform crossover, mutate, evaluate &amp; discard some, repeat with new population</a:t>
            </a:r>
          </a:p>
          <a:p>
            <a:pPr lvl="1"/>
            <a:r>
              <a:rPr lang="en-US" dirty="0"/>
              <a:t>represent as bit vectors, weights, programs,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Genetic programming: GAs based on code</a:t>
            </a:r>
          </a:p>
          <a:p>
            <a:pPr lvl="1"/>
            <a:r>
              <a:rPr lang="en-US" dirty="0"/>
              <a:t>mutation: applied to small percentage</a:t>
            </a:r>
          </a:p>
          <a:p>
            <a:r>
              <a:rPr lang="en-US" dirty="0"/>
              <a:t>Observable, robust to noise, easily parallelized</a:t>
            </a:r>
          </a:p>
          <a:p>
            <a:pPr lvl="1"/>
            <a:r>
              <a:rPr lang="en-US" dirty="0"/>
              <a:t>Though parallelizable (here) might just means we did a lot of wasted work!</a:t>
            </a:r>
          </a:p>
          <a:p>
            <a:r>
              <a:rPr lang="en-US" dirty="0"/>
              <a:t>Not suitable if have a more direct solution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220D9C-47B4-40C8-B2D3-7A9AC1FD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21" y="116412"/>
            <a:ext cx="6124863" cy="31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54066E9-694B-448B-84D2-6BE7D577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- GA in the wild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DD59826-F382-4C4E-9F3A-E385D2FA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compression – evolving the Mona Lisa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04CA701-B5F6-4538-9319-EC7F2309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335714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http://rogeralsing.com/2008/12/07/genetic-programming-evolution-of-mona-lisa/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D02A1EED-CD8F-494A-9CB6-1B0A1AD2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981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>
            <a:extLst>
              <a:ext uri="{FF2B5EF4-FFF2-40B4-BE49-F238E27FC236}">
                <a16:creationId xmlns:a16="http://schemas.microsoft.com/office/drawing/2014/main" id="{98949F30-EA93-4533-9815-497C5EDA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5105400"/>
            <a:ext cx="204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Generation 904314 </a:t>
            </a:r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92D40888-5A08-48EC-A682-0C4EE42A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Generation 2716 </a:t>
            </a:r>
          </a:p>
        </p:txBody>
      </p:sp>
      <p:sp>
        <p:nvSpPr>
          <p:cNvPr id="25608" name="Rectangle 9">
            <a:extLst>
              <a:ext uri="{FF2B5EF4-FFF2-40B4-BE49-F238E27FC236}">
                <a16:creationId xmlns:a16="http://schemas.microsoft.com/office/drawing/2014/main" id="{514635BC-2B77-4947-913B-74BBC306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982914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Generation 301 </a:t>
            </a:r>
          </a:p>
        </p:txBody>
      </p:sp>
      <p:sp>
        <p:nvSpPr>
          <p:cNvPr id="25609" name="Rectangle 10">
            <a:extLst>
              <a:ext uri="{FF2B5EF4-FFF2-40B4-BE49-F238E27FC236}">
                <a16:creationId xmlns:a16="http://schemas.microsoft.com/office/drawing/2014/main" id="{8D11BAE4-D736-4B98-A4E3-F686C959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4" y="2971800"/>
            <a:ext cx="141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Generation 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BDAC94-8A2A-409E-A7D2-19185E98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B4E7EE-40AD-474E-8027-AA496317571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620D3AE-2E4A-4FC4-B11A-3002C855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Evolving the Mona Lisa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837816F-0351-48B6-9B73-DF06468D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Uses only 50 polygons of 6 vertices each.</a:t>
            </a:r>
          </a:p>
          <a:p>
            <a:pPr eaLnBrk="1" hangingPunct="1"/>
            <a:r>
              <a:rPr lang="en-US" altLang="en-US"/>
              <a:t>Population size of 1, no crossover – parent compared with child, and superior image kept.</a:t>
            </a:r>
          </a:p>
          <a:p>
            <a:pPr eaLnBrk="1" hangingPunct="1"/>
            <a:r>
              <a:rPr lang="en-US" altLang="en-US"/>
              <a:t>Assuming each polygon has 4 bytes for color (RGBA) and 2 bytes for each of 6 vertices, this image only requires 800 bytes.</a:t>
            </a:r>
          </a:p>
          <a:p>
            <a:pPr eaLnBrk="1" hangingPunct="1"/>
            <a:r>
              <a:rPr lang="en-US" altLang="en-US"/>
              <a:t>However, compression time is prohibitive and storage is cheaper than processing time. </a:t>
            </a:r>
            <a:r>
              <a:rPr lang="en-US" altLang="en-US">
                <a:sym typeface="Wingdings" panose="05000000000000000000" pitchFamily="2" charset="2"/>
              </a:rPr>
              <a:t>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640EA-6816-4474-90BE-00E7B692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F7C97A-9F4D-43FA-9AA2-19681F96B2C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A1F9A03-3B46-48A1-9F84-51B234C2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 what </a:t>
            </a:r>
            <a:r>
              <a:rPr lang="en-US" altLang="en-US" i="1"/>
              <a:t>is</a:t>
            </a:r>
            <a:r>
              <a:rPr lang="en-US" altLang="en-US"/>
              <a:t> a genetic algorithm?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6C60891-7F3D-473C-9254-F51D4E79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Genetic algorithms are a randomized heuristic search </a:t>
            </a:r>
            <a:r>
              <a:rPr lang="en-US" altLang="en-US" u="sng" dirty="0"/>
              <a:t>strategy</a:t>
            </a:r>
            <a:endParaRPr lang="en-US" altLang="en-US" dirty="0"/>
          </a:p>
          <a:p>
            <a:pPr eaLnBrk="1" hangingPunct="1"/>
            <a:r>
              <a:rPr lang="en-US" altLang="en-US" dirty="0"/>
              <a:t>Basic idea:  </a:t>
            </a:r>
          </a:p>
          <a:p>
            <a:pPr lvl="1"/>
            <a:r>
              <a:rPr lang="en-US" altLang="en-US" dirty="0"/>
              <a:t>Simulate natural selection</a:t>
            </a:r>
          </a:p>
          <a:p>
            <a:pPr lvl="1"/>
            <a:r>
              <a:rPr lang="en-US" altLang="en-US" dirty="0"/>
              <a:t>The population is composed of </a:t>
            </a:r>
            <a:r>
              <a:rPr lang="en-US" altLang="en-US" i="1" dirty="0"/>
              <a:t>candidate solutions</a:t>
            </a:r>
            <a:endParaRPr lang="en-US" altLang="en-US" dirty="0"/>
          </a:p>
          <a:p>
            <a:pPr eaLnBrk="1" hangingPunct="1"/>
            <a:r>
              <a:rPr lang="en-US" altLang="en-US" dirty="0"/>
              <a:t>Focus is on evolving a population from which strong and diverse candidates can emerge </a:t>
            </a:r>
          </a:p>
          <a:p>
            <a:pPr lvl="1"/>
            <a:r>
              <a:rPr lang="en-US" altLang="en-US" dirty="0"/>
              <a:t>via mutation and crossover (mating)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252C-C589-43FA-965C-3D57F91D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1A9318-D47B-4878-8EF1-DBF286CB8C9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A595EDC-DE1C-4D66-8BD6-36F7007C1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Components of a GA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ED738F-A87A-4B58-B469-BBF1C64BD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/>
              <a:t>A problem to solve, and ...</a:t>
            </a:r>
          </a:p>
          <a:p>
            <a:r>
              <a:rPr lang="en-US" altLang="en-US"/>
              <a:t>Encoding technique       </a:t>
            </a:r>
            <a:r>
              <a:rPr lang="en-US" altLang="en-US" sz="2400"/>
              <a:t>(</a:t>
            </a:r>
            <a:r>
              <a:rPr lang="en-US" altLang="en-US" sz="2400" i="1"/>
              <a:t>gene, chromosome</a:t>
            </a:r>
            <a:r>
              <a:rPr lang="en-US" altLang="en-US" sz="2400"/>
              <a:t>)</a:t>
            </a:r>
            <a:endParaRPr lang="en-US" altLang="en-US"/>
          </a:p>
          <a:p>
            <a:r>
              <a:rPr lang="en-US" altLang="en-US"/>
              <a:t>Initialization procedure                </a:t>
            </a:r>
            <a:r>
              <a:rPr lang="en-US" altLang="en-US" sz="2400" i="1"/>
              <a:t>(creation)</a:t>
            </a:r>
            <a:endParaRPr lang="en-US" altLang="en-US"/>
          </a:p>
          <a:p>
            <a:r>
              <a:rPr lang="en-US" altLang="en-US"/>
              <a:t>Evaluation function                 </a:t>
            </a:r>
            <a:r>
              <a:rPr lang="en-US" altLang="en-US" sz="2400" i="1"/>
              <a:t>(environment)</a:t>
            </a:r>
          </a:p>
          <a:p>
            <a:r>
              <a:rPr lang="en-US" altLang="en-US"/>
              <a:t>Selection of parents               </a:t>
            </a:r>
            <a:r>
              <a:rPr lang="en-US" altLang="en-US" sz="2400" i="1"/>
              <a:t>(reproduction)</a:t>
            </a:r>
            <a:endParaRPr lang="en-US" altLang="en-US"/>
          </a:p>
          <a:p>
            <a:r>
              <a:rPr lang="en-US" altLang="en-US"/>
              <a:t>Genetic operators    </a:t>
            </a:r>
            <a:r>
              <a:rPr lang="en-US" altLang="en-US" sz="2400" i="1"/>
              <a:t>(mutation, recombination)</a:t>
            </a:r>
          </a:p>
          <a:p>
            <a:r>
              <a:rPr lang="en-US" altLang="en-US"/>
              <a:t>Parameter settings             </a:t>
            </a:r>
            <a:r>
              <a:rPr lang="en-US" altLang="en-US" sz="2400" i="1"/>
              <a:t>(practice and art)</a:t>
            </a:r>
          </a:p>
          <a:p>
            <a:pPr>
              <a:buFont typeface="Monotype Sorts" charset="2"/>
              <a:buNone/>
            </a:pPr>
            <a:endParaRPr lang="en-US" altLang="en-US" sz="2400" i="1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0989042-9CEA-493C-9584-FCAB00F34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Simple Genetic Algorithm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0DCBCCA-6550-4496-B67E-193DCC1E2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7772400" cy="44196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2000" dirty="0"/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initialize population;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evaluate population;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while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TerminationCriteriaNotSatisfied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{</a:t>
            </a:r>
          </a:p>
          <a:p>
            <a:pPr lvl="2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select parents for reproduction;</a:t>
            </a:r>
          </a:p>
          <a:p>
            <a:pPr lvl="2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perform recombination and mutation;</a:t>
            </a:r>
          </a:p>
          <a:p>
            <a:pPr lvl="2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evaluate population;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}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return best candidate</a:t>
            </a:r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E4D2BA9-AF02-4077-98F5-8E7995464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05800" cy="1066800"/>
          </a:xfrm>
          <a:noFill/>
        </p:spPr>
        <p:txBody>
          <a:bodyPr/>
          <a:lstStyle/>
          <a:p>
            <a:r>
              <a:rPr lang="en-US" altLang="en-US"/>
              <a:t>The GA Cycle of Reproduction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339676-16E9-418E-ABA4-8C10F173B51E}"/>
              </a:ext>
            </a:extLst>
          </p:cNvPr>
          <p:cNvGrpSpPr/>
          <p:nvPr/>
        </p:nvGrpSpPr>
        <p:grpSpPr>
          <a:xfrm>
            <a:off x="1733550" y="1738313"/>
            <a:ext cx="8349723" cy="3979818"/>
            <a:chOff x="1733550" y="1738313"/>
            <a:chExt cx="8349723" cy="3979818"/>
          </a:xfrm>
        </p:grpSpPr>
        <p:sp>
          <p:nvSpPr>
            <p:cNvPr id="27651" name="AutoShape 3">
              <a:extLst>
                <a:ext uri="{FF2B5EF4-FFF2-40B4-BE49-F238E27FC236}">
                  <a16:creationId xmlns:a16="http://schemas.microsoft.com/office/drawing/2014/main" id="{268E6BEF-03DF-43F1-957F-BA917311F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1911350"/>
              <a:ext cx="2273300" cy="596900"/>
            </a:xfrm>
            <a:prstGeom prst="octagon">
              <a:avLst>
                <a:gd name="adj" fmla="val 2928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0" dirty="0"/>
                <a:t>reproduction</a:t>
              </a:r>
            </a:p>
          </p:txBody>
        </p:sp>
        <p:sp>
          <p:nvSpPr>
            <p:cNvPr id="27652" name="AutoShape 4">
              <a:extLst>
                <a:ext uri="{FF2B5EF4-FFF2-40B4-BE49-F238E27FC236}">
                  <a16:creationId xmlns:a16="http://schemas.microsoft.com/office/drawing/2014/main" id="{7B230C03-75A6-4C3C-B214-D943E3C9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3359150"/>
              <a:ext cx="2273300" cy="596900"/>
            </a:xfrm>
            <a:prstGeom prst="octagon">
              <a:avLst>
                <a:gd name="adj" fmla="val 2928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0"/>
                <a:t>population</a:t>
              </a:r>
            </a:p>
          </p:txBody>
        </p:sp>
        <p:sp>
          <p:nvSpPr>
            <p:cNvPr id="27653" name="AutoShape 5">
              <a:extLst>
                <a:ext uri="{FF2B5EF4-FFF2-40B4-BE49-F238E27FC236}">
                  <a16:creationId xmlns:a16="http://schemas.microsoft.com/office/drawing/2014/main" id="{FEE5D584-B861-4C5C-95E8-7B71F7B7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344863"/>
              <a:ext cx="2273300" cy="596900"/>
            </a:xfrm>
            <a:prstGeom prst="octagon">
              <a:avLst>
                <a:gd name="adj" fmla="val 2928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0"/>
                <a:t>evaluation</a:t>
              </a:r>
            </a:p>
          </p:txBody>
        </p:sp>
        <p:sp>
          <p:nvSpPr>
            <p:cNvPr id="27654" name="AutoShape 6">
              <a:extLst>
                <a:ext uri="{FF2B5EF4-FFF2-40B4-BE49-F238E27FC236}">
                  <a16:creationId xmlns:a16="http://schemas.microsoft.com/office/drawing/2014/main" id="{58AA82C2-1FF0-4BB0-B26B-BD0388327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1911350"/>
              <a:ext cx="2273300" cy="596900"/>
            </a:xfrm>
            <a:prstGeom prst="octagon">
              <a:avLst>
                <a:gd name="adj" fmla="val 2928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0"/>
                <a:t>modification</a:t>
              </a:r>
            </a:p>
          </p:txBody>
        </p:sp>
        <p:sp>
          <p:nvSpPr>
            <p:cNvPr id="27655" name="AutoShape 7">
              <a:extLst>
                <a:ext uri="{FF2B5EF4-FFF2-40B4-BE49-F238E27FC236}">
                  <a16:creationId xmlns:a16="http://schemas.microsoft.com/office/drawing/2014/main" id="{01201C85-B34E-4BAA-A056-C6D6ADF34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5111750"/>
              <a:ext cx="2273300" cy="596900"/>
            </a:xfrm>
            <a:prstGeom prst="octagon">
              <a:avLst>
                <a:gd name="adj" fmla="val 2928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56" name="Line 8">
              <a:extLst>
                <a:ext uri="{FF2B5EF4-FFF2-40B4-BE49-F238E27FC236}">
                  <a16:creationId xmlns:a16="http://schemas.microsoft.com/office/drawing/2014/main" id="{D1AA7800-7BAE-4E46-AE42-31921EA38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550" y="2209800"/>
              <a:ext cx="2425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Line 9">
              <a:extLst>
                <a:ext uri="{FF2B5EF4-FFF2-40B4-BE49-F238E27FC236}">
                  <a16:creationId xmlns:a16="http://schemas.microsoft.com/office/drawing/2014/main" id="{FE6E1062-4231-473D-B283-0D74CCDA5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2520950"/>
              <a:ext cx="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10">
              <a:extLst>
                <a:ext uri="{FF2B5EF4-FFF2-40B4-BE49-F238E27FC236}">
                  <a16:creationId xmlns:a16="http://schemas.microsoft.com/office/drawing/2014/main" id="{27AA15DA-DE42-44F4-A041-E836F9B8C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520950"/>
              <a:ext cx="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11">
              <a:extLst>
                <a:ext uri="{FF2B5EF4-FFF2-40B4-BE49-F238E27FC236}">
                  <a16:creationId xmlns:a16="http://schemas.microsoft.com/office/drawing/2014/main" id="{D24C4911-1678-4D1B-BDE3-B10DFEBC0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3968750"/>
              <a:ext cx="0" cy="1130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>
              <a:extLst>
                <a:ext uri="{FF2B5EF4-FFF2-40B4-BE49-F238E27FC236}">
                  <a16:creationId xmlns:a16="http://schemas.microsoft.com/office/drawing/2014/main" id="{C9D5DFCF-FDA7-4A3F-ACFC-A7E40FB4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114" y="5197476"/>
              <a:ext cx="1343317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i="0"/>
                <a:t>discard</a:t>
              </a:r>
            </a:p>
          </p:txBody>
        </p:sp>
        <p:sp>
          <p:nvSpPr>
            <p:cNvPr id="27661" name="Line 13">
              <a:extLst>
                <a:ext uri="{FF2B5EF4-FFF2-40B4-BE49-F238E27FC236}">
                  <a16:creationId xmlns:a16="http://schemas.microsoft.com/office/drawing/2014/main" id="{D9A4C3DE-FB66-4836-BFE0-83BACE97D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2850" y="3657600"/>
              <a:ext cx="245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4">
              <a:extLst>
                <a:ext uri="{FF2B5EF4-FFF2-40B4-BE49-F238E27FC236}">
                  <a16:creationId xmlns:a16="http://schemas.microsoft.com/office/drawing/2014/main" id="{2502FC73-8937-4B0A-91B2-4937CD825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0600" y="2520950"/>
              <a:ext cx="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>
              <a:extLst>
                <a:ext uri="{FF2B5EF4-FFF2-40B4-BE49-F238E27FC236}">
                  <a16:creationId xmlns:a16="http://schemas.microsoft.com/office/drawing/2014/main" id="{A4E21DCD-DAF7-4267-A818-6E5A4BA60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4" y="4100513"/>
              <a:ext cx="1295227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deleted 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members</a:t>
              </a:r>
            </a:p>
          </p:txBody>
        </p:sp>
        <p:sp>
          <p:nvSpPr>
            <p:cNvPr id="27664" name="Rectangle 16">
              <a:extLst>
                <a:ext uri="{FF2B5EF4-FFF2-40B4-BE49-F238E27FC236}">
                  <a16:creationId xmlns:a16="http://schemas.microsoft.com/office/drawing/2014/main" id="{A9CD72EE-CB8A-40F6-81A7-AE85C392C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3" y="2728913"/>
              <a:ext cx="109466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parents</a:t>
              </a:r>
            </a:p>
          </p:txBody>
        </p:sp>
        <p:sp>
          <p:nvSpPr>
            <p:cNvPr id="27665" name="Rectangle 17">
              <a:extLst>
                <a:ext uri="{FF2B5EF4-FFF2-40B4-BE49-F238E27FC236}">
                  <a16:creationId xmlns:a16="http://schemas.microsoft.com/office/drawing/2014/main" id="{D5836D6C-7DE2-4991-AA25-358328973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4" y="1738313"/>
              <a:ext cx="119564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children</a:t>
              </a:r>
            </a:p>
          </p:txBody>
        </p:sp>
        <p:sp>
          <p:nvSpPr>
            <p:cNvPr id="27666" name="Rectangle 18">
              <a:extLst>
                <a:ext uri="{FF2B5EF4-FFF2-40B4-BE49-F238E27FC236}">
                  <a16:creationId xmlns:a16="http://schemas.microsoft.com/office/drawing/2014/main" id="{95ABCA8D-EA1C-4855-B8D2-B368DD2CA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914" y="2500313"/>
              <a:ext cx="1258359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modified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children</a:t>
              </a:r>
            </a:p>
          </p:txBody>
        </p:sp>
        <p:sp>
          <p:nvSpPr>
            <p:cNvPr id="27667" name="Rectangle 19">
              <a:extLst>
                <a:ext uri="{FF2B5EF4-FFF2-40B4-BE49-F238E27FC236}">
                  <a16:creationId xmlns:a16="http://schemas.microsoft.com/office/drawing/2014/main" id="{210713E2-A5F5-46A0-BD27-56065E82B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3719513"/>
              <a:ext cx="24668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evaluated children</a:t>
              </a:r>
            </a:p>
          </p:txBody>
        </p:sp>
        <p:sp>
          <p:nvSpPr>
            <p:cNvPr id="27668" name="Line 20">
              <a:extLst>
                <a:ext uri="{FF2B5EF4-FFF2-40B4-BE49-F238E27FC236}">
                  <a16:creationId xmlns:a16="http://schemas.microsoft.com/office/drawing/2014/main" id="{59934654-6067-4F5D-AA3B-0EEE84EB5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3550" y="3657600"/>
              <a:ext cx="10287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B99F9AF-2C9B-4525-B736-0AC7E79C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Population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C1BC67-E936-4934-9DCB-6A014DF9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sz="5400"/>
          </a:p>
          <a:p>
            <a:pPr>
              <a:buFont typeface="Monotype Sorts" charset="2"/>
              <a:buNone/>
            </a:pPr>
            <a:r>
              <a:rPr lang="en-US" altLang="en-US"/>
              <a:t>Chromosomes could be: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Bit strings                                         (0101 ... 1100)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Real numbers                     (43.2 -33.1 ... 0.0 89.2)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Permutations of element     (E11 E3 E7 ... E1 E15)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Lists of rules                       (R1 R2 R3 ... R22 R23)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Program elements               (genetic programming)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... any data structure ...</a:t>
            </a: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2DE77AD4-DBD1-4751-890D-B2F12E37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1530350"/>
            <a:ext cx="2273300" cy="5969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i="0"/>
              <a:t>population</a:t>
            </a: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677A3D13-4C50-407C-8BF0-1BB8E79F2E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3350" y="1828800"/>
            <a:ext cx="1028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2404</Words>
  <Application>Microsoft Office PowerPoint</Application>
  <PresentationFormat>Widescreen</PresentationFormat>
  <Paragraphs>350</Paragraphs>
  <Slides>46</Slides>
  <Notes>6</Notes>
  <HiddenSlides>15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Consolas</vt:lpstr>
      <vt:lpstr>Monotype Sorts</vt:lpstr>
      <vt:lpstr>Symbol</vt:lpstr>
      <vt:lpstr>Times New Roman</vt:lpstr>
      <vt:lpstr>Office Theme</vt:lpstr>
      <vt:lpstr>Chart</vt:lpstr>
      <vt:lpstr>Document</vt:lpstr>
      <vt:lpstr>CS 2400 Introduction to Artificial Intelligence</vt:lpstr>
      <vt:lpstr>The Genetic Algorithm</vt:lpstr>
      <vt:lpstr>Applicable situations</vt:lpstr>
      <vt:lpstr>Applicable situations</vt:lpstr>
      <vt:lpstr>So what is a genetic algorithm?</vt:lpstr>
      <vt:lpstr>Components of a GA</vt:lpstr>
      <vt:lpstr>Simple Genetic Algorithm</vt:lpstr>
      <vt:lpstr>The GA Cycle of Reproduction</vt:lpstr>
      <vt:lpstr>Population</vt:lpstr>
      <vt:lpstr>Reproduction</vt:lpstr>
      <vt:lpstr>Chromosome Modification</vt:lpstr>
      <vt:lpstr>Mutation: Local Modification</vt:lpstr>
      <vt:lpstr>Crossover: Recombination</vt:lpstr>
      <vt:lpstr>Evaluation</vt:lpstr>
      <vt:lpstr>Deletion</vt:lpstr>
      <vt:lpstr>Example: Program to explore a room</vt:lpstr>
      <vt:lpstr>Example: Program to explore a room</vt:lpstr>
      <vt:lpstr>Learning Algorithm</vt:lpstr>
      <vt:lpstr>Crossover Example</vt:lpstr>
      <vt:lpstr>Results: best fit in generation 0:</vt:lpstr>
      <vt:lpstr>Results: best fit in generation 2:</vt:lpstr>
      <vt:lpstr>Results: best fit in generation 6:</vt:lpstr>
      <vt:lpstr>Results: best fit in generation 10:</vt:lpstr>
      <vt:lpstr>Fitness by generation</vt:lpstr>
      <vt:lpstr>An Abstract Example</vt:lpstr>
      <vt:lpstr>A Simple Example</vt:lpstr>
      <vt:lpstr>A Simple Example</vt:lpstr>
      <vt:lpstr>Representation</vt:lpstr>
      <vt:lpstr>Crossover</vt:lpstr>
      <vt:lpstr>Mutation</vt:lpstr>
      <vt:lpstr>TSP Example: 30 Cities</vt:lpstr>
      <vt:lpstr>Solution i (Distance = 941)</vt:lpstr>
      <vt:lpstr>Solution j(Distance = 800)</vt:lpstr>
      <vt:lpstr>Solution k(Distance = 652)</vt:lpstr>
      <vt:lpstr>Best Solution (Distance = 421)</vt:lpstr>
      <vt:lpstr>Overview of Performance</vt:lpstr>
      <vt:lpstr>Some GA Application Types</vt:lpstr>
      <vt:lpstr>Examples - GA in the wild</vt:lpstr>
      <vt:lpstr>ST5 Antenna</vt:lpstr>
      <vt:lpstr>Issues for Genetic Algorithms Practitioners</vt:lpstr>
      <vt:lpstr>Benefits of Genetic Algorithms</vt:lpstr>
      <vt:lpstr>Benefits of Genetic Algorithms (cont.)</vt:lpstr>
      <vt:lpstr>When to Use a GA</vt:lpstr>
      <vt:lpstr>Review</vt:lpstr>
      <vt:lpstr>Examples - GA in the wild</vt:lpstr>
      <vt:lpstr>Evolving the Mona Lisa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2300 Computational Science</dc:title>
  <dc:creator>Riley, Dr. Derek</dc:creator>
  <cp:lastModifiedBy>Hasker, Robert</cp:lastModifiedBy>
  <cp:revision>33</cp:revision>
  <dcterms:created xsi:type="dcterms:W3CDTF">2019-03-08T21:52:44Z</dcterms:created>
  <dcterms:modified xsi:type="dcterms:W3CDTF">2022-05-02T14:42:58Z</dcterms:modified>
</cp:coreProperties>
</file>