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92" r:id="rId3"/>
    <p:sldId id="296" r:id="rId4"/>
    <p:sldId id="287" r:id="rId5"/>
    <p:sldId id="288" r:id="rId6"/>
    <p:sldId id="289" r:id="rId7"/>
    <p:sldId id="285" r:id="rId8"/>
    <p:sldId id="257" r:id="rId9"/>
    <p:sldId id="274" r:id="rId10"/>
    <p:sldId id="275" r:id="rId11"/>
    <p:sldId id="277" r:id="rId12"/>
    <p:sldId id="293" r:id="rId13"/>
    <p:sldId id="294" r:id="rId14"/>
    <p:sldId id="295" r:id="rId15"/>
    <p:sldId id="282" r:id="rId16"/>
    <p:sldId id="28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827" autoAdjust="0"/>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93E4E-E17C-42F2-98BE-AFAAE16469D9}" type="datetimeFigureOut">
              <a:rPr lang="en-US" smtClean="0"/>
              <a:t>5/12/21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EDF-C6D1-45C7-B1A5-30F15CADB61F}" type="slidenum">
              <a:rPr lang="en-US" smtClean="0"/>
              <a:t>‹#›</a:t>
            </a:fld>
            <a:endParaRPr lang="en-US"/>
          </a:p>
        </p:txBody>
      </p:sp>
    </p:spTree>
    <p:extLst>
      <p:ext uri="{BB962C8B-B14F-4D97-AF65-F5344CB8AC3E}">
        <p14:creationId xmlns:p14="http://schemas.microsoft.com/office/powerpoint/2010/main" val="556817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.lazy converts it to a “lazy list”</a:t>
            </a:r>
            <a:endParaRPr lang="en-US" dirty="0"/>
          </a:p>
        </p:txBody>
      </p:sp>
      <p:sp>
        <p:nvSpPr>
          <p:cNvPr id="4" name="Slide Number Placeholder 3"/>
          <p:cNvSpPr>
            <a:spLocks noGrp="1"/>
          </p:cNvSpPr>
          <p:nvPr>
            <p:ph type="sldNum" sz="quarter" idx="10"/>
          </p:nvPr>
        </p:nvSpPr>
        <p:spPr/>
        <p:txBody>
          <a:bodyPr/>
          <a:lstStyle/>
          <a:p>
            <a:fld id="{5FE53EDF-C6D1-45C7-B1A5-30F15CADB61F}" type="slidenum">
              <a:rPr lang="en-US" smtClean="0"/>
              <a:t>2</a:t>
            </a:fld>
            <a:endParaRPr lang="en-US"/>
          </a:p>
        </p:txBody>
      </p:sp>
    </p:spTree>
    <p:extLst>
      <p:ext uri="{BB962C8B-B14F-4D97-AF65-F5344CB8AC3E}">
        <p14:creationId xmlns:p14="http://schemas.microsoft.com/office/powerpoint/2010/main" val="3771186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.lazy converts it to a “lazy list”</a:t>
            </a:r>
            <a:endParaRPr lang="en-US" dirty="0"/>
          </a:p>
        </p:txBody>
      </p:sp>
      <p:sp>
        <p:nvSpPr>
          <p:cNvPr id="4" name="Slide Number Placeholder 3"/>
          <p:cNvSpPr>
            <a:spLocks noGrp="1"/>
          </p:cNvSpPr>
          <p:nvPr>
            <p:ph type="sldNum" sz="quarter" idx="10"/>
          </p:nvPr>
        </p:nvSpPr>
        <p:spPr/>
        <p:txBody>
          <a:bodyPr/>
          <a:lstStyle/>
          <a:p>
            <a:fld id="{5FE53EDF-C6D1-45C7-B1A5-30F15CADB61F}" type="slidenum">
              <a:rPr lang="en-US" smtClean="0"/>
              <a:t>3</a:t>
            </a:fld>
            <a:endParaRPr lang="en-US"/>
          </a:p>
        </p:txBody>
      </p:sp>
    </p:spTree>
    <p:extLst>
      <p:ext uri="{BB962C8B-B14F-4D97-AF65-F5344CB8AC3E}">
        <p14:creationId xmlns:p14="http://schemas.microsoft.com/office/powerpoint/2010/main" val="3634075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 of</a:t>
            </a:r>
            <a:r>
              <a:rPr lang="en-US" baseline="0" dirty="0"/>
              <a:t> </a:t>
            </a:r>
            <a:r>
              <a:rPr lang="en-US" baseline="0" dirty="0" err="1"/>
              <a:t>fibonacci</a:t>
            </a:r>
            <a:r>
              <a:rPr lang="en-US" baseline="0"/>
              <a:t> from http://stackoverflow.com/questions/6418524/fibonacci-one-liner</a:t>
            </a:r>
            <a:endParaRPr lang="en-US"/>
          </a:p>
        </p:txBody>
      </p:sp>
      <p:sp>
        <p:nvSpPr>
          <p:cNvPr id="4" name="Slide Number Placeholder 3"/>
          <p:cNvSpPr>
            <a:spLocks noGrp="1"/>
          </p:cNvSpPr>
          <p:nvPr>
            <p:ph type="sldNum" sz="quarter" idx="10"/>
          </p:nvPr>
        </p:nvSpPr>
        <p:spPr/>
        <p:txBody>
          <a:bodyPr/>
          <a:lstStyle/>
          <a:p>
            <a:fld id="{5FE53EDF-C6D1-45C7-B1A5-30F15CADB61F}" type="slidenum">
              <a:rPr lang="en-US" smtClean="0"/>
              <a:t>7</a:t>
            </a:fld>
            <a:endParaRPr lang="en-US"/>
          </a:p>
        </p:txBody>
      </p:sp>
    </p:spTree>
    <p:extLst>
      <p:ext uri="{BB962C8B-B14F-4D97-AF65-F5344CB8AC3E}">
        <p14:creationId xmlns:p14="http://schemas.microsoft.com/office/powerpoint/2010/main" val="4198846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of code mixed together!</a:t>
            </a:r>
          </a:p>
        </p:txBody>
      </p:sp>
      <p:sp>
        <p:nvSpPr>
          <p:cNvPr id="4" name="Slide Number Placeholder 3"/>
          <p:cNvSpPr>
            <a:spLocks noGrp="1"/>
          </p:cNvSpPr>
          <p:nvPr>
            <p:ph type="sldNum" sz="quarter" idx="10"/>
          </p:nvPr>
        </p:nvSpPr>
        <p:spPr/>
        <p:txBody>
          <a:bodyPr/>
          <a:lstStyle/>
          <a:p>
            <a:fld id="{5FE53EDF-C6D1-45C7-B1A5-30F15CADB61F}" type="slidenum">
              <a:rPr lang="en-US" smtClean="0"/>
              <a:t>10</a:t>
            </a:fld>
            <a:endParaRPr lang="en-US"/>
          </a:p>
        </p:txBody>
      </p:sp>
    </p:spTree>
    <p:extLst>
      <p:ext uri="{BB962C8B-B14F-4D97-AF65-F5344CB8AC3E}">
        <p14:creationId xmlns:p14="http://schemas.microsoft.com/office/powerpoint/2010/main" val="1258518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D8BD707-D9CF-40AE-B4C6-C98DA3205C09}" type="datetimeFigureOut">
              <a:rPr lang="en-US" smtClean="0"/>
              <a:pPr/>
              <a:t>5/12/21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1D8BD707-D9CF-40AE-B4C6-C98DA3205C09}" type="datetimeFigureOut">
              <a:rPr lang="en-US" smtClean="0"/>
              <a:pPr/>
              <a:t>5/12/21</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1D8BD707-D9CF-40AE-B4C6-C98DA3205C09}" type="datetimeFigureOut">
              <a:rPr lang="en-US" smtClean="0"/>
              <a:pPr/>
              <a:t>5/12/21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Blocked Ruby</a:t>
            </a:r>
          </a:p>
        </p:txBody>
      </p:sp>
      <p:sp>
        <p:nvSpPr>
          <p:cNvPr id="3" name="Subtitle 2"/>
          <p:cNvSpPr>
            <a:spLocks noGrp="1"/>
          </p:cNvSpPr>
          <p:nvPr>
            <p:ph type="subTitle" idx="1"/>
          </p:nvPr>
        </p:nvSpPr>
        <p:spPr/>
        <p:txBody>
          <a:bodyPr/>
          <a:lstStyle/>
          <a:p>
            <a:pPr algn="r"/>
            <a:r>
              <a:rPr lang="en-US" dirty="0"/>
              <a:t>Robert W. Hasker</a:t>
            </a:r>
            <a:r>
              <a:rPr lang="en-US"/>
              <a:t>, 2011-2016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rescues…</a:t>
            </a:r>
          </a:p>
        </p:txBody>
      </p:sp>
      <p:sp>
        <p:nvSpPr>
          <p:cNvPr id="3" name="Content Placeholder 2"/>
          <p:cNvSpPr>
            <a:spLocks noGrp="1"/>
          </p:cNvSpPr>
          <p:nvPr>
            <p:ph idx="1"/>
          </p:nvPr>
        </p:nvSpPr>
        <p:spPr>
          <a:xfrm>
            <a:off x="914400" y="1447800"/>
            <a:ext cx="7772400" cy="5334000"/>
          </a:xfrm>
        </p:spPr>
        <p:txBody>
          <a:bodyPr>
            <a:normAutofit fontScale="77500" lnSpcReduction="20000"/>
          </a:bodyPr>
          <a:lstStyle/>
          <a:p>
            <a:pPr lvl="1">
              <a:buNone/>
            </a:pPr>
            <a:r>
              <a:rPr lang="en-US" dirty="0">
                <a:latin typeface="+mj-lt"/>
                <a:cs typeface="Vrinda" pitchFamily="2" charset="0"/>
              </a:rPr>
              <a:t>def </a:t>
            </a:r>
            <a:r>
              <a:rPr lang="en-US" dirty="0" err="1">
                <a:latin typeface="+mj-lt"/>
                <a:cs typeface="Vrinda" pitchFamily="2" charset="0"/>
              </a:rPr>
              <a:t>do_something</a:t>
            </a:r>
            <a:endParaRPr lang="en-US" dirty="0">
              <a:latin typeface="+mj-lt"/>
              <a:cs typeface="Vrinda" pitchFamily="2" charset="0"/>
            </a:endParaRPr>
          </a:p>
          <a:p>
            <a:pPr lvl="1">
              <a:buNone/>
            </a:pPr>
            <a:r>
              <a:rPr lang="en-US" dirty="0">
                <a:latin typeface="+mj-lt"/>
                <a:cs typeface="Vrinda" pitchFamily="2" charset="0"/>
              </a:rPr>
              <a:t>  begin</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‘Starting load’</a:t>
            </a:r>
          </a:p>
          <a:p>
            <a:pPr lvl="1">
              <a:buNone/>
            </a:pPr>
            <a:r>
              <a:rPr lang="en-US" dirty="0">
                <a:latin typeface="+mj-lt"/>
                <a:cs typeface="Vrinda" pitchFamily="2" charset="0"/>
              </a:rPr>
              <a:t>    doc = </a:t>
            </a:r>
            <a:r>
              <a:rPr lang="en-US" dirty="0" err="1">
                <a:latin typeface="+mj-lt"/>
                <a:cs typeface="Vrinda" pitchFamily="2" charset="0"/>
              </a:rPr>
              <a:t>Document.load</a:t>
            </a:r>
            <a:r>
              <a:rPr lang="en-US" dirty="0">
                <a:latin typeface="+mj-lt"/>
                <a:cs typeface="Vrinda" pitchFamily="2" charset="0"/>
              </a:rPr>
              <a:t> ‘</a:t>
            </a:r>
            <a:r>
              <a:rPr lang="en-US" dirty="0" err="1">
                <a:latin typeface="+mj-lt"/>
                <a:cs typeface="Vrinda" pitchFamily="2" charset="0"/>
              </a:rPr>
              <a:t>masterwork.txt</a:t>
            </a:r>
            <a:r>
              <a:rPr lang="en-US" dirty="0">
                <a:latin typeface="+mj-lt"/>
                <a:cs typeface="Vrinda" pitchFamily="2" charset="0"/>
              </a:rPr>
              <a:t>’</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‘Completed load’ </a:t>
            </a:r>
          </a:p>
          <a:p>
            <a:pPr lvl="1">
              <a:buNone/>
            </a:pPr>
            <a:r>
              <a:rPr lang="en-US" dirty="0">
                <a:latin typeface="+mj-lt"/>
                <a:cs typeface="Vrinda" pitchFamily="2" charset="0"/>
              </a:rPr>
              <a:t>  rescue</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‘Load failed’; raise</a:t>
            </a:r>
          </a:p>
          <a:p>
            <a:pPr lvl="1">
              <a:buNone/>
            </a:pPr>
            <a:r>
              <a:rPr lang="en-US" dirty="0">
                <a:latin typeface="+mj-lt"/>
                <a:cs typeface="Vrinda" pitchFamily="2" charset="0"/>
              </a:rPr>
              <a:t>  end</a:t>
            </a:r>
          </a:p>
          <a:p>
            <a:pPr lvl="1">
              <a:buNone/>
            </a:pPr>
            <a:r>
              <a:rPr lang="en-US" dirty="0">
                <a:latin typeface="+mj-lt"/>
                <a:cs typeface="Vrinda" pitchFamily="2" charset="0"/>
              </a:rPr>
              <a:t>       …</a:t>
            </a:r>
          </a:p>
          <a:p>
            <a:pPr lvl="1">
              <a:buNone/>
            </a:pPr>
            <a:r>
              <a:rPr lang="en-US" dirty="0">
                <a:latin typeface="+mj-lt"/>
                <a:cs typeface="Vrinda" pitchFamily="2" charset="0"/>
              </a:rPr>
              <a:t>  begin</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‘Starting save’</a:t>
            </a:r>
          </a:p>
          <a:p>
            <a:pPr lvl="1">
              <a:buNone/>
            </a:pPr>
            <a:r>
              <a:rPr lang="en-US" dirty="0">
                <a:latin typeface="+mj-lt"/>
                <a:cs typeface="Vrinda" pitchFamily="2" charset="0"/>
              </a:rPr>
              <a:t>    </a:t>
            </a:r>
            <a:r>
              <a:rPr lang="en-US" dirty="0" err="1">
                <a:latin typeface="+mj-lt"/>
                <a:cs typeface="Vrinda" pitchFamily="2" charset="0"/>
              </a:rPr>
              <a:t>doc.save</a:t>
            </a:r>
            <a:endParaRPr lang="en-US" dirty="0">
              <a:latin typeface="+mj-lt"/>
              <a:cs typeface="Vrinda" pitchFamily="2" charset="0"/>
            </a:endParaRP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‘Completed save’</a:t>
            </a:r>
          </a:p>
          <a:p>
            <a:pPr lvl="1">
              <a:buNone/>
            </a:pPr>
            <a:r>
              <a:rPr lang="en-US" dirty="0">
                <a:latin typeface="+mj-lt"/>
                <a:cs typeface="Vrinda" pitchFamily="2" charset="0"/>
              </a:rPr>
              <a:t>  rescue</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‘Save failed’; raise</a:t>
            </a:r>
          </a:p>
          <a:p>
            <a:pPr lvl="1">
              <a:buNone/>
            </a:pPr>
            <a:r>
              <a:rPr lang="en-US" dirty="0">
                <a:latin typeface="+mj-lt"/>
                <a:cs typeface="Vrinda" pitchFamily="2" charset="0"/>
              </a:rPr>
              <a:t>  end</a:t>
            </a:r>
          </a:p>
          <a:p>
            <a:pPr lvl="1">
              <a:buNone/>
            </a:pPr>
            <a:r>
              <a:rPr lang="en-US" dirty="0">
                <a:latin typeface="+mj-lt"/>
                <a:cs typeface="Vrinda" pitchFamily="2" charset="0"/>
              </a:rPr>
              <a:t>end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a:t>
            </a:r>
          </a:p>
        </p:txBody>
      </p:sp>
      <p:sp>
        <p:nvSpPr>
          <p:cNvPr id="3" name="Content Placeholder 2"/>
          <p:cNvSpPr>
            <a:spLocks noGrp="1"/>
          </p:cNvSpPr>
          <p:nvPr>
            <p:ph idx="1"/>
          </p:nvPr>
        </p:nvSpPr>
        <p:spPr>
          <a:xfrm>
            <a:off x="914400" y="1447800"/>
            <a:ext cx="7772400" cy="5334000"/>
          </a:xfrm>
        </p:spPr>
        <p:txBody>
          <a:bodyPr>
            <a:normAutofit fontScale="77500" lnSpcReduction="20000"/>
          </a:bodyPr>
          <a:lstStyle/>
          <a:p>
            <a:pPr lvl="1">
              <a:buNone/>
            </a:pPr>
            <a:r>
              <a:rPr lang="en-US" dirty="0">
                <a:latin typeface="+mj-lt"/>
                <a:cs typeface="Vrinda" pitchFamily="2" charset="0"/>
              </a:rPr>
              <a:t>def </a:t>
            </a:r>
            <a:r>
              <a:rPr lang="en-US" dirty="0" err="1">
                <a:latin typeface="+mj-lt"/>
                <a:cs typeface="Vrinda" pitchFamily="2" charset="0"/>
              </a:rPr>
              <a:t>with_logging(description</a:t>
            </a:r>
            <a:r>
              <a:rPr lang="en-US" dirty="0">
                <a:latin typeface="+mj-lt"/>
                <a:cs typeface="Vrinda" pitchFamily="2" charset="0"/>
              </a:rPr>
              <a:t>)</a:t>
            </a:r>
          </a:p>
          <a:p>
            <a:pPr lvl="1">
              <a:buNone/>
            </a:pPr>
            <a:r>
              <a:rPr lang="en-US" dirty="0">
                <a:latin typeface="+mj-lt"/>
                <a:cs typeface="Vrinda" pitchFamily="2" charset="0"/>
              </a:rPr>
              <a:t>  begin</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“Starting #{description}”</a:t>
            </a:r>
          </a:p>
          <a:p>
            <a:pPr lvl="1">
              <a:buNone/>
            </a:pPr>
            <a:r>
              <a:rPr lang="en-US" dirty="0">
                <a:latin typeface="+mj-lt"/>
                <a:cs typeface="Vrinda" pitchFamily="2" charset="0"/>
              </a:rPr>
              <a:t>    yield</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“Completed #{description}”</a:t>
            </a:r>
          </a:p>
          <a:p>
            <a:pPr lvl="1">
              <a:buNone/>
            </a:pPr>
            <a:r>
              <a:rPr lang="en-US" dirty="0">
                <a:latin typeface="+mj-lt"/>
                <a:cs typeface="Vrinda" pitchFamily="2" charset="0"/>
              </a:rPr>
              <a:t>  rescue</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“#{description} failed”; raise</a:t>
            </a:r>
          </a:p>
          <a:p>
            <a:pPr lvl="1">
              <a:buNone/>
            </a:pPr>
            <a:r>
              <a:rPr lang="en-US" dirty="0">
                <a:latin typeface="+mj-lt"/>
                <a:cs typeface="Vrinda" pitchFamily="2" charset="0"/>
              </a:rPr>
              <a:t>  end</a:t>
            </a:r>
          </a:p>
          <a:p>
            <a:pPr lvl="1">
              <a:buNone/>
            </a:pPr>
            <a:r>
              <a:rPr lang="en-US" dirty="0">
                <a:latin typeface="+mj-lt"/>
                <a:cs typeface="Vrinda" pitchFamily="2" charset="0"/>
              </a:rPr>
              <a:t>end</a:t>
            </a:r>
          </a:p>
          <a:p>
            <a:pPr lvl="1">
              <a:buNone/>
            </a:pPr>
            <a:endParaRPr lang="en-US" dirty="0">
              <a:latin typeface="+mj-lt"/>
            </a:endParaRPr>
          </a:p>
          <a:p>
            <a:pPr lvl="1">
              <a:buNone/>
            </a:pPr>
            <a:r>
              <a:rPr lang="en-US" dirty="0">
                <a:latin typeface="+mj-lt"/>
                <a:cs typeface="Vrinda" pitchFamily="2" charset="0"/>
              </a:rPr>
              <a:t>def </a:t>
            </a:r>
            <a:r>
              <a:rPr lang="en-US" dirty="0" err="1">
                <a:latin typeface="+mj-lt"/>
                <a:cs typeface="Vrinda" pitchFamily="2" charset="0"/>
              </a:rPr>
              <a:t>do_something</a:t>
            </a:r>
            <a:endParaRPr lang="en-US" dirty="0">
              <a:latin typeface="+mj-lt"/>
              <a:cs typeface="Vrinda" pitchFamily="2" charset="0"/>
            </a:endParaRPr>
          </a:p>
          <a:p>
            <a:pPr lvl="1">
              <a:buNone/>
            </a:pPr>
            <a:r>
              <a:rPr lang="en-US" dirty="0">
                <a:latin typeface="+mj-lt"/>
                <a:cs typeface="Vrinda" pitchFamily="2" charset="0"/>
              </a:rPr>
              <a:t>	</a:t>
            </a:r>
            <a:r>
              <a:rPr lang="en-US" dirty="0" err="1">
                <a:latin typeface="+mj-lt"/>
                <a:cs typeface="Vrinda" pitchFamily="2" charset="0"/>
              </a:rPr>
              <a:t>with_logging(‘load</a:t>
            </a:r>
            <a:r>
              <a:rPr lang="en-US" dirty="0">
                <a:latin typeface="+mj-lt"/>
                <a:cs typeface="Vrinda" pitchFamily="2" charset="0"/>
              </a:rPr>
              <a:t>’) {</a:t>
            </a:r>
          </a:p>
          <a:p>
            <a:pPr lvl="1">
              <a:buNone/>
            </a:pPr>
            <a:r>
              <a:rPr lang="en-US" dirty="0">
                <a:latin typeface="+mj-lt"/>
                <a:cs typeface="Vrinda" pitchFamily="2" charset="0"/>
              </a:rPr>
              <a:t>	  @doc = </a:t>
            </a:r>
            <a:r>
              <a:rPr lang="en-US" dirty="0" err="1">
                <a:latin typeface="+mj-lt"/>
                <a:cs typeface="Vrinda" pitchFamily="2" charset="0"/>
              </a:rPr>
              <a:t>Document.load</a:t>
            </a:r>
            <a:r>
              <a:rPr lang="en-US" dirty="0">
                <a:latin typeface="+mj-lt"/>
                <a:cs typeface="Vrinda" pitchFamily="2" charset="0"/>
              </a:rPr>
              <a:t> ‘masterwork.txt’ </a:t>
            </a:r>
          </a:p>
          <a:p>
            <a:pPr lvl="1">
              <a:buNone/>
            </a:pPr>
            <a:r>
              <a:rPr lang="en-US" dirty="0">
                <a:latin typeface="+mj-lt"/>
                <a:cs typeface="Vrinda" pitchFamily="2" charset="0"/>
              </a:rPr>
              <a:t>  }</a:t>
            </a:r>
          </a:p>
          <a:p>
            <a:pPr lvl="1">
              <a:buNone/>
            </a:pPr>
            <a:r>
              <a:rPr lang="en-US" dirty="0">
                <a:latin typeface="+mj-lt"/>
                <a:cs typeface="Vrinda" pitchFamily="2" charset="0"/>
              </a:rPr>
              <a:t>	…</a:t>
            </a:r>
          </a:p>
          <a:p>
            <a:pPr lvl="1">
              <a:buNone/>
            </a:pPr>
            <a:r>
              <a:rPr lang="en-US" dirty="0">
                <a:latin typeface="+mj-lt"/>
                <a:cs typeface="Vrinda" pitchFamily="2" charset="0"/>
              </a:rPr>
              <a:t>  </a:t>
            </a:r>
            <a:r>
              <a:rPr lang="en-US" dirty="0" err="1">
                <a:latin typeface="+mj-lt"/>
                <a:cs typeface="Vrinda" pitchFamily="2" charset="0"/>
              </a:rPr>
              <a:t>with_logging</a:t>
            </a:r>
            <a:r>
              <a:rPr lang="en-US" dirty="0">
                <a:latin typeface="+mj-lt"/>
                <a:cs typeface="Vrinda" pitchFamily="2" charset="0"/>
              </a:rPr>
              <a:t>(‘save’) { @</a:t>
            </a:r>
            <a:r>
              <a:rPr lang="en-US" dirty="0" err="1">
                <a:latin typeface="+mj-lt"/>
                <a:cs typeface="Vrinda" pitchFamily="2" charset="0"/>
              </a:rPr>
              <a:t>doc.save</a:t>
            </a:r>
            <a:r>
              <a:rPr lang="en-US" dirty="0">
                <a:latin typeface="+mj-lt"/>
                <a:cs typeface="Vrinda" pitchFamily="2" charset="0"/>
              </a:rPr>
              <a:t> }</a:t>
            </a:r>
          </a:p>
          <a:p>
            <a:pPr lvl="1">
              <a:buNone/>
            </a:pPr>
            <a:r>
              <a:rPr lang="en-US" dirty="0">
                <a:latin typeface="+mj-lt"/>
                <a:cs typeface="Vrinda" pitchFamily="2" charset="0"/>
              </a:rPr>
              <a:t>end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a:t>
            </a:r>
          </a:p>
        </p:txBody>
      </p:sp>
      <p:sp>
        <p:nvSpPr>
          <p:cNvPr id="3" name="Content Placeholder 2"/>
          <p:cNvSpPr>
            <a:spLocks noGrp="1"/>
          </p:cNvSpPr>
          <p:nvPr>
            <p:ph idx="1"/>
          </p:nvPr>
        </p:nvSpPr>
        <p:spPr>
          <a:xfrm>
            <a:off x="914400" y="1447800"/>
            <a:ext cx="7772400" cy="5410200"/>
          </a:xfrm>
        </p:spPr>
        <p:txBody>
          <a:bodyPr>
            <a:normAutofit fontScale="77500" lnSpcReduction="20000"/>
          </a:bodyPr>
          <a:lstStyle/>
          <a:p>
            <a:pPr lvl="1">
              <a:buNone/>
            </a:pPr>
            <a:r>
              <a:rPr lang="en-US" dirty="0">
                <a:latin typeface="+mj-lt"/>
                <a:cs typeface="Vrinda" pitchFamily="2" charset="0"/>
              </a:rPr>
              <a:t>def </a:t>
            </a:r>
            <a:r>
              <a:rPr lang="en-US" dirty="0" err="1">
                <a:latin typeface="+mj-lt"/>
                <a:cs typeface="Vrinda" pitchFamily="2" charset="0"/>
              </a:rPr>
              <a:t>with_logging(description</a:t>
            </a:r>
            <a:r>
              <a:rPr lang="en-US" dirty="0">
                <a:latin typeface="+mj-lt"/>
                <a:cs typeface="Vrinda" pitchFamily="2" charset="0"/>
              </a:rPr>
              <a:t>)</a:t>
            </a:r>
          </a:p>
          <a:p>
            <a:pPr lvl="1">
              <a:buNone/>
            </a:pPr>
            <a:r>
              <a:rPr lang="en-US" dirty="0">
                <a:latin typeface="+mj-lt"/>
                <a:cs typeface="Vrinda" pitchFamily="2" charset="0"/>
              </a:rPr>
              <a:t>  begin</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“Starting #{description}”</a:t>
            </a:r>
          </a:p>
          <a:p>
            <a:pPr lvl="1">
              <a:buNone/>
            </a:pPr>
            <a:r>
              <a:rPr lang="en-US" dirty="0">
                <a:latin typeface="+mj-lt"/>
                <a:cs typeface="Vrinda" pitchFamily="2" charset="0"/>
              </a:rPr>
              <a:t>    yield</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“Completed #{description}”</a:t>
            </a:r>
          </a:p>
          <a:p>
            <a:pPr lvl="1">
              <a:buNone/>
            </a:pPr>
            <a:r>
              <a:rPr lang="en-US" dirty="0">
                <a:latin typeface="+mj-lt"/>
                <a:cs typeface="Vrinda" pitchFamily="2" charset="0"/>
              </a:rPr>
              <a:t>  rescue</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“#{description} failed”; raise</a:t>
            </a:r>
          </a:p>
          <a:p>
            <a:pPr lvl="1">
              <a:buNone/>
            </a:pPr>
            <a:r>
              <a:rPr lang="en-US" dirty="0">
                <a:latin typeface="+mj-lt"/>
                <a:cs typeface="Vrinda" pitchFamily="2" charset="0"/>
              </a:rPr>
              <a:t>  end</a:t>
            </a:r>
          </a:p>
          <a:p>
            <a:pPr lvl="1">
              <a:buNone/>
            </a:pPr>
            <a:r>
              <a:rPr lang="en-US" dirty="0">
                <a:latin typeface="+mj-lt"/>
                <a:cs typeface="Vrinda" pitchFamily="2" charset="0"/>
              </a:rPr>
              <a:t>end</a:t>
            </a:r>
          </a:p>
          <a:p>
            <a:pPr lvl="1">
              <a:buNone/>
            </a:pPr>
            <a:endParaRPr lang="en-US" dirty="0">
              <a:latin typeface="+mj-lt"/>
            </a:endParaRPr>
          </a:p>
          <a:p>
            <a:pPr lvl="1">
              <a:buNone/>
            </a:pPr>
            <a:r>
              <a:rPr lang="en-US" dirty="0">
                <a:latin typeface="+mj-lt"/>
                <a:cs typeface="Vrinda" pitchFamily="2" charset="0"/>
              </a:rPr>
              <a:t>def </a:t>
            </a:r>
            <a:r>
              <a:rPr lang="en-US" dirty="0" err="1">
                <a:latin typeface="+mj-lt"/>
                <a:cs typeface="Vrinda" pitchFamily="2" charset="0"/>
              </a:rPr>
              <a:t>do_something</a:t>
            </a:r>
            <a:endParaRPr lang="en-US" dirty="0">
              <a:latin typeface="+mj-lt"/>
              <a:cs typeface="Vrinda" pitchFamily="2" charset="0"/>
            </a:endParaRPr>
          </a:p>
          <a:p>
            <a:pPr lvl="1">
              <a:buNone/>
            </a:pPr>
            <a:r>
              <a:rPr lang="en-US" dirty="0">
                <a:latin typeface="+mj-lt"/>
                <a:cs typeface="Vrinda" pitchFamily="2" charset="0"/>
              </a:rPr>
              <a:t>	</a:t>
            </a:r>
            <a:r>
              <a:rPr lang="en-US" dirty="0" err="1">
                <a:latin typeface="+mj-lt"/>
                <a:cs typeface="Vrinda" pitchFamily="2" charset="0"/>
              </a:rPr>
              <a:t>with_logging(‘load</a:t>
            </a:r>
            <a:r>
              <a:rPr lang="en-US" dirty="0">
                <a:latin typeface="+mj-lt"/>
                <a:cs typeface="Vrinda" pitchFamily="2" charset="0"/>
              </a:rPr>
              <a:t>’) {</a:t>
            </a:r>
          </a:p>
          <a:p>
            <a:pPr lvl="1">
              <a:buNone/>
            </a:pPr>
            <a:r>
              <a:rPr lang="en-US" dirty="0">
                <a:latin typeface="+mj-lt"/>
                <a:cs typeface="Vrinda" pitchFamily="2" charset="0"/>
              </a:rPr>
              <a:t>	  @doc = </a:t>
            </a:r>
            <a:r>
              <a:rPr lang="en-US" dirty="0" err="1">
                <a:latin typeface="+mj-lt"/>
                <a:cs typeface="Vrinda" pitchFamily="2" charset="0"/>
              </a:rPr>
              <a:t>Document.load</a:t>
            </a:r>
            <a:r>
              <a:rPr lang="en-US" dirty="0">
                <a:latin typeface="+mj-lt"/>
                <a:cs typeface="Vrinda" pitchFamily="2" charset="0"/>
              </a:rPr>
              <a:t> ‘masterwork.txt’ </a:t>
            </a:r>
          </a:p>
          <a:p>
            <a:pPr lvl="1">
              <a:buNone/>
            </a:pPr>
            <a:r>
              <a:rPr lang="en-US" dirty="0">
                <a:latin typeface="+mj-lt"/>
                <a:cs typeface="Vrinda" pitchFamily="2" charset="0"/>
              </a:rPr>
              <a:t>  }</a:t>
            </a:r>
          </a:p>
          <a:p>
            <a:pPr lvl="1">
              <a:buNone/>
            </a:pPr>
            <a:r>
              <a:rPr lang="en-US" dirty="0">
                <a:latin typeface="+mj-lt"/>
                <a:cs typeface="Vrinda" pitchFamily="2" charset="0"/>
              </a:rPr>
              <a:t>	…</a:t>
            </a:r>
          </a:p>
          <a:p>
            <a:pPr lvl="1">
              <a:buNone/>
            </a:pPr>
            <a:r>
              <a:rPr lang="en-US" dirty="0">
                <a:latin typeface="+mj-lt"/>
                <a:cs typeface="Vrinda" pitchFamily="2" charset="0"/>
              </a:rPr>
              <a:t>  </a:t>
            </a:r>
            <a:r>
              <a:rPr lang="en-US" dirty="0" err="1">
                <a:latin typeface="+mj-lt"/>
                <a:cs typeface="Vrinda" pitchFamily="2" charset="0"/>
              </a:rPr>
              <a:t>with_logging</a:t>
            </a:r>
            <a:r>
              <a:rPr lang="en-US" dirty="0">
                <a:latin typeface="+mj-lt"/>
                <a:cs typeface="Vrinda" pitchFamily="2" charset="0"/>
              </a:rPr>
              <a:t>(‘save’) { @</a:t>
            </a:r>
            <a:r>
              <a:rPr lang="en-US" dirty="0" err="1">
                <a:latin typeface="+mj-lt"/>
                <a:cs typeface="Vrinda" pitchFamily="2" charset="0"/>
              </a:rPr>
              <a:t>doc.save</a:t>
            </a:r>
            <a:r>
              <a:rPr lang="en-US" dirty="0">
                <a:latin typeface="+mj-lt"/>
                <a:cs typeface="Vrinda" pitchFamily="2" charset="0"/>
              </a:rPr>
              <a:t> }</a:t>
            </a:r>
          </a:p>
          <a:p>
            <a:pPr lvl="1">
              <a:buNone/>
            </a:pPr>
            <a:r>
              <a:rPr lang="en-US" dirty="0">
                <a:latin typeface="+mj-lt"/>
                <a:cs typeface="Vrinda" pitchFamily="2" charset="0"/>
              </a:rPr>
              <a:t>end</a:t>
            </a:r>
          </a:p>
        </p:txBody>
      </p:sp>
      <p:sp>
        <p:nvSpPr>
          <p:cNvPr id="4" name="Oval 3"/>
          <p:cNvSpPr/>
          <p:nvPr/>
        </p:nvSpPr>
        <p:spPr>
          <a:xfrm>
            <a:off x="1905000" y="2333066"/>
            <a:ext cx="990600" cy="381000"/>
          </a:xfrm>
          <a:prstGeom prst="ellipse">
            <a:avLst/>
          </a:prstGeom>
          <a:noFill/>
          <a:ln w="254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5638800" y="533400"/>
            <a:ext cx="2438400" cy="461665"/>
          </a:xfrm>
          <a:prstGeom prst="rect">
            <a:avLst/>
          </a:prstGeom>
          <a:noFill/>
        </p:spPr>
        <p:txBody>
          <a:bodyPr wrap="square" rtlCol="0">
            <a:spAutoFit/>
          </a:bodyPr>
          <a:lstStyle/>
          <a:p>
            <a:r>
              <a:rPr lang="en-US" sz="2400" i="1" dirty="0">
                <a:solidFill>
                  <a:schemeClr val="accent1">
                    <a:lumMod val="60000"/>
                    <a:lumOff val="40000"/>
                  </a:schemeClr>
                </a:solidFill>
              </a:rPr>
              <a:t>“Execute around”</a:t>
            </a:r>
          </a:p>
        </p:txBody>
      </p:sp>
      <p:cxnSp>
        <p:nvCxnSpPr>
          <p:cNvPr id="6" name="Straight Arrow Connector 5"/>
          <p:cNvCxnSpPr/>
          <p:nvPr/>
        </p:nvCxnSpPr>
        <p:spPr>
          <a:xfrm flipH="1">
            <a:off x="2881745" y="956364"/>
            <a:ext cx="2833255" cy="14316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72300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Blocks and initialization</a:t>
            </a:r>
          </a:p>
        </p:txBody>
      </p:sp>
      <p:sp>
        <p:nvSpPr>
          <p:cNvPr id="3" name="Content Placeholder 2"/>
          <p:cNvSpPr>
            <a:spLocks noGrp="1"/>
          </p:cNvSpPr>
          <p:nvPr>
            <p:ph idx="1"/>
          </p:nvPr>
        </p:nvSpPr>
        <p:spPr>
          <a:xfrm>
            <a:off x="914400" y="1600200"/>
            <a:ext cx="7924800" cy="5105400"/>
          </a:xfrm>
        </p:spPr>
        <p:txBody>
          <a:bodyPr>
            <a:normAutofit fontScale="77500" lnSpcReduction="20000"/>
          </a:bodyPr>
          <a:lstStyle/>
          <a:p>
            <a:r>
              <a:rPr lang="en-US" dirty="0"/>
              <a:t>Basic concept behind lazy lists: delayed initialization</a:t>
            </a:r>
          </a:p>
          <a:p>
            <a:r>
              <a:rPr lang="en-US" dirty="0"/>
              <a:t>Consider: </a:t>
            </a:r>
          </a:p>
          <a:p>
            <a:pPr lvl="1">
              <a:buNone/>
            </a:pPr>
            <a:r>
              <a:rPr lang="en-US" dirty="0">
                <a:latin typeface="Consolas" panose="020B0609020204030204" pitchFamily="49" charset="0"/>
                <a:cs typeface="Consolas" panose="020B0609020204030204" pitchFamily="49" charset="0"/>
              </a:rPr>
              <a:t>class </a:t>
            </a:r>
            <a:r>
              <a:rPr lang="en-US" dirty="0" err="1">
                <a:latin typeface="Consolas" panose="020B0609020204030204" pitchFamily="49" charset="0"/>
                <a:cs typeface="Consolas" panose="020B0609020204030204" pitchFamily="49" charset="0"/>
              </a:rPr>
              <a:t>ArchivalDocument</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attr_reader</a:t>
            </a:r>
            <a:r>
              <a:rPr lang="en-US" dirty="0">
                <a:latin typeface="Consolas" panose="020B0609020204030204" pitchFamily="49" charset="0"/>
                <a:cs typeface="Consolas" panose="020B0609020204030204" pitchFamily="49" charset="0"/>
              </a:rPr>
              <a:t> :title, :author</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initialize(title, author, path)</a:t>
            </a:r>
          </a:p>
          <a:p>
            <a:pPr lvl="1">
              <a:buNone/>
            </a:pPr>
            <a:r>
              <a:rPr lang="en-US" dirty="0">
                <a:latin typeface="Consolas" panose="020B0609020204030204" pitchFamily="49" charset="0"/>
                <a:cs typeface="Consolas" panose="020B0609020204030204" pitchFamily="49" charset="0"/>
              </a:rPr>
              <a:t>    @title = title</a:t>
            </a:r>
          </a:p>
          <a:p>
            <a:pPr lvl="1">
              <a:buNone/>
            </a:pPr>
            <a:r>
              <a:rPr lang="en-US" dirty="0">
                <a:latin typeface="Consolas" panose="020B0609020204030204" pitchFamily="49" charset="0"/>
                <a:cs typeface="Consolas" panose="020B0609020204030204" pitchFamily="49" charset="0"/>
              </a:rPr>
              <a:t>    @author = author</a:t>
            </a:r>
          </a:p>
          <a:p>
            <a:pPr lvl="1">
              <a:buNone/>
            </a:pPr>
            <a:r>
              <a:rPr lang="en-US" dirty="0">
                <a:latin typeface="Consolas" panose="020B0609020204030204" pitchFamily="49" charset="0"/>
                <a:cs typeface="Consolas" panose="020B0609020204030204" pitchFamily="49" charset="0"/>
              </a:rPr>
              <a:t>    @path = path</a:t>
            </a:r>
          </a:p>
          <a:p>
            <a:pPr lvl="1">
              <a:buNone/>
            </a:pPr>
            <a:r>
              <a:rPr lang="en-US" dirty="0">
                <a:latin typeface="Consolas" panose="020B0609020204030204" pitchFamily="49" charset="0"/>
                <a:cs typeface="Consolas" panose="020B0609020204030204" pitchFamily="49" charset="0"/>
              </a:rPr>
              <a:t>  end</a:t>
            </a:r>
          </a:p>
          <a:p>
            <a:pPr lvl="1">
              <a:buNone/>
            </a:pPr>
            <a:r>
              <a:rPr lang="en-US" dirty="0">
                <a:latin typeface="Consolas" panose="020B0609020204030204" pitchFamily="49" charset="0"/>
                <a:cs typeface="Consolas" panose="020B0609020204030204" pitchFamily="49" charset="0"/>
              </a:rPr>
              <a:t>  </a:t>
            </a: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@content = @content || </a:t>
            </a:r>
            <a:r>
              <a:rPr lang="en-US" dirty="0" err="1">
                <a:latin typeface="Consolas" panose="020B0609020204030204" pitchFamily="49" charset="0"/>
                <a:cs typeface="Consolas" panose="020B0609020204030204" pitchFamily="49" charset="0"/>
              </a:rPr>
              <a:t>File.read</a:t>
            </a:r>
            <a:r>
              <a:rPr lang="en-US" dirty="0">
                <a:latin typeface="Consolas" panose="020B0609020204030204" pitchFamily="49" charset="0"/>
                <a:cs typeface="Consolas" panose="020B0609020204030204" pitchFamily="49" charset="0"/>
              </a:rPr>
              <a:t>(path)</a:t>
            </a:r>
          </a:p>
          <a:p>
            <a:pPr lvl="1">
              <a:buNone/>
            </a:pPr>
            <a:r>
              <a:rPr lang="en-US" dirty="0">
                <a:latin typeface="Consolas" panose="020B0609020204030204" pitchFamily="49" charset="0"/>
                <a:cs typeface="Consolas" panose="020B0609020204030204" pitchFamily="49" charset="0"/>
              </a:rPr>
              <a:t>  end</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end</a:t>
            </a:r>
          </a:p>
        </p:txBody>
      </p:sp>
      <p:sp>
        <p:nvSpPr>
          <p:cNvPr id="4" name="TextBox 3"/>
          <p:cNvSpPr txBox="1"/>
          <p:nvPr/>
        </p:nvSpPr>
        <p:spPr>
          <a:xfrm>
            <a:off x="4572000" y="4038600"/>
            <a:ext cx="3733800" cy="707886"/>
          </a:xfrm>
          <a:prstGeom prst="rect">
            <a:avLst/>
          </a:prstGeom>
          <a:noFill/>
        </p:spPr>
        <p:txBody>
          <a:bodyPr wrap="square" rtlCol="0">
            <a:spAutoFit/>
          </a:bodyPr>
          <a:lstStyle/>
          <a:p>
            <a:r>
              <a:rPr lang="en-US" sz="2000" dirty="0">
                <a:ln>
                  <a:solidFill>
                    <a:srgbClr val="CCEDB1"/>
                  </a:solidFill>
                </a:ln>
                <a:solidFill>
                  <a:schemeClr val="accent1">
                    <a:lumMod val="40000"/>
                    <a:lumOff val="60000"/>
                  </a:schemeClr>
                </a:solidFill>
              </a:rPr>
              <a:t>Assumption: don’t usually need content for archived object</a:t>
            </a:r>
          </a:p>
        </p:txBody>
      </p:sp>
      <p:cxnSp>
        <p:nvCxnSpPr>
          <p:cNvPr id="5" name="Straight Arrow Connector 4"/>
          <p:cNvCxnSpPr/>
          <p:nvPr/>
        </p:nvCxnSpPr>
        <p:spPr>
          <a:xfrm flipH="1">
            <a:off x="3429000" y="4724400"/>
            <a:ext cx="1066800" cy="457200"/>
          </a:xfrm>
          <a:prstGeom prst="straightConnector1">
            <a:avLst/>
          </a:prstGeom>
          <a:ln w="28575" cmpd="sng">
            <a:solidFill>
              <a:schemeClr val="accent1">
                <a:lumMod val="40000"/>
                <a:lumOff val="60000"/>
                <a:alpha val="97000"/>
              </a:schemeClr>
            </a:solidFill>
            <a:tailEnd type="arrow"/>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212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Blocks and initialization</a:t>
            </a:r>
          </a:p>
        </p:txBody>
      </p:sp>
      <p:sp>
        <p:nvSpPr>
          <p:cNvPr id="3" name="Content Placeholder 2"/>
          <p:cNvSpPr>
            <a:spLocks noGrp="1"/>
          </p:cNvSpPr>
          <p:nvPr>
            <p:ph idx="1"/>
          </p:nvPr>
        </p:nvSpPr>
        <p:spPr>
          <a:xfrm>
            <a:off x="914400" y="1600200"/>
            <a:ext cx="7924800" cy="5105400"/>
          </a:xfrm>
        </p:spPr>
        <p:txBody>
          <a:bodyPr>
            <a:normAutofit fontScale="77500" lnSpcReduction="20000"/>
          </a:bodyPr>
          <a:lstStyle/>
          <a:p>
            <a:r>
              <a:rPr lang="en-US" dirty="0"/>
              <a:t>Basic concept behind lazy lists: delayed initialization</a:t>
            </a:r>
          </a:p>
          <a:p>
            <a:r>
              <a:rPr lang="en-US" dirty="0"/>
              <a:t>Consider: </a:t>
            </a:r>
          </a:p>
          <a:p>
            <a:pPr lvl="1">
              <a:buNone/>
            </a:pPr>
            <a:r>
              <a:rPr lang="en-US" dirty="0">
                <a:latin typeface="Consolas" panose="020B0609020204030204" pitchFamily="49" charset="0"/>
                <a:cs typeface="Consolas" panose="020B0609020204030204" pitchFamily="49" charset="0"/>
              </a:rPr>
              <a:t>class </a:t>
            </a:r>
            <a:r>
              <a:rPr lang="en-US" dirty="0" err="1">
                <a:latin typeface="Consolas" panose="020B0609020204030204" pitchFamily="49" charset="0"/>
                <a:cs typeface="Consolas" panose="020B0609020204030204" pitchFamily="49" charset="0"/>
              </a:rPr>
              <a:t>ArchivalDocument</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attr_reader</a:t>
            </a:r>
            <a:r>
              <a:rPr lang="en-US" dirty="0">
                <a:latin typeface="Consolas" panose="020B0609020204030204" pitchFamily="49" charset="0"/>
                <a:cs typeface="Consolas" panose="020B0609020204030204" pitchFamily="49" charset="0"/>
              </a:rPr>
              <a:t> :title, :author</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initialize(title, author, path)</a:t>
            </a:r>
          </a:p>
          <a:p>
            <a:pPr lvl="1">
              <a:buNone/>
            </a:pPr>
            <a:r>
              <a:rPr lang="en-US" dirty="0">
                <a:latin typeface="Consolas" panose="020B0609020204030204" pitchFamily="49" charset="0"/>
                <a:cs typeface="Consolas" panose="020B0609020204030204" pitchFamily="49" charset="0"/>
              </a:rPr>
              <a:t>    @title = title</a:t>
            </a:r>
          </a:p>
          <a:p>
            <a:pPr lvl="1">
              <a:buNone/>
            </a:pPr>
            <a:r>
              <a:rPr lang="en-US" dirty="0">
                <a:latin typeface="Consolas" panose="020B0609020204030204" pitchFamily="49" charset="0"/>
                <a:cs typeface="Consolas" panose="020B0609020204030204" pitchFamily="49" charset="0"/>
              </a:rPr>
              <a:t>    @author = author</a:t>
            </a:r>
          </a:p>
          <a:p>
            <a:pPr lvl="1">
              <a:buNone/>
            </a:pPr>
            <a:r>
              <a:rPr lang="en-US" dirty="0">
                <a:latin typeface="Consolas" panose="020B0609020204030204" pitchFamily="49" charset="0"/>
                <a:cs typeface="Consolas" panose="020B0609020204030204" pitchFamily="49" charset="0"/>
              </a:rPr>
              <a:t>    @path = path</a:t>
            </a:r>
          </a:p>
          <a:p>
            <a:pPr lvl="1">
              <a:buNone/>
            </a:pPr>
            <a:r>
              <a:rPr lang="en-US" dirty="0">
                <a:latin typeface="Consolas" panose="020B0609020204030204" pitchFamily="49" charset="0"/>
                <a:cs typeface="Consolas" panose="020B0609020204030204" pitchFamily="49" charset="0"/>
              </a:rPr>
              <a:t>  end</a:t>
            </a:r>
          </a:p>
          <a:p>
            <a:pPr lvl="1">
              <a:buNone/>
            </a:pPr>
            <a:r>
              <a:rPr lang="en-US" dirty="0">
                <a:latin typeface="Consolas" panose="020B0609020204030204" pitchFamily="49" charset="0"/>
                <a:cs typeface="Consolas" panose="020B0609020204030204" pitchFamily="49" charset="0"/>
              </a:rPr>
              <a:t>  </a:t>
            </a: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@content = @content || </a:t>
            </a:r>
            <a:r>
              <a:rPr lang="en-US" dirty="0" err="1">
                <a:latin typeface="Consolas" panose="020B0609020204030204" pitchFamily="49" charset="0"/>
                <a:cs typeface="Consolas" panose="020B0609020204030204" pitchFamily="49" charset="0"/>
              </a:rPr>
              <a:t>File.read</a:t>
            </a:r>
            <a:r>
              <a:rPr lang="en-US" dirty="0">
                <a:latin typeface="Consolas" panose="020B0609020204030204" pitchFamily="49" charset="0"/>
                <a:cs typeface="Consolas" panose="020B0609020204030204" pitchFamily="49" charset="0"/>
              </a:rPr>
              <a:t>(path)</a:t>
            </a:r>
          </a:p>
          <a:p>
            <a:pPr lvl="1">
              <a:buNone/>
            </a:pPr>
            <a:r>
              <a:rPr lang="en-US" dirty="0">
                <a:latin typeface="Consolas" panose="020B0609020204030204" pitchFamily="49" charset="0"/>
                <a:cs typeface="Consolas" panose="020B0609020204030204" pitchFamily="49" charset="0"/>
              </a:rPr>
              <a:t>  end</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end</a:t>
            </a:r>
          </a:p>
        </p:txBody>
      </p:sp>
      <p:sp>
        <p:nvSpPr>
          <p:cNvPr id="4" name="TextBox 3"/>
          <p:cNvSpPr txBox="1"/>
          <p:nvPr/>
        </p:nvSpPr>
        <p:spPr>
          <a:xfrm>
            <a:off x="4572000" y="4038600"/>
            <a:ext cx="3733800" cy="707886"/>
          </a:xfrm>
          <a:prstGeom prst="rect">
            <a:avLst/>
          </a:prstGeom>
          <a:noFill/>
        </p:spPr>
        <p:txBody>
          <a:bodyPr wrap="square" rtlCol="0">
            <a:spAutoFit/>
          </a:bodyPr>
          <a:lstStyle/>
          <a:p>
            <a:r>
              <a:rPr lang="en-US" sz="2000" dirty="0">
                <a:ln>
                  <a:solidFill>
                    <a:srgbClr val="CCEDB1"/>
                  </a:solidFill>
                </a:ln>
                <a:solidFill>
                  <a:schemeClr val="accent1">
                    <a:lumMod val="40000"/>
                    <a:lumOff val="60000"/>
                  </a:schemeClr>
                </a:solidFill>
              </a:rPr>
              <a:t>Assumption: don’t usually need content for archived object</a:t>
            </a:r>
          </a:p>
        </p:txBody>
      </p:sp>
      <p:cxnSp>
        <p:nvCxnSpPr>
          <p:cNvPr id="5" name="Straight Arrow Connector 4"/>
          <p:cNvCxnSpPr/>
          <p:nvPr/>
        </p:nvCxnSpPr>
        <p:spPr>
          <a:xfrm flipH="1">
            <a:off x="3429000" y="4724400"/>
            <a:ext cx="1066800" cy="457200"/>
          </a:xfrm>
          <a:prstGeom prst="straightConnector1">
            <a:avLst/>
          </a:prstGeom>
          <a:ln w="28575" cmpd="sng">
            <a:solidFill>
              <a:schemeClr val="accent1">
                <a:lumMod val="40000"/>
                <a:lumOff val="60000"/>
                <a:alpha val="97000"/>
              </a:schemeClr>
            </a:solidFill>
            <a:tailEnd type="arrow"/>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800600" y="6019800"/>
            <a:ext cx="3733800" cy="400110"/>
          </a:xfrm>
          <a:prstGeom prst="rect">
            <a:avLst/>
          </a:prstGeom>
          <a:noFill/>
        </p:spPr>
        <p:txBody>
          <a:bodyPr wrap="square" rtlCol="0">
            <a:spAutoFit/>
          </a:bodyPr>
          <a:lstStyle/>
          <a:p>
            <a:r>
              <a:rPr lang="en-US" sz="2000" dirty="0">
                <a:ln>
                  <a:solidFill>
                    <a:srgbClr val="CCEDB1"/>
                  </a:solidFill>
                </a:ln>
                <a:solidFill>
                  <a:schemeClr val="accent1">
                    <a:lumMod val="40000"/>
                    <a:lumOff val="60000"/>
                  </a:schemeClr>
                </a:solidFill>
              </a:rPr>
              <a:t>Limitation: only works for files</a:t>
            </a:r>
          </a:p>
        </p:txBody>
      </p:sp>
      <p:cxnSp>
        <p:nvCxnSpPr>
          <p:cNvPr id="7" name="Straight Arrow Connector 6"/>
          <p:cNvCxnSpPr/>
          <p:nvPr/>
        </p:nvCxnSpPr>
        <p:spPr>
          <a:xfrm flipH="1" flipV="1">
            <a:off x="5943600" y="5715000"/>
            <a:ext cx="228600" cy="304800"/>
          </a:xfrm>
          <a:prstGeom prst="straightConnector1">
            <a:avLst/>
          </a:prstGeom>
          <a:ln w="28575" cmpd="sng">
            <a:solidFill>
              <a:schemeClr val="accent1">
                <a:lumMod val="40000"/>
                <a:lumOff val="60000"/>
                <a:alpha val="97000"/>
              </a:schemeClr>
            </a:solidFill>
            <a:tailEnd type="arrow"/>
          </a:ln>
          <a:effectLst>
            <a:glow>
              <a:schemeClr val="accent1">
                <a:alpha val="45000"/>
                <a:satMod val="120000"/>
              </a:schemeClr>
            </a:glo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41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Blocks to the rescue:</a:t>
            </a:r>
          </a:p>
        </p:txBody>
      </p:sp>
      <p:sp>
        <p:nvSpPr>
          <p:cNvPr id="3" name="Content Placeholder 2"/>
          <p:cNvSpPr>
            <a:spLocks noGrp="1"/>
          </p:cNvSpPr>
          <p:nvPr>
            <p:ph idx="1"/>
          </p:nvPr>
        </p:nvSpPr>
        <p:spPr>
          <a:xfrm>
            <a:off x="914400" y="1371600"/>
            <a:ext cx="7772400" cy="5486400"/>
          </a:xfrm>
        </p:spPr>
        <p:txBody>
          <a:bodyPr>
            <a:normAutofit fontScale="70000" lnSpcReduction="20000"/>
          </a:bodyPr>
          <a:lstStyle/>
          <a:p>
            <a:pPr marL="68580" indent="0">
              <a:buNone/>
            </a:pPr>
            <a:endParaRPr lang="en-US" dirty="0"/>
          </a:p>
          <a:p>
            <a:pPr lvl="1">
              <a:buNone/>
            </a:pPr>
            <a:r>
              <a:rPr lang="en-US" dirty="0">
                <a:latin typeface="Consolas" panose="020B0609020204030204" pitchFamily="49" charset="0"/>
                <a:cs typeface="Consolas" panose="020B0609020204030204" pitchFamily="49" charset="0"/>
              </a:rPr>
              <a:t>class </a:t>
            </a:r>
            <a:r>
              <a:rPr lang="en-US" dirty="0" err="1">
                <a:latin typeface="Consolas" panose="020B0609020204030204" pitchFamily="49" charset="0"/>
                <a:cs typeface="Consolas" panose="020B0609020204030204" pitchFamily="49" charset="0"/>
              </a:rPr>
              <a:t>ArchivalDocument</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attr_reader</a:t>
            </a:r>
            <a:r>
              <a:rPr lang="en-US" dirty="0">
                <a:latin typeface="Consolas" panose="020B0609020204030204" pitchFamily="49" charset="0"/>
                <a:cs typeface="Consolas" panose="020B0609020204030204" pitchFamily="49" charset="0"/>
              </a:rPr>
              <a:t> :title, :author</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initialize(title, author, &amp;</a:t>
            </a:r>
            <a:r>
              <a:rPr lang="en-US" dirty="0" err="1">
                <a:latin typeface="Consolas" panose="020B0609020204030204" pitchFamily="49" charset="0"/>
                <a:cs typeface="Consolas" panose="020B0609020204030204" pitchFamily="49" charset="0"/>
              </a:rPr>
              <a:t>reader_block</a:t>
            </a:r>
            <a:r>
              <a:rPr lang="en-US" dirty="0">
                <a:latin typeface="Consolas" panose="020B0609020204030204" pitchFamily="49" charset="0"/>
                <a:cs typeface="Consolas" panose="020B0609020204030204" pitchFamily="49" charset="0"/>
              </a:rPr>
              <a:t>)</a:t>
            </a:r>
          </a:p>
          <a:p>
            <a:pPr lvl="1">
              <a:buNone/>
            </a:pPr>
            <a:r>
              <a:rPr lang="en-US" dirty="0">
                <a:latin typeface="Consolas" panose="020B0609020204030204" pitchFamily="49" charset="0"/>
                <a:cs typeface="Consolas" panose="020B0609020204030204" pitchFamily="49" charset="0"/>
              </a:rPr>
              <a:t>    @title = title</a:t>
            </a:r>
          </a:p>
          <a:p>
            <a:pPr lvl="1">
              <a:buNone/>
            </a:pPr>
            <a:r>
              <a:rPr lang="en-US" dirty="0">
                <a:latin typeface="Consolas" panose="020B0609020204030204" pitchFamily="49" charset="0"/>
                <a:cs typeface="Consolas" panose="020B0609020204030204" pitchFamily="49" charset="0"/>
              </a:rPr>
              <a:t>    @author = author</a:t>
            </a:r>
          </a:p>
          <a:p>
            <a:pPr lvl="1">
              <a:buNone/>
            </a:pPr>
            <a:r>
              <a:rPr lang="en-US" dirty="0">
                <a:latin typeface="Consolas" panose="020B0609020204030204" pitchFamily="49" charset="0"/>
                <a:cs typeface="Consolas" panose="020B0609020204030204" pitchFamily="49" charset="0"/>
              </a:rPr>
              <a:t>    @reader = </a:t>
            </a:r>
            <a:r>
              <a:rPr lang="en-US" dirty="0" err="1">
                <a:latin typeface="Consolas" panose="020B0609020204030204" pitchFamily="49" charset="0"/>
                <a:cs typeface="Consolas" panose="020B0609020204030204" pitchFamily="49" charset="0"/>
              </a:rPr>
              <a:t>reader_block</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end</a:t>
            </a:r>
          </a:p>
          <a:p>
            <a:pPr lvl="1">
              <a:buNone/>
            </a:pPr>
            <a:r>
              <a:rPr lang="en-US" dirty="0">
                <a:latin typeface="Consolas" panose="020B0609020204030204" pitchFamily="49" charset="0"/>
                <a:cs typeface="Consolas" panose="020B0609020204030204" pitchFamily="49" charset="0"/>
              </a:rPr>
              <a:t>  </a:t>
            </a: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if @reader</a:t>
            </a:r>
          </a:p>
          <a:p>
            <a:pPr lvl="1">
              <a:buNone/>
            </a:pPr>
            <a:r>
              <a:rPr lang="en-US" dirty="0">
                <a:latin typeface="Consolas" panose="020B0609020204030204" pitchFamily="49" charset="0"/>
                <a:cs typeface="Consolas" panose="020B0609020204030204" pitchFamily="49" charset="0"/>
              </a:rPr>
              <a:t>      @content = @</a:t>
            </a:r>
            <a:r>
              <a:rPr lang="en-US" dirty="0" err="1">
                <a:latin typeface="Consolas" panose="020B0609020204030204" pitchFamily="49" charset="0"/>
                <a:cs typeface="Consolas" panose="020B0609020204030204" pitchFamily="49" charset="0"/>
              </a:rPr>
              <a:t>reader.call</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@reader = nil</a:t>
            </a:r>
          </a:p>
          <a:p>
            <a:pPr lvl="1">
              <a:buNone/>
            </a:pPr>
            <a:r>
              <a:rPr lang="en-US" dirty="0">
                <a:latin typeface="Consolas" panose="020B0609020204030204" pitchFamily="49" charset="0"/>
                <a:cs typeface="Consolas" panose="020B0609020204030204" pitchFamily="49" charset="0"/>
              </a:rPr>
              <a:t>    end</a:t>
            </a:r>
          </a:p>
          <a:p>
            <a:pPr lvl="1">
              <a:buNone/>
            </a:pPr>
            <a:r>
              <a:rPr lang="en-US" dirty="0">
                <a:latin typeface="Consolas" panose="020B0609020204030204" pitchFamily="49" charset="0"/>
                <a:cs typeface="Consolas" panose="020B0609020204030204" pitchFamily="49" charset="0"/>
              </a:rPr>
              <a:t>    @content</a:t>
            </a:r>
          </a:p>
          <a:p>
            <a:pPr lvl="1">
              <a:buNone/>
            </a:pPr>
            <a:r>
              <a:rPr lang="en-US" dirty="0">
                <a:latin typeface="Consolas" panose="020B0609020204030204" pitchFamily="49" charset="0"/>
                <a:cs typeface="Consolas" panose="020B0609020204030204" pitchFamily="49" charset="0"/>
              </a:rPr>
              <a:t>  end</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end</a:t>
            </a:r>
          </a:p>
          <a:p>
            <a:endParaRPr lang="en-US" dirty="0"/>
          </a:p>
        </p:txBody>
      </p:sp>
    </p:spTree>
    <p:extLst>
      <p:ext uri="{BB962C8B-B14F-4D97-AF65-F5344CB8AC3E}">
        <p14:creationId xmlns:p14="http://schemas.microsoft.com/office/powerpoint/2010/main" val="3334882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Usage</a:t>
            </a:r>
          </a:p>
        </p:txBody>
      </p:sp>
      <p:sp>
        <p:nvSpPr>
          <p:cNvPr id="3" name="Content Placeholder 2"/>
          <p:cNvSpPr>
            <a:spLocks noGrp="1"/>
          </p:cNvSpPr>
          <p:nvPr>
            <p:ph idx="1"/>
          </p:nvPr>
        </p:nvSpPr>
        <p:spPr>
          <a:xfrm>
            <a:off x="921026" y="1295400"/>
            <a:ext cx="7772400" cy="5105400"/>
          </a:xfrm>
        </p:spPr>
        <p:txBody>
          <a:bodyPr>
            <a:normAutofit fontScale="70000" lnSpcReduction="20000"/>
          </a:bodyPr>
          <a:lstStyle/>
          <a:p>
            <a:pPr marL="68580" indent="0">
              <a:buNone/>
            </a:pPr>
            <a:endParaRPr lang="en-US" dirty="0"/>
          </a:p>
          <a:p>
            <a:pPr lvl="1">
              <a:buNone/>
            </a:pPr>
            <a:r>
              <a:rPr lang="en-US" sz="2900" dirty="0" err="1">
                <a:latin typeface="Consolas" panose="020B0609020204030204" pitchFamily="49" charset="0"/>
                <a:cs typeface="Consolas" panose="020B0609020204030204" pitchFamily="49" charset="0"/>
              </a:rPr>
              <a:t>simple_file_doc</a:t>
            </a:r>
            <a:r>
              <a:rPr lang="en-US" sz="2900" dirty="0">
                <a:latin typeface="Consolas" panose="020B0609020204030204" pitchFamily="49" charset="0"/>
                <a:cs typeface="Consolas" panose="020B0609020204030204" pitchFamily="49" charset="0"/>
              </a:rPr>
              <a:t> =</a:t>
            </a:r>
          </a:p>
          <a:p>
            <a:pPr lvl="1">
              <a:buNone/>
            </a:pPr>
            <a:r>
              <a:rPr lang="en-US" sz="2900" dirty="0">
                <a:latin typeface="Consolas" panose="020B0609020204030204" pitchFamily="49" charset="0"/>
                <a:cs typeface="Consolas" panose="020B0609020204030204" pitchFamily="49" charset="0"/>
              </a:rPr>
              <a:t>	</a:t>
            </a:r>
            <a:r>
              <a:rPr lang="en-US" sz="2900" dirty="0" err="1">
                <a:latin typeface="Consolas" panose="020B0609020204030204" pitchFamily="49" charset="0"/>
                <a:cs typeface="Consolas" panose="020B0609020204030204" pitchFamily="49" charset="0"/>
              </a:rPr>
              <a:t>ArchivalDocument.new</a:t>
            </a:r>
            <a:r>
              <a:rPr lang="en-US" sz="2900" dirty="0">
                <a:latin typeface="Consolas" panose="020B0609020204030204" pitchFamily="49" charset="0"/>
                <a:cs typeface="Consolas" panose="020B0609020204030204" pitchFamily="49" charset="0"/>
              </a:rPr>
              <a:t>(‘Rubies Forever’, ‘Tim’) {</a:t>
            </a:r>
          </a:p>
          <a:p>
            <a:pPr lvl="1">
              <a:buNone/>
            </a:pPr>
            <a:r>
              <a:rPr lang="en-US" sz="2900" dirty="0">
                <a:latin typeface="Consolas" panose="020B0609020204030204" pitchFamily="49" charset="0"/>
                <a:cs typeface="Consolas" panose="020B0609020204030204" pitchFamily="49" charset="0"/>
              </a:rPr>
              <a:t>		</a:t>
            </a:r>
            <a:r>
              <a:rPr lang="en-US" sz="2900" dirty="0" err="1">
                <a:latin typeface="Consolas" panose="020B0609020204030204" pitchFamily="49" charset="0"/>
                <a:cs typeface="Consolas" panose="020B0609020204030204" pitchFamily="49" charset="0"/>
              </a:rPr>
              <a:t>File.read</a:t>
            </a:r>
            <a:r>
              <a:rPr lang="en-US" sz="2900" dirty="0">
                <a:latin typeface="Consolas" panose="020B0609020204030204" pitchFamily="49" charset="0"/>
                <a:cs typeface="Consolas" panose="020B0609020204030204" pitchFamily="49" charset="0"/>
              </a:rPr>
              <a:t>(‘c:/books/rubies_forever.txt’)</a:t>
            </a:r>
          </a:p>
          <a:p>
            <a:pPr lvl="1">
              <a:buNone/>
            </a:pPr>
            <a:r>
              <a:rPr lang="en-US" sz="2900" dirty="0">
                <a:latin typeface="Consolas" panose="020B0609020204030204" pitchFamily="49" charset="0"/>
                <a:cs typeface="Consolas" panose="020B0609020204030204" pitchFamily="49" charset="0"/>
              </a:rPr>
              <a:t>}</a:t>
            </a:r>
          </a:p>
          <a:p>
            <a:pPr lvl="1">
              <a:buNone/>
            </a:pPr>
            <a:endParaRPr lang="en-US" sz="2900" dirty="0">
              <a:latin typeface="Consolas" panose="020B0609020204030204" pitchFamily="49" charset="0"/>
              <a:cs typeface="Consolas" panose="020B0609020204030204" pitchFamily="49" charset="0"/>
            </a:endParaRPr>
          </a:p>
          <a:p>
            <a:pPr lvl="1">
              <a:buNone/>
            </a:pPr>
            <a:r>
              <a:rPr lang="en-US" sz="2900" dirty="0" err="1">
                <a:latin typeface="Consolas" panose="020B0609020204030204" pitchFamily="49" charset="0"/>
                <a:cs typeface="Consolas" panose="020B0609020204030204" pitchFamily="49" charset="0"/>
              </a:rPr>
              <a:t>google_doc</a:t>
            </a:r>
            <a:r>
              <a:rPr lang="en-US" sz="2900" dirty="0">
                <a:latin typeface="Consolas" panose="020B0609020204030204" pitchFamily="49" charset="0"/>
                <a:cs typeface="Consolas" panose="020B0609020204030204" pitchFamily="49" charset="0"/>
              </a:rPr>
              <a:t> = </a:t>
            </a:r>
          </a:p>
          <a:p>
            <a:pPr lvl="1">
              <a:buNone/>
            </a:pPr>
            <a:r>
              <a:rPr lang="en-US" sz="2900" dirty="0">
                <a:latin typeface="Consolas" panose="020B0609020204030204" pitchFamily="49" charset="0"/>
                <a:cs typeface="Consolas" panose="020B0609020204030204" pitchFamily="49" charset="0"/>
              </a:rPr>
              <a:t>	</a:t>
            </a:r>
            <a:r>
              <a:rPr lang="en-US" sz="2900" dirty="0" err="1">
                <a:latin typeface="Consolas" panose="020B0609020204030204" pitchFamily="49" charset="0"/>
                <a:cs typeface="Consolas" panose="020B0609020204030204" pitchFamily="49" charset="0"/>
              </a:rPr>
              <a:t>ArchivalDocument.new</a:t>
            </a:r>
            <a:r>
              <a:rPr lang="en-US" sz="2900" dirty="0">
                <a:latin typeface="Consolas" panose="020B0609020204030204" pitchFamily="49" charset="0"/>
                <a:cs typeface="Consolas" panose="020B0609020204030204" pitchFamily="49" charset="0"/>
              </a:rPr>
              <a:t>(‘Sherlock Holmes’, </a:t>
            </a:r>
          </a:p>
          <a:p>
            <a:pPr lvl="1">
              <a:buNone/>
            </a:pPr>
            <a:r>
              <a:rPr lang="en-US" sz="2900" dirty="0">
                <a:latin typeface="Consolas" panose="020B0609020204030204" pitchFamily="49" charset="0"/>
                <a:cs typeface="Consolas" panose="020B0609020204030204" pitchFamily="49" charset="0"/>
              </a:rPr>
              <a:t>					 ‘Conan Doyle’) {</a:t>
            </a:r>
          </a:p>
          <a:p>
            <a:pPr lvl="1">
              <a:buNone/>
            </a:pPr>
            <a:r>
              <a:rPr lang="en-US" sz="2900" dirty="0">
                <a:latin typeface="Consolas" panose="020B0609020204030204" pitchFamily="49" charset="0"/>
                <a:cs typeface="Consolas" panose="020B0609020204030204" pitchFamily="49" charset="0"/>
              </a:rPr>
              <a:t>    Net::</a:t>
            </a:r>
            <a:r>
              <a:rPr lang="en-US" sz="2900" dirty="0" err="1">
                <a:latin typeface="Consolas" panose="020B0609020204030204" pitchFamily="49" charset="0"/>
                <a:cs typeface="Consolas" panose="020B0609020204030204" pitchFamily="49" charset="0"/>
              </a:rPr>
              <a:t>HTTP.get_response</a:t>
            </a:r>
            <a:r>
              <a:rPr lang="en-US" sz="2900" dirty="0">
                <a:latin typeface="Consolas" panose="020B0609020204030204" pitchFamily="49" charset="0"/>
                <a:cs typeface="Consolas" panose="020B0609020204030204" pitchFamily="49" charset="0"/>
              </a:rPr>
              <a:t>(‘books.google.com’, 				‘/</a:t>
            </a:r>
            <a:r>
              <a:rPr lang="en-US" sz="2900" dirty="0" err="1">
                <a:latin typeface="Consolas" panose="020B0609020204030204" pitchFamily="49" charset="0"/>
                <a:cs typeface="Consolas" panose="020B0609020204030204" pitchFamily="49" charset="0"/>
              </a:rPr>
              <a:t>books?id</a:t>
            </a:r>
            <a:r>
              <a:rPr lang="en-US" sz="2900" dirty="0">
                <a:latin typeface="Consolas" panose="020B0609020204030204" pitchFamily="49" charset="0"/>
                <a:cs typeface="Consolas" panose="020B0609020204030204" pitchFamily="49" charset="0"/>
              </a:rPr>
              <a:t>=QhPgEq5ZeY8C’).body</a:t>
            </a:r>
          </a:p>
          <a:p>
            <a:pPr lvl="1">
              <a:buNone/>
            </a:pPr>
            <a:r>
              <a:rPr lang="en-US" sz="2900" dirty="0">
                <a:latin typeface="Consolas" panose="020B0609020204030204" pitchFamily="49" charset="0"/>
                <a:cs typeface="Consolas" panose="020B0609020204030204" pitchFamily="49" charset="0"/>
              </a:rPr>
              <a:t>}</a:t>
            </a:r>
          </a:p>
          <a:p>
            <a:pPr lvl="1">
              <a:buNone/>
            </a:pPr>
            <a:endParaRPr lang="en-US" sz="2900" dirty="0">
              <a:latin typeface="Consolas" panose="020B0609020204030204" pitchFamily="49" charset="0"/>
              <a:cs typeface="Consolas" panose="020B0609020204030204" pitchFamily="49" charset="0"/>
            </a:endParaRPr>
          </a:p>
          <a:p>
            <a:pPr lvl="1">
              <a:buNone/>
            </a:pPr>
            <a:r>
              <a:rPr lang="en-US" sz="2900" dirty="0" err="1">
                <a:latin typeface="Consolas" panose="020B0609020204030204" pitchFamily="49" charset="0"/>
                <a:cs typeface="Consolas" panose="020B0609020204030204" pitchFamily="49" charset="0"/>
              </a:rPr>
              <a:t>boring_doc</a:t>
            </a:r>
            <a:r>
              <a:rPr lang="en-US" sz="2900" dirty="0">
                <a:latin typeface="Consolas" panose="020B0609020204030204" pitchFamily="49" charset="0"/>
                <a:cs typeface="Consolas" panose="020B0609020204030204" pitchFamily="49" charset="0"/>
              </a:rPr>
              <a:t> = </a:t>
            </a:r>
            <a:r>
              <a:rPr lang="en-US" sz="2900" dirty="0" err="1">
                <a:latin typeface="Consolas" panose="020B0609020204030204" pitchFamily="49" charset="0"/>
                <a:cs typeface="Consolas" panose="020B0609020204030204" pitchFamily="49" charset="0"/>
              </a:rPr>
              <a:t>ArchivalDocument.new</a:t>
            </a:r>
            <a:r>
              <a:rPr lang="en-US" sz="2900" dirty="0">
                <a:latin typeface="Consolas" panose="020B0609020204030204" pitchFamily="49" charset="0"/>
                <a:cs typeface="Consolas" panose="020B0609020204030204" pitchFamily="49" charset="0"/>
              </a:rPr>
              <a:t>(‘silly’, ‘Rob’) { </a:t>
            </a:r>
            <a:r>
              <a:rPr lang="en-US" sz="2900">
                <a:latin typeface="Consolas" panose="020B0609020204030204" pitchFamily="49" charset="0"/>
                <a:cs typeface="Consolas" panose="020B0609020204030204" pitchFamily="49" charset="0"/>
              </a:rPr>
              <a:t>‘Yada’ </a:t>
            </a:r>
            <a:r>
              <a:rPr lang="en-US" sz="2900" dirty="0">
                <a:latin typeface="Consolas" panose="020B0609020204030204" pitchFamily="49" charset="0"/>
                <a:cs typeface="Consolas" panose="020B0609020204030204" pitchFamily="49" charset="0"/>
              </a:rPr>
              <a:t>* 100</a:t>
            </a:r>
          </a:p>
          <a:p>
            <a:pPr lvl="1">
              <a:buNone/>
            </a:pPr>
            <a:r>
              <a:rPr lang="en-US" sz="29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806191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Infinite ranges, lists</a:t>
            </a:r>
          </a:p>
          <a:p>
            <a:pPr lvl="1"/>
            <a:r>
              <a:rPr lang="en-US" dirty="0"/>
              <a:t>Generating streams</a:t>
            </a:r>
          </a:p>
          <a:p>
            <a:r>
              <a:rPr lang="en-US" dirty="0"/>
              <a:t>Execute around</a:t>
            </a:r>
          </a:p>
          <a:p>
            <a:pPr lvl="1"/>
            <a:r>
              <a:rPr lang="en-US" dirty="0"/>
              <a:t>Embed computations in a context</a:t>
            </a:r>
          </a:p>
          <a:p>
            <a:r>
              <a:rPr lang="en-US" dirty="0"/>
              <a:t>Lazy initialization</a:t>
            </a:r>
          </a:p>
          <a:p>
            <a:pPr lvl="1"/>
            <a:r>
              <a:rPr lang="en-US" dirty="0"/>
              <a:t>Application of lazy list concept to initialization</a:t>
            </a:r>
          </a:p>
          <a:p>
            <a:r>
              <a:rPr lang="en-US" dirty="0"/>
              <a:t>Basic principles:</a:t>
            </a:r>
          </a:p>
          <a:p>
            <a:pPr lvl="1"/>
            <a:r>
              <a:rPr lang="en-US" dirty="0"/>
              <a:t>Delayed execution</a:t>
            </a:r>
          </a:p>
          <a:p>
            <a:pPr lvl="1"/>
            <a:r>
              <a:rPr lang="en-US" dirty="0"/>
              <a:t>Stored behaviors</a:t>
            </a:r>
          </a:p>
        </p:txBody>
      </p:sp>
    </p:spTree>
    <p:extLst>
      <p:ext uri="{BB962C8B-B14F-4D97-AF65-F5344CB8AC3E}">
        <p14:creationId xmlns:p14="http://schemas.microsoft.com/office/powerpoint/2010/main" val="47149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83560"/>
            <a:ext cx="7772400" cy="4769640"/>
          </a:xfrm>
        </p:spPr>
        <p:txBody>
          <a:bodyPr>
            <a:normAutofit lnSpcReduction="10000"/>
          </a:bodyPr>
          <a:lstStyle/>
          <a:p>
            <a:r>
              <a:rPr lang="en-US" dirty="0"/>
              <a:t>Previous uses of blocks</a:t>
            </a:r>
          </a:p>
          <a:p>
            <a:pPr lvl="1"/>
            <a:r>
              <a:rPr lang="en-US" dirty="0" err="1">
                <a:latin typeface="+mj-lt"/>
              </a:rPr>
              <a:t>words.each</a:t>
            </a:r>
            <a:r>
              <a:rPr lang="en-US" dirty="0">
                <a:latin typeface="+mj-lt"/>
              </a:rPr>
              <a:t> { |w| puts “word: #{w}” }</a:t>
            </a:r>
          </a:p>
          <a:p>
            <a:pPr lvl="1"/>
            <a:r>
              <a:rPr lang="en-US" dirty="0" err="1">
                <a:latin typeface="+mj-lt"/>
              </a:rPr>
              <a:t>words.find</a:t>
            </a:r>
            <a:r>
              <a:rPr lang="en-US" dirty="0">
                <a:latin typeface="+mj-lt"/>
              </a:rPr>
              <a:t> { |x| </a:t>
            </a:r>
            <a:r>
              <a:rPr lang="en-US" dirty="0" err="1">
                <a:latin typeface="+mj-lt"/>
              </a:rPr>
              <a:t>x.size</a:t>
            </a:r>
            <a:r>
              <a:rPr lang="en-US" dirty="0">
                <a:latin typeface="+mj-lt"/>
              </a:rPr>
              <a:t> &gt; 2 }</a:t>
            </a:r>
          </a:p>
          <a:p>
            <a:pPr lvl="1"/>
            <a:r>
              <a:rPr lang="en-US" dirty="0" err="1">
                <a:latin typeface="+mj-lt"/>
              </a:rPr>
              <a:t>words.select</a:t>
            </a:r>
            <a:r>
              <a:rPr lang="en-US" dirty="0">
                <a:latin typeface="+mj-lt"/>
              </a:rPr>
              <a:t> { |x| </a:t>
            </a:r>
            <a:r>
              <a:rPr lang="en-US" dirty="0" err="1">
                <a:latin typeface="+mj-lt"/>
              </a:rPr>
              <a:t>x.size</a:t>
            </a:r>
            <a:r>
              <a:rPr lang="en-US" dirty="0">
                <a:latin typeface="+mj-lt"/>
              </a:rPr>
              <a:t> % 2 == 0 }</a:t>
            </a:r>
          </a:p>
          <a:p>
            <a:r>
              <a:rPr lang="en-US" dirty="0"/>
              <a:t>Another use: infinite computations</a:t>
            </a:r>
          </a:p>
          <a:p>
            <a:pPr lvl="1"/>
            <a:r>
              <a:rPr lang="en-US" dirty="0"/>
              <a:t>Open </a:t>
            </a:r>
            <a:r>
              <a:rPr lang="en-US" dirty="0" err="1">
                <a:latin typeface="+mj-lt"/>
              </a:rPr>
              <a:t>irb</a:t>
            </a:r>
            <a:r>
              <a:rPr lang="en-US" dirty="0"/>
              <a:t> and type</a:t>
            </a:r>
          </a:p>
          <a:p>
            <a:pPr marL="768096" lvl="2" indent="0">
              <a:buNone/>
            </a:pPr>
            <a:r>
              <a:rPr lang="en-US" dirty="0"/>
              <a:t>		</a:t>
            </a:r>
            <a:r>
              <a:rPr lang="en-US" dirty="0" err="1">
                <a:latin typeface="+mj-lt"/>
              </a:rPr>
              <a:t>nats</a:t>
            </a:r>
            <a:r>
              <a:rPr lang="en-US" dirty="0">
                <a:latin typeface="+mj-lt"/>
              </a:rPr>
              <a:t> = 0..(1.0/0)</a:t>
            </a:r>
          </a:p>
          <a:p>
            <a:pPr marL="768096" lvl="2" indent="0">
              <a:buNone/>
            </a:pPr>
            <a:r>
              <a:rPr lang="en-US" dirty="0">
                <a:latin typeface="+mj-lt"/>
              </a:rPr>
              <a:t>		</a:t>
            </a:r>
            <a:r>
              <a:rPr lang="en-US" dirty="0" err="1">
                <a:latin typeface="+mj-lt"/>
              </a:rPr>
              <a:t>nats.take</a:t>
            </a:r>
            <a:r>
              <a:rPr lang="en-US" dirty="0">
                <a:latin typeface="+mj-lt"/>
              </a:rPr>
              <a:t>(100)</a:t>
            </a:r>
          </a:p>
          <a:p>
            <a:pPr marL="768096" lvl="2" indent="0">
              <a:buNone/>
            </a:pPr>
            <a:r>
              <a:rPr lang="en-US" dirty="0">
                <a:latin typeface="+mj-lt"/>
              </a:rPr>
              <a:t>		</a:t>
            </a:r>
            <a:r>
              <a:rPr lang="en-US" dirty="0" err="1">
                <a:latin typeface="+mj-lt"/>
              </a:rPr>
              <a:t>nats.step</a:t>
            </a:r>
            <a:r>
              <a:rPr lang="en-US" dirty="0">
                <a:latin typeface="+mj-lt"/>
              </a:rPr>
              <a:t>(2).first(10)</a:t>
            </a:r>
          </a:p>
          <a:p>
            <a:pPr lvl="1"/>
            <a:r>
              <a:rPr lang="en-US" dirty="0"/>
              <a:t>Skipping: </a:t>
            </a:r>
            <a:r>
              <a:rPr lang="en-US" dirty="0" err="1"/>
              <a:t>nats.step</a:t>
            </a:r>
            <a:r>
              <a:rPr lang="en-US" dirty="0"/>
              <a:t>(2).</a:t>
            </a:r>
            <a:r>
              <a:rPr lang="en-US" dirty="0" err="1">
                <a:solidFill>
                  <a:schemeClr val="accent1">
                    <a:lumMod val="60000"/>
                    <a:lumOff val="40000"/>
                  </a:schemeClr>
                </a:solidFill>
              </a:rPr>
              <a:t>lazy</a:t>
            </a:r>
            <a:r>
              <a:rPr lang="en-US" dirty="0" err="1"/>
              <a:t>.drop</a:t>
            </a:r>
            <a:r>
              <a:rPr lang="en-US" dirty="0"/>
              <a:t>(50).first(10)</a:t>
            </a:r>
          </a:p>
        </p:txBody>
      </p:sp>
      <p:sp>
        <p:nvSpPr>
          <p:cNvPr id="2" name="Title 1"/>
          <p:cNvSpPr>
            <a:spLocks noGrp="1"/>
          </p:cNvSpPr>
          <p:nvPr>
            <p:ph type="title"/>
          </p:nvPr>
        </p:nvSpPr>
        <p:spPr/>
        <p:txBody>
          <a:bodyPr/>
          <a:lstStyle/>
          <a:p>
            <a:r>
              <a:rPr lang="en-US" dirty="0"/>
              <a:t>Blocked</a:t>
            </a:r>
          </a:p>
        </p:txBody>
      </p:sp>
    </p:spTree>
    <p:extLst>
      <p:ext uri="{BB962C8B-B14F-4D97-AF65-F5344CB8AC3E}">
        <p14:creationId xmlns:p14="http://schemas.microsoft.com/office/powerpoint/2010/main" val="4276089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83560"/>
            <a:ext cx="7772400" cy="4769640"/>
          </a:xfrm>
        </p:spPr>
        <p:txBody>
          <a:bodyPr>
            <a:normAutofit lnSpcReduction="10000"/>
          </a:bodyPr>
          <a:lstStyle/>
          <a:p>
            <a:r>
              <a:rPr lang="en-US" dirty="0"/>
              <a:t>Previous uses of blocks</a:t>
            </a:r>
          </a:p>
          <a:p>
            <a:pPr lvl="1"/>
            <a:r>
              <a:rPr lang="en-US" dirty="0" err="1">
                <a:latin typeface="+mj-lt"/>
              </a:rPr>
              <a:t>words.each</a:t>
            </a:r>
            <a:r>
              <a:rPr lang="en-US" dirty="0">
                <a:latin typeface="+mj-lt"/>
              </a:rPr>
              <a:t> { |w| puts “word: #{w}” }</a:t>
            </a:r>
          </a:p>
          <a:p>
            <a:pPr lvl="1"/>
            <a:r>
              <a:rPr lang="en-US" dirty="0" err="1">
                <a:latin typeface="+mj-lt"/>
              </a:rPr>
              <a:t>words.find</a:t>
            </a:r>
            <a:r>
              <a:rPr lang="en-US" dirty="0">
                <a:latin typeface="+mj-lt"/>
              </a:rPr>
              <a:t> { |x| </a:t>
            </a:r>
            <a:r>
              <a:rPr lang="en-US" dirty="0" err="1">
                <a:latin typeface="+mj-lt"/>
              </a:rPr>
              <a:t>x.size</a:t>
            </a:r>
            <a:r>
              <a:rPr lang="en-US" dirty="0">
                <a:latin typeface="+mj-lt"/>
              </a:rPr>
              <a:t> &gt; 2 }</a:t>
            </a:r>
          </a:p>
          <a:p>
            <a:pPr lvl="1"/>
            <a:r>
              <a:rPr lang="en-US" dirty="0" err="1">
                <a:latin typeface="+mj-lt"/>
              </a:rPr>
              <a:t>words.select</a:t>
            </a:r>
            <a:r>
              <a:rPr lang="en-US" dirty="0">
                <a:latin typeface="+mj-lt"/>
              </a:rPr>
              <a:t> { |x| </a:t>
            </a:r>
            <a:r>
              <a:rPr lang="en-US" dirty="0" err="1">
                <a:latin typeface="+mj-lt"/>
              </a:rPr>
              <a:t>x.size</a:t>
            </a:r>
            <a:r>
              <a:rPr lang="en-US" dirty="0">
                <a:latin typeface="+mj-lt"/>
              </a:rPr>
              <a:t> % 2 == 0 }</a:t>
            </a:r>
          </a:p>
          <a:p>
            <a:r>
              <a:rPr lang="en-US" dirty="0"/>
              <a:t>Another use: infinite computations</a:t>
            </a:r>
          </a:p>
          <a:p>
            <a:pPr lvl="1"/>
            <a:r>
              <a:rPr lang="en-US" dirty="0"/>
              <a:t>Open </a:t>
            </a:r>
            <a:r>
              <a:rPr lang="en-US" dirty="0" err="1">
                <a:latin typeface="+mj-lt"/>
              </a:rPr>
              <a:t>irb</a:t>
            </a:r>
            <a:r>
              <a:rPr lang="en-US" dirty="0"/>
              <a:t> and type</a:t>
            </a:r>
          </a:p>
          <a:p>
            <a:pPr marL="768096" lvl="2" indent="0">
              <a:buNone/>
            </a:pPr>
            <a:r>
              <a:rPr lang="en-US" dirty="0"/>
              <a:t>		</a:t>
            </a:r>
            <a:r>
              <a:rPr lang="en-US" dirty="0" err="1">
                <a:latin typeface="+mj-lt"/>
              </a:rPr>
              <a:t>nats</a:t>
            </a:r>
            <a:r>
              <a:rPr lang="en-US" dirty="0">
                <a:latin typeface="+mj-lt"/>
              </a:rPr>
              <a:t> = 0..(1.0/0)</a:t>
            </a:r>
          </a:p>
          <a:p>
            <a:pPr marL="768096" lvl="2" indent="0">
              <a:buNone/>
            </a:pPr>
            <a:r>
              <a:rPr lang="en-US" dirty="0">
                <a:latin typeface="+mj-lt"/>
              </a:rPr>
              <a:t>		</a:t>
            </a:r>
            <a:r>
              <a:rPr lang="en-US" dirty="0" err="1">
                <a:latin typeface="+mj-lt"/>
              </a:rPr>
              <a:t>nats.take</a:t>
            </a:r>
            <a:r>
              <a:rPr lang="en-US" dirty="0">
                <a:latin typeface="+mj-lt"/>
              </a:rPr>
              <a:t>(100)</a:t>
            </a:r>
          </a:p>
          <a:p>
            <a:pPr marL="768096" lvl="2" indent="0">
              <a:buNone/>
            </a:pPr>
            <a:r>
              <a:rPr lang="en-US" dirty="0">
                <a:latin typeface="+mj-lt"/>
              </a:rPr>
              <a:t>		</a:t>
            </a:r>
            <a:r>
              <a:rPr lang="en-US" dirty="0" err="1">
                <a:latin typeface="+mj-lt"/>
              </a:rPr>
              <a:t>nats.step</a:t>
            </a:r>
            <a:r>
              <a:rPr lang="en-US" dirty="0">
                <a:latin typeface="+mj-lt"/>
              </a:rPr>
              <a:t>(2).first(10)</a:t>
            </a:r>
          </a:p>
          <a:p>
            <a:pPr lvl="1"/>
            <a:r>
              <a:rPr lang="en-US" dirty="0"/>
              <a:t>Skipping: </a:t>
            </a:r>
            <a:r>
              <a:rPr lang="en-US" dirty="0" err="1"/>
              <a:t>nats.step</a:t>
            </a:r>
            <a:r>
              <a:rPr lang="en-US" dirty="0"/>
              <a:t>(2).</a:t>
            </a:r>
            <a:r>
              <a:rPr lang="en-US" dirty="0" err="1">
                <a:solidFill>
                  <a:schemeClr val="accent1">
                    <a:lumMod val="60000"/>
                    <a:lumOff val="40000"/>
                  </a:schemeClr>
                </a:solidFill>
              </a:rPr>
              <a:t>lazy</a:t>
            </a:r>
            <a:r>
              <a:rPr lang="en-US" dirty="0" err="1"/>
              <a:t>.drop</a:t>
            </a:r>
            <a:r>
              <a:rPr lang="en-US" dirty="0"/>
              <a:t>(50).first(10)</a:t>
            </a:r>
          </a:p>
        </p:txBody>
      </p:sp>
      <p:cxnSp>
        <p:nvCxnSpPr>
          <p:cNvPr id="6" name="Straight Arrow Connector 5"/>
          <p:cNvCxnSpPr/>
          <p:nvPr/>
        </p:nvCxnSpPr>
        <p:spPr>
          <a:xfrm flipH="1">
            <a:off x="5307484" y="4800600"/>
            <a:ext cx="1524000" cy="990600"/>
          </a:xfrm>
          <a:prstGeom prst="straightConnector1">
            <a:avLst/>
          </a:prstGeom>
          <a:ln w="28575">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Blocked</a:t>
            </a:r>
          </a:p>
        </p:txBody>
      </p:sp>
      <p:sp>
        <p:nvSpPr>
          <p:cNvPr id="4" name="TextBox 3"/>
          <p:cNvSpPr txBox="1"/>
          <p:nvPr/>
        </p:nvSpPr>
        <p:spPr>
          <a:xfrm>
            <a:off x="6705600" y="4507468"/>
            <a:ext cx="957313" cy="369332"/>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r>
              <a:rPr lang="en-US" i="1" dirty="0"/>
              <a:t>Lazy list</a:t>
            </a:r>
          </a:p>
        </p:txBody>
      </p:sp>
    </p:spTree>
    <p:extLst>
      <p:ext uri="{BB962C8B-B14F-4D97-AF65-F5344CB8AC3E}">
        <p14:creationId xmlns:p14="http://schemas.microsoft.com/office/powerpoint/2010/main" val="183134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infinity</a:t>
            </a:r>
          </a:p>
        </p:txBody>
      </p:sp>
      <p:sp>
        <p:nvSpPr>
          <p:cNvPr id="3" name="Content Placeholder 2"/>
          <p:cNvSpPr>
            <a:spLocks noGrp="1"/>
          </p:cNvSpPr>
          <p:nvPr>
            <p:ph idx="1"/>
          </p:nvPr>
        </p:nvSpPr>
        <p:spPr/>
        <p:txBody>
          <a:bodyPr/>
          <a:lstStyle/>
          <a:p>
            <a:r>
              <a:rPr lang="en-US" sz="2400" dirty="0">
                <a:latin typeface="+mj-lt"/>
              </a:rPr>
              <a:t>squares = </a:t>
            </a:r>
            <a:r>
              <a:rPr lang="en-US" sz="2400" dirty="0" err="1">
                <a:latin typeface="+mj-lt"/>
              </a:rPr>
              <a:t>nats.lazy.map</a:t>
            </a:r>
            <a:r>
              <a:rPr lang="en-US" sz="2400" dirty="0">
                <a:latin typeface="+mj-lt"/>
              </a:rPr>
              <a:t> { |n| n * n }</a:t>
            </a:r>
          </a:p>
          <a:p>
            <a:r>
              <a:rPr lang="en-US" dirty="0"/>
              <a:t>Prime numbers:</a:t>
            </a:r>
          </a:p>
          <a:p>
            <a:pPr lvl="1"/>
            <a:r>
              <a:rPr lang="en-US" dirty="0">
                <a:latin typeface="+mj-lt"/>
              </a:rPr>
              <a:t>require ‘prime’</a:t>
            </a:r>
          </a:p>
          <a:p>
            <a:pPr lvl="1"/>
            <a:r>
              <a:rPr lang="en-US" dirty="0" err="1">
                <a:latin typeface="+mj-lt"/>
              </a:rPr>
              <a:t>Prime.first</a:t>
            </a:r>
            <a:r>
              <a:rPr lang="en-US" dirty="0">
                <a:latin typeface="+mj-lt"/>
              </a:rPr>
              <a:t>(10)</a:t>
            </a:r>
          </a:p>
          <a:p>
            <a:pPr lvl="1"/>
            <a:r>
              <a:rPr lang="en-US" sz="2400" dirty="0" err="1">
                <a:latin typeface="+mj-lt"/>
              </a:rPr>
              <a:t>Prime.lazy.drop</a:t>
            </a:r>
            <a:r>
              <a:rPr lang="en-US" sz="2400" dirty="0">
                <a:latin typeface="+mj-lt"/>
              </a:rPr>
              <a:t>(1000).</a:t>
            </a:r>
          </a:p>
          <a:p>
            <a:pPr marL="454914" lvl="1" indent="0">
              <a:buNone/>
            </a:pPr>
            <a:r>
              <a:rPr lang="en-US" sz="2400" dirty="0">
                <a:latin typeface="+mj-lt"/>
              </a:rPr>
              <a:t>	select { |x| (x+1)%3 == 0 }.first(5)</a:t>
            </a:r>
          </a:p>
        </p:txBody>
      </p:sp>
    </p:spTree>
    <p:extLst>
      <p:ext uri="{BB962C8B-B14F-4D97-AF65-F5344CB8AC3E}">
        <p14:creationId xmlns:p14="http://schemas.microsoft.com/office/powerpoint/2010/main" val="395896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this work?</a:t>
            </a:r>
          </a:p>
        </p:txBody>
      </p:sp>
      <p:sp>
        <p:nvSpPr>
          <p:cNvPr id="3" name="Content Placeholder 2"/>
          <p:cNvSpPr>
            <a:spLocks noGrp="1"/>
          </p:cNvSpPr>
          <p:nvPr>
            <p:ph idx="1"/>
          </p:nvPr>
        </p:nvSpPr>
        <p:spPr>
          <a:xfrm>
            <a:off x="914400" y="1219200"/>
            <a:ext cx="7772400" cy="5136360"/>
          </a:xfrm>
        </p:spPr>
        <p:txBody>
          <a:bodyPr>
            <a:normAutofit fontScale="92500" lnSpcReduction="10000"/>
          </a:bodyPr>
          <a:lstStyle/>
          <a:p>
            <a:r>
              <a:rPr lang="en-US" sz="4100" dirty="0"/>
              <a:t>Ruby code to delay evaluation:</a:t>
            </a:r>
          </a:p>
          <a:p>
            <a:pPr lvl="1">
              <a:buNone/>
            </a:pPr>
            <a:r>
              <a:rPr lang="en-US" dirty="0">
                <a:latin typeface="+mj-lt"/>
                <a:cs typeface="Vrinda" pitchFamily="2" charset="0"/>
              </a:rPr>
              <a:t>	class Promise</a:t>
            </a:r>
          </a:p>
          <a:p>
            <a:pPr lvl="1">
              <a:buNone/>
            </a:pPr>
            <a:r>
              <a:rPr lang="en-US" dirty="0">
                <a:latin typeface="+mj-lt"/>
                <a:cs typeface="Vrinda" pitchFamily="2" charset="0"/>
              </a:rPr>
              <a:t>  	  </a:t>
            </a:r>
            <a:r>
              <a:rPr lang="en-US" dirty="0" err="1">
                <a:latin typeface="+mj-lt"/>
                <a:cs typeface="Vrinda" pitchFamily="2" charset="0"/>
              </a:rPr>
              <a:t>def</a:t>
            </a:r>
            <a:r>
              <a:rPr lang="en-US" dirty="0">
                <a:latin typeface="+mj-lt"/>
                <a:cs typeface="Vrinda" pitchFamily="2" charset="0"/>
              </a:rPr>
              <a:t> initialize(&amp;block)</a:t>
            </a:r>
          </a:p>
          <a:p>
            <a:pPr lvl="1">
              <a:buNone/>
            </a:pPr>
            <a:r>
              <a:rPr lang="en-US" dirty="0">
                <a:latin typeface="+mj-lt"/>
                <a:cs typeface="Vrinda" pitchFamily="2" charset="0"/>
              </a:rPr>
              <a:t>       @block = block</a:t>
            </a:r>
          </a:p>
          <a:p>
            <a:pPr lvl="1">
              <a:buNone/>
            </a:pPr>
            <a:r>
              <a:rPr lang="en-US" dirty="0">
                <a:latin typeface="+mj-lt"/>
                <a:cs typeface="Vrinda" pitchFamily="2" charset="0"/>
              </a:rPr>
              <a:t>       @delayed = true</a:t>
            </a:r>
          </a:p>
          <a:p>
            <a:pPr lvl="1">
              <a:buNone/>
            </a:pPr>
            <a:r>
              <a:rPr lang="en-US" dirty="0">
                <a:latin typeface="+mj-lt"/>
                <a:cs typeface="Vrinda" pitchFamily="2" charset="0"/>
              </a:rPr>
              <a:t>    end</a:t>
            </a:r>
          </a:p>
          <a:p>
            <a:pPr lvl="1">
              <a:buNone/>
            </a:pPr>
            <a:r>
              <a:rPr lang="en-US" dirty="0">
                <a:latin typeface="+mj-lt"/>
                <a:cs typeface="Vrinda" pitchFamily="2" charset="0"/>
              </a:rPr>
              <a:t>    </a:t>
            </a:r>
            <a:r>
              <a:rPr lang="en-US" dirty="0" err="1">
                <a:latin typeface="+mj-lt"/>
                <a:cs typeface="Vrinda" pitchFamily="2" charset="0"/>
              </a:rPr>
              <a:t>def</a:t>
            </a:r>
            <a:r>
              <a:rPr lang="en-US" dirty="0">
                <a:latin typeface="+mj-lt"/>
                <a:cs typeface="Vrinda" pitchFamily="2" charset="0"/>
              </a:rPr>
              <a:t> force</a:t>
            </a:r>
          </a:p>
          <a:p>
            <a:pPr lvl="1">
              <a:buNone/>
            </a:pPr>
            <a:r>
              <a:rPr lang="en-US" dirty="0">
                <a:latin typeface="+mj-lt"/>
                <a:cs typeface="Vrinda" pitchFamily="2" charset="0"/>
              </a:rPr>
              <a:t>       @value = @</a:t>
            </a:r>
            <a:r>
              <a:rPr lang="en-US" dirty="0" err="1">
                <a:latin typeface="+mj-lt"/>
                <a:cs typeface="Vrinda" pitchFamily="2" charset="0"/>
              </a:rPr>
              <a:t>block.call</a:t>
            </a:r>
            <a:r>
              <a:rPr lang="en-US" dirty="0">
                <a:latin typeface="+mj-lt"/>
                <a:cs typeface="Vrinda" pitchFamily="2" charset="0"/>
              </a:rPr>
              <a:t> if @delayed</a:t>
            </a:r>
          </a:p>
          <a:p>
            <a:pPr lvl="1">
              <a:buNone/>
            </a:pPr>
            <a:r>
              <a:rPr lang="en-US" dirty="0">
                <a:latin typeface="+mj-lt"/>
                <a:cs typeface="Vrinda" pitchFamily="2" charset="0"/>
              </a:rPr>
              <a:t>       @delayed = false</a:t>
            </a:r>
          </a:p>
          <a:p>
            <a:pPr lvl="1">
              <a:buNone/>
            </a:pPr>
            <a:r>
              <a:rPr lang="en-US" dirty="0">
                <a:latin typeface="+mj-lt"/>
                <a:cs typeface="Vrinda" pitchFamily="2" charset="0"/>
              </a:rPr>
              <a:t>       @value</a:t>
            </a:r>
          </a:p>
          <a:p>
            <a:pPr lvl="1">
              <a:buNone/>
            </a:pPr>
            <a:r>
              <a:rPr lang="en-US" dirty="0">
                <a:latin typeface="+mj-lt"/>
                <a:cs typeface="Vrinda" pitchFamily="2" charset="0"/>
              </a:rPr>
              <a:t>  	  end</a:t>
            </a:r>
          </a:p>
          <a:p>
            <a:pPr lvl="1">
              <a:buNone/>
            </a:pPr>
            <a:r>
              <a:rPr lang="en-US">
                <a:latin typeface="+mj-lt"/>
                <a:cs typeface="Vrinda" pitchFamily="2" charset="0"/>
              </a:rPr>
              <a:t>  end</a:t>
            </a:r>
            <a:endParaRPr lang="en-US" dirty="0">
              <a:latin typeface="+mj-lt"/>
              <a:cs typeface="Vrinda" pitchFamily="2" charset="0"/>
            </a:endParaRPr>
          </a:p>
        </p:txBody>
      </p:sp>
    </p:spTree>
    <p:extLst>
      <p:ext uri="{BB962C8B-B14F-4D97-AF65-F5344CB8AC3E}">
        <p14:creationId xmlns:p14="http://schemas.microsoft.com/office/powerpoint/2010/main" val="306113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this work?</a:t>
            </a:r>
          </a:p>
        </p:txBody>
      </p:sp>
      <p:sp>
        <p:nvSpPr>
          <p:cNvPr id="3" name="Content Placeholder 2"/>
          <p:cNvSpPr>
            <a:spLocks noGrp="1"/>
          </p:cNvSpPr>
          <p:nvPr>
            <p:ph idx="1"/>
          </p:nvPr>
        </p:nvSpPr>
        <p:spPr/>
        <p:txBody>
          <a:bodyPr>
            <a:normAutofit/>
          </a:bodyPr>
          <a:lstStyle/>
          <a:p>
            <a:r>
              <a:rPr lang="en-US" dirty="0"/>
              <a:t>In general:</a:t>
            </a:r>
          </a:p>
          <a:p>
            <a:pPr lvl="1"/>
            <a:r>
              <a:rPr lang="en-US" dirty="0"/>
              <a:t>Delay: promise to provide value when requested</a:t>
            </a:r>
          </a:p>
          <a:p>
            <a:pPr lvl="1"/>
            <a:r>
              <a:rPr lang="en-US" dirty="0"/>
              <a:t>Force: call in the promise</a:t>
            </a:r>
          </a:p>
          <a:p>
            <a:r>
              <a:rPr lang="en-US" dirty="0"/>
              <a:t>Processing list:</a:t>
            </a:r>
          </a:p>
          <a:p>
            <a:pPr lvl="1"/>
            <a:r>
              <a:rPr lang="en-US" dirty="0"/>
              <a:t>force head when required, delay rest</a:t>
            </a:r>
          </a:p>
          <a:p>
            <a:r>
              <a:rPr lang="en-US" dirty="0"/>
              <a:t>Ruby implementation: blocks</a:t>
            </a:r>
          </a:p>
          <a:p>
            <a:pPr lvl="1"/>
            <a:r>
              <a:rPr lang="en-US" dirty="0"/>
              <a:t>Useful tool when want to delay execution in general</a:t>
            </a:r>
          </a:p>
        </p:txBody>
      </p:sp>
    </p:spTree>
    <p:extLst>
      <p:ext uri="{BB962C8B-B14F-4D97-AF65-F5344CB8AC3E}">
        <p14:creationId xmlns:p14="http://schemas.microsoft.com/office/powerpoint/2010/main" val="2399949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more blockhead actions</a:t>
            </a:r>
          </a:p>
        </p:txBody>
      </p:sp>
      <p:sp>
        <p:nvSpPr>
          <p:cNvPr id="3" name="Content Placeholder 2"/>
          <p:cNvSpPr>
            <a:spLocks noGrp="1"/>
          </p:cNvSpPr>
          <p:nvPr>
            <p:ph idx="1"/>
          </p:nvPr>
        </p:nvSpPr>
        <p:spPr>
          <a:xfrm>
            <a:off x="914400" y="1783560"/>
            <a:ext cx="7772400" cy="4769640"/>
          </a:xfrm>
        </p:spPr>
        <p:txBody>
          <a:bodyPr>
            <a:normAutofit/>
          </a:bodyPr>
          <a:lstStyle/>
          <a:p>
            <a:r>
              <a:rPr lang="en-US" dirty="0"/>
              <a:t>Computing Fibonacci numbers:</a:t>
            </a:r>
          </a:p>
          <a:p>
            <a:pPr marL="68580" indent="0">
              <a:buNone/>
            </a:pPr>
            <a:r>
              <a:rPr lang="en-US" sz="2400" dirty="0" err="1">
                <a:latin typeface="+mj-lt"/>
              </a:rPr>
              <a:t>fibonacci</a:t>
            </a:r>
            <a:r>
              <a:rPr lang="en-US" sz="2400" dirty="0">
                <a:latin typeface="+mj-lt"/>
              </a:rPr>
              <a:t> = </a:t>
            </a:r>
          </a:p>
          <a:p>
            <a:pPr marL="68580" indent="0">
              <a:buNone/>
            </a:pPr>
            <a:r>
              <a:rPr lang="en-US" sz="2400" dirty="0">
                <a:latin typeface="+mj-lt"/>
              </a:rPr>
              <a:t>  </a:t>
            </a:r>
            <a:r>
              <a:rPr lang="en-US" sz="2400" dirty="0" err="1">
                <a:latin typeface="+mj-lt"/>
              </a:rPr>
              <a:t>Hash.new</a:t>
            </a:r>
            <a:r>
              <a:rPr lang="en-US" sz="2400" dirty="0">
                <a:latin typeface="+mj-lt"/>
              </a:rPr>
              <a:t>{ |</a:t>
            </a:r>
            <a:r>
              <a:rPr lang="en-US" sz="2400" dirty="0" err="1">
                <a:latin typeface="+mj-lt"/>
              </a:rPr>
              <a:t>h,k</a:t>
            </a:r>
            <a:r>
              <a:rPr lang="en-US" sz="2400" dirty="0">
                <a:latin typeface="+mj-lt"/>
              </a:rPr>
              <a:t>| </a:t>
            </a:r>
          </a:p>
          <a:p>
            <a:pPr marL="68580" indent="0">
              <a:buNone/>
            </a:pPr>
            <a:r>
              <a:rPr lang="en-US" sz="2400" dirty="0">
                <a:latin typeface="+mj-lt"/>
              </a:rPr>
              <a:t>	h[k] = k &lt; 2 ? k : h[k-1] + h[k-2] }</a:t>
            </a:r>
          </a:p>
          <a:p>
            <a:r>
              <a:rPr lang="en-US" dirty="0"/>
              <a:t>From Ruby documentation:</a:t>
            </a:r>
          </a:p>
          <a:p>
            <a:pPr lvl="1"/>
            <a:r>
              <a:rPr lang="en-US" dirty="0"/>
              <a:t>If a block is specified, it will be called with the hash object and the key, and should return the default value. It is the block’s responsibility to store the value in the hash if required. </a:t>
            </a:r>
            <a:br>
              <a:rPr lang="en-US" dirty="0"/>
            </a:br>
            <a:endParaRPr lang="en-US" dirty="0"/>
          </a:p>
        </p:txBody>
      </p:sp>
    </p:spTree>
    <p:extLst>
      <p:ext uri="{BB962C8B-B14F-4D97-AF65-F5344CB8AC3E}">
        <p14:creationId xmlns:p14="http://schemas.microsoft.com/office/powerpoint/2010/main" val="112357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blocks creatively</a:t>
            </a:r>
          </a:p>
        </p:txBody>
      </p:sp>
      <p:sp>
        <p:nvSpPr>
          <p:cNvPr id="3" name="Content Placeholder 2"/>
          <p:cNvSpPr>
            <a:spLocks noGrp="1"/>
          </p:cNvSpPr>
          <p:nvPr>
            <p:ph idx="1"/>
          </p:nvPr>
        </p:nvSpPr>
        <p:spPr>
          <a:xfrm>
            <a:off x="914400" y="1783560"/>
            <a:ext cx="7772400" cy="4998240"/>
          </a:xfrm>
        </p:spPr>
        <p:txBody>
          <a:bodyPr>
            <a:normAutofit fontScale="77500" lnSpcReduction="20000"/>
          </a:bodyPr>
          <a:lstStyle/>
          <a:p>
            <a:r>
              <a:rPr lang="en-US" dirty="0"/>
              <a:t>From </a:t>
            </a:r>
            <a:r>
              <a:rPr lang="en-US" i="1" dirty="0"/>
              <a:t>Eloquent Ruby</a:t>
            </a:r>
            <a:r>
              <a:rPr lang="en-US" dirty="0"/>
              <a:t> by Russ Olsen, 2011</a:t>
            </a:r>
          </a:p>
          <a:p>
            <a:r>
              <a:rPr lang="en-US" dirty="0"/>
              <a:t>How to log events smoothly?</a:t>
            </a:r>
          </a:p>
          <a:p>
            <a:r>
              <a:rPr lang="en-US" dirty="0"/>
              <a:t>Consider:</a:t>
            </a:r>
          </a:p>
          <a:p>
            <a:endParaRPr lang="en-US" dirty="0"/>
          </a:p>
          <a:p>
            <a:pPr lvl="1">
              <a:buNone/>
            </a:pPr>
            <a:r>
              <a:rPr lang="en-US" dirty="0">
                <a:latin typeface="Consolas" panose="020B0609020204030204" pitchFamily="49" charset="0"/>
                <a:cs typeface="Consolas" panose="020B0609020204030204" pitchFamily="49" charset="0"/>
              </a:rPr>
              <a:t>class </a:t>
            </a:r>
            <a:r>
              <a:rPr lang="en-US" dirty="0" err="1">
                <a:latin typeface="Consolas" panose="020B0609020204030204" pitchFamily="49" charset="0"/>
                <a:cs typeface="Consolas" panose="020B0609020204030204" pitchFamily="49" charset="0"/>
              </a:rPr>
              <a:t>WonderApplication</a:t>
            </a:r>
            <a:endParaRPr lang="en-US" dirty="0">
              <a:latin typeface="Consolas" panose="020B0609020204030204" pitchFamily="49" charset="0"/>
              <a:cs typeface="Consolas" panose="020B0609020204030204" pitchFamily="49" charset="0"/>
            </a:endParaRP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def</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do_something</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doc = </a:t>
            </a:r>
            <a:r>
              <a:rPr lang="en-US" dirty="0" err="1">
                <a:latin typeface="Consolas" panose="020B0609020204030204" pitchFamily="49" charset="0"/>
                <a:cs typeface="Consolas" panose="020B0609020204030204" pitchFamily="49" charset="0"/>
              </a:rPr>
              <a:t>Document.load</a:t>
            </a:r>
            <a:r>
              <a:rPr lang="en-US" dirty="0">
                <a:latin typeface="Consolas" panose="020B0609020204030204" pitchFamily="49" charset="0"/>
                <a:cs typeface="Consolas" panose="020B0609020204030204" pitchFamily="49" charset="0"/>
              </a:rPr>
              <a:t> ‘masterwork.txt’</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doc.save</a:t>
            </a: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  end</a:t>
            </a:r>
          </a:p>
          <a:p>
            <a:pPr lvl="1">
              <a:buNone/>
            </a:pPr>
            <a:endParaRPr lang="en-US" dirty="0">
              <a:latin typeface="Consolas" panose="020B0609020204030204" pitchFamily="49" charset="0"/>
              <a:cs typeface="Consolas" panose="020B0609020204030204" pitchFamily="49" charset="0"/>
            </a:endParaRPr>
          </a:p>
          <a:p>
            <a:pPr lvl="1">
              <a:buNone/>
            </a:pPr>
            <a:r>
              <a:rPr lang="en-US" dirty="0">
                <a:latin typeface="Consolas" panose="020B0609020204030204" pitchFamily="49" charset="0"/>
                <a:cs typeface="Consolas" panose="020B0609020204030204" pitchFamily="49" charset="0"/>
              </a:rPr>
              <a:t>end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logging</a:t>
            </a:r>
          </a:p>
        </p:txBody>
      </p:sp>
      <p:sp>
        <p:nvSpPr>
          <p:cNvPr id="3" name="Content Placeholder 2"/>
          <p:cNvSpPr>
            <a:spLocks noGrp="1"/>
          </p:cNvSpPr>
          <p:nvPr>
            <p:ph idx="1"/>
          </p:nvPr>
        </p:nvSpPr>
        <p:spPr>
          <a:xfrm>
            <a:off x="914400" y="1447800"/>
            <a:ext cx="7772400" cy="4907760"/>
          </a:xfrm>
        </p:spPr>
        <p:txBody>
          <a:bodyPr>
            <a:normAutofit fontScale="77500" lnSpcReduction="20000"/>
          </a:bodyPr>
          <a:lstStyle/>
          <a:p>
            <a:pPr lvl="1">
              <a:buNone/>
            </a:pPr>
            <a:r>
              <a:rPr lang="en-US" dirty="0">
                <a:latin typeface="+mj-lt"/>
                <a:cs typeface="Vrinda" pitchFamily="2" charset="0"/>
              </a:rPr>
              <a:t>class </a:t>
            </a:r>
            <a:r>
              <a:rPr lang="en-US" dirty="0" err="1">
                <a:latin typeface="+mj-lt"/>
                <a:cs typeface="Vrinda" pitchFamily="2" charset="0"/>
              </a:rPr>
              <a:t>WonderApplication</a:t>
            </a:r>
            <a:endParaRPr lang="en-US" dirty="0">
              <a:latin typeface="+mj-lt"/>
              <a:cs typeface="Vrinda" pitchFamily="2" charset="0"/>
            </a:endParaRPr>
          </a:p>
          <a:p>
            <a:pPr lvl="1">
              <a:buNone/>
            </a:pPr>
            <a:r>
              <a:rPr lang="en-US" dirty="0">
                <a:latin typeface="+mj-lt"/>
                <a:cs typeface="Vrinda" pitchFamily="2" charset="0"/>
              </a:rPr>
              <a:t>  def </a:t>
            </a:r>
            <a:r>
              <a:rPr lang="en-US" dirty="0" err="1">
                <a:latin typeface="+mj-lt"/>
                <a:cs typeface="Vrinda" pitchFamily="2" charset="0"/>
              </a:rPr>
              <a:t>initialize(logger</a:t>
            </a:r>
            <a:r>
              <a:rPr lang="en-US" dirty="0">
                <a:latin typeface="+mj-lt"/>
                <a:cs typeface="Vrinda" pitchFamily="2" charset="0"/>
              </a:rPr>
              <a:t>)</a:t>
            </a:r>
          </a:p>
          <a:p>
            <a:pPr lvl="1">
              <a:buNone/>
            </a:pPr>
            <a:r>
              <a:rPr lang="en-US" dirty="0">
                <a:latin typeface="+mj-lt"/>
                <a:cs typeface="Vrinda" pitchFamily="2" charset="0"/>
              </a:rPr>
              <a:t>    @logger = logger</a:t>
            </a:r>
          </a:p>
          <a:p>
            <a:pPr lvl="1">
              <a:buNone/>
            </a:pPr>
            <a:r>
              <a:rPr lang="en-US" dirty="0">
                <a:latin typeface="+mj-lt"/>
                <a:cs typeface="Vrinda" pitchFamily="2" charset="0"/>
              </a:rPr>
              <a:t>  end</a:t>
            </a:r>
          </a:p>
          <a:p>
            <a:pPr lvl="1">
              <a:buNone/>
            </a:pPr>
            <a:endParaRPr lang="en-US" dirty="0">
              <a:latin typeface="+mj-lt"/>
              <a:cs typeface="Vrinda" pitchFamily="2" charset="0"/>
            </a:endParaRPr>
          </a:p>
          <a:p>
            <a:pPr lvl="1">
              <a:buNone/>
            </a:pPr>
            <a:r>
              <a:rPr lang="en-US" dirty="0">
                <a:latin typeface="+mj-lt"/>
                <a:cs typeface="Vrinda" pitchFamily="2" charset="0"/>
              </a:rPr>
              <a:t>  def </a:t>
            </a:r>
            <a:r>
              <a:rPr lang="en-US" dirty="0" err="1">
                <a:latin typeface="+mj-lt"/>
                <a:cs typeface="Vrinda" pitchFamily="2" charset="0"/>
              </a:rPr>
              <a:t>do_something</a:t>
            </a:r>
            <a:endParaRPr lang="en-US" dirty="0">
              <a:latin typeface="+mj-lt"/>
              <a:cs typeface="Vrinda" pitchFamily="2" charset="0"/>
            </a:endParaRP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‘Starting load’</a:t>
            </a:r>
          </a:p>
          <a:p>
            <a:pPr lvl="1">
              <a:buNone/>
            </a:pPr>
            <a:r>
              <a:rPr lang="en-US" dirty="0">
                <a:latin typeface="+mj-lt"/>
                <a:cs typeface="Vrinda" pitchFamily="2" charset="0"/>
              </a:rPr>
              <a:t>    doc = </a:t>
            </a:r>
            <a:r>
              <a:rPr lang="en-US" dirty="0" err="1">
                <a:latin typeface="+mj-lt"/>
                <a:cs typeface="Vrinda" pitchFamily="2" charset="0"/>
              </a:rPr>
              <a:t>Document.load</a:t>
            </a:r>
            <a:r>
              <a:rPr lang="en-US" dirty="0">
                <a:latin typeface="+mj-lt"/>
                <a:cs typeface="Vrinda" pitchFamily="2" charset="0"/>
              </a:rPr>
              <a:t> ‘</a:t>
            </a:r>
            <a:r>
              <a:rPr lang="en-US" dirty="0" err="1">
                <a:latin typeface="+mj-lt"/>
                <a:cs typeface="Vrinda" pitchFamily="2" charset="0"/>
              </a:rPr>
              <a:t>masterwork.txt</a:t>
            </a:r>
            <a:r>
              <a:rPr lang="en-US" dirty="0">
                <a:latin typeface="+mj-lt"/>
                <a:cs typeface="Vrinda" pitchFamily="2" charset="0"/>
              </a:rPr>
              <a:t>’</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‘Completed load’ </a:t>
            </a:r>
          </a:p>
          <a:p>
            <a:pPr lvl="1">
              <a:buNone/>
            </a:pPr>
            <a:endParaRPr lang="en-US" dirty="0">
              <a:latin typeface="+mj-lt"/>
              <a:cs typeface="Vrinda" pitchFamily="2" charset="0"/>
            </a:endParaRPr>
          </a:p>
          <a:p>
            <a:pPr lvl="1">
              <a:buNone/>
            </a:pPr>
            <a:r>
              <a:rPr lang="en-US" dirty="0">
                <a:latin typeface="+mj-lt"/>
                <a:cs typeface="Vrinda" pitchFamily="2" charset="0"/>
              </a:rPr>
              <a:t>       …</a:t>
            </a: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‘Starting save’</a:t>
            </a:r>
          </a:p>
          <a:p>
            <a:pPr lvl="1">
              <a:buNone/>
            </a:pPr>
            <a:r>
              <a:rPr lang="en-US" dirty="0">
                <a:latin typeface="+mj-lt"/>
                <a:cs typeface="Vrinda" pitchFamily="2" charset="0"/>
              </a:rPr>
              <a:t>    </a:t>
            </a:r>
            <a:r>
              <a:rPr lang="en-US" dirty="0" err="1">
                <a:latin typeface="+mj-lt"/>
                <a:cs typeface="Vrinda" pitchFamily="2" charset="0"/>
              </a:rPr>
              <a:t>doc.save</a:t>
            </a:r>
            <a:endParaRPr lang="en-US" dirty="0">
              <a:latin typeface="+mj-lt"/>
              <a:cs typeface="Vrinda" pitchFamily="2" charset="0"/>
            </a:endParaRPr>
          </a:p>
          <a:p>
            <a:pPr lvl="1">
              <a:buNone/>
            </a:pPr>
            <a:r>
              <a:rPr lang="en-US" dirty="0">
                <a:latin typeface="+mj-lt"/>
                <a:cs typeface="Vrinda" pitchFamily="2" charset="0"/>
              </a:rPr>
              <a:t>    @</a:t>
            </a:r>
            <a:r>
              <a:rPr lang="en-US" dirty="0" err="1">
                <a:latin typeface="+mj-lt"/>
                <a:cs typeface="Vrinda" pitchFamily="2" charset="0"/>
              </a:rPr>
              <a:t>logger.post</a:t>
            </a:r>
            <a:r>
              <a:rPr lang="en-US" dirty="0">
                <a:latin typeface="+mj-lt"/>
                <a:cs typeface="Vrinda" pitchFamily="2" charset="0"/>
              </a:rPr>
              <a:t> ‘Completed save’</a:t>
            </a:r>
          </a:p>
          <a:p>
            <a:pPr lvl="1">
              <a:buNone/>
            </a:pPr>
            <a:r>
              <a:rPr lang="en-US" dirty="0">
                <a:latin typeface="+mj-lt"/>
                <a:cs typeface="Vrinda" pitchFamily="2" charset="0"/>
              </a:rPr>
              <a:t>  end</a:t>
            </a:r>
          </a:p>
          <a:p>
            <a:pPr lvl="1">
              <a:buNone/>
            </a:pPr>
            <a:r>
              <a:rPr lang="en-US" dirty="0">
                <a:latin typeface="+mj-lt"/>
                <a:cs typeface="Vrinda" pitchFamily="2" charset="0"/>
              </a:rPr>
              <a:t>end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1204</TotalTime>
  <Words>1301</Words>
  <Application>Microsoft Macintosh PowerPoint</Application>
  <PresentationFormat>On-screen Show (4:3)</PresentationFormat>
  <Paragraphs>238</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Consolas</vt:lpstr>
      <vt:lpstr>Corbel</vt:lpstr>
      <vt:lpstr>Wingdings</vt:lpstr>
      <vt:lpstr>Wingdings 2</vt:lpstr>
      <vt:lpstr>Wingdings 3</vt:lpstr>
      <vt:lpstr>Metro</vt:lpstr>
      <vt:lpstr>Blocked Ruby</vt:lpstr>
      <vt:lpstr>Blocked</vt:lpstr>
      <vt:lpstr>Blocked</vt:lpstr>
      <vt:lpstr>Uses of infinity</vt:lpstr>
      <vt:lpstr>How does this work?</vt:lpstr>
      <vt:lpstr>How does this work?</vt:lpstr>
      <vt:lpstr>Yet more blockhead actions</vt:lpstr>
      <vt:lpstr>Using blocks creatively</vt:lpstr>
      <vt:lpstr>Adding logging</vt:lpstr>
      <vt:lpstr>And rescues…</vt:lpstr>
      <vt:lpstr>Fix:</vt:lpstr>
      <vt:lpstr>Fix:</vt:lpstr>
      <vt:lpstr>Blocks and initialization</vt:lpstr>
      <vt:lpstr>Blocks and initialization</vt:lpstr>
      <vt:lpstr>Blocks to the rescue:</vt:lpstr>
      <vt:lpstr>Usage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with the Infinite in Ruby</dc:title>
  <dc:creator>Hasker, Robert W.</dc:creator>
  <cp:lastModifiedBy>Hasker, Dr. Robert</cp:lastModifiedBy>
  <cp:revision>151</cp:revision>
  <dcterms:created xsi:type="dcterms:W3CDTF">2011-12-16T03:33:35Z</dcterms:created>
  <dcterms:modified xsi:type="dcterms:W3CDTF">2021-05-12T20:48:56Z</dcterms:modified>
</cp:coreProperties>
</file>