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2"/>
  </p:notesMasterIdLst>
  <p:sldIdLst>
    <p:sldId id="256" r:id="rId2"/>
    <p:sldId id="299" r:id="rId3"/>
    <p:sldId id="300" r:id="rId4"/>
    <p:sldId id="301" r:id="rId5"/>
    <p:sldId id="302" r:id="rId6"/>
    <p:sldId id="288" r:id="rId7"/>
    <p:sldId id="298" r:id="rId8"/>
    <p:sldId id="290" r:id="rId9"/>
    <p:sldId id="281" r:id="rId10"/>
    <p:sldId id="262" r:id="rId11"/>
    <p:sldId id="291" r:id="rId12"/>
    <p:sldId id="263" r:id="rId13"/>
    <p:sldId id="292" r:id="rId14"/>
    <p:sldId id="293" r:id="rId15"/>
    <p:sldId id="294" r:id="rId16"/>
    <p:sldId id="295" r:id="rId17"/>
    <p:sldId id="297" r:id="rId18"/>
    <p:sldId id="296" r:id="rId19"/>
    <p:sldId id="25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2" autoAdjust="0"/>
    <p:restoredTop sz="87840" autoAdjust="0"/>
  </p:normalViewPr>
  <p:slideViewPr>
    <p:cSldViewPr snapToGrid="0">
      <p:cViewPr varScale="1">
        <p:scale>
          <a:sx n="100" d="100"/>
          <a:sy n="100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New technologies - most CS courses</a:t>
          </a:r>
          <a:endParaRPr lang="en-US" sz="2000" dirty="0"/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 custScaleX="61552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9D51713-4B87-6646-BC05-1505F2DCC955}" type="presOf" srcId="{D331D9D7-DF80-4D40-A426-B04DDAC44013}" destId="{3143A292-D341-4241-A261-AC139AE010FC}" srcOrd="0" destOrd="0" presId="urn:microsoft.com/office/officeart/2005/8/layout/funnel1"/>
    <dgm:cxn modelId="{7499831D-29EF-2841-962C-DE18746F5E69}" type="presOf" srcId="{9B40F4C8-3441-284F-A62C-E81343074255}" destId="{FCB94024-12B2-C74E-A88B-0D8BC2436CF4}" srcOrd="0" destOrd="0" presId="urn:microsoft.com/office/officeart/2005/8/layout/funnel1"/>
    <dgm:cxn modelId="{CDC2F14F-C176-824B-914E-6B9D14C7D75E}" type="presOf" srcId="{8240430B-B4BB-CD4C-8BAB-D4971B1BD517}" destId="{0E3C0F79-A08B-074F-9EB1-20ED12DE2166}" srcOrd="0" destOrd="0" presId="urn:microsoft.com/office/officeart/2005/8/layout/funnel1"/>
    <dgm:cxn modelId="{FD272C70-7A06-A143-AB7C-28ADBC0C30E4}" type="presOf" srcId="{A1C43533-96B9-5D49-86E6-B7A2595DA654}" destId="{51838383-5F2C-614D-85E3-0B35A21F628F}" srcOrd="0" destOrd="0" presId="urn:microsoft.com/office/officeart/2005/8/layout/funnel1"/>
    <dgm:cxn modelId="{F11B8286-CD1A-8046-A16D-53B311A4823E}" type="presOf" srcId="{9D25BCC4-1DC9-0D45-AB44-32314493B05F}" destId="{822132B0-1A48-5F47-B8C7-6964247C350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0FE55A30-86FD-904C-858B-8C060134524A}" type="presParOf" srcId="{3143A292-D341-4241-A261-AC139AE010FC}" destId="{65730694-F5A4-7040-81CE-2C8725DD501C}" srcOrd="0" destOrd="0" presId="urn:microsoft.com/office/officeart/2005/8/layout/funnel1"/>
    <dgm:cxn modelId="{8E59D384-30DC-8F4D-8B15-0FA90BD3F367}" type="presParOf" srcId="{3143A292-D341-4241-A261-AC139AE010FC}" destId="{CF6E2FDC-71DA-4E46-B773-E85B3FD8E9D2}" srcOrd="1" destOrd="0" presId="urn:microsoft.com/office/officeart/2005/8/layout/funnel1"/>
    <dgm:cxn modelId="{92EE49EB-C904-0F4A-9BF9-AA574D8D17DB}" type="presParOf" srcId="{3143A292-D341-4241-A261-AC139AE010FC}" destId="{FCB94024-12B2-C74E-A88B-0D8BC2436CF4}" srcOrd="2" destOrd="0" presId="urn:microsoft.com/office/officeart/2005/8/layout/funnel1"/>
    <dgm:cxn modelId="{136E4315-B851-A74B-9928-C0F452F8C366}" type="presParOf" srcId="{3143A292-D341-4241-A261-AC139AE010FC}" destId="{51838383-5F2C-614D-85E3-0B35A21F628F}" srcOrd="3" destOrd="0" presId="urn:microsoft.com/office/officeart/2005/8/layout/funnel1"/>
    <dgm:cxn modelId="{3E4CE988-EADB-C340-ADCB-7B3F23768C94}" type="presParOf" srcId="{3143A292-D341-4241-A261-AC139AE010FC}" destId="{822132B0-1A48-5F47-B8C7-6964247C350C}" srcOrd="4" destOrd="0" presId="urn:microsoft.com/office/officeart/2005/8/layout/funnel1"/>
    <dgm:cxn modelId="{29A8B988-9851-4F4C-B061-F95C17E402FC}" type="presParOf" srcId="{3143A292-D341-4241-A261-AC139AE010FC}" destId="{0E3C0F79-A08B-074F-9EB1-20ED12DE2166}" srcOrd="5" destOrd="0" presId="urn:microsoft.com/office/officeart/2005/8/layout/funnel1"/>
    <dgm:cxn modelId="{64EFA2FC-0EEF-BB4D-A5BF-9FA162197581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3821/CS courses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Systems/Libraries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24518029-150A-E740-B03B-D13F1264C3D5}" type="presOf" srcId="{D331D9D7-DF80-4D40-A426-B04DDAC44013}" destId="{3143A292-D341-4241-A261-AC139AE010FC}" srcOrd="0" destOrd="0" presId="urn:microsoft.com/office/officeart/2005/8/layout/funnel1"/>
    <dgm:cxn modelId="{6186B443-B6DF-7448-9D3B-7A16B0C51AF8}" type="presOf" srcId="{9D25BCC4-1DC9-0D45-AB44-32314493B05F}" destId="{822132B0-1A48-5F47-B8C7-6964247C350C}" srcOrd="0" destOrd="0" presId="urn:microsoft.com/office/officeart/2005/8/layout/funnel1"/>
    <dgm:cxn modelId="{414D9444-5E7F-B54E-A39B-731C96BC7C23}" type="presOf" srcId="{A1C43533-96B9-5D49-86E6-B7A2595DA654}" destId="{51838383-5F2C-614D-85E3-0B35A21F628F}" srcOrd="0" destOrd="0" presId="urn:microsoft.com/office/officeart/2005/8/layout/funnel1"/>
    <dgm:cxn modelId="{1A54EE47-E5E4-E14D-88CE-EE4615E3B5D4}" type="presOf" srcId="{8240430B-B4BB-CD4C-8BAB-D4971B1BD517}" destId="{0E3C0F79-A08B-074F-9EB1-20ED12DE2166}" srcOrd="0" destOrd="0" presId="urn:microsoft.com/office/officeart/2005/8/layout/funnel1"/>
    <dgm:cxn modelId="{2AA2AD4B-DB8A-2D49-86FA-F2661A111491}" type="presOf" srcId="{9B40F4C8-3441-284F-A62C-E81343074255}" destId="{FCB94024-12B2-C74E-A88B-0D8BC2436CF4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B0D9870-171A-CF4E-AB70-33729F2ED6A9}" type="presParOf" srcId="{3143A292-D341-4241-A261-AC139AE010FC}" destId="{65730694-F5A4-7040-81CE-2C8725DD501C}" srcOrd="0" destOrd="0" presId="urn:microsoft.com/office/officeart/2005/8/layout/funnel1"/>
    <dgm:cxn modelId="{554B8E84-64AA-FC4D-A470-AF4DD31DD71E}" type="presParOf" srcId="{3143A292-D341-4241-A261-AC139AE010FC}" destId="{CF6E2FDC-71DA-4E46-B773-E85B3FD8E9D2}" srcOrd="1" destOrd="0" presId="urn:microsoft.com/office/officeart/2005/8/layout/funnel1"/>
    <dgm:cxn modelId="{2DC1D07A-5C4C-A64E-88AB-48791E75D372}" type="presParOf" srcId="{3143A292-D341-4241-A261-AC139AE010FC}" destId="{FCB94024-12B2-C74E-A88B-0D8BC2436CF4}" srcOrd="2" destOrd="0" presId="urn:microsoft.com/office/officeart/2005/8/layout/funnel1"/>
    <dgm:cxn modelId="{2CA1EC73-3E1A-574E-B121-D4DC62F57399}" type="presParOf" srcId="{3143A292-D341-4241-A261-AC139AE010FC}" destId="{51838383-5F2C-614D-85E3-0B35A21F628F}" srcOrd="3" destOrd="0" presId="urn:microsoft.com/office/officeart/2005/8/layout/funnel1"/>
    <dgm:cxn modelId="{082F9E0C-FCF2-6447-9C81-02C707CEDCE2}" type="presParOf" srcId="{3143A292-D341-4241-A261-AC139AE010FC}" destId="{822132B0-1A48-5F47-B8C7-6964247C350C}" srcOrd="4" destOrd="0" presId="urn:microsoft.com/office/officeart/2005/8/layout/funnel1"/>
    <dgm:cxn modelId="{B8D4B236-187C-C44E-8D63-21640B3C8FFC}" type="presParOf" srcId="{3143A292-D341-4241-A261-AC139AE010FC}" destId="{0E3C0F79-A08B-074F-9EB1-20ED12DE2166}" srcOrd="5" destOrd="0" presId="urn:microsoft.com/office/officeart/2005/8/layout/funnel1"/>
    <dgm:cxn modelId="{629F7BBE-41F9-1047-856B-FA6C9E482BAE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2608940" y="5255078"/>
          <a:ext cx="300893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Libraries</a:t>
          </a:r>
        </a:p>
      </dsp:txBody>
      <dsp:txXfrm>
        <a:off x="2608940" y="5255078"/>
        <a:ext cx="300893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technologies - most CS courses</a:t>
          </a:r>
          <a:endParaRPr lang="en-US" sz="2000" kern="1200" dirty="0"/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Systems/Libraries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3821/CS courses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Reading: Java Design </a:t>
            </a:r>
            <a:r>
              <a:rPr lang="en-US"/>
              <a:t>Pattern Essentials, Chapter </a:t>
            </a:r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11/30/2021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73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two questions!</a:t>
            </a:r>
          </a:p>
          <a:p>
            <a:r>
              <a:rPr lang="en-US" dirty="0"/>
              <a:t>DH 240: the room next to Rosie; my assumption is that the current classroom is DH 129, so one might revise </a:t>
            </a:r>
            <a:r>
              <a:rPr lang="en-US"/>
              <a:t>around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</a:t>
            </a:r>
            <a:r>
              <a:rPr lang="en-US"/>
              <a:t>two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11/30/2021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764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11/30/2021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345803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11/30/2021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135801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Null Object Pattern from a previous textbook; see https://www.oodesign.com/null-object-pattern.html for a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odesign.com/null-object-patter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5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Waist-high shelves around at least part of main rooms in which people live &amp; work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They should be long, 22-40 cm deep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Shelves or cupboard underneath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Interrupt shelf for seats, windows, 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9" y="4866975"/>
            <a:ext cx="2786062" cy="17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759" y="2007955"/>
            <a:ext cx="9231522" cy="4406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Note features:</a:t>
            </a:r>
          </a:p>
          <a:p>
            <a:pPr lvl="1"/>
            <a:r>
              <a:rPr lang="en-US" altLang="en-US" sz="2800" dirty="0"/>
              <a:t>Shelf color, material not important to the structure</a:t>
            </a:r>
          </a:p>
          <a:p>
            <a:pPr lvl="1"/>
            <a:r>
              <a:rPr lang="en-US" altLang="en-US" sz="2800" dirty="0"/>
              <a:t>Not an algorithm/not blueprints</a:t>
            </a:r>
          </a:p>
          <a:p>
            <a:pPr lvl="1"/>
            <a:r>
              <a:rPr lang="en-US" altLang="en-US" sz="2800" dirty="0"/>
              <a:t>Architectural design pattern</a:t>
            </a:r>
          </a:p>
          <a:p>
            <a:r>
              <a:rPr lang="en-US" altLang="en-US" sz="3200" dirty="0"/>
              <a:t>Are there times when the pattern is a poor choice?</a:t>
            </a:r>
          </a:p>
          <a:p>
            <a:r>
              <a:rPr lang="en-US" altLang="en-US" sz="3200" dirty="0"/>
              <a:t>Each pattern:</a:t>
            </a:r>
          </a:p>
          <a:p>
            <a:pPr lvl="1"/>
            <a:r>
              <a:rPr lang="en-US" altLang="en-US" sz="2800" dirty="0"/>
              <a:t>Solves a recurring problem</a:t>
            </a:r>
          </a:p>
          <a:p>
            <a:pPr lvl="1"/>
            <a:r>
              <a:rPr lang="en-US" altLang="en-US" sz="2800" dirty="0"/>
              <a:t>Tradeoffs: advantages, disadvantages to applying</a:t>
            </a:r>
          </a:p>
        </p:txBody>
      </p:sp>
    </p:spTree>
    <p:extLst>
      <p:ext uri="{BB962C8B-B14F-4D97-AF65-F5344CB8AC3E}">
        <p14:creationId xmlns:p14="http://schemas.microsoft.com/office/powerpoint/2010/main" val="157857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54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0"/>
            <a:ext cx="4324350" cy="367268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</p:txBody>
      </p:sp>
    </p:spTree>
    <p:extLst>
      <p:ext uri="{BB962C8B-B14F-4D97-AF65-F5344CB8AC3E}">
        <p14:creationId xmlns:p14="http://schemas.microsoft.com/office/powerpoint/2010/main" val="206471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738" y="519821"/>
            <a:ext cx="4515949" cy="48728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If statement: allows stereo without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Problem: will need to check every use</a:t>
            </a:r>
          </a:p>
          <a:p>
            <a:r>
              <a:rPr lang="en-US" dirty="0">
                <a:solidFill>
                  <a:schemeClr val="accent5"/>
                </a:solidFill>
              </a:rPr>
              <a:t>Violates a basic design principle: </a:t>
            </a:r>
            <a:r>
              <a:rPr lang="en-US" i="1" dirty="0">
                <a:solidFill>
                  <a:schemeClr val="accent5"/>
                </a:solidFill>
              </a:rPr>
              <a:t>don’t repeat yourself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Why is repetition a problem?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How can we remove it?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495" y="117556"/>
            <a:ext cx="8005010" cy="10688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Solution: create “do nothing” 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47" y="1238228"/>
            <a:ext cx="571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interface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Equalizer implements 			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final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MAX_CHANNEL = 6;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Level[] channels =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new Level[MAX_CHANNEL];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Equalizer()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channels[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418" y="1238228"/>
            <a:ext cx="56451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extends Level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adjust(int value)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implements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82730" y="5623706"/>
            <a:ext cx="5711240" cy="90284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NullEqualizerObject</a:t>
            </a:r>
            <a:r>
              <a:rPr lang="en-US" dirty="0">
                <a:solidFill>
                  <a:schemeClr val="accent5"/>
                </a:solidFill>
              </a:rPr>
              <a:t>: returned channel does nothing on </a:t>
            </a:r>
            <a:r>
              <a:rPr lang="en-US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adjust</a:t>
            </a:r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336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274" y="2467823"/>
            <a:ext cx="4263189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Removing the `if’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81" y="390631"/>
            <a:ext cx="7636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339" y="5563488"/>
            <a:ext cx="763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(new Volume(),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new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47" y="5809709"/>
            <a:ext cx="33938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Stereo without equalizer:</a:t>
            </a:r>
          </a:p>
        </p:txBody>
      </p:sp>
    </p:spTree>
    <p:extLst>
      <p:ext uri="{BB962C8B-B14F-4D97-AF65-F5344CB8AC3E}">
        <p14:creationId xmlns:p14="http://schemas.microsoft.com/office/powerpoint/2010/main" val="35665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4"/>
            <a:ext cx="6893700" cy="4887996"/>
          </a:xfrm>
        </p:spPr>
        <p:txBody>
          <a:bodyPr/>
          <a:lstStyle/>
          <a:p>
            <a:r>
              <a:rPr lang="en-US" dirty="0"/>
              <a:t>Create a class that mirrors another</a:t>
            </a:r>
          </a:p>
          <a:p>
            <a:pPr lvl="1"/>
            <a:r>
              <a:rPr lang="en-US" dirty="0"/>
              <a:t>Each operation “does nothing”</a:t>
            </a:r>
          </a:p>
          <a:p>
            <a:pPr lvl="1"/>
            <a:r>
              <a:rPr lang="en-US" dirty="0"/>
              <a:t>Value returning operations: return something reasonable</a:t>
            </a:r>
          </a:p>
          <a:p>
            <a:pPr lvl="1"/>
            <a:r>
              <a:rPr lang="en-US" dirty="0"/>
              <a:t>Use this class wherever might have a check for null</a:t>
            </a:r>
          </a:p>
          <a:p>
            <a:r>
              <a:rPr lang="en-US" dirty="0"/>
              <a:t>Advantage: avoid lots of “if ( x != null )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r>
              <a:rPr lang="en-US" dirty="0"/>
              <a:t>Disadvantage: more classes to write</a:t>
            </a:r>
          </a:p>
          <a:p>
            <a:pPr lvl="1"/>
            <a:r>
              <a:rPr lang="en-US" dirty="0"/>
              <a:t>Clearly a bad idea in this case!</a:t>
            </a:r>
          </a:p>
          <a:p>
            <a:pPr lvl="1"/>
            <a:r>
              <a:rPr lang="en-US" dirty="0"/>
              <a:t>Possibly useful for full Stereo</a:t>
            </a:r>
          </a:p>
          <a:p>
            <a:r>
              <a:rPr lang="en-US" dirty="0"/>
              <a:t>Also: may delay raising an error: </a:t>
            </a:r>
            <a:r>
              <a:rPr lang="en-US" i="1" dirty="0"/>
              <a:t>fail fast!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15E74-45BB-415E-A27D-7DB2A4F82E56}"/>
              </a:ext>
            </a:extLst>
          </p:cNvPr>
          <p:cNvSpPr txBox="1"/>
          <p:nvPr/>
        </p:nvSpPr>
        <p:spPr>
          <a:xfrm>
            <a:off x="357554" y="3557011"/>
            <a:ext cx="7126756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Univers Light" panose="020B0604020202020204" pitchFamily="34" charset="0"/>
              </a:rPr>
              <a:t>Important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Base class must be an interface – Null should have no unnecessary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Original class is listed as “</a:t>
            </a:r>
            <a:r>
              <a:rPr lang="en-US" sz="2400" dirty="0" err="1">
                <a:latin typeface="Univers Light" panose="020B0604020202020204" pitchFamily="34" charset="0"/>
              </a:rPr>
              <a:t>RealClass</a:t>
            </a:r>
            <a:r>
              <a:rPr lang="en-US" sz="2400" dirty="0">
                <a:latin typeface="Univers Light" panose="020B0604020202020204" pitchFamily="34" charset="0"/>
              </a:rPr>
              <a:t>” – don’t change this class because much of the system depends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Do not be tempted to write messages or other side effects in the null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A6F41-0237-4234-A6E9-F1C48A1B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114746"/>
            <a:ext cx="4485714" cy="314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777A0-DE70-4115-9DC1-5B733AA65D95}"/>
              </a:ext>
            </a:extLst>
          </p:cNvPr>
          <p:cNvSpPr txBox="1"/>
          <p:nvPr/>
        </p:nvSpPr>
        <p:spPr>
          <a:xfrm>
            <a:off x="7615518" y="5498762"/>
            <a:ext cx="46045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description: see </a:t>
            </a:r>
          </a:p>
          <a:p>
            <a:r>
              <a:rPr lang="en-US" sz="1600" dirty="0">
                <a:hlinkClick r:id="rId4"/>
              </a:rPr>
              <a:t>https://www.oodesign.com/null-object-pattern.html</a:t>
            </a:r>
            <a:endParaRPr lang="en-US" sz="1600" dirty="0"/>
          </a:p>
          <a:p>
            <a:r>
              <a:rPr lang="en-US" dirty="0"/>
              <a:t>(but note this suggests an abstract class as the</a:t>
            </a:r>
          </a:p>
          <a:p>
            <a:r>
              <a:rPr lang="en-US" dirty="0"/>
              <a:t>base, which is generally not recommended.)</a:t>
            </a:r>
          </a:p>
        </p:txBody>
      </p:sp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SE-2811</a:t>
            </a:r>
            <a:br>
              <a:rPr lang="en-US" altLang="en-US" dirty="0"/>
            </a:br>
            <a:r>
              <a:rPr lang="en-US" altLang="en-US" dirty="0"/>
              <a:t>Software Component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See syllabus at </a:t>
            </a:r>
            <a:r>
              <a:rPr lang="en-US" altLang="en-US" dirty="0">
                <a:hlinkClick r:id="rId3"/>
              </a:rPr>
              <a:t>https://faculty-web.msoe.edu/hasker/se2811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870189" y="3696337"/>
            <a:ext cx="2176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text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43F3D-965F-2C45-AD9C-AD42EB031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6" y="2617502"/>
            <a:ext cx="2913286" cy="38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goal of an object-oriented design?</a:t>
            </a:r>
          </a:p>
          <a:p>
            <a:r>
              <a:rPr lang="en-US" dirty="0"/>
              <a:t>Why do we prefer OO designs?</a:t>
            </a:r>
          </a:p>
          <a:p>
            <a:r>
              <a:rPr lang="en-US" dirty="0"/>
              <a:t>What is the alternative?</a:t>
            </a:r>
          </a:p>
          <a:p>
            <a:r>
              <a:rPr lang="en-US" dirty="0"/>
              <a:t>Sample procedural design: suppose next class room is DH 240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Leave classroom, turn left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Walk  to Milwaukee Street entrance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up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first landing, look for the classroom door to your left</a:t>
            </a:r>
          </a:p>
          <a:p>
            <a:r>
              <a:rPr lang="en-US" dirty="0"/>
              <a:t>But not all students will go to the same room!</a:t>
            </a:r>
          </a:p>
        </p:txBody>
      </p:sp>
    </p:spTree>
    <p:extLst>
      <p:ext uri="{BB962C8B-B14F-4D97-AF65-F5344CB8AC3E}">
        <p14:creationId xmlns:p14="http://schemas.microsoft.com/office/powerpoint/2010/main" val="42444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patterns: capturing frequent design solutions</a:t>
            </a:r>
          </a:p>
          <a:p>
            <a:pPr lvl="1"/>
            <a:r>
              <a:rPr lang="en-US" dirty="0"/>
              <a:t>Reusing designs in addition to requirements, algorithms</a:t>
            </a:r>
          </a:p>
          <a:p>
            <a:r>
              <a:rPr lang="en-US" dirty="0"/>
              <a:t>Null Object Pattern: avoiding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if ( x == null )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through “do nothing” classes</a:t>
            </a:r>
          </a:p>
          <a:p>
            <a:r>
              <a:rPr lang="en-US" dirty="0"/>
              <a:t>Next</a:t>
            </a:r>
            <a:r>
              <a:rPr lang="en-US"/>
              <a:t>: Adapter </a:t>
            </a:r>
            <a:r>
              <a:rPr lang="en-US" dirty="0"/>
              <a:t>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Extending to full class: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schedules of all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each,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location of next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plan route to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give route to student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review route with student to make sure no questions</a:t>
            </a:r>
          </a:p>
          <a:p>
            <a:r>
              <a:rPr lang="en-US" dirty="0"/>
              <a:t>Is this how you would solve the problem?</a:t>
            </a:r>
          </a:p>
          <a:p>
            <a:r>
              <a:rPr lang="en-US" dirty="0"/>
              <a:t>Better: </a:t>
            </a:r>
          </a:p>
          <a:p>
            <a:pPr lvl="1"/>
            <a:r>
              <a:rPr lang="en-US" dirty="0"/>
              <a:t>List of rooms at back of class, directions for each</a:t>
            </a:r>
          </a:p>
          <a:p>
            <a:pPr lvl="1"/>
            <a:r>
              <a:rPr lang="en-US" dirty="0"/>
              <a:t>Campus map, possibly highlighted with target locations</a:t>
            </a:r>
          </a:p>
          <a:p>
            <a:pPr lvl="1"/>
            <a:r>
              <a:rPr lang="en-US" dirty="0"/>
              <a:t>Tell students to snap a picture of the map with their phones...</a:t>
            </a:r>
          </a:p>
          <a:p>
            <a:r>
              <a:rPr lang="en-US" dirty="0"/>
              <a:t>This makes the student responsible for finding the route!</a:t>
            </a:r>
          </a:p>
        </p:txBody>
      </p:sp>
    </p:spTree>
    <p:extLst>
      <p:ext uri="{BB962C8B-B14F-4D97-AF65-F5344CB8AC3E}">
        <p14:creationId xmlns:p14="http://schemas.microsoft.com/office/powerpoint/2010/main" val="12928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F2F7-9683-0E41-98F2-F4768BB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vs 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3202-1168-E749-974E-B5A01C688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Procedural solution:</a:t>
            </a:r>
          </a:p>
          <a:p>
            <a:pPr lvl="1"/>
            <a:r>
              <a:rPr lang="en-US" dirty="0"/>
              <a:t>List of steps to take</a:t>
            </a:r>
          </a:p>
          <a:p>
            <a:pPr lvl="1"/>
            <a:r>
              <a:rPr lang="en-US" dirty="0"/>
              <a:t>Any modification means modifying appropriate steps</a:t>
            </a:r>
          </a:p>
          <a:p>
            <a:r>
              <a:rPr lang="en-US" dirty="0"/>
              <a:t>OO solution:</a:t>
            </a:r>
          </a:p>
          <a:p>
            <a:pPr lvl="1"/>
            <a:r>
              <a:rPr lang="en-US" dirty="0"/>
              <a:t>Set of classes with responsibilities</a:t>
            </a:r>
          </a:p>
          <a:p>
            <a:pPr lvl="1"/>
            <a:r>
              <a:rPr lang="en-US" dirty="0"/>
              <a:t>No “God” classes that take care of everything!</a:t>
            </a:r>
          </a:p>
          <a:p>
            <a:pPr lvl="1"/>
            <a:r>
              <a:rPr lang="en-US" dirty="0"/>
              <a:t>Modifications: find class to change or add a new class</a:t>
            </a:r>
          </a:p>
          <a:p>
            <a:r>
              <a:rPr lang="en-US" dirty="0"/>
              <a:t>How is this a win?</a:t>
            </a:r>
          </a:p>
          <a:p>
            <a:pPr lvl="1"/>
            <a:r>
              <a:rPr lang="en-US" dirty="0"/>
              <a:t>Procedural: limited structure, changes can have unintended side effects</a:t>
            </a:r>
          </a:p>
          <a:p>
            <a:pPr lvl="1"/>
            <a:r>
              <a:rPr lang="en-US" dirty="0"/>
              <a:t>OO: classes provide structure, framework for change; side effects easier to identify/address, especially when the class behaves like a real world object!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1AAE-A066-E14C-A353-E496CED3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No changes!!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6FCF-7949-3C4F-A0AF-96F14E6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9015"/>
          </a:xfrm>
        </p:spPr>
        <p:txBody>
          <a:bodyPr>
            <a:normAutofit fontScale="92500"/>
          </a:bodyPr>
          <a:lstStyle/>
          <a:p>
            <a:r>
              <a:rPr lang="en-US" dirty="0"/>
              <a:t>A simple solution (not involving OO): don’t allow change</a:t>
            </a:r>
          </a:p>
          <a:p>
            <a:r>
              <a:rPr lang="en-US" dirty="0"/>
              <a:t>Issue: requirements are VERY difficult to identify</a:t>
            </a:r>
          </a:p>
          <a:p>
            <a:pPr lvl="1"/>
            <a:r>
              <a:rPr lang="en-US" dirty="0"/>
              <a:t>Customer does not understand full need at start of project</a:t>
            </a:r>
          </a:p>
          <a:p>
            <a:pPr lvl="1"/>
            <a:r>
              <a:rPr lang="en-US" dirty="0"/>
              <a:t>Using a system changes the environment, and then we realize the system could work better with additional changes</a:t>
            </a:r>
          </a:p>
          <a:p>
            <a:pPr lvl="1"/>
            <a:r>
              <a:rPr lang="en-US" dirty="0"/>
              <a:t>Libraries, security constantly changing, meaning code that worked yesterday may not work today</a:t>
            </a:r>
          </a:p>
          <a:p>
            <a:r>
              <a:rPr lang="en-US" dirty="0"/>
              <a:t>The world changes!</a:t>
            </a:r>
          </a:p>
          <a:p>
            <a:r>
              <a:rPr lang="en-US" dirty="0"/>
              <a:t>We MUST develop systems with the assumption that they will change</a:t>
            </a:r>
          </a:p>
          <a:p>
            <a:pPr lvl="1"/>
            <a:r>
              <a:rPr lang="en-US" dirty="0"/>
              <a:t>We could just always rewrite everything, but this tosses good work!</a:t>
            </a:r>
          </a:p>
          <a:p>
            <a:r>
              <a:rPr lang="en-US" dirty="0"/>
              <a:t>How to support change?</a:t>
            </a:r>
          </a:p>
          <a:p>
            <a:pPr lvl="1"/>
            <a:r>
              <a:rPr lang="en-US" dirty="0"/>
              <a:t>This is the question this course addresses!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SE 2811: Designing for change and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This class: reusing designs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But this is the story for SEs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What about CS students?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31624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2"/>
            <a:ext cx="5372100" cy="4682793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It’s wasteful to build all systems from scratch!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Few projects consist of one team building a full system...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Libraries: collections of useful tools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Computer science: building tools used in full system design?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 working thesis!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tools are useful for implementing libraries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They are also useful for ensuring libraries are flexible!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51631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9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Design </a:t>
            </a:r>
            <a:r>
              <a:rPr lang="en-US" altLang="en-US">
                <a:solidFill>
                  <a:schemeClr val="tx1"/>
                </a:solidFill>
              </a:rPr>
              <a:t>for reuse, models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8282782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25" y="5385694"/>
            <a:ext cx="73266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Design pattern</a:t>
            </a:r>
            <a:r>
              <a:rPr lang="en-US" sz="2800" dirty="0"/>
              <a:t>: </a:t>
            </a:r>
            <a:r>
              <a:rPr lang="en-US" altLang="en-US" sz="2800" dirty="0"/>
              <a:t>general, reusable solution to a commonly occurring problem in </a:t>
            </a:r>
            <a:r>
              <a:rPr lang="en-US" altLang="en-US" sz="2800" i="1" dirty="0"/>
              <a:t>software des</a:t>
            </a:r>
            <a:r>
              <a:rPr lang="en-US" altLang="en-US" sz="2800" dirty="0"/>
              <a:t>ign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608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to get lunch?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Identify at least four methods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are common elements?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can differ?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do we compare them?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Are these algorithms?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Algorithm: sequence of steps to be followed to calculate a result</a:t>
            </a:r>
          </a:p>
        </p:txBody>
      </p:sp>
    </p:spTree>
    <p:extLst>
      <p:ext uri="{BB962C8B-B14F-4D97-AF65-F5344CB8AC3E}">
        <p14:creationId xmlns:p14="http://schemas.microsoft.com/office/powerpoint/2010/main" val="474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9438</TotalTime>
  <Words>1711</Words>
  <Application>Microsoft Office PowerPoint</Application>
  <PresentationFormat>Widescreen</PresentationFormat>
  <Paragraphs>288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Consolas</vt:lpstr>
      <vt:lpstr>Corbel</vt:lpstr>
      <vt:lpstr>Times New Roman</vt:lpstr>
      <vt:lpstr>Univers Light</vt:lpstr>
      <vt:lpstr>Depth</vt:lpstr>
      <vt:lpstr> 1. Where to start</vt:lpstr>
      <vt:lpstr>Why OO?</vt:lpstr>
      <vt:lpstr>Why OO?</vt:lpstr>
      <vt:lpstr>Procedural vs OO</vt:lpstr>
      <vt:lpstr>Solution: No changes!!</vt:lpstr>
      <vt:lpstr>SE 2811: Software Component Design</vt:lpstr>
      <vt:lpstr>SE 2811: Software Component Design</vt:lpstr>
      <vt:lpstr>SE 2811: Software Component Design</vt:lpstr>
      <vt:lpstr>A real-life example</vt:lpstr>
      <vt:lpstr>Example #2</vt:lpstr>
      <vt:lpstr>Example #2</vt:lpstr>
      <vt:lpstr>Example #2</vt:lpstr>
      <vt:lpstr>Software example</vt:lpstr>
      <vt:lpstr>Software example</vt:lpstr>
      <vt:lpstr>Software example</vt:lpstr>
      <vt:lpstr>Solution: create “do nothing” classes</vt:lpstr>
      <vt:lpstr>Removing the `if’</vt:lpstr>
      <vt:lpstr>Null Object Pattern</vt:lpstr>
      <vt:lpstr>SE-2811 Software Component Design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190</cp:revision>
  <dcterms:created xsi:type="dcterms:W3CDTF">2014-08-01T20:24:53Z</dcterms:created>
  <dcterms:modified xsi:type="dcterms:W3CDTF">2021-11-30T21:02:25Z</dcterms:modified>
</cp:coreProperties>
</file>