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8"/>
  </p:notesMasterIdLst>
  <p:sldIdLst>
    <p:sldId id="256" r:id="rId2"/>
    <p:sldId id="314" r:id="rId3"/>
    <p:sldId id="296" r:id="rId4"/>
    <p:sldId id="312" r:id="rId5"/>
    <p:sldId id="302" r:id="rId6"/>
    <p:sldId id="303" r:id="rId7"/>
    <p:sldId id="304" r:id="rId8"/>
    <p:sldId id="305" r:id="rId9"/>
    <p:sldId id="306" r:id="rId10"/>
    <p:sldId id="315" r:id="rId11"/>
    <p:sldId id="307" r:id="rId12"/>
    <p:sldId id="308" r:id="rId13"/>
    <p:sldId id="310" r:id="rId14"/>
    <p:sldId id="309" r:id="rId15"/>
    <p:sldId id="311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95" autoAdjust="0"/>
    <p:restoredTop sz="87754" autoAdjust="0"/>
  </p:normalViewPr>
  <p:slideViewPr>
    <p:cSldViewPr snapToGrid="0">
      <p:cViewPr varScale="1">
        <p:scale>
          <a:sx n="96" d="100"/>
          <a:sy n="96" d="100"/>
        </p:scale>
        <p:origin x="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12/6/21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OLD READINGS:</a:t>
            </a:r>
          </a:p>
          <a:p>
            <a:r>
              <a:rPr lang="en-US" dirty="0"/>
              <a:t>Reading: Java Design Pattern Essentials, Ch. 7</a:t>
            </a:r>
          </a:p>
          <a:p>
            <a:r>
              <a:rPr lang="en-US" dirty="0"/>
              <a:t>Optional: Software Design Principles, Ch. 2 on DRY, Ch. 5 on LSP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significant part of the course: identify problems and solve those problems using (design) 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4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Why?</a:t>
            </a:r>
            <a:r>
              <a:rPr lang="en-US" baseline="0" dirty="0"/>
              <a:t> Successful systems get used, used systems result in requests for changes.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00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it’s often not just the method</a:t>
            </a:r>
            <a:r>
              <a:rPr lang="en-US" baseline="0" dirty="0"/>
              <a:t> names, but rules on the order they were applied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3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038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“more classes” is always true and uninteresting unless it is a LOT more classes or very high </a:t>
            </a:r>
            <a:r>
              <a:rPr lang="en-US"/>
              <a:t>performance requirements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30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abstract classes: allow non-final fields, concrete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8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SE-2811 Dr. Josiah Yoder Slide style: Dr. Hornick Slide credit: Dr. </a:t>
            </a:r>
            <a:r>
              <a:rPr lang="en-US" dirty="0" err="1"/>
              <a:t>Urbain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samples/SimpleQueue.java" TargetMode="External"/><Relationship Id="rId2" Type="http://schemas.openxmlformats.org/officeDocument/2006/relationships/hyperlink" Target="https://faculty-web.msoe.edu/hasker/se2811/samples/SimpleLinkedLis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aculty-web.msoe.edu/hasker/se2811/samples/GenericQueue.jav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6778" y="4464028"/>
            <a:ext cx="7247021" cy="2145319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2</a:t>
            </a:r>
            <a:r>
              <a:rPr lang="en-US" sz="7200"/>
              <a:t>. Adapter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493BFE-C2F6-A046-A73F-4A6C52404D75}"/>
              </a:ext>
            </a:extLst>
          </p:cNvPr>
          <p:cNvSpPr txBox="1"/>
          <p:nvPr/>
        </p:nvSpPr>
        <p:spPr>
          <a:xfrm>
            <a:off x="212035" y="6240015"/>
            <a:ext cx="158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Textbook Ch. 7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lighting a 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999" y="1825625"/>
            <a:ext cx="746202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Delivered system: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What to do if replace </a:t>
            </a:r>
            <a:r>
              <a:rPr lang="en-US" dirty="0">
                <a:latin typeface="Consolas" panose="020B0609020204030204" pitchFamily="49" charset="0"/>
              </a:rPr>
              <a:t>Lamp</a:t>
            </a:r>
            <a:r>
              <a:rPr lang="en-US" i="1" dirty="0"/>
              <a:t> by </a:t>
            </a:r>
            <a:r>
              <a:rPr lang="en-US" dirty="0" err="1">
                <a:latin typeface="Consolas" panose="020B0609020204030204" pitchFamily="49" charset="0"/>
              </a:rPr>
              <a:t>BetterLamp</a:t>
            </a:r>
            <a:r>
              <a:rPr lang="en-US" i="1" dirty="0">
                <a:latin typeface="Consolas" panose="020B0609020204030204" pitchFamily="49" charset="0"/>
              </a:rPr>
              <a:t>?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4" y="2705894"/>
            <a:ext cx="5665787" cy="22185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349" y="4267994"/>
            <a:ext cx="2248933" cy="198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Adapter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Legacy code which interfaces to a class library that has changed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Changes might include versions, vendors, new requirements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New application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Interfaces with known third-party library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That library not yet defined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Isolate the problem!</a:t>
            </a:r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Define an interface, write the adapter later</a:t>
            </a:r>
          </a:p>
        </p:txBody>
      </p:sp>
    </p:spTree>
    <p:extLst>
      <p:ext uri="{BB962C8B-B14F-4D97-AF65-F5344CB8AC3E}">
        <p14:creationId xmlns:p14="http://schemas.microsoft.com/office/powerpoint/2010/main" val="1430965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Adapter: a </a:t>
            </a:r>
            <a:r>
              <a:rPr lang="en-US" alt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structural</a:t>
            </a:r>
            <a:r>
              <a:rPr lang="en-US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design pattern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Captures relationships between classes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Reduces the dependencies between classes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Traditional solution: rewrite existing code to meet new need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What if we need the original code for another system?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Clone the code?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copy/paste is your design strategy, you’ve lost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i="1" dirty="0">
                <a:solidFill>
                  <a:schemeClr val="accent5"/>
                </a:solidFill>
              </a:rPr>
              <a:t>Don’t repeat yourself (DRY), </a:t>
            </a:r>
            <a:r>
              <a:rPr lang="en-US" dirty="0">
                <a:solidFill>
                  <a:schemeClr val="tx1"/>
                </a:solidFill>
              </a:rPr>
              <a:t>again!</a:t>
            </a:r>
          </a:p>
        </p:txBody>
      </p:sp>
    </p:spTree>
    <p:extLst>
      <p:ext uri="{BB962C8B-B14F-4D97-AF65-F5344CB8AC3E}">
        <p14:creationId xmlns:p14="http://schemas.microsoft.com/office/powerpoint/2010/main" val="55297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Adapter as a design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8639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is an alternative name?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Wrapper</a:t>
            </a:r>
          </a:p>
          <a:p>
            <a:r>
              <a:rPr lang="en-US" dirty="0">
                <a:solidFill>
                  <a:schemeClr val="tx1"/>
                </a:solidFill>
              </a:rPr>
              <a:t>When to apply?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That is, what problem is being solved?</a:t>
            </a:r>
          </a:p>
          <a:p>
            <a:r>
              <a:rPr lang="en-US" dirty="0">
                <a:solidFill>
                  <a:schemeClr val="tx1"/>
                </a:solidFill>
              </a:rPr>
              <a:t>Describe the application to a neighbor (in generic terms)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Draw a class diagram!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advantages?</a:t>
            </a:r>
          </a:p>
          <a:p>
            <a:r>
              <a:rPr lang="en-US" dirty="0">
                <a:solidFill>
                  <a:schemeClr val="tx1"/>
                </a:solidFill>
              </a:rPr>
              <a:t>What are the shortcomings?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Not</a:t>
            </a:r>
            <a:r>
              <a:rPr lang="en-US" dirty="0">
                <a:solidFill>
                  <a:schemeClr val="tx1"/>
                </a:solidFill>
              </a:rPr>
              <a:t>: more classes </a:t>
            </a:r>
            <a:r>
              <a:rPr lang="mr-IN" dirty="0">
                <a:solidFill>
                  <a:schemeClr val="tx1"/>
                </a:solidFill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we’ve only introduced a couple; lost in the noise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All patterns introduce new classes; only significant if create large numbers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Overhead for delegation calls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It’s less obvious what an adapter method call does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59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we’ve accomplished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Adapter pattern has solved a big issue: how to disassociate two pieces of code that are likely to change</a:t>
            </a:r>
          </a:p>
          <a:p>
            <a:r>
              <a:rPr lang="en-US" dirty="0"/>
              <a:t>Our goal: isolate components that change</a:t>
            </a:r>
          </a:p>
          <a:p>
            <a:r>
              <a:rPr lang="en-US" dirty="0"/>
              <a:t>Question: should we always use an interface class?</a:t>
            </a:r>
          </a:p>
          <a:p>
            <a:pPr lvl="1"/>
            <a:r>
              <a:rPr lang="en-US" dirty="0"/>
              <a:t>Why might we want an abstract class instead?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957135"/>
            <a:ext cx="10233800" cy="33856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Working in teams of two, apply the adapter pattern to a queue: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2"/>
              </a:rPr>
              <a:t>se2811/samples/SimpleLinkedList.java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3"/>
              </a:rPr>
              <a:t>se2811/samples/SimpleQueue.java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Use IntelliJ to build, run both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Download </a:t>
            </a:r>
            <a:r>
              <a:rPr lang="en-US" dirty="0">
                <a:hlinkClick r:id="rId4"/>
              </a:rPr>
              <a:t>se2811/samples/GenericQueue.java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Create </a:t>
            </a:r>
            <a:r>
              <a:rPr lang="en-US" dirty="0" err="1"/>
              <a:t>LinkedQueue.java</a:t>
            </a:r>
            <a:r>
              <a:rPr lang="en-US" dirty="0"/>
              <a:t> with the same test main as </a:t>
            </a:r>
            <a:r>
              <a:rPr lang="en-US" dirty="0" err="1"/>
              <a:t>SimpleQueue.java</a:t>
            </a:r>
            <a:r>
              <a:rPr lang="en-US" dirty="0"/>
              <a:t> but using </a:t>
            </a:r>
            <a:r>
              <a:rPr lang="en-US" dirty="0" err="1"/>
              <a:t>SimpleLinkedList</a:t>
            </a:r>
            <a:r>
              <a:rPr lang="en-US" dirty="0"/>
              <a:t> instead of </a:t>
            </a:r>
            <a:r>
              <a:rPr lang="en-US" dirty="0" err="1"/>
              <a:t>ArrayList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If instructed, upload </a:t>
            </a:r>
            <a:r>
              <a:rPr lang="en-US" dirty="0" err="1"/>
              <a:t>LinkedQueue.java</a:t>
            </a:r>
            <a:r>
              <a:rPr lang="en-US" dirty="0"/>
              <a:t> to Canvas.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3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patterns</a:t>
            </a:r>
          </a:p>
          <a:p>
            <a:r>
              <a:rPr lang="en-US" dirty="0"/>
              <a:t>Null Object Pattern, revisited</a:t>
            </a:r>
          </a:p>
          <a:p>
            <a:r>
              <a:rPr lang="en-US" dirty="0"/>
              <a:t>Adapter: adapt existing software to new classes</a:t>
            </a:r>
          </a:p>
          <a:p>
            <a:pPr lvl="1"/>
            <a:r>
              <a:rPr lang="en-US" dirty="0"/>
              <a:t>Provide flexibility if don’t have details for a critical class early in the project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5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Object Pattern,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5557" y="1857709"/>
            <a:ext cx="5553517" cy="473559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a typeface="Consolas" charset="0"/>
                <a:cs typeface="Consolas" charset="0"/>
              </a:rPr>
              <a:t>Recall UML notation: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0..1: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ea typeface="Consolas" charset="0"/>
                <a:cs typeface="Consolas" charset="0"/>
              </a:rPr>
              <a:t> has 0 or 1 Equalizers</a:t>
            </a:r>
          </a:p>
          <a:p>
            <a:pPr lvl="1"/>
            <a:r>
              <a:rPr lang="en-US" dirty="0">
                <a:ea typeface="Consolas" charset="0"/>
                <a:cs typeface="Consolas" charset="0"/>
              </a:rPr>
              <a:t>Equalizer: has multiple </a:t>
            </a:r>
            <a:r>
              <a:rPr lang="en-US">
                <a:ea typeface="Consolas" charset="0"/>
                <a:cs typeface="Consolas" charset="0"/>
              </a:rPr>
              <a:t>Level objects</a:t>
            </a:r>
            <a:endParaRPr lang="en-US" dirty="0">
              <a:ea typeface="Consolas" charset="0"/>
              <a:cs typeface="Consolas" charset="0"/>
            </a:endParaRPr>
          </a:p>
          <a:p>
            <a:pPr lvl="1"/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StereoController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ea typeface="Consolas" charset="0"/>
                <a:cs typeface="Consolas" charset="0"/>
              </a:rPr>
              <a:t>has reference to a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Volume</a:t>
            </a:r>
            <a:r>
              <a:rPr lang="en-US" dirty="0">
                <a:ea typeface="Consolas" charset="0"/>
                <a:cs typeface="Consolas" charset="0"/>
              </a:rPr>
              <a:t> object</a:t>
            </a:r>
          </a:p>
          <a:p>
            <a:r>
              <a:rPr lang="en-US" dirty="0">
                <a:ea typeface="Consolas" charset="0"/>
                <a:cs typeface="Consolas" charset="0"/>
              </a:rPr>
              <a:t>Implied multiplicity: 1</a:t>
            </a:r>
          </a:p>
          <a:p>
            <a:r>
              <a:rPr lang="en-US" dirty="0">
                <a:ea typeface="Consolas" charset="0"/>
                <a:cs typeface="Consolas" charset="0"/>
              </a:rPr>
              <a:t>Drop role name if obvious</a:t>
            </a:r>
          </a:p>
          <a:p>
            <a:r>
              <a:rPr lang="en-US" dirty="0">
                <a:ea typeface="Consolas" charset="0"/>
                <a:cs typeface="Consolas" charset="0"/>
              </a:rPr>
              <a:t>Not documenting constructors; little additional information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Don’t list attribute if have association</a:t>
            </a:r>
          </a:p>
          <a:p>
            <a:r>
              <a:rPr lang="en-US" dirty="0">
                <a:ea typeface="Consolas" charset="0"/>
                <a:cs typeface="Consolas" charset="0"/>
              </a:rPr>
              <a:t>Minimal clutter!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0D9AB2-E822-4AF9-864B-20A031739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437" y="2087604"/>
            <a:ext cx="5539563" cy="3198073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8273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204" y="2763002"/>
            <a:ext cx="2095500" cy="165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 Object Pattern,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610" y="1970004"/>
            <a:ext cx="5537474" cy="4254333"/>
          </a:xfrm>
        </p:spPr>
        <p:txBody>
          <a:bodyPr>
            <a:normAutofit/>
          </a:bodyPr>
          <a:lstStyle/>
          <a:p>
            <a:r>
              <a:rPr lang="en-US" i="1" dirty="0"/>
              <a:t>What problem was being solved?</a:t>
            </a:r>
          </a:p>
          <a:p>
            <a:r>
              <a:rPr lang="en-US" i="1" dirty="0"/>
              <a:t>How to apply to </a:t>
            </a:r>
            <a:r>
              <a:rPr lang="en-US" i="1" dirty="0" err="1"/>
              <a:t>RealClass</a:t>
            </a:r>
            <a:r>
              <a:rPr lang="en-US" i="1" dirty="0"/>
              <a:t>?</a:t>
            </a:r>
          </a:p>
          <a:p>
            <a:r>
              <a:rPr lang="en-US" dirty="0"/>
              <a:t>Solution</a:t>
            </a:r>
          </a:p>
          <a:p>
            <a:pPr lvl="1"/>
            <a:r>
              <a:rPr lang="en-US" dirty="0"/>
              <a:t>Define interface</a:t>
            </a:r>
          </a:p>
          <a:p>
            <a:pPr lvl="1"/>
            <a:r>
              <a:rPr lang="en-US" dirty="0"/>
              <a:t>Create null object version with do-nothing operations</a:t>
            </a:r>
          </a:p>
          <a:p>
            <a:r>
              <a:rPr lang="en-US" i="1" dirty="0"/>
              <a:t>Benefits?</a:t>
            </a:r>
          </a:p>
          <a:p>
            <a:r>
              <a:rPr lang="en-US" i="1" dirty="0"/>
              <a:t>Drawbacks?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3C8F70-F6A2-2F45-9856-AF534A60F3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8617" y="2017073"/>
            <a:ext cx="4485714" cy="3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87470"/>
          </a:xfrm>
        </p:spPr>
        <p:txBody>
          <a:bodyPr>
            <a:normAutofit/>
          </a:bodyPr>
          <a:lstStyle/>
          <a:p>
            <a:r>
              <a:rPr lang="en-US" dirty="0"/>
              <a:t>Generally: solving maintenance problems</a:t>
            </a:r>
          </a:p>
          <a:p>
            <a:pPr lvl="1"/>
            <a:r>
              <a:rPr lang="en-US" dirty="0"/>
              <a:t>Course goal: make maintenance easier</a:t>
            </a:r>
          </a:p>
          <a:p>
            <a:pPr lvl="1"/>
            <a:r>
              <a:rPr lang="en-US" dirty="0"/>
              <a:t>Why?</a:t>
            </a:r>
          </a:p>
          <a:p>
            <a:r>
              <a:rPr lang="en-US" dirty="0"/>
              <a:t>Each pattern:</a:t>
            </a:r>
          </a:p>
          <a:p>
            <a:pPr lvl="1"/>
            <a:r>
              <a:rPr lang="en-US" dirty="0"/>
              <a:t>Problem statement: what problem is being solved</a:t>
            </a:r>
          </a:p>
          <a:p>
            <a:pPr lvl="2"/>
            <a:r>
              <a:rPr lang="en-US" dirty="0"/>
              <a:t>How maintenance improved</a:t>
            </a:r>
          </a:p>
          <a:p>
            <a:pPr lvl="1"/>
            <a:r>
              <a:rPr lang="en-US" dirty="0"/>
              <a:t>Name: allows communication</a:t>
            </a:r>
          </a:p>
          <a:p>
            <a:pPr lvl="1"/>
            <a:r>
              <a:rPr lang="en-US" dirty="0"/>
              <a:t>Solution: class design</a:t>
            </a:r>
          </a:p>
          <a:p>
            <a:pPr lvl="1"/>
            <a:r>
              <a:rPr lang="en-US" dirty="0"/>
              <a:t>Advantages </a:t>
            </a:r>
            <a:r>
              <a:rPr lang="mr-IN" dirty="0"/>
              <a:t>–</a:t>
            </a:r>
            <a:r>
              <a:rPr lang="en-US" dirty="0"/>
              <a:t> what is improved in the design</a:t>
            </a:r>
          </a:p>
          <a:p>
            <a:pPr lvl="1"/>
            <a:r>
              <a:rPr lang="en-US" dirty="0"/>
              <a:t>Shortcomings </a:t>
            </a:r>
            <a:r>
              <a:rPr lang="mr-IN" dirty="0"/>
              <a:t>–</a:t>
            </a:r>
            <a:r>
              <a:rPr lang="en-US" dirty="0"/>
              <a:t> negatives of using the pattern</a:t>
            </a:r>
          </a:p>
          <a:p>
            <a:r>
              <a:rPr lang="en-US" dirty="0"/>
              <a:t>Reusing </a:t>
            </a:r>
            <a:r>
              <a:rPr lang="en-US" i="1" dirty="0"/>
              <a:t>approaches</a:t>
            </a:r>
            <a:r>
              <a:rPr lang="en-US" dirty="0"/>
              <a:t>, not specific code or algorithms</a:t>
            </a:r>
          </a:p>
        </p:txBody>
      </p:sp>
    </p:spTree>
    <p:extLst>
      <p:ext uri="{BB962C8B-B14F-4D97-AF65-F5344CB8AC3E}">
        <p14:creationId xmlns:p14="http://schemas.microsoft.com/office/powerpoint/2010/main" val="130724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1975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BFBFBF"/>
                </a:solidFill>
              </a:rPr>
              <a:t>Scenario: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System built around a class by Vendor1</a:t>
            </a:r>
          </a:p>
          <a:p>
            <a:pPr lvl="2"/>
            <a:r>
              <a:rPr lang="en-US" dirty="0">
                <a:solidFill>
                  <a:srgbClr val="BFBFBF"/>
                </a:solidFill>
              </a:rPr>
              <a:t>Purchased when build application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Vendor1 goes out of business, and you need an update</a:t>
            </a:r>
          </a:p>
          <a:p>
            <a:pPr lvl="1"/>
            <a:r>
              <a:rPr lang="en-US" dirty="0">
                <a:solidFill>
                  <a:srgbClr val="BFBFBF"/>
                </a:solidFill>
              </a:rPr>
              <a:t>Will replace by </a:t>
            </a:r>
            <a:r>
              <a:rPr lang="en-US">
                <a:solidFill>
                  <a:srgbClr val="BFBFBF"/>
                </a:solidFill>
              </a:rPr>
              <a:t>Vendor2’s library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Line 2"/>
          <p:cNvSpPr/>
          <p:nvPr/>
        </p:nvSpPr>
        <p:spPr>
          <a:xfrm flipH="1">
            <a:off x="4169868" y="3802145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4170948" y="380142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4170948" y="5553905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5466228" y="3801425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546622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7142748" y="3801425"/>
            <a:ext cx="17524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8895228" y="3801425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7218708" y="5553905"/>
            <a:ext cx="175284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>
            <a:off x="7142748" y="3801425"/>
            <a:ext cx="60948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Line 11"/>
          <p:cNvSpPr/>
          <p:nvPr/>
        </p:nvSpPr>
        <p:spPr>
          <a:xfrm flipH="1">
            <a:off x="7218708" y="4715825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4" name="CustomShape 12"/>
          <p:cNvSpPr/>
          <p:nvPr/>
        </p:nvSpPr>
        <p:spPr>
          <a:xfrm>
            <a:off x="4247268" y="4258625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15" name="CustomShape 13"/>
          <p:cNvSpPr/>
          <p:nvPr/>
        </p:nvSpPr>
        <p:spPr>
          <a:xfrm>
            <a:off x="7828548" y="4715825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Vendor1 Class</a:t>
            </a:r>
            <a:endParaRPr dirty="0"/>
          </a:p>
        </p:txBody>
      </p:sp>
      <p:sp>
        <p:nvSpPr>
          <p:cNvPr id="16" name="CustomShape 15"/>
          <p:cNvSpPr/>
          <p:nvPr/>
        </p:nvSpPr>
        <p:spPr>
          <a:xfrm>
            <a:off x="5447868" y="5858825"/>
            <a:ext cx="222012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Vendor1 interface</a:t>
            </a:r>
            <a:endParaRPr dirty="0"/>
          </a:p>
        </p:txBody>
      </p:sp>
      <p:sp>
        <p:nvSpPr>
          <p:cNvPr id="17" name="CustomShape 16"/>
          <p:cNvSpPr/>
          <p:nvPr/>
        </p:nvSpPr>
        <p:spPr>
          <a:xfrm rot="5400000" flipV="1">
            <a:off x="5694828" y="5248625"/>
            <a:ext cx="914040" cy="30456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18" name="CustomShape 17"/>
          <p:cNvSpPr/>
          <p:nvPr/>
        </p:nvSpPr>
        <p:spPr>
          <a:xfrm rot="5400000" flipH="1" flipV="1">
            <a:off x="6303948" y="4791785"/>
            <a:ext cx="1218960" cy="914040"/>
          </a:xfrm>
          <a:prstGeom prst="straightConnector1">
            <a:avLst/>
          </a:prstGeom>
          <a:solidFill>
            <a:srgbClr val="41AEBD"/>
          </a:solidFill>
          <a:ln w="9360">
            <a:solidFill>
              <a:srgbClr val="FFFFFF"/>
            </a:solidFill>
            <a:miter/>
            <a:tailEnd type="arrow" w="med" len="med"/>
          </a:ln>
        </p:spPr>
      </p:sp>
    </p:spTree>
    <p:extLst>
      <p:ext uri="{BB962C8B-B14F-4D97-AF65-F5344CB8AC3E}">
        <p14:creationId xmlns:p14="http://schemas.microsoft.com/office/powerpoint/2010/main" val="64439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Original Configuration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41945" y="2374688"/>
            <a:ext cx="7136280" cy="38523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3488425" y="1690688"/>
            <a:ext cx="452520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Assumption: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ClientApp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is heavily dependent on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endParaRPr lang="en-US" dirty="0"/>
          </a:p>
          <a:p>
            <a:pPr marL="342900" indent="-342900">
              <a:lnSpc>
                <a:spcPct val="10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many calls to various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methods.</a:t>
            </a:r>
            <a:endParaRPr dirty="0"/>
          </a:p>
        </p:txBody>
      </p:sp>
      <p:sp>
        <p:nvSpPr>
          <p:cNvPr id="6" name="CustomShape 3"/>
          <p:cNvSpPr/>
          <p:nvPr/>
        </p:nvSpPr>
        <p:spPr>
          <a:xfrm>
            <a:off x="7891945" y="3809648"/>
            <a:ext cx="4015440" cy="1918440"/>
          </a:xfrm>
          <a:prstGeom prst="rect">
            <a:avLst/>
          </a:prstGeom>
          <a:gradFill>
            <a:gsLst>
              <a:gs pos="0">
                <a:srgbClr val="FBEEA7"/>
              </a:gs>
              <a:gs pos="100000">
                <a:srgbClr val="F9EA98"/>
              </a:gs>
            </a:gsLst>
            <a:lin ang="5400000"/>
          </a:gradFill>
          <a:ln w="6480">
            <a:solidFill>
              <a:srgbClr val="F4DE3A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7DA62C"/>
                </a:solidFill>
                <a:latin typeface="Corbel"/>
              </a:rPr>
              <a:t>Commonly, </a:t>
            </a:r>
            <a:r>
              <a:rPr lang="en-US" sz="2400" dirty="0" err="1">
                <a:solidFill>
                  <a:srgbClr val="7DA62C"/>
                </a:solidFill>
                <a:latin typeface="Corbel"/>
              </a:rPr>
              <a:t>ServiceProvider</a:t>
            </a:r>
            <a:r>
              <a:rPr lang="en-US" sz="2400" dirty="0">
                <a:solidFill>
                  <a:srgbClr val="7DA62C"/>
                </a:solidFill>
                <a:latin typeface="Corbel"/>
              </a:rPr>
              <a:t> implements numerous methods (more than shown here)</a:t>
            </a:r>
            <a:endParaRPr dirty="0"/>
          </a:p>
        </p:txBody>
      </p:sp>
      <p:sp>
        <p:nvSpPr>
          <p:cNvPr id="7" name="CustomShape 4"/>
          <p:cNvSpPr/>
          <p:nvPr/>
        </p:nvSpPr>
        <p:spPr>
          <a:xfrm flipH="1">
            <a:off x="2216545" y="2475488"/>
            <a:ext cx="1271520" cy="29880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8" name="CustomShape 5"/>
          <p:cNvSpPr/>
          <p:nvPr/>
        </p:nvSpPr>
        <p:spPr>
          <a:xfrm flipH="1">
            <a:off x="6892585" y="4594448"/>
            <a:ext cx="998280" cy="784440"/>
          </a:xfrm>
          <a:prstGeom prst="straightConnector1">
            <a:avLst/>
          </a:prstGeom>
          <a:noFill/>
          <a:ln w="41400">
            <a:solidFill>
              <a:srgbClr val="608F3D"/>
            </a:solidFill>
            <a:miter/>
            <a:tailEnd type="arrow" w="med" len="med"/>
          </a:ln>
        </p:spPr>
      </p:sp>
      <p:sp>
        <p:nvSpPr>
          <p:cNvPr id="9" name="TextBox 8"/>
          <p:cNvSpPr txBox="1"/>
          <p:nvPr/>
        </p:nvSpPr>
        <p:spPr>
          <a:xfrm>
            <a:off x="8431243" y="558806"/>
            <a:ext cx="36003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/>
              <a:t>Vendor2: similar class, but new interface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Change all the calls to </a:t>
            </a:r>
            <a:r>
              <a:rPr lang="en-US" sz="2800" dirty="0" err="1"/>
              <a:t>methodA</a:t>
            </a:r>
            <a:r>
              <a:rPr lang="en-US" sz="2800" dirty="0"/>
              <a:t>, </a:t>
            </a:r>
            <a:r>
              <a:rPr lang="en-US" sz="2800" dirty="0" err="1"/>
              <a:t>etc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199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Adapter (Wrapper) Pattern</a:t>
            </a:r>
          </a:p>
        </p:txBody>
      </p:sp>
      <p:sp>
        <p:nvSpPr>
          <p:cNvPr id="4" name="Line 2"/>
          <p:cNvSpPr/>
          <p:nvPr/>
        </p:nvSpPr>
        <p:spPr>
          <a:xfrm flipH="1">
            <a:off x="6075271" y="1934524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5" name="Line 3"/>
          <p:cNvSpPr/>
          <p:nvPr/>
        </p:nvSpPr>
        <p:spPr>
          <a:xfrm>
            <a:off x="6075991" y="193380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6" name="Line 4"/>
          <p:cNvSpPr/>
          <p:nvPr/>
        </p:nvSpPr>
        <p:spPr>
          <a:xfrm>
            <a:off x="6075991" y="368628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7" name="Line 5"/>
          <p:cNvSpPr/>
          <p:nvPr/>
        </p:nvSpPr>
        <p:spPr>
          <a:xfrm>
            <a:off x="7371271" y="193380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8" name="Line 6"/>
          <p:cNvSpPr/>
          <p:nvPr/>
        </p:nvSpPr>
        <p:spPr>
          <a:xfrm flipH="1">
            <a:off x="7371271" y="2848204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9" name="Line 7"/>
          <p:cNvSpPr/>
          <p:nvPr/>
        </p:nvSpPr>
        <p:spPr>
          <a:xfrm>
            <a:off x="9733591" y="1933804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0" name="Line 8"/>
          <p:cNvSpPr/>
          <p:nvPr/>
        </p:nvSpPr>
        <p:spPr>
          <a:xfrm>
            <a:off x="10800271" y="1933804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1" name="Line 9"/>
          <p:cNvSpPr/>
          <p:nvPr/>
        </p:nvSpPr>
        <p:spPr>
          <a:xfrm flipH="1" flipV="1">
            <a:off x="9657271" y="368628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2" name="Line 10"/>
          <p:cNvSpPr/>
          <p:nvPr/>
        </p:nvSpPr>
        <p:spPr>
          <a:xfrm flipH="1">
            <a:off x="9657271" y="193380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3" name="CustomShape 11"/>
          <p:cNvSpPr/>
          <p:nvPr/>
        </p:nvSpPr>
        <p:spPr>
          <a:xfrm>
            <a:off x="9606511" y="256884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14" name="Line 12"/>
          <p:cNvSpPr/>
          <p:nvPr/>
        </p:nvSpPr>
        <p:spPr>
          <a:xfrm>
            <a:off x="9606511" y="308940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5" name="Line 13"/>
          <p:cNvSpPr/>
          <p:nvPr/>
        </p:nvSpPr>
        <p:spPr>
          <a:xfrm flipH="1">
            <a:off x="6151951" y="4371364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6" name="Line 14"/>
          <p:cNvSpPr/>
          <p:nvPr/>
        </p:nvSpPr>
        <p:spPr>
          <a:xfrm>
            <a:off x="6153031" y="4370284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7" name="Line 15"/>
          <p:cNvSpPr/>
          <p:nvPr/>
        </p:nvSpPr>
        <p:spPr>
          <a:xfrm>
            <a:off x="6153031" y="6123124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8" name="Line 16"/>
          <p:cNvSpPr/>
          <p:nvPr/>
        </p:nvSpPr>
        <p:spPr>
          <a:xfrm>
            <a:off x="7448311" y="4370284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" name="Line 17"/>
          <p:cNvSpPr/>
          <p:nvPr/>
        </p:nvSpPr>
        <p:spPr>
          <a:xfrm flipH="1">
            <a:off x="7448311" y="5284684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" name="Line 18"/>
          <p:cNvSpPr/>
          <p:nvPr/>
        </p:nvSpPr>
        <p:spPr>
          <a:xfrm>
            <a:off x="9810631" y="4370284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" name="Line 19"/>
          <p:cNvSpPr/>
          <p:nvPr/>
        </p:nvSpPr>
        <p:spPr>
          <a:xfrm>
            <a:off x="10877311" y="4370284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2" name="Line 20"/>
          <p:cNvSpPr/>
          <p:nvPr/>
        </p:nvSpPr>
        <p:spPr>
          <a:xfrm flipH="1" flipV="1">
            <a:off x="9734311" y="6123124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3" name="Line 21"/>
          <p:cNvSpPr/>
          <p:nvPr/>
        </p:nvSpPr>
        <p:spPr>
          <a:xfrm flipH="1">
            <a:off x="9734311" y="4370284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4" name="CustomShape 22"/>
          <p:cNvSpPr/>
          <p:nvPr/>
        </p:nvSpPr>
        <p:spPr>
          <a:xfrm>
            <a:off x="9683551" y="5005684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5" name="Line 23"/>
          <p:cNvSpPr/>
          <p:nvPr/>
        </p:nvSpPr>
        <p:spPr>
          <a:xfrm>
            <a:off x="9683551" y="5526244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6" name="Line 24"/>
          <p:cNvSpPr/>
          <p:nvPr/>
        </p:nvSpPr>
        <p:spPr>
          <a:xfrm>
            <a:off x="8285671" y="4372084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7" name="Line 25"/>
          <p:cNvSpPr/>
          <p:nvPr/>
        </p:nvSpPr>
        <p:spPr>
          <a:xfrm flipH="1">
            <a:off x="8285671" y="5286484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8" name="Line 26"/>
          <p:cNvSpPr/>
          <p:nvPr/>
        </p:nvSpPr>
        <p:spPr>
          <a:xfrm flipH="1">
            <a:off x="9022231" y="4448404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9" name="CustomShape 27"/>
          <p:cNvSpPr/>
          <p:nvPr/>
        </p:nvSpPr>
        <p:spPr>
          <a:xfrm>
            <a:off x="8971831" y="5083444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30" name="Line 28"/>
          <p:cNvSpPr/>
          <p:nvPr/>
        </p:nvSpPr>
        <p:spPr>
          <a:xfrm>
            <a:off x="8971471" y="5604004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1" name="Line 29"/>
          <p:cNvSpPr/>
          <p:nvPr/>
        </p:nvSpPr>
        <p:spPr>
          <a:xfrm>
            <a:off x="8285671" y="4372084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2" name="Line 30"/>
          <p:cNvSpPr/>
          <p:nvPr/>
        </p:nvSpPr>
        <p:spPr>
          <a:xfrm>
            <a:off x="8285671" y="6124564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33" name="CustomShape 31"/>
          <p:cNvSpPr/>
          <p:nvPr/>
        </p:nvSpPr>
        <p:spPr>
          <a:xfrm>
            <a:off x="6152311" y="2391004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4" name="CustomShape 32"/>
          <p:cNvSpPr/>
          <p:nvPr/>
        </p:nvSpPr>
        <p:spPr>
          <a:xfrm>
            <a:off x="9733591" y="284820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5" name="CustomShape 33"/>
          <p:cNvSpPr/>
          <p:nvPr/>
        </p:nvSpPr>
        <p:spPr>
          <a:xfrm>
            <a:off x="9886231" y="5210524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36" name="CustomShape 34"/>
          <p:cNvSpPr/>
          <p:nvPr/>
        </p:nvSpPr>
        <p:spPr>
          <a:xfrm>
            <a:off x="6228631" y="4829284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37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38" name="CustomShape 36"/>
          <p:cNvSpPr/>
          <p:nvPr/>
        </p:nvSpPr>
        <p:spPr>
          <a:xfrm>
            <a:off x="932131" y="2077444"/>
            <a:ext cx="3736122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Adapter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 sz="2000"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82635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Adapter</a:t>
            </a:r>
          </a:p>
        </p:txBody>
      </p:sp>
      <p:pic>
        <p:nvPicPr>
          <p:cNvPr id="4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5" name="CustomShape 2"/>
          <p:cNvSpPr/>
          <p:nvPr/>
        </p:nvSpPr>
        <p:spPr>
          <a:xfrm>
            <a:off x="5129428" y="4704985"/>
            <a:ext cx="1933143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chemeClr val="accent1"/>
                </a:solidFill>
                <a:latin typeface="Corbel"/>
              </a:rPr>
              <a:t>1. The original </a:t>
            </a:r>
            <a:r>
              <a:rPr lang="en-US" sz="2000" b="1" dirty="0" err="1">
                <a:solidFill>
                  <a:schemeClr val="accent1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chemeClr val="accent1"/>
                </a:solidFill>
                <a:latin typeface="Corbel"/>
              </a:rPr>
              <a:t> class is obsolete and discarded</a:t>
            </a:r>
            <a:endParaRPr sz="2000" dirty="0">
              <a:solidFill>
                <a:schemeClr val="accent1"/>
              </a:solidFill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256871" y="1027906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sz="2000" dirty="0"/>
          </a:p>
        </p:txBody>
      </p:sp>
      <p:sp>
        <p:nvSpPr>
          <p:cNvPr id="7" name="CustomShape 4"/>
          <p:cNvSpPr/>
          <p:nvPr/>
        </p:nvSpPr>
        <p:spPr>
          <a:xfrm>
            <a:off x="8205679" y="2739104"/>
            <a:ext cx="3637799" cy="1937538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sz="2000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declaring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same methods as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the original 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is created. </a:t>
            </a:r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Client MUST use this interface!</a:t>
            </a:r>
            <a:endParaRPr sz="2000" dirty="0"/>
          </a:p>
        </p:txBody>
      </p:sp>
      <p:sp>
        <p:nvSpPr>
          <p:cNvPr id="8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FFFFFF"/>
                </a:solidFill>
                <a:latin typeface="Corbel"/>
              </a:rPr>
              <a:t>Different set of methods </a:t>
            </a:r>
            <a:r>
              <a:rPr lang="mr-IN" sz="2000" dirty="0">
                <a:solidFill>
                  <a:srgbClr val="FFFFFF"/>
                </a:solidFill>
                <a:latin typeface="Corbel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Corbel"/>
              </a:rPr>
              <a:t> the </a:t>
            </a:r>
            <a:r>
              <a:rPr lang="en-US" sz="2000" b="1" dirty="0" err="1">
                <a:solidFill>
                  <a:srgbClr val="FFFFFF"/>
                </a:solidFill>
                <a:latin typeface="Corbel"/>
              </a:rPr>
              <a:t>adaptee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78175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Adapter Pattern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53" y="1825625"/>
            <a:ext cx="6737684" cy="479289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Note client calls original method</a:t>
            </a:r>
          </a:p>
          <a:p>
            <a:r>
              <a:rPr lang="en-US" dirty="0"/>
              <a:t>That method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delegates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to the new service provider</a:t>
            </a:r>
          </a:p>
          <a:p>
            <a:r>
              <a:rPr lang="en-US" dirty="0"/>
              <a:t>Typically: the implementation of </a:t>
            </a:r>
            <a:r>
              <a:rPr lang="en-US" dirty="0" err="1"/>
              <a:t>methodA</a:t>
            </a:r>
            <a:r>
              <a:rPr lang="en-US" dirty="0"/>
              <a:t> will be short</a:t>
            </a:r>
          </a:p>
          <a:p>
            <a:pPr lvl="1"/>
            <a:r>
              <a:rPr lang="en-US" dirty="0"/>
              <a:t>simply call one or two methods in </a:t>
            </a:r>
            <a:r>
              <a:rPr lang="en-US" dirty="0" err="1"/>
              <a:t>NewServiceProvider</a:t>
            </a:r>
            <a:endParaRPr lang="en-US" dirty="0"/>
          </a:p>
          <a:p>
            <a:r>
              <a:rPr lang="en-US" dirty="0"/>
              <a:t>However, may have a complex interface </a:t>
            </a:r>
          </a:p>
          <a:p>
            <a:pPr lvl="1"/>
            <a:r>
              <a:rPr lang="en-US" dirty="0"/>
              <a:t>may need to construct additional information</a:t>
            </a:r>
          </a:p>
          <a:p>
            <a:pPr lvl="1"/>
            <a:r>
              <a:rPr lang="en-US" dirty="0"/>
              <a:t>Example: making a 3-D character move on a screen</a:t>
            </a:r>
          </a:p>
          <a:p>
            <a:r>
              <a:rPr lang="en-US" dirty="0"/>
              <a:t>Result from </a:t>
            </a:r>
            <a:r>
              <a:rPr lang="en-US" dirty="0" err="1"/>
              <a:t>adaptee</a:t>
            </a:r>
            <a:r>
              <a:rPr lang="en-US" dirty="0"/>
              <a:t>: must translate back to the results expected by the client</a:t>
            </a:r>
          </a:p>
          <a:p>
            <a:r>
              <a:rPr lang="en-US" dirty="0"/>
              <a:t>Only changes to the clients: </a:t>
            </a:r>
          </a:p>
          <a:p>
            <a:pPr lvl="1"/>
            <a:r>
              <a:rPr lang="en-US" dirty="0"/>
              <a:t>Declare variables using the interface type</a:t>
            </a:r>
          </a:p>
          <a:p>
            <a:pPr lvl="1"/>
            <a:r>
              <a:rPr lang="en-US" dirty="0"/>
              <a:t>Create instance(s) of the adapter instead of the original vendor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10" y="1976552"/>
            <a:ext cx="4201427" cy="2605948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83524679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9886</TotalTime>
  <Words>967</Words>
  <Application>Microsoft Macintosh PowerPoint</Application>
  <PresentationFormat>Widescreen</PresentationFormat>
  <Paragraphs>155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Corbel</vt:lpstr>
      <vt:lpstr>Depth</vt:lpstr>
      <vt:lpstr> 2. Adapter</vt:lpstr>
      <vt:lpstr>Null Object Pattern, revisited</vt:lpstr>
      <vt:lpstr>Null Object Pattern, revisited</vt:lpstr>
      <vt:lpstr>Design Patterns</vt:lpstr>
      <vt:lpstr>Pattern #2</vt:lpstr>
      <vt:lpstr>Original Configuration</vt:lpstr>
      <vt:lpstr>Solution: Adapter (Wrapper) Pattern</vt:lpstr>
      <vt:lpstr>Applying Adapter</vt:lpstr>
      <vt:lpstr>The Adapter Pattern features</vt:lpstr>
      <vt:lpstr>Example: lighting a room</vt:lpstr>
      <vt:lpstr>When to use Adapter</vt:lpstr>
      <vt:lpstr>Adapter: a structural design pattern</vt:lpstr>
      <vt:lpstr>Adapter as a design pattern</vt:lpstr>
      <vt:lpstr>What we’ve accomplished</vt:lpstr>
      <vt:lpstr>Application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212</cp:revision>
  <dcterms:created xsi:type="dcterms:W3CDTF">2014-08-01T20:24:53Z</dcterms:created>
  <dcterms:modified xsi:type="dcterms:W3CDTF">2021-12-07T03:15:11Z</dcterms:modified>
</cp:coreProperties>
</file>