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1"/>
  </p:notesMasterIdLst>
  <p:sldIdLst>
    <p:sldId id="256" r:id="rId2"/>
    <p:sldId id="257" r:id="rId3"/>
    <p:sldId id="261" r:id="rId4"/>
    <p:sldId id="290" r:id="rId5"/>
    <p:sldId id="277" r:id="rId6"/>
    <p:sldId id="279" r:id="rId7"/>
    <p:sldId id="278" r:id="rId8"/>
    <p:sldId id="281" r:id="rId9"/>
    <p:sldId id="280" r:id="rId10"/>
    <p:sldId id="291" r:id="rId11"/>
    <p:sldId id="282" r:id="rId12"/>
    <p:sldId id="283" r:id="rId13"/>
    <p:sldId id="284" r:id="rId14"/>
    <p:sldId id="292" r:id="rId15"/>
    <p:sldId id="293" r:id="rId16"/>
    <p:sldId id="285" r:id="rId17"/>
    <p:sldId id="287" r:id="rId18"/>
    <p:sldId id="286" r:id="rId19"/>
    <p:sldId id="28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76" autoAdjust="0"/>
    <p:restoredTop sz="89241" autoAdjust="0"/>
  </p:normalViewPr>
  <p:slideViewPr>
    <p:cSldViewPr snapToGrid="0">
      <p:cViewPr varScale="1">
        <p:scale>
          <a:sx n="52" d="100"/>
          <a:sy n="52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statements are to be avoided when the domain drives separating the cases into distinct classes!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92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often don’t draw the detailed diagram </a:t>
            </a:r>
            <a:r>
              <a:rPr lang="mr-IN" dirty="0"/>
              <a:t>–</a:t>
            </a:r>
            <a:r>
              <a:rPr lang="en-US" dirty="0"/>
              <a:t> I can see this in</a:t>
            </a:r>
            <a:r>
              <a:rPr lang="en-US" baseline="0" dirty="0"/>
              <a:t> the class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define “unnecessary” later!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objects: clear responsibilities – have students pick those out</a:t>
            </a:r>
          </a:p>
          <a:p>
            <a:r>
              <a:rPr lang="en-US" dirty="0"/>
              <a:t>* Student: user; Restaurant: capture location; Place: a type of restaurant; owner: sets menu; Customer: user – better than student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5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Customer does something with phone, chooses</a:t>
            </a:r>
            <a:r>
              <a:rPr lang="en-US" baseline="0" dirty="0"/>
              <a:t> a restaurant. Owner distributes menu. None of this makes sense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85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6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there are problems still – where do menu items come from? how do we create the master menu? These are issues that get refined a few slides from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09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fixes some of the problems from the earlier slide (using the same scenario, but answering the question of finding close restaurants before identifying the menu items.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5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added </a:t>
            </a:r>
            <a:r>
              <a:rPr lang="en-US" dirty="0" err="1"/>
              <a:t>restaurantsWithinDistance</a:t>
            </a:r>
            <a:r>
              <a:rPr lang="en-US" dirty="0"/>
              <a:t>,</a:t>
            </a:r>
            <a:r>
              <a:rPr lang="en-US" baseline="0" dirty="0"/>
              <a:t> etc.; didn’t list operations on </a:t>
            </a:r>
            <a:r>
              <a:rPr lang="en-US" baseline="0" dirty="0" err="1"/>
              <a:t>MealWheel</a:t>
            </a:r>
            <a:r>
              <a:rPr lang="en-US" baseline="0" dirty="0"/>
              <a:t>, though could have.</a:t>
            </a:r>
          </a:p>
          <a:p>
            <a:r>
              <a:rPr lang="en-US" baseline="0" dirty="0"/>
              <a:t>Note that each operation is in the TARGET class</a:t>
            </a:r>
          </a:p>
          <a:p>
            <a:r>
              <a:rPr lang="en-US" baseline="0" dirty="0"/>
              <a:t>&gt; this is much closer to an implementable system, which is the goal! Refine class diagram until can build the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>
                <a:solidFill>
                  <a:schemeClr val="tx1"/>
                </a:solidFill>
              </a:rPr>
              <a:t>5:  </a:t>
            </a:r>
            <a:r>
              <a:rPr lang="en-US" sz="7200" dirty="0">
                <a:solidFill>
                  <a:schemeClr val="tx1"/>
                </a:solidFill>
              </a:rPr>
              <a:t>Object-oriented</a:t>
            </a:r>
            <a:br>
              <a:rPr lang="en-US" sz="7200" dirty="0">
                <a:solidFill>
                  <a:schemeClr val="tx1"/>
                </a:solidFill>
              </a:rPr>
            </a:br>
            <a:r>
              <a:rPr lang="en-US" sz="7200" dirty="0">
                <a:solidFill>
                  <a:schemeClr val="tx1"/>
                </a:solidFill>
              </a:rPr>
              <a:t> Analysis &amp;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" y="450983"/>
            <a:ext cx="8732853" cy="6229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893" y="464949"/>
            <a:ext cx="3030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Changes: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Added </a:t>
            </a:r>
            <a:r>
              <a:rPr lang="en-US" sz="2400" dirty="0" err="1"/>
              <a:t>MealWheel</a:t>
            </a:r>
            <a:r>
              <a:rPr lang="en-US" sz="2400" dirty="0"/>
              <a:t> App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System is not a domain object, but useful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err="1"/>
              <a:t>MasterMenu</a:t>
            </a:r>
            <a:r>
              <a:rPr lang="en-US" sz="2400" dirty="0"/>
              <a:t>: list all items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Restaurant: does it have an item? How far away?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But why notify the restaurant?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No state change with operation</a:t>
            </a:r>
          </a:p>
        </p:txBody>
      </p:sp>
    </p:spTree>
    <p:extLst>
      <p:ext uri="{BB962C8B-B14F-4D97-AF65-F5344CB8AC3E}">
        <p14:creationId xmlns:p14="http://schemas.microsoft.com/office/powerpoint/2010/main" val="33907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440" y="160229"/>
            <a:ext cx="9423400" cy="651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24463" y="5326485"/>
            <a:ext cx="5057941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Note many new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AreaRestaurants</a:t>
            </a:r>
            <a:r>
              <a:rPr lang="en-US" sz="2400" dirty="0">
                <a:solidFill>
                  <a:schemeClr val="tx1"/>
                </a:solidFill>
              </a:rPr>
              <a:t> class: opportunity to restrict list by “close” restaurants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39F71B-373C-4810-9EE6-9E49638526B1}"/>
              </a:ext>
            </a:extLst>
          </p:cNvPr>
          <p:cNvSpPr txBox="1"/>
          <p:nvPr/>
        </p:nvSpPr>
        <p:spPr>
          <a:xfrm>
            <a:off x="3456432" y="3279280"/>
            <a:ext cx="1354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displayMenuItems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189573-1449-44E9-9E56-FAA57C7C9A78}"/>
              </a:ext>
            </a:extLst>
          </p:cNvPr>
          <p:cNvSpPr txBox="1"/>
          <p:nvPr/>
        </p:nvSpPr>
        <p:spPr>
          <a:xfrm>
            <a:off x="3456432" y="4126624"/>
            <a:ext cx="1993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displayRestaurantsWithItem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41A730-C803-4E7F-9592-C8E383D60F01}"/>
              </a:ext>
            </a:extLst>
          </p:cNvPr>
          <p:cNvSpPr txBox="1"/>
          <p:nvPr/>
        </p:nvSpPr>
        <p:spPr>
          <a:xfrm>
            <a:off x="3483497" y="5187986"/>
            <a:ext cx="1884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displayRestaurantLocation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9F885-C5F1-3F4B-AE82-993D78AFD7D4}"/>
              </a:ext>
            </a:extLst>
          </p:cNvPr>
          <p:cNvSpPr txBox="1"/>
          <p:nvPr/>
        </p:nvSpPr>
        <p:spPr>
          <a:xfrm>
            <a:off x="68694" y="90820"/>
            <a:ext cx="303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Further Refinements</a:t>
            </a:r>
          </a:p>
        </p:txBody>
      </p:sp>
    </p:spTree>
    <p:extLst>
      <p:ext uri="{BB962C8B-B14F-4D97-AF65-F5344CB8AC3E}">
        <p14:creationId xmlns:p14="http://schemas.microsoft.com/office/powerpoint/2010/main" val="211454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alphaModFix am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591" y="176892"/>
            <a:ext cx="9423400" cy="65151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85" y="3194956"/>
            <a:ext cx="9753600" cy="3276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4B9282-4718-1344-8521-B56932856AF1}"/>
              </a:ext>
            </a:extLst>
          </p:cNvPr>
          <p:cNvSpPr txBox="1"/>
          <p:nvPr/>
        </p:nvSpPr>
        <p:spPr>
          <a:xfrm>
            <a:off x="162294" y="1404860"/>
            <a:ext cx="2008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Updated Class Diagram</a:t>
            </a:r>
          </a:p>
        </p:txBody>
      </p:sp>
    </p:spTree>
    <p:extLst>
      <p:ext uri="{BB962C8B-B14F-4D97-AF65-F5344CB8AC3E}">
        <p14:creationId xmlns:p14="http://schemas.microsoft.com/office/powerpoint/2010/main" val="480084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50" y="286430"/>
            <a:ext cx="2466702" cy="1398360"/>
          </a:xfrm>
        </p:spPr>
        <p:txBody>
          <a:bodyPr>
            <a:normAutofit/>
          </a:bodyPr>
          <a:lstStyle/>
          <a:p>
            <a:r>
              <a:rPr lang="en-US" sz="4400" dirty="0"/>
              <a:t>General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301" y="3262267"/>
            <a:ext cx="11028459" cy="345204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No dynamic relationships - capture things that don’t change during run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Dynamic relationships rarely change interfaces</a:t>
            </a:r>
          </a:p>
          <a:p>
            <a:r>
              <a:rPr lang="en-US" dirty="0">
                <a:solidFill>
                  <a:schemeClr val="tx1"/>
                </a:solidFill>
              </a:rPr>
              <a:t>Minimal directionality, few attribute/operation types; only where known</a:t>
            </a:r>
          </a:p>
          <a:p>
            <a:r>
              <a:rPr lang="en-US" dirty="0">
                <a:solidFill>
                  <a:schemeClr val="tx1"/>
                </a:solidFill>
              </a:rPr>
              <a:t>No association labels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these clutter diagram and add little value beyond “x has y”</a:t>
            </a:r>
          </a:p>
          <a:p>
            <a:r>
              <a:rPr lang="en-US" dirty="0">
                <a:solidFill>
                  <a:schemeClr val="tx1"/>
                </a:solidFill>
              </a:rPr>
              <a:t>Capture multiplicities!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generally 1 or *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1..* usually not true at start, and 1..n (or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..n) is generally unnecessary detail.</a:t>
            </a:r>
          </a:p>
          <a:p>
            <a:r>
              <a:rPr lang="en-US" dirty="0">
                <a:solidFill>
                  <a:schemeClr val="tx1"/>
                </a:solidFill>
              </a:rPr>
              <a:t>Don’t list getters, they are assumed, but could list setters</a:t>
            </a:r>
          </a:p>
          <a:p>
            <a:r>
              <a:rPr lang="en-US" dirty="0">
                <a:solidFill>
                  <a:schemeClr val="tx1"/>
                </a:solidFill>
              </a:rPr>
              <a:t>Don’t list constructors; they can also be assumed at this point</a:t>
            </a:r>
          </a:p>
          <a:p>
            <a:r>
              <a:rPr lang="en-US" dirty="0">
                <a:solidFill>
                  <a:schemeClr val="tx1"/>
                </a:solidFill>
              </a:rPr>
              <a:t>Type returned by </a:t>
            </a:r>
            <a:r>
              <a:rPr lang="en-US" dirty="0" err="1">
                <a:solidFill>
                  <a:schemeClr val="tx1"/>
                </a:solidFill>
              </a:rPr>
              <a:t>distinctMenuItems</a:t>
            </a:r>
            <a:r>
              <a:rPr lang="en-US" dirty="0">
                <a:solidFill>
                  <a:schemeClr val="tx1"/>
                </a:solidFill>
              </a:rPr>
              <a:t> is a bit vague; ok at high level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37" y="277424"/>
            <a:ext cx="8378734" cy="28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3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C34F-FE48-D241-BB49-C8CED277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Domain-driven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42A26-8F6C-B344-8EF2-DD2FCBF2C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the story</a:t>
            </a:r>
          </a:p>
          <a:p>
            <a:pPr marL="457200" lvl="1" indent="0">
              <a:buNone/>
            </a:pPr>
            <a:r>
              <a:rPr lang="en-US" dirty="0"/>
              <a:t>As a budget-conscious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the application to pick a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fast-food restaurant </a:t>
            </a:r>
            <a:r>
              <a:rPr lang="en-US" dirty="0"/>
              <a:t>because I like to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avoid</a:t>
            </a:r>
            <a:r>
              <a:rPr lang="en-US" dirty="0"/>
              <a:t> places where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tips</a:t>
            </a:r>
            <a:r>
              <a:rPr lang="en-US" dirty="0"/>
              <a:t> are expected.</a:t>
            </a:r>
          </a:p>
          <a:p>
            <a:r>
              <a:rPr lang="en-US" dirty="0"/>
              <a:t>Implication: different types of restaurants are important to the domain</a:t>
            </a:r>
          </a:p>
          <a:p>
            <a:pPr lvl="1"/>
            <a:r>
              <a:rPr lang="en-US" dirty="0"/>
              <a:t>Introducing fast-food restaurants implies other types are needed</a:t>
            </a:r>
          </a:p>
          <a:p>
            <a:pPr lvl="1"/>
            <a:r>
              <a:rPr lang="en-US" dirty="0"/>
              <a:t>Let’s assume conversations with client introduce “cafe” (</a:t>
            </a:r>
            <a:r>
              <a:rPr lang="en-US" dirty="0" err="1"/>
              <a:t>eg</a:t>
            </a:r>
            <a:r>
              <a:rPr lang="en-US" dirty="0"/>
              <a:t>, coffee-shop) and “sit-down” as other types.</a:t>
            </a:r>
          </a:p>
          <a:p>
            <a:r>
              <a:rPr lang="en-US" dirty="0"/>
              <a:t>Capture these! If they are in stories/requirements, then there will be implementation details specific to each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07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C34F-FE48-D241-BB49-C8CED277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Domain-driven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42A26-8F6C-B344-8EF2-DD2FCBF2C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894"/>
            <a:ext cx="10687494" cy="2415534"/>
          </a:xfrm>
        </p:spPr>
        <p:txBody>
          <a:bodyPr>
            <a:noAutofit/>
          </a:bodyPr>
          <a:lstStyle/>
          <a:p>
            <a:r>
              <a:rPr lang="en-US" sz="1900" dirty="0"/>
              <a:t>Added classes for types of restaurants</a:t>
            </a:r>
          </a:p>
          <a:p>
            <a:r>
              <a:rPr lang="en-US" sz="1900" dirty="0"/>
              <a:t>No distinct responsibilities, methods, attributes yet, but they are likely!</a:t>
            </a:r>
          </a:p>
          <a:p>
            <a:pPr lvl="1"/>
            <a:r>
              <a:rPr lang="en-US" sz="1900" dirty="0"/>
              <a:t>An if statement could be used to capture these differences in the base class, but..</a:t>
            </a:r>
          </a:p>
          <a:p>
            <a:pPr lvl="1"/>
            <a:r>
              <a:rPr lang="en-US" sz="1900" dirty="0"/>
              <a:t>A goal of OO designs is to remove if statements – they create more work in testing, maintenance</a:t>
            </a:r>
          </a:p>
          <a:p>
            <a:pPr lvl="1"/>
            <a:r>
              <a:rPr lang="en-US" sz="1900" dirty="0"/>
              <a:t>If there are no distinctions in implementation, remove the inheritance</a:t>
            </a:r>
          </a:p>
          <a:p>
            <a:r>
              <a:rPr lang="en-US" sz="1900" dirty="0"/>
              <a:t>Note associations are with the base classes unless they are specific to the subclasses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5D153C-15CD-C947-8D72-2618409841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3" b="4849"/>
          <a:stretch/>
        </p:blipFill>
        <p:spPr>
          <a:xfrm>
            <a:off x="1641278" y="4232428"/>
            <a:ext cx="8909443" cy="245971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1CB2DF6-233A-3D4C-A0F9-FF1D4806356D}"/>
              </a:ext>
            </a:extLst>
          </p:cNvPr>
          <p:cNvSpPr/>
          <p:nvPr/>
        </p:nvSpPr>
        <p:spPr>
          <a:xfrm>
            <a:off x="4620986" y="4571999"/>
            <a:ext cx="3510643" cy="2087491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C22BCD-2E8F-594B-A344-60B54348ECEF}"/>
              </a:ext>
            </a:extLst>
          </p:cNvPr>
          <p:cNvSpPr txBox="1"/>
          <p:nvPr/>
        </p:nvSpPr>
        <p:spPr>
          <a:xfrm>
            <a:off x="7887749" y="5108344"/>
            <a:ext cx="4041982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i="1" dirty="0"/>
              <a:t>If inheritance is important in the domain, it’s important in the design!</a:t>
            </a:r>
          </a:p>
        </p:txBody>
      </p:sp>
    </p:spTree>
    <p:extLst>
      <p:ext uri="{BB962C8B-B14F-4D97-AF65-F5344CB8AC3E}">
        <p14:creationId xmlns:p14="http://schemas.microsoft.com/office/powerpoint/2010/main" val="1632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7562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Refine, refine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Important aspect of UML: can carry diagrams through whole project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step: add more information</a:t>
            </a:r>
          </a:p>
          <a:p>
            <a:r>
              <a:rPr lang="en-US" dirty="0">
                <a:solidFill>
                  <a:schemeClr val="tx1"/>
                </a:solidFill>
              </a:rPr>
              <a:t>Questions to answer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are the responsibilities for each class?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Containers to use?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 any objects have complex states? If so, capture these!</a:t>
            </a:r>
          </a:p>
          <a:p>
            <a:r>
              <a:rPr lang="en-US" dirty="0">
                <a:solidFill>
                  <a:schemeClr val="tx1"/>
                </a:solidFill>
              </a:rPr>
              <a:t>Capture additional scenarios as sequence diagrams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Menu updates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Setting dietary restriction; likely to discover need to support &gt; 1</a:t>
            </a:r>
          </a:p>
          <a:p>
            <a:r>
              <a:rPr lang="en-US" dirty="0">
                <a:solidFill>
                  <a:schemeClr val="tx1"/>
                </a:solidFill>
              </a:rPr>
              <a:t>Are there opportunities for patterns?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maintenance problems can we anticipate?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Are there classes with too many associations or operations?</a:t>
            </a:r>
          </a:p>
        </p:txBody>
      </p:sp>
    </p:spTree>
    <p:extLst>
      <p:ext uri="{BB962C8B-B14F-4D97-AF65-F5344CB8AC3E}">
        <p14:creationId xmlns:p14="http://schemas.microsoft.com/office/powerpoint/2010/main" val="9507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Additional refinements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Capture all setters, constructors; getters </a:t>
            </a:r>
            <a:r>
              <a:rPr lang="en-US" i="1" dirty="0">
                <a:solidFill>
                  <a:schemeClr val="tx1"/>
                </a:solidFill>
              </a:rPr>
              <a:t>can</a:t>
            </a:r>
            <a:r>
              <a:rPr lang="en-US" dirty="0">
                <a:solidFill>
                  <a:schemeClr val="tx1"/>
                </a:solidFill>
              </a:rPr>
              <a:t> be assumed</a:t>
            </a:r>
          </a:p>
          <a:p>
            <a:r>
              <a:rPr lang="en-US" dirty="0">
                <a:solidFill>
                  <a:schemeClr val="tx1"/>
                </a:solidFill>
              </a:rPr>
              <a:t>Capture return, attribute, parameter types</a:t>
            </a:r>
          </a:p>
          <a:p>
            <a:r>
              <a:rPr lang="en-US" dirty="0">
                <a:solidFill>
                  <a:schemeClr val="tx1"/>
                </a:solidFill>
              </a:rPr>
              <a:t>Generally: do not list private methods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those are particular to a developer’s implementation</a:t>
            </a:r>
          </a:p>
          <a:p>
            <a:r>
              <a:rPr lang="en-US" dirty="0">
                <a:solidFill>
                  <a:schemeClr val="tx1"/>
                </a:solidFill>
              </a:rPr>
              <a:t>If specify enough detail, can auto-generate all code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UML has sophisticated notation; can capture things like “object A is associated with only one of B or C”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can be more work than just writing the code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The win: can maintain the diagram, clients can provide more help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this case, probably will include private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2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0580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Collect user stories, requirements, identify nouns and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Use RIBS to eliminate irrelevant classes, identify attributes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initial class diagram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Collect scenarios for use cases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Draw high level sequence diagrams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Construct domain-level class diagram(s)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Refine class diagram, capturing containers and state diagrams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Identify maintenance issues, apply patterns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detailed diagram (“contract diagram”) with all types, etc.</a:t>
            </a:r>
          </a:p>
          <a:p>
            <a:r>
              <a:rPr lang="en-US" dirty="0">
                <a:solidFill>
                  <a:schemeClr val="tx1"/>
                </a:solidFill>
              </a:rPr>
              <a:t>Key in UML: can carry diagram through full process: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analysis to design to implementation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2257" y="3233877"/>
            <a:ext cx="3521676" cy="13849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OOA&amp;D:</a:t>
            </a:r>
          </a:p>
          <a:p>
            <a:r>
              <a:rPr lang="en-US" sz="2800" dirty="0"/>
              <a:t>Object-oriented Analysis and Design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6604001" y="4618872"/>
            <a:ext cx="1608256" cy="1350128"/>
          </a:xfrm>
          <a:prstGeom prst="straightConnector1">
            <a:avLst/>
          </a:prstGeom>
          <a:ln w="635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36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Optional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Campus door lock system with phone interface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Can use app to provide user id information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Alternatively: unlock with domain username, password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Need mechanism to give/remove access for sections of students, individuals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Auto lock, unlock at specified times of the day</a:t>
            </a:r>
          </a:p>
        </p:txBody>
      </p:sp>
    </p:spTree>
    <p:extLst>
      <p:ext uri="{BB962C8B-B14F-4D97-AF65-F5344CB8AC3E}">
        <p14:creationId xmlns:p14="http://schemas.microsoft.com/office/powerpoint/2010/main" val="125339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Building an OO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the process we have so far for building a system?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Interview customers, collect stories/scenarios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Identify nouns, verbs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Remove duplicates, unnecessary classes (applying RIBS)</a:t>
            </a:r>
          </a:p>
          <a:p>
            <a:r>
              <a:rPr lang="en-US" dirty="0">
                <a:solidFill>
                  <a:schemeClr val="tx1"/>
                </a:solidFill>
              </a:rPr>
              <a:t>Result: identified domain classes with attributes, operations</a:t>
            </a:r>
          </a:p>
          <a:p>
            <a:r>
              <a:rPr lang="en-US" dirty="0">
                <a:solidFill>
                  <a:schemeClr val="tx1"/>
                </a:solidFill>
              </a:rPr>
              <a:t>High level/domain level class diagram: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Meal wheel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see next page</a:t>
            </a:r>
          </a:p>
        </p:txBody>
      </p:sp>
    </p:spTree>
    <p:extLst>
      <p:ext uri="{BB962C8B-B14F-4D97-AF65-F5344CB8AC3E}">
        <p14:creationId xmlns:p14="http://schemas.microsoft.com/office/powerpoint/2010/main" val="12458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from different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where to 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suggest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close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 within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10-minute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potential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 so customers can be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dirty="0"/>
              <a:t> by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45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nouns,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Nouns: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Student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Phone</a:t>
            </a:r>
          </a:p>
          <a:p>
            <a:r>
              <a:rPr lang="en-US" dirty="0"/>
              <a:t>Restaurant</a:t>
            </a:r>
          </a:p>
          <a:p>
            <a:r>
              <a:rPr lang="en-US" dirty="0"/>
              <a:t>Where to eat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Sashimi</a:t>
            </a:r>
            <a:r>
              <a:rPr lang="en-US" dirty="0"/>
              <a:t> Menu item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Place</a:t>
            </a:r>
            <a:r>
              <a:rPr lang="en-US" dirty="0"/>
              <a:t> Location</a:t>
            </a:r>
          </a:p>
          <a:p>
            <a:r>
              <a:rPr lang="en-US" strike="sngStrike" dirty="0">
                <a:solidFill>
                  <a:schemeClr val="tx1">
                    <a:lumMod val="65000"/>
                  </a:schemeClr>
                </a:solidFill>
              </a:rPr>
              <a:t>10-minute walk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/>
              <a:t>istance</a:t>
            </a:r>
          </a:p>
          <a:p>
            <a:r>
              <a:rPr lang="en-US" dirty="0"/>
              <a:t>Owner</a:t>
            </a:r>
          </a:p>
          <a:p>
            <a:r>
              <a:rPr lang="en-US" dirty="0"/>
              <a:t>Menu</a:t>
            </a:r>
          </a:p>
          <a:p>
            <a:r>
              <a:rPr lang="en-US" strike="sngStrike" dirty="0"/>
              <a:t>Food selection</a:t>
            </a:r>
            <a:r>
              <a:rPr lang="en-US" dirty="0"/>
              <a:t> Menu Item</a:t>
            </a:r>
          </a:p>
          <a:p>
            <a:r>
              <a:rPr lang="en-US" dirty="0"/>
              <a:t>Customer</a:t>
            </a:r>
          </a:p>
          <a:p>
            <a:r>
              <a:rPr lang="en-US" dirty="0"/>
              <a:t>Dietary Restriction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34430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Verbs</a:t>
            </a:r>
          </a:p>
          <a:p>
            <a:r>
              <a:rPr lang="en-US" dirty="0"/>
              <a:t>Select [restaurant]</a:t>
            </a:r>
          </a:p>
          <a:p>
            <a:r>
              <a:rPr lang="en-US" dirty="0"/>
              <a:t>Eat [at restaurant]</a:t>
            </a:r>
          </a:p>
          <a:p>
            <a:r>
              <a:rPr lang="en-US" dirty="0"/>
              <a:t>Serve [sashimi]</a:t>
            </a:r>
          </a:p>
          <a:p>
            <a:r>
              <a:rPr lang="en-US" dirty="0"/>
              <a:t>Choose [a place to eat]</a:t>
            </a:r>
          </a:p>
          <a:p>
            <a:r>
              <a:rPr lang="en-US" dirty="0"/>
              <a:t>Distribute [menus]</a:t>
            </a:r>
          </a:p>
          <a:p>
            <a:r>
              <a:rPr lang="en-US" dirty="0"/>
              <a:t>Know [of dietary restrictions]</a:t>
            </a:r>
          </a:p>
          <a:p>
            <a:r>
              <a:rPr lang="en-US" dirty="0"/>
              <a:t>Support [dietary restrictions]</a:t>
            </a:r>
          </a:p>
          <a:p>
            <a:r>
              <a:rPr lang="en-US" dirty="0"/>
              <a:t>Attract [customers]</a:t>
            </a:r>
          </a:p>
        </p:txBody>
      </p:sp>
    </p:spTree>
    <p:extLst>
      <p:ext uri="{BB962C8B-B14F-4D97-AF65-F5344CB8AC3E}">
        <p14:creationId xmlns:p14="http://schemas.microsoft.com/office/powerpoint/2010/main" val="143613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01" y="371959"/>
            <a:ext cx="8140700" cy="34671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4522" y="4041373"/>
            <a:ext cx="10562955" cy="30996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/>
              <a:t>As a hungry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sz="2000" dirty="0"/>
              <a:t>, I want my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sz="2000" dirty="0"/>
              <a:t> to randomly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 </a:t>
            </a:r>
            <a:r>
              <a:rPr lang="en-US" sz="2000" dirty="0"/>
              <a:t>from different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sz="2000" dirty="0"/>
              <a:t> so I know where to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As a picky student, I want my phone to suggest close restaurants that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sz="2000" dirty="0"/>
              <a:t>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sz="2000" dirty="0"/>
              <a:t> so I can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sz="2000" dirty="0"/>
              <a:t> a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sz="2000" dirty="0"/>
              <a:t> to eat within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 minutes walk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As a restaurant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sz="2000" dirty="0"/>
              <a:t>, I want to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sz="2000" dirty="0"/>
              <a:t>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/>
              <a:t>to potential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sz="2000" dirty="0"/>
              <a:t> so customers can be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sz="2000" dirty="0"/>
              <a:t> by my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As a restaurant owner, I want potential customers to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sz="2000" dirty="0"/>
              <a:t> of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 </a:t>
            </a:r>
            <a:r>
              <a:rPr lang="en-US" sz="2000" dirty="0"/>
              <a:t>that I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sz="2000" dirty="0"/>
              <a:t> so I can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sz="2000" dirty="0"/>
              <a:t> customers who do not eat particular </a:t>
            </a:r>
            <a:r>
              <a:rPr lang="en-US" sz="2000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34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56" y="318630"/>
            <a:ext cx="10515600" cy="3322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Selecting a restaurant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919997"/>
            <a:ext cx="91694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8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95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Refinements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452" y="3871401"/>
            <a:ext cx="10233800" cy="25448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eating: out of scope</a:t>
            </a:r>
          </a:p>
          <a:p>
            <a:r>
              <a:rPr lang="en-US" dirty="0">
                <a:solidFill>
                  <a:schemeClr val="tx1"/>
                </a:solidFill>
              </a:rPr>
              <a:t>menus may be distributed, but not by a direct act of the owner</a:t>
            </a:r>
          </a:p>
          <a:p>
            <a:r>
              <a:rPr lang="en-US" dirty="0">
                <a:solidFill>
                  <a:schemeClr val="tx1"/>
                </a:solidFill>
              </a:rPr>
              <a:t>serving menu items is out of scope</a:t>
            </a:r>
          </a:p>
          <a:p>
            <a:r>
              <a:rPr lang="en-US" dirty="0" err="1">
                <a:solidFill>
                  <a:schemeClr val="tx1"/>
                </a:solidFill>
              </a:rPr>
              <a:t>MealWheel</a:t>
            </a:r>
            <a:r>
              <a:rPr lang="en-US" dirty="0">
                <a:solidFill>
                  <a:schemeClr val="tx1"/>
                </a:solidFill>
              </a:rPr>
              <a:t> knows about the customer; user just runs the app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How they run it is an Android/iOS issue, out of scope for </a:t>
            </a:r>
            <a:r>
              <a:rPr lang="en-US" dirty="0" err="1">
                <a:solidFill>
                  <a:schemeClr val="tx1"/>
                </a:solidFill>
              </a:rPr>
              <a:t>MealWheel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396" y="365125"/>
            <a:ext cx="7330397" cy="312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56" y="318630"/>
            <a:ext cx="10515600" cy="3322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Selecting a restaurant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919997"/>
            <a:ext cx="9169400" cy="508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60611" y="4292601"/>
            <a:ext cx="5266185" cy="224676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Sequence has no scenario; what is a realistic</a:t>
            </a:r>
          </a:p>
          <a:p>
            <a:r>
              <a:rPr lang="en-US" sz="2000" dirty="0">
                <a:solidFill>
                  <a:schemeClr val="tx1"/>
                </a:solidFill>
              </a:rPr>
              <a:t>one for selecting a restaurant?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Build super-menu of all food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Present super-menu to customer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Customer selects food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Present list of restaurants serving that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Select restaurant</a:t>
            </a:r>
          </a:p>
        </p:txBody>
      </p:sp>
    </p:spTree>
    <p:extLst>
      <p:ext uri="{BB962C8B-B14F-4D97-AF65-F5344CB8AC3E}">
        <p14:creationId xmlns:p14="http://schemas.microsoft.com/office/powerpoint/2010/main" val="18740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034" y="314485"/>
            <a:ext cx="8732853" cy="62290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6FC1D9-FDDF-B54D-BFBA-58EBB2ECE06E}"/>
              </a:ext>
            </a:extLst>
          </p:cNvPr>
          <p:cNvSpPr txBox="1"/>
          <p:nvPr/>
        </p:nvSpPr>
        <p:spPr>
          <a:xfrm>
            <a:off x="248050" y="1423268"/>
            <a:ext cx="2913173" cy="37856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Supporting refined scenario: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Build super-menu of all food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Present super-menu to customer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Customer selects food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Present list of restaurants serving that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Select restaurant</a:t>
            </a:r>
          </a:p>
        </p:txBody>
      </p:sp>
    </p:spTree>
    <p:extLst>
      <p:ext uri="{BB962C8B-B14F-4D97-AF65-F5344CB8AC3E}">
        <p14:creationId xmlns:p14="http://schemas.microsoft.com/office/powerpoint/2010/main" val="140525955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9624</TotalTime>
  <Words>1408</Words>
  <Application>Microsoft Office PowerPoint</Application>
  <PresentationFormat>Widescreen</PresentationFormat>
  <Paragraphs>171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Corbel</vt:lpstr>
      <vt:lpstr>Depth</vt:lpstr>
      <vt:lpstr>5:  Object-oriented  Analysis &amp; Design</vt:lpstr>
      <vt:lpstr>Building an OO system</vt:lpstr>
      <vt:lpstr>Domain:</vt:lpstr>
      <vt:lpstr>Identified nouns, verbs</vt:lpstr>
      <vt:lpstr>PowerPoint Presentation</vt:lpstr>
      <vt:lpstr>Selecting a restaurant</vt:lpstr>
      <vt:lpstr>Refinements</vt:lpstr>
      <vt:lpstr>Selecting a restaurant</vt:lpstr>
      <vt:lpstr>PowerPoint Presentation</vt:lpstr>
      <vt:lpstr>PowerPoint Presentation</vt:lpstr>
      <vt:lpstr>PowerPoint Presentation</vt:lpstr>
      <vt:lpstr>PowerPoint Presentation</vt:lpstr>
      <vt:lpstr>General notes</vt:lpstr>
      <vt:lpstr>Domain-driven inheritance</vt:lpstr>
      <vt:lpstr>Domain-driven inheritance</vt:lpstr>
      <vt:lpstr>Next steps</vt:lpstr>
      <vt:lpstr>Additional refinements</vt:lpstr>
      <vt:lpstr>Review</vt:lpstr>
      <vt:lpstr>Optional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223</cp:revision>
  <dcterms:created xsi:type="dcterms:W3CDTF">2014-08-01T20:24:53Z</dcterms:created>
  <dcterms:modified xsi:type="dcterms:W3CDTF">2022-01-06T16:42:11Z</dcterms:modified>
</cp:coreProperties>
</file>