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54" r:id="rId1"/>
  </p:sldMasterIdLst>
  <p:notesMasterIdLst>
    <p:notesMasterId r:id="rId33"/>
  </p:notesMasterIdLst>
  <p:sldIdLst>
    <p:sldId id="256" r:id="rId2"/>
    <p:sldId id="289" r:id="rId3"/>
    <p:sldId id="303" r:id="rId4"/>
    <p:sldId id="288" r:id="rId5"/>
    <p:sldId id="290" r:id="rId6"/>
    <p:sldId id="305" r:id="rId7"/>
    <p:sldId id="275" r:id="rId8"/>
    <p:sldId id="291" r:id="rId9"/>
    <p:sldId id="292" r:id="rId10"/>
    <p:sldId id="295" r:id="rId11"/>
    <p:sldId id="296" r:id="rId12"/>
    <p:sldId id="297" r:id="rId13"/>
    <p:sldId id="279" r:id="rId14"/>
    <p:sldId id="298" r:id="rId15"/>
    <p:sldId id="280" r:id="rId16"/>
    <p:sldId id="282" r:id="rId17"/>
    <p:sldId id="283" r:id="rId18"/>
    <p:sldId id="284" r:id="rId19"/>
    <p:sldId id="257" r:id="rId20"/>
    <p:sldId id="299" r:id="rId21"/>
    <p:sldId id="258" r:id="rId22"/>
    <p:sldId id="259" r:id="rId23"/>
    <p:sldId id="301" r:id="rId24"/>
    <p:sldId id="260" r:id="rId25"/>
    <p:sldId id="261" r:id="rId26"/>
    <p:sldId id="262" r:id="rId27"/>
    <p:sldId id="263" r:id="rId28"/>
    <p:sldId id="264" r:id="rId29"/>
    <p:sldId id="300" r:id="rId30"/>
    <p:sldId id="302" r:id="rId31"/>
    <p:sldId id="274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128" autoAdjust="0"/>
    <p:restoredTop sz="74329" autoAdjust="0"/>
  </p:normalViewPr>
  <p:slideViewPr>
    <p:cSldViewPr snapToGrid="0">
      <p:cViewPr varScale="1">
        <p:scale>
          <a:sx n="43" d="100"/>
          <a:sy n="43" d="100"/>
        </p:scale>
        <p:origin x="91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2664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47E308-EECF-424A-A854-E10DAE08912C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C80B62-BD92-469F-926D-64291AC82B3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120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Optional reading: Software Design Principles, Ch. 1 on cohesion, coupling, and others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961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point: at control coupling feels like maximizing consistency, but as project continues you find it just makes it impossible to change any piece of code, either the caller or the </a:t>
            </a:r>
            <a:r>
              <a:rPr lang="en-US" dirty="0" err="1"/>
              <a:t>callee</a:t>
            </a:r>
            <a:r>
              <a:rPr lang="en-US" dirty="0"/>
              <a:t> </a:t>
            </a:r>
          </a:p>
          <a:p>
            <a:r>
              <a:rPr lang="en-US" dirty="0"/>
              <a:t>That is, it’s consistent,</a:t>
            </a:r>
            <a:r>
              <a:rPr lang="en-US" baseline="0" dirty="0"/>
              <a:t> but a REALLY bad idea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618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swap: can’t avoid in Java, but can in other languages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9998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External: dependency on external data such as communication channels</a:t>
            </a:r>
            <a:r>
              <a:rPr lang="en-US" baseline="0" dirty="0"/>
              <a:t> </a:t>
            </a:r>
            <a:r>
              <a:rPr lang="mr-IN" baseline="0" dirty="0"/>
              <a:t>–</a:t>
            </a:r>
            <a:r>
              <a:rPr lang="en-US" baseline="0" dirty="0"/>
              <a:t> this depends on the level of documentation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5177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grade book cannot be seen as having just one responsibility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049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9513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[The example is from a textbook by</a:t>
            </a:r>
            <a:r>
              <a:rPr lang="en-US" baseline="0" dirty="0"/>
              <a:t> </a:t>
            </a:r>
            <a:r>
              <a:rPr lang="en-US" baseline="0" dirty="0" err="1"/>
              <a:t>Schach</a:t>
            </a:r>
            <a:r>
              <a:rPr lang="en-US" baseline="0" dirty="0"/>
              <a:t>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443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/>
              <a:t>* review issues after making point about how tempting it is to use this </a:t>
            </a:r>
            <a:r>
              <a:rPr lang="en-US"/>
              <a:t>design strategy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Interesting application,</a:t>
            </a:r>
            <a:r>
              <a:rPr lang="en-US" baseline="0" dirty="0"/>
              <a:t> but probably would take too much time to discuss: </a:t>
            </a:r>
            <a:r>
              <a:rPr lang="en-US" dirty="0"/>
              <a:t>Therac-25 control system: poll keyboard to check for new character, poll hardware to see if ready to dose patient, poll clock to see if dose time up</a:t>
            </a:r>
            <a:r>
              <a:rPr lang="en-US" baseline="0" dirty="0"/>
              <a:t> - </a:t>
            </a:r>
            <a:r>
              <a:rPr lang="en-US" dirty="0"/>
              <a:t>some polling operations done more frequently, so have flag to determine if infrequent operations must be polled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8382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/>
              <a:t>* review issues after making point about how tempting it is to use this design strategy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Interesting application,</a:t>
            </a:r>
            <a:r>
              <a:rPr lang="en-US" baseline="0" dirty="0"/>
              <a:t> but probably would take too much time to discuss: </a:t>
            </a:r>
            <a:r>
              <a:rPr lang="en-US" dirty="0"/>
              <a:t>Therac-25 control system: poll keyboard to check for new character, poll hardware to see if ready to dose patient, poll clock to see if dose time up</a:t>
            </a:r>
            <a:r>
              <a:rPr lang="en-US" baseline="0" dirty="0"/>
              <a:t> - </a:t>
            </a:r>
            <a:r>
              <a:rPr lang="en-US" dirty="0"/>
              <a:t>some polling operations done more frequently, so have flag to determine if infrequent operations must be polled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3658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924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(Observation: many students would prefer to change diapers, even at MSOE…)</a:t>
            </a:r>
          </a:p>
          <a:p>
            <a:r>
              <a:rPr lang="en-US" dirty="0"/>
              <a:t>The point: can’t work on a system without knowing how they interface with other parts and what the individual parts do.</a:t>
            </a:r>
          </a:p>
          <a:p>
            <a:r>
              <a:rPr lang="en-US" dirty="0"/>
              <a:t>Coupling &amp; cohesion: looking at each of these separately.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2933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give students time to think about each of these questions, and have them describe </a:t>
            </a:r>
            <a:r>
              <a:rPr lang="en-US" b="1" dirty="0"/>
              <a:t>how</a:t>
            </a:r>
            <a:endParaRPr lang="en-US" dirty="0"/>
          </a:p>
          <a:p>
            <a:r>
              <a:rPr lang="en-US" dirty="0"/>
              <a:t>Strategy: higher coupling if need pointer from strategy back to strategy ”container”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2393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We’re going 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4348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getClass</a:t>
            </a:r>
            <a:r>
              <a:rPr lang="en-US" dirty="0"/>
              <a:t>: returns the</a:t>
            </a:r>
            <a:r>
              <a:rPr lang="en-US" baseline="0" dirty="0"/>
              <a:t> object representing the class, Student</a:t>
            </a:r>
          </a:p>
          <a:p>
            <a:r>
              <a:rPr lang="en-US" baseline="0" dirty="0" err="1"/>
              <a:t>getDeclaredField</a:t>
            </a:r>
            <a:r>
              <a:rPr lang="en-US" baseline="0" dirty="0"/>
              <a:t>: returns the field</a:t>
            </a:r>
          </a:p>
          <a:p>
            <a:r>
              <a:rPr lang="en-US" baseline="0" dirty="0"/>
              <a:t>Consequences: broken abstraction </a:t>
            </a:r>
            <a:r>
              <a:rPr lang="mr-IN" baseline="0" dirty="0"/>
              <a:t>–</a:t>
            </a:r>
            <a:r>
              <a:rPr lang="en-US" baseline="0" dirty="0"/>
              <a:t> nothing is safe!</a:t>
            </a:r>
          </a:p>
          <a:p>
            <a:r>
              <a:rPr lang="en-US" baseline="0" dirty="0"/>
              <a:t>Specifically: author of Student cannot assume you use public interface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3221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static is important because a member of a class at least needs a class instance to access it – such data is too visible, but at least there’s an instance</a:t>
            </a:r>
          </a:p>
          <a:p>
            <a:r>
              <a:rPr lang="en-US" dirty="0"/>
              <a:t>QUESTION: then what do public instance </a:t>
            </a:r>
            <a:r>
              <a:rPr lang="en-US"/>
              <a:t>variables violate?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323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might be used to send a signal to some piece of code tha</a:t>
            </a:r>
            <a:r>
              <a:rPr lang="en-US" baseline="0" dirty="0"/>
              <a:t>t should assume stack is full</a:t>
            </a:r>
            <a:r>
              <a:rPr lang="mr-IN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4076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Unused parameters don’t always exist, but it’s a strong sign when they are there</a:t>
            </a:r>
            <a:r>
              <a:rPr lang="mr-IN" dirty="0"/>
              <a:t>…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2799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Unused parameters don’t always exist, but it’s a strong sign when they are there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969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524000" y="3509963"/>
            <a:ext cx="9144000" cy="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8871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702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55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599745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370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3604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1514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827088" y="168116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19258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724900" y="365125"/>
            <a:ext cx="0" cy="5811838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134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827088" y="168116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9303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820738" y="456802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6556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827088" y="168116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1005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827088" y="168116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96127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 flipV="1">
            <a:off x="827088" y="168116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1469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397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827088" y="2050809"/>
            <a:ext cx="3944937" cy="13181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3611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827088" y="2050809"/>
            <a:ext cx="3944937" cy="13181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1669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3886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  <p:sldLayoutId id="2147483966" r:id="rId12"/>
    <p:sldLayoutId id="2147483967" r:id="rId13"/>
    <p:sldLayoutId id="2147483968" r:id="rId14"/>
    <p:sldLayoutId id="2147483969" r:id="rId15"/>
    <p:sldLayoutId id="2147483970" r:id="rId16"/>
    <p:sldLayoutId id="2147483971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Baby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hyperlink" Target="https://www.americanmuscle.com/hellion-twinturbo-complete-kit-2015gt.html" TargetMode="Externa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464028"/>
            <a:ext cx="11353800" cy="2393972"/>
          </a:xfrm>
        </p:spPr>
        <p:txBody>
          <a:bodyPr>
            <a:normAutofit/>
          </a:bodyPr>
          <a:lstStyle/>
          <a:p>
            <a:br>
              <a:rPr lang="en-US" sz="7200" dirty="0">
                <a:solidFill>
                  <a:schemeClr val="tx1"/>
                </a:solidFill>
              </a:rPr>
            </a:br>
            <a:r>
              <a:rPr lang="en-US" sz="7200" dirty="0">
                <a:solidFill>
                  <a:schemeClr val="tx1"/>
                </a:solidFill>
              </a:rPr>
              <a:t>6. Cohesion and Coupling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SE2811 Software Component Design</a:t>
            </a:r>
          </a:p>
          <a:p>
            <a:r>
              <a:rPr lang="en-US" dirty="0"/>
              <a:t>Dr. Rob Hasker</a:t>
            </a:r>
          </a:p>
        </p:txBody>
      </p:sp>
    </p:spTree>
    <p:extLst>
      <p:ext uri="{BB962C8B-B14F-4D97-AF65-F5344CB8AC3E}">
        <p14:creationId xmlns:p14="http://schemas.microsoft.com/office/powerpoint/2010/main" val="3439947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Coupling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Content Coupling</a:t>
            </a:r>
            <a:r>
              <a:rPr lang="en-US" dirty="0"/>
              <a:t>: using data, control encapsulated within  the boundary of another module</a:t>
            </a:r>
          </a:p>
          <a:p>
            <a:pPr lvl="1"/>
            <a:r>
              <a:rPr lang="en-US" dirty="0"/>
              <a:t>Bypassing protected, private: allows </a:t>
            </a:r>
            <a:r>
              <a:rPr lang="en-US" i="1" dirty="0"/>
              <a:t>covert</a:t>
            </a:r>
            <a:r>
              <a:rPr lang="en-US" dirty="0"/>
              <a:t> (hidden) communication</a:t>
            </a:r>
          </a:p>
          <a:p>
            <a:pPr lvl="2"/>
            <a:r>
              <a:rPr lang="en-US" dirty="0"/>
              <a:t>Difficult to identify, reason about</a:t>
            </a:r>
          </a:p>
          <a:p>
            <a:pPr lvl="1"/>
            <a:r>
              <a:rPr lang="en-US" dirty="0"/>
              <a:t>Other examples:</a:t>
            </a:r>
          </a:p>
          <a:p>
            <a:pPr lvl="2"/>
            <a:r>
              <a:rPr lang="en-US" dirty="0"/>
              <a:t>Jumping into the middle of a subroutine in assembly to skip initialization code</a:t>
            </a:r>
          </a:p>
          <a:p>
            <a:pPr lvl="2"/>
            <a:r>
              <a:rPr lang="en-US" dirty="0"/>
              <a:t>Modifying a constructor at runtime so future initialization is faster</a:t>
            </a:r>
          </a:p>
          <a:p>
            <a:pPr lvl="1"/>
            <a:r>
              <a:rPr lang="en-US" dirty="0"/>
              <a:t>Key characteristic: inappropriate use of programming constructs</a:t>
            </a:r>
          </a:p>
          <a:p>
            <a:pPr lvl="1"/>
            <a:r>
              <a:rPr lang="en-US" dirty="0"/>
              <a:t>Probably the worst form of coupling: nothing is safe</a:t>
            </a:r>
            <a:r>
              <a:rPr lang="mr-IN" dirty="0"/>
              <a:t>…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2846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Coupling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825624"/>
            <a:ext cx="10233800" cy="4778375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Closely related to content coupling</a:t>
            </a:r>
          </a:p>
          <a:p>
            <a:r>
              <a:rPr lang="en-US" dirty="0">
                <a:solidFill>
                  <a:schemeClr val="tx1"/>
                </a:solidFill>
              </a:rPr>
              <a:t>Leaving data unrestricted; can access anywhere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No real encapsulation </a:t>
            </a:r>
            <a:r>
              <a:rPr lang="mr-IN" dirty="0">
                <a:solidFill>
                  <a:schemeClr val="tx1"/>
                </a:solidFill>
              </a:rPr>
              <a:t>–</a:t>
            </a:r>
            <a:r>
              <a:rPr lang="en-US" dirty="0">
                <a:solidFill>
                  <a:schemeClr val="tx1"/>
                </a:solidFill>
              </a:rPr>
              <a:t> any code can change default, </a:t>
            </a:r>
            <a:r>
              <a:rPr lang="en-US" dirty="0" err="1">
                <a:solidFill>
                  <a:schemeClr val="tx1"/>
                </a:solidFill>
              </a:rPr>
              <a:t>firstName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Very challenging to identify which code modifies either</a:t>
            </a:r>
          </a:p>
          <a:p>
            <a:r>
              <a:rPr lang="en-US" dirty="0">
                <a:solidFill>
                  <a:schemeClr val="tx1"/>
                </a:solidFill>
              </a:rPr>
              <a:t>Known as “global variables” in other languages</a:t>
            </a:r>
          </a:p>
          <a:p>
            <a:pPr lvl="1"/>
            <a:r>
              <a:rPr lang="en-US" i="1" dirty="0">
                <a:solidFill>
                  <a:schemeClr val="tx1"/>
                </a:solidFill>
              </a:rPr>
              <a:t>Why is static important here?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56033" y="2771136"/>
            <a:ext cx="7479933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>
                <a:latin typeface="Consolas" charset="0"/>
                <a:ea typeface="Consolas" charset="0"/>
                <a:cs typeface="Consolas" charset="0"/>
              </a:rPr>
              <a:t>public class Student {</a:t>
            </a:r>
          </a:p>
          <a:p>
            <a:r>
              <a:rPr lang="en-US" sz="2800" dirty="0">
                <a:latin typeface="Consolas" charset="0"/>
                <a:ea typeface="Consolas" charset="0"/>
                <a:cs typeface="Consolas" charset="0"/>
              </a:rPr>
              <a:t>    public static String </a:t>
            </a:r>
            <a:r>
              <a:rPr lang="en-US" sz="2800" dirty="0" err="1">
                <a:latin typeface="Consolas" charset="0"/>
                <a:ea typeface="Consolas" charset="0"/>
                <a:cs typeface="Consolas" charset="0"/>
              </a:rPr>
              <a:t>defaultName</a:t>
            </a:r>
            <a:r>
              <a:rPr lang="en-US" sz="2800" dirty="0">
                <a:latin typeface="Consolas" charset="0"/>
                <a:ea typeface="Consolas" charset="0"/>
                <a:cs typeface="Consolas" charset="0"/>
              </a:rPr>
              <a:t>;</a:t>
            </a:r>
          </a:p>
          <a:p>
            <a:r>
              <a:rPr lang="en-US" sz="2800" dirty="0">
                <a:latin typeface="Consolas" charset="0"/>
                <a:ea typeface="Consolas" charset="0"/>
                <a:cs typeface="Consolas" charset="0"/>
              </a:rPr>
              <a:t>    public String </a:t>
            </a:r>
            <a:r>
              <a:rPr lang="en-US" sz="2800" dirty="0" err="1">
                <a:latin typeface="Consolas" charset="0"/>
                <a:ea typeface="Consolas" charset="0"/>
                <a:cs typeface="Consolas" charset="0"/>
              </a:rPr>
              <a:t>firstName</a:t>
            </a:r>
            <a:r>
              <a:rPr lang="en-US" sz="2800" dirty="0">
                <a:latin typeface="Consolas" charset="0"/>
                <a:ea typeface="Consolas" charset="0"/>
                <a:cs typeface="Consolas" charset="0"/>
              </a:rPr>
              <a:t>;</a:t>
            </a:r>
          </a:p>
          <a:p>
            <a:r>
              <a:rPr lang="en-US" sz="2800" dirty="0">
                <a:latin typeface="Consolas" charset="0"/>
                <a:ea typeface="Consolas" charset="0"/>
                <a:cs typeface="Consolas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081605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434" y="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Another example of common coupling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434" y="1595153"/>
            <a:ext cx="11776119" cy="4642379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public class Stack {</a:t>
            </a: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size = 0;                     //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400" dirty="0">
                <a:solidFill>
                  <a:srgbClr val="FFFF00"/>
                </a:solidFill>
                <a:latin typeface="Consolas" charset="0"/>
                <a:ea typeface="Consolas" charset="0"/>
                <a:cs typeface="Consolas" charset="0"/>
              </a:rPr>
              <a:t>package visibility!</a:t>
            </a:r>
            <a:endParaRPr lang="en-US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  String[] items = new String[100]; //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400" dirty="0">
                <a:solidFill>
                  <a:srgbClr val="FFFF00"/>
                </a:solidFill>
                <a:latin typeface="Consolas" charset="0"/>
                <a:ea typeface="Consolas" charset="0"/>
                <a:cs typeface="Consolas" charset="0"/>
              </a:rPr>
              <a:t>package visibility!</a:t>
            </a:r>
            <a:endParaRPr lang="en-US" dirty="0">
              <a:solidFill>
                <a:srgbClr val="FFFF00"/>
              </a:solidFill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  public void push(String x) { items[size++] = x; }</a:t>
            </a: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  public String pop() { --size; return items[size + 1]; }</a:t>
            </a: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}</a:t>
            </a:r>
          </a:p>
          <a:p>
            <a:pPr marL="0" indent="0">
              <a:buNone/>
            </a:pPr>
            <a:endParaRPr lang="en-US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Stack s = new Stack(); </a:t>
            </a:r>
          </a:p>
          <a:p>
            <a:pPr marL="0" indent="0">
              <a:buNone/>
            </a:pP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s.size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= 100; // oops</a:t>
            </a:r>
            <a:r>
              <a:rPr lang="mr-IN" dirty="0">
                <a:latin typeface="Consolas" charset="0"/>
                <a:ea typeface="Consolas" charset="0"/>
                <a:cs typeface="Consolas" charset="0"/>
              </a:rPr>
              <a:t>…</a:t>
            </a:r>
            <a:endParaRPr lang="en-US" dirty="0">
              <a:latin typeface="Consolas" charset="0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0670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21243" y="160407"/>
            <a:ext cx="11115581" cy="6376869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public class Shape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void draw() { assert false; } // stub for draw method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void draw(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shape,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x1,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y1,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x2,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y2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                    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x3,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y3,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x4,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y4) {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    switch ( shape ) {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       case 1: ...draw line using (x1, y1), (x2, y2)...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       case 2: ...draw triangle with (x3, y3) as well...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       case 3: ...draw rectangle using all 4...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       case 4: ...draw circle within enclosing rectangle...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    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public class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EquilateralTriangle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extends Shape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private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top_x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top_y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, height;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public void draw() {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   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super.draw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(2,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top_x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top_y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top_x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mr-IN" sz="2400" dirty="0">
                <a:latin typeface="Consolas" charset="0"/>
                <a:ea typeface="Consolas" charset="0"/>
                <a:cs typeface="Consolas" charset="0"/>
              </a:rPr>
              <a:t>–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height/2,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top_y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mr-IN" sz="2400" dirty="0">
                <a:latin typeface="Consolas" charset="0"/>
                <a:ea typeface="Consolas" charset="0"/>
                <a:cs typeface="Consolas" charset="0"/>
              </a:rPr>
              <a:t>–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height,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              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top_x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+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hieght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/2,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top_y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mr-IN" sz="2400" dirty="0">
                <a:latin typeface="Consolas" charset="0"/>
                <a:ea typeface="Consolas" charset="0"/>
                <a:cs typeface="Consolas" charset="0"/>
              </a:rPr>
              <a:t>–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height,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               0, 0);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}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64323" y="3239659"/>
            <a:ext cx="3695242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Passing control information</a:t>
            </a:r>
          </a:p>
        </p:txBody>
      </p:sp>
      <p:cxnSp>
        <p:nvCxnSpPr>
          <p:cNvPr id="6" name="Straight Arrow Connector 5"/>
          <p:cNvCxnSpPr>
            <a:stCxn id="4" idx="1"/>
          </p:cNvCxnSpPr>
          <p:nvPr/>
        </p:nvCxnSpPr>
        <p:spPr>
          <a:xfrm flipH="1">
            <a:off x="3548418" y="3470492"/>
            <a:ext cx="2715905" cy="1347168"/>
          </a:xfrm>
          <a:prstGeom prst="straightConnector1">
            <a:avLst/>
          </a:prstGeom>
          <a:ln w="50800">
            <a:solidFill>
              <a:schemeClr val="accent4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3548418" y="1286934"/>
            <a:ext cx="2715905" cy="2183557"/>
          </a:xfrm>
          <a:prstGeom prst="straightConnector1">
            <a:avLst/>
          </a:prstGeom>
          <a:ln w="50800">
            <a:solidFill>
              <a:schemeClr val="accent4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510897" y="5654049"/>
            <a:ext cx="8768747" cy="83099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i="1" dirty="0"/>
              <a:t>control coupling</a:t>
            </a:r>
            <a:r>
              <a:rPr lang="en-US" sz="2400" dirty="0"/>
              <a:t>: information in one module dictates logic in another</a:t>
            </a:r>
          </a:p>
          <a:p>
            <a:r>
              <a:rPr lang="en-US" sz="2400" i="1" dirty="0"/>
              <a:t>- </a:t>
            </a:r>
            <a:r>
              <a:rPr lang="en-US" sz="2400" dirty="0"/>
              <a:t>often through a “flag”, a true/false variable used as </a:t>
            </a:r>
            <a:r>
              <a:rPr lang="en-US" sz="2400"/>
              <a:t>a signal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9491498" y="4014840"/>
            <a:ext cx="2042547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Note not used</a:t>
            </a:r>
          </a:p>
        </p:txBody>
      </p:sp>
      <p:cxnSp>
        <p:nvCxnSpPr>
          <p:cNvPr id="12" name="Straight Arrow Connector 11"/>
          <p:cNvCxnSpPr>
            <a:stCxn id="11" idx="1"/>
          </p:cNvCxnSpPr>
          <p:nvPr/>
        </p:nvCxnSpPr>
        <p:spPr>
          <a:xfrm flipH="1">
            <a:off x="4299045" y="4245673"/>
            <a:ext cx="5192453" cy="1177543"/>
          </a:xfrm>
          <a:prstGeom prst="straightConnector1">
            <a:avLst/>
          </a:prstGeom>
          <a:ln w="50800">
            <a:solidFill>
              <a:schemeClr val="accent4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0204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21243" y="160407"/>
            <a:ext cx="11197467" cy="6376869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public class Shape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void draw() { assert false; } // stub for draw method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void draw(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shape,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x1,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y1,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x2,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y2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                    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x3,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y3,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x4,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y4) {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    switch ( shape ) {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       case 1: ...draw line using (x1, y1), (x2, y2)...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       case 2: ...draw triangle with (x3, y3) as well...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       case 3: ...draw rectangle using all 4...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       case 4: ...draw circle within enclosing rectangle...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    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public class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EquilateralTriangle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extends Shape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private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top_x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top_y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, height;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public void draw() {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   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super.draw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(2,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top_x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top_y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top_x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mr-IN" sz="2400" dirty="0">
                <a:latin typeface="Consolas" charset="0"/>
                <a:ea typeface="Consolas" charset="0"/>
                <a:cs typeface="Consolas" charset="0"/>
              </a:rPr>
              <a:t>–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height/2,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top_y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mr-IN" sz="2400" dirty="0">
                <a:latin typeface="Consolas" charset="0"/>
                <a:ea typeface="Consolas" charset="0"/>
                <a:cs typeface="Consolas" charset="0"/>
              </a:rPr>
              <a:t>–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height,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              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top_x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+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hieght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/2,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top_y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mr-IN" sz="2400" dirty="0">
                <a:latin typeface="Consolas" charset="0"/>
                <a:ea typeface="Consolas" charset="0"/>
                <a:cs typeface="Consolas" charset="0"/>
              </a:rPr>
              <a:t>–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height,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               0, 0);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}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23153" y="411793"/>
            <a:ext cx="5097944" cy="341632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Why is this a problem?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/>
              <a:t>The logic is hard to follow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/>
              <a:t>Little encapsulation </a:t>
            </a:r>
            <a:r>
              <a:rPr lang="mr-IN" sz="2400" dirty="0"/>
              <a:t>–</a:t>
            </a:r>
            <a:r>
              <a:rPr lang="en-US" sz="2400" dirty="0"/>
              <a:t> caller must know how the branching works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/>
              <a:t>No names to tell you what’s happening; just need to know extra meanings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/>
              <a:t>Cannot reuse components by themselves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77656" y="6088078"/>
            <a:ext cx="8768747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i="1" dirty="0"/>
              <a:t>control coupling</a:t>
            </a:r>
            <a:r>
              <a:rPr lang="en-US" sz="2400" dirty="0"/>
              <a:t>: information in one module dictates logic in another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31862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974975" y="84668"/>
            <a:ext cx="9064625" cy="6688667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</a:t>
            </a: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void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handleErrors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errorNumber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) { </a:t>
            </a: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  String[] messages = { "file not found",</a:t>
            </a: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     "folder not found", "file already open",</a:t>
            </a: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     "disk error" }; </a:t>
            </a: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System.out.print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(messages[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errorNumber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]);</a:t>
            </a: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  if (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errorNumber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== 1 ||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errorNumber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== 2 )       </a:t>
            </a: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     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System.exit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(3);</a:t>
            </a: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  else if (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errorNumber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== 3 )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closeAllFiles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(); </a:t>
            </a: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  else {</a:t>
            </a: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     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System.out.println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("Cannot recover."); </a:t>
            </a: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     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System.exit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(1); </a:t>
            </a: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  } </a:t>
            </a: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}</a:t>
            </a:r>
          </a:p>
          <a:p>
            <a:pPr marL="0" indent="0">
              <a:buNone/>
            </a:pPr>
            <a:endParaRPr lang="en-US" dirty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0934" y="582068"/>
            <a:ext cx="2556933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800" dirty="0"/>
              <a:t>Frequent form: handle all errors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/>
              <a:t>Seems consistent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/>
              <a:t>Difficult to use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/>
              <a:t>Impossible to reuse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/>
              <a:t>Any change to control: revisit all calls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61466" y="5644991"/>
            <a:ext cx="6692858" cy="83099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Control Coupling: </a:t>
            </a:r>
          </a:p>
          <a:p>
            <a:r>
              <a:rPr lang="en-US" sz="2400" dirty="0"/>
              <a:t>Not as bad as content, common coupling, but avoid</a:t>
            </a:r>
          </a:p>
        </p:txBody>
      </p:sp>
    </p:spTree>
    <p:extLst>
      <p:ext uri="{BB962C8B-B14F-4D97-AF65-F5344CB8AC3E}">
        <p14:creationId xmlns:p14="http://schemas.microsoft.com/office/powerpoint/2010/main" val="26184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stamp coupling</a:t>
            </a:r>
            <a:r>
              <a:rPr lang="en-US" dirty="0"/>
              <a:t>: passing large structure and using just a portion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825625"/>
            <a:ext cx="10233800" cy="4812242"/>
          </a:xfrm>
        </p:spPr>
        <p:txBody>
          <a:bodyPr>
            <a:normAutofit/>
          </a:bodyPr>
          <a:lstStyle/>
          <a:p>
            <a:r>
              <a:rPr lang="en-US" dirty="0"/>
              <a:t>classic example:    swap(</a:t>
            </a:r>
            <a:r>
              <a:rPr lang="en-US" dirty="0" err="1"/>
              <a:t>int</a:t>
            </a:r>
            <a:r>
              <a:rPr lang="en-US" dirty="0"/>
              <a:t>[] numbers, </a:t>
            </a:r>
            <a:r>
              <a:rPr lang="en-US" dirty="0" err="1"/>
              <a:t>int</a:t>
            </a:r>
            <a:r>
              <a:rPr lang="en-US" dirty="0"/>
              <a:t> pos1, </a:t>
            </a:r>
            <a:r>
              <a:rPr lang="en-US" dirty="0" err="1"/>
              <a:t>int</a:t>
            </a:r>
            <a:r>
              <a:rPr lang="en-US" dirty="0"/>
              <a:t> pos2);</a:t>
            </a:r>
          </a:p>
          <a:p>
            <a:r>
              <a:rPr lang="en-US" dirty="0"/>
              <a:t>another: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issues:</a:t>
            </a:r>
          </a:p>
          <a:p>
            <a:pPr lvl="1"/>
            <a:r>
              <a:rPr lang="en-US" dirty="0"/>
              <a:t>piece not as reusable as it could be</a:t>
            </a:r>
          </a:p>
          <a:p>
            <a:pPr lvl="1"/>
            <a:r>
              <a:rPr lang="en-US" dirty="0"/>
              <a:t>piece could have undesired side-effects; could even result in security breaches</a:t>
            </a: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662643" y="2926029"/>
            <a:ext cx="9420224" cy="176450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public class Image { </a:t>
            </a:r>
            <a:r>
              <a:rPr lang="mr-IN" sz="2400" dirty="0">
                <a:latin typeface="Consolas" charset="0"/>
                <a:ea typeface="Consolas" charset="0"/>
                <a:cs typeface="Consolas" charset="0"/>
              </a:rPr>
              <a:t>…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}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public class Buffer { Image a, b; </a:t>
            </a:r>
            <a:r>
              <a:rPr lang="mr-IN" sz="2400" dirty="0">
                <a:latin typeface="Consolas" charset="0"/>
                <a:ea typeface="Consolas" charset="0"/>
                <a:cs typeface="Consolas" charset="0"/>
              </a:rPr>
              <a:t>…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}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mr-IN" sz="2400" dirty="0">
                <a:latin typeface="Consolas" charset="0"/>
                <a:ea typeface="Consolas" charset="0"/>
                <a:cs typeface="Consolas" charset="0"/>
              </a:rPr>
              <a:t>…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void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drawPartB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(Buffer full) { </a:t>
            </a:r>
            <a:r>
              <a:rPr lang="mr-IN" sz="2400" dirty="0">
                <a:latin typeface="Consolas" charset="0"/>
                <a:ea typeface="Consolas" charset="0"/>
                <a:cs typeface="Consolas" charset="0"/>
              </a:rPr>
              <a:t>…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use just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full.b</a:t>
            </a:r>
            <a:endParaRPr lang="en-US" sz="2400" dirty="0">
              <a:latin typeface="Consolas" charset="0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987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(best):</a:t>
            </a:r>
            <a:r>
              <a:rPr lang="en-US" i="1" dirty="0"/>
              <a:t> </a:t>
            </a:r>
            <a:r>
              <a:rPr lang="en-US" b="1" i="1" dirty="0"/>
              <a:t>data coupling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825625"/>
            <a:ext cx="7778340" cy="4351338"/>
          </a:xfrm>
        </p:spPr>
        <p:txBody>
          <a:bodyPr/>
          <a:lstStyle/>
          <a:p>
            <a:r>
              <a:rPr lang="en-US" sz="3200" dirty="0"/>
              <a:t>simple, easy-to-understand argument lists</a:t>
            </a:r>
          </a:p>
          <a:p>
            <a:r>
              <a:rPr lang="en-US" sz="3200" dirty="0"/>
              <a:t>simple communication path</a:t>
            </a:r>
            <a:br>
              <a:rPr lang="en-US" dirty="0"/>
            </a:br>
            <a:endParaRPr lang="en-US" dirty="0"/>
          </a:p>
          <a:p>
            <a:r>
              <a:rPr lang="en-US" dirty="0"/>
              <a:t>Full list</a:t>
            </a:r>
          </a:p>
          <a:p>
            <a:r>
              <a:rPr lang="en-US" dirty="0"/>
              <a:t>External: not covered</a:t>
            </a:r>
          </a:p>
          <a:p>
            <a:pPr lvl="1"/>
            <a:r>
              <a:rPr lang="en-US" dirty="0"/>
              <a:t>Probably low concern</a:t>
            </a:r>
          </a:p>
          <a:p>
            <a:r>
              <a:rPr lang="en-US" dirty="0"/>
              <a:t>None: no dependency</a:t>
            </a:r>
          </a:p>
          <a:p>
            <a:r>
              <a:rPr lang="en-US" dirty="0"/>
              <a:t>Goal: green zone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482" y="3261815"/>
            <a:ext cx="6605554" cy="3350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9228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In-class 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Distribute first-year code (anonymized), have students identify examples of poor cohesion, poor coupling</a:t>
            </a:r>
          </a:p>
        </p:txBody>
      </p:sp>
    </p:spTree>
    <p:extLst>
      <p:ext uri="{BB962C8B-B14F-4D97-AF65-F5344CB8AC3E}">
        <p14:creationId xmlns:p14="http://schemas.microsoft.com/office/powerpoint/2010/main" val="597233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Cohesion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Cohesive module: performs single task with minimal interaction with rest of system</a:t>
            </a:r>
          </a:p>
          <a:p>
            <a:r>
              <a:rPr lang="en-US" dirty="0"/>
              <a:t>Single responsibility!</a:t>
            </a:r>
          </a:p>
          <a:p>
            <a:pPr lvl="1"/>
            <a:r>
              <a:rPr lang="en-US" dirty="0"/>
              <a:t>Or at least, a small number</a:t>
            </a:r>
          </a:p>
          <a:p>
            <a:pPr lvl="1"/>
            <a:r>
              <a:rPr lang="en-US" dirty="0"/>
              <a:t>Example: grade book would record grades, compute statistics</a:t>
            </a:r>
          </a:p>
        </p:txBody>
      </p:sp>
    </p:spTree>
    <p:extLst>
      <p:ext uri="{BB962C8B-B14F-4D97-AF65-F5344CB8AC3E}">
        <p14:creationId xmlns:p14="http://schemas.microsoft.com/office/powerpoint/2010/main" val="1245854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C17C7-0FB0-4430-9AB3-71036BFD6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would you rather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107A25-D8A1-4FC8-9AF1-F2B1FA3D32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8662" y="2489344"/>
            <a:ext cx="3062688" cy="46551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Change a diaper?</a:t>
            </a:r>
          </a:p>
        </p:txBody>
      </p:sp>
      <p:pic>
        <p:nvPicPr>
          <p:cNvPr id="1026" name="Picture 2" descr="File:Baby.jpg">
            <a:hlinkClick r:id="rId3"/>
            <a:extLst>
              <a:ext uri="{FF2B5EF4-FFF2-40B4-BE49-F238E27FC236}">
                <a16:creationId xmlns:a16="http://schemas.microsoft.com/office/drawing/2014/main" id="{B571E6FB-F00E-4DEF-9CD8-F5813CA97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418" y="3216671"/>
            <a:ext cx="5045176" cy="3367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ellion Twin Turbo - Complete Kit (15-17 GT)">
            <a:hlinkClick r:id="rId5"/>
            <a:extLst>
              <a:ext uri="{FF2B5EF4-FFF2-40B4-BE49-F238E27FC236}">
                <a16:creationId xmlns:a16="http://schemas.microsoft.com/office/drawing/2014/main" id="{4661FB79-A5E5-4D68-83C3-720351556A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92" t="19209" r="18794" b="19211"/>
          <a:stretch/>
        </p:blipFill>
        <p:spPr bwMode="auto">
          <a:xfrm>
            <a:off x="657697" y="2290041"/>
            <a:ext cx="4846320" cy="356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1B53296-1386-493E-8872-776134C0F9C5}"/>
              </a:ext>
            </a:extLst>
          </p:cNvPr>
          <p:cNvSpPr txBox="1">
            <a:spLocks/>
          </p:cNvSpPr>
          <p:nvPr/>
        </p:nvSpPr>
        <p:spPr>
          <a:xfrm>
            <a:off x="1401902" y="6121376"/>
            <a:ext cx="3576498" cy="46551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tx1"/>
                </a:solidFill>
              </a:rPr>
              <a:t>Change a fuel filter?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18F5E5-4C47-49CC-871F-ADE28838842E}"/>
              </a:ext>
            </a:extLst>
          </p:cNvPr>
          <p:cNvSpPr txBox="1"/>
          <p:nvPr/>
        </p:nvSpPr>
        <p:spPr>
          <a:xfrm>
            <a:off x="357446" y="208984"/>
            <a:ext cx="11572284" cy="181588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What are the challenges of each?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Finding the parts to change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Knowing what happens when you change them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Knowing how to put them back together again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16BB43-56BB-4443-AA97-C2CFD0E885E7}"/>
              </a:ext>
            </a:extLst>
          </p:cNvPr>
          <p:cNvSpPr txBox="1"/>
          <p:nvPr/>
        </p:nvSpPr>
        <p:spPr>
          <a:xfrm>
            <a:off x="6307667" y="258364"/>
            <a:ext cx="40591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5"/>
                </a:solidFill>
                <a:latin typeface="Georgia" panose="02040502050405020303" pitchFamily="18" charset="0"/>
              </a:rPr>
              <a:t>Knowing what the parts DO!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2112004-955B-46C3-B102-349B9A7285AA}"/>
              </a:ext>
            </a:extLst>
          </p:cNvPr>
          <p:cNvCxnSpPr/>
          <p:nvPr/>
        </p:nvCxnSpPr>
        <p:spPr>
          <a:xfrm flipH="1">
            <a:off x="4978400" y="567267"/>
            <a:ext cx="1329267" cy="254000"/>
          </a:xfrm>
          <a:prstGeom prst="straightConnector1">
            <a:avLst/>
          </a:prstGeom>
          <a:ln w="41275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D7BBE06-3274-4307-9671-AEEC08E901D1}"/>
              </a:ext>
            </a:extLst>
          </p:cNvPr>
          <p:cNvSpPr txBox="1"/>
          <p:nvPr/>
        </p:nvSpPr>
        <p:spPr>
          <a:xfrm>
            <a:off x="8278635" y="1295206"/>
            <a:ext cx="26260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5"/>
                </a:solidFill>
                <a:latin typeface="Georgia" panose="02040502050405020303" pitchFamily="18" charset="0"/>
              </a:rPr>
              <a:t>How they connect</a:t>
            </a:r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AB103806-8A27-4DC0-88DB-3A1C556C7A5C}"/>
              </a:ext>
            </a:extLst>
          </p:cNvPr>
          <p:cNvSpPr/>
          <p:nvPr/>
        </p:nvSpPr>
        <p:spPr>
          <a:xfrm>
            <a:off x="7974463" y="1184507"/>
            <a:ext cx="127590" cy="729904"/>
          </a:xfrm>
          <a:prstGeom prst="rightBrac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057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5" grpId="0" animBg="1"/>
      <p:bldP spid="6" grpId="0"/>
      <p:bldP spid="13" grpId="0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Levels of Cohesion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825624"/>
            <a:ext cx="10233800" cy="4815807"/>
          </a:xfrm>
        </p:spPr>
        <p:txBody>
          <a:bodyPr>
            <a:normAutofit/>
          </a:bodyPr>
          <a:lstStyle/>
          <a:p>
            <a:r>
              <a:rPr lang="en-US" b="1" i="1" dirty="0">
                <a:solidFill>
                  <a:schemeClr val="tx1"/>
                </a:solidFill>
              </a:rPr>
              <a:t>coincidental cohesion</a:t>
            </a:r>
            <a:r>
              <a:rPr lang="en-US" dirty="0">
                <a:solidFill>
                  <a:schemeClr val="tx1"/>
                </a:solidFill>
              </a:rPr>
              <a:t>: loose relationship between responsibilities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Example: last box when moving: </a:t>
            </a:r>
            <a:r>
              <a:rPr lang="en-US" i="1" dirty="0">
                <a:solidFill>
                  <a:schemeClr val="tx1"/>
                </a:solidFill>
              </a:rPr>
              <a:t>get whatever you have into any box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Example: putting all of your GUI code in a single form class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This was easy to do in Java Swing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The bee simulator sample code!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Example: </a:t>
            </a:r>
            <a:r>
              <a:rPr lang="en-US" dirty="0" err="1">
                <a:solidFill>
                  <a:schemeClr val="tx1"/>
                </a:solidFill>
              </a:rPr>
              <a:t>StudentFinancialsWithCoursesAndResidence</a:t>
            </a:r>
            <a:endParaRPr lang="en-US" dirty="0">
              <a:solidFill>
                <a:schemeClr val="tx1"/>
              </a:solidFill>
            </a:endParaRPr>
          </a:p>
          <a:p>
            <a:pPr lvl="2"/>
            <a:r>
              <a:rPr lang="en-US" dirty="0">
                <a:solidFill>
                  <a:schemeClr val="tx1"/>
                </a:solidFill>
              </a:rPr>
              <a:t>Hmm</a:t>
            </a:r>
            <a:r>
              <a:rPr lang="mr-IN" dirty="0">
                <a:solidFill>
                  <a:schemeClr val="tx1"/>
                </a:solidFill>
              </a:rPr>
              <a:t>…</a:t>
            </a:r>
            <a:r>
              <a:rPr lang="en-US" dirty="0">
                <a:solidFill>
                  <a:schemeClr val="tx1"/>
                </a:solidFill>
              </a:rPr>
              <a:t> how about “</a:t>
            </a:r>
            <a:r>
              <a:rPr lang="en-US" dirty="0" err="1">
                <a:solidFill>
                  <a:schemeClr val="tx1"/>
                </a:solidFill>
              </a:rPr>
              <a:t>StudentData</a:t>
            </a:r>
            <a:r>
              <a:rPr lang="en-US" dirty="0">
                <a:solidFill>
                  <a:schemeClr val="tx1"/>
                </a:solidFill>
              </a:rPr>
              <a:t>”?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All of the clauses, especially “and” show this has too many responsibilities</a:t>
            </a:r>
          </a:p>
          <a:p>
            <a:r>
              <a:rPr lang="en-US" dirty="0">
                <a:solidFill>
                  <a:schemeClr val="tx1"/>
                </a:solidFill>
              </a:rPr>
              <a:t>problems: hard to maintain, hard to reuse such pieces</a:t>
            </a:r>
          </a:p>
          <a:p>
            <a:r>
              <a:rPr lang="en-US" dirty="0">
                <a:solidFill>
                  <a:schemeClr val="tx1"/>
                </a:solidFill>
              </a:rPr>
              <a:t>Solution for Student: associations to specialized classes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Student </a:t>
            </a:r>
            <a:r>
              <a:rPr lang="en-US" dirty="0">
                <a:solidFill>
                  <a:schemeClr val="tx1"/>
                </a:solidFill>
                <a:sym typeface="Wingdings"/>
              </a:rPr>
              <a:t></a:t>
            </a:r>
            <a:r>
              <a:rPr lang="en-US" dirty="0">
                <a:solidFill>
                  <a:schemeClr val="tx1"/>
                </a:solidFill>
              </a:rPr>
              <a:t> Schedule, Student &lt;</a:t>
            </a:r>
            <a:r>
              <a:rPr lang="en-US" dirty="0">
                <a:solidFill>
                  <a:schemeClr val="tx1"/>
                </a:solidFill>
                <a:sym typeface="Wingdings"/>
              </a:rPr>
              <a:t>-&gt;</a:t>
            </a:r>
            <a:r>
              <a:rPr lang="en-US" dirty="0">
                <a:solidFill>
                  <a:schemeClr val="tx1"/>
                </a:solidFill>
              </a:rPr>
              <a:t> Room </a:t>
            </a:r>
            <a:r>
              <a:rPr lang="en-US" dirty="0">
                <a:solidFill>
                  <a:schemeClr val="tx1"/>
                </a:solidFill>
                <a:sym typeface="Wingdings"/>
              </a:rPr>
              <a:t>&lt;-&gt;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ResidenceHall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Student </a:t>
            </a:r>
            <a:r>
              <a:rPr lang="en-US" dirty="0">
                <a:solidFill>
                  <a:schemeClr val="tx1"/>
                </a:solidFill>
                <a:sym typeface="Wingdings"/>
              </a:rPr>
              <a:t>&lt;-&gt; Account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346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71369" y="365314"/>
            <a:ext cx="11306649" cy="6171964"/>
          </a:xfrm>
        </p:spPr>
        <p:txBody>
          <a:bodyPr>
            <a:normAutofit/>
          </a:bodyPr>
          <a:lstStyle/>
          <a:p>
            <a:r>
              <a:rPr lang="en-US" b="1" dirty="0"/>
              <a:t>Coincidental cohesion</a:t>
            </a:r>
            <a:r>
              <a:rPr lang="en-US" dirty="0"/>
              <a:t>: also happens at the method level</a:t>
            </a:r>
          </a:p>
          <a:p>
            <a:pPr lvl="1"/>
            <a:r>
              <a:rPr lang="en-US" dirty="0"/>
              <a:t>example methods: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PrintLineInReverseAndConvertToFloat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CloseFilesAndPrintAverageTemperatures</a:t>
            </a:r>
            <a:endParaRPr lang="en-US" dirty="0">
              <a:latin typeface="Consolas" charset="0"/>
              <a:ea typeface="Consolas" charset="0"/>
              <a:cs typeface="Consolas" charset="0"/>
            </a:endParaRPr>
          </a:p>
          <a:p>
            <a:pPr lvl="2"/>
            <a:r>
              <a:rPr lang="en-US" dirty="0"/>
              <a:t>Bad names can be an important clue, but only when they “cover” the method</a:t>
            </a:r>
          </a:p>
          <a:p>
            <a:pPr lvl="2"/>
            <a:r>
              <a:rPr lang="en-US" dirty="0" err="1"/>
              <a:t>PrintData</a:t>
            </a:r>
            <a:r>
              <a:rPr lang="en-US" dirty="0"/>
              <a:t> would also be a hint</a:t>
            </a:r>
            <a:r>
              <a:rPr lang="mr-IN" dirty="0"/>
              <a:t>…</a:t>
            </a:r>
            <a:endParaRPr lang="en-US" dirty="0"/>
          </a:p>
          <a:p>
            <a:r>
              <a:rPr lang="en-US" dirty="0"/>
              <a:t>Causes:</a:t>
            </a:r>
          </a:p>
          <a:p>
            <a:pPr lvl="1"/>
            <a:r>
              <a:rPr lang="en-US" dirty="0"/>
              <a:t>rigid rules about lengths, such as ”no methods longer than 10 lines”</a:t>
            </a:r>
          </a:p>
          <a:p>
            <a:pPr lvl="2"/>
            <a:r>
              <a:rPr lang="en-US" dirty="0"/>
              <a:t>We have to impose such limits to force methods in the 1</a:t>
            </a:r>
            <a:r>
              <a:rPr lang="en-US" baseline="30000" dirty="0"/>
              <a:t>st</a:t>
            </a:r>
            <a:r>
              <a:rPr lang="en-US" dirty="0"/>
              <a:t> year, but be cautious in industry</a:t>
            </a:r>
            <a:r>
              <a:rPr lang="mr-IN" dirty="0"/>
              <a:t>…</a:t>
            </a:r>
            <a:endParaRPr lang="en-US" dirty="0"/>
          </a:p>
          <a:p>
            <a:pPr lvl="1"/>
            <a:r>
              <a:rPr lang="en-US" dirty="0"/>
              <a:t>improper concerns about efficiency, such as avoiding 3-line functions because of function call overhead</a:t>
            </a:r>
          </a:p>
          <a:p>
            <a:pPr lvl="2"/>
            <a:r>
              <a:rPr lang="en-US" dirty="0"/>
              <a:t>Extreme version: single function that does everything (just one big main)</a:t>
            </a:r>
          </a:p>
          <a:p>
            <a:pPr lvl="1"/>
            <a:r>
              <a:rPr lang="en-US" dirty="0"/>
              <a:t>adding functionality during maintenance because “it just works there”</a:t>
            </a:r>
          </a:p>
          <a:p>
            <a:pPr lvl="1"/>
            <a:r>
              <a:rPr lang="en-US" dirty="0"/>
              <a:t>randomly joining, splitting methods</a:t>
            </a:r>
          </a:p>
          <a:p>
            <a:r>
              <a:rPr lang="en-US" dirty="0"/>
              <a:t>Problem: hard to maintain, hard to reuse such pieces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3823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/>
              <a:t>logical cohesion</a:t>
            </a:r>
            <a:r>
              <a:rPr lang="en-US" sz="4000" dirty="0"/>
              <a:t>: the result of control coupling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825625"/>
            <a:ext cx="10233800" cy="105672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class examples:</a:t>
            </a:r>
          </a:p>
          <a:p>
            <a:pPr lvl="1"/>
            <a:r>
              <a:rPr lang="en-US" dirty="0" err="1"/>
              <a:t>ErrorHandler</a:t>
            </a:r>
            <a:r>
              <a:rPr lang="en-US" dirty="0"/>
              <a:t>, </a:t>
            </a:r>
            <a:r>
              <a:rPr lang="en-US" dirty="0" err="1"/>
              <a:t>EventLogger</a:t>
            </a:r>
            <a:r>
              <a:rPr lang="en-US" dirty="0"/>
              <a:t>, </a:t>
            </a:r>
            <a:r>
              <a:rPr lang="en-US" dirty="0" err="1"/>
              <a:t>FileHandler</a:t>
            </a:r>
            <a:endParaRPr lang="en-US" dirty="0"/>
          </a:p>
          <a:p>
            <a:pPr lvl="1"/>
            <a:r>
              <a:rPr lang="en-US" dirty="0"/>
              <a:t>occasionally: </a:t>
            </a:r>
            <a:r>
              <a:rPr lang="en-US" dirty="0" err="1"/>
              <a:t>PartNumberOrName</a:t>
            </a:r>
            <a:r>
              <a:rPr lang="en-US" dirty="0"/>
              <a:t> (implying can have one but not both)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26251" y="3493557"/>
            <a:ext cx="6263253" cy="20313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endParaRPr lang="en-US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dirty="0">
                <a:latin typeface="Consolas" charset="0"/>
                <a:ea typeface="Consolas" charset="0"/>
                <a:cs typeface="Consolas" charset="0"/>
              </a:rPr>
              <a:t>public class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EventLogger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{</a:t>
            </a:r>
          </a:p>
          <a:p>
            <a:r>
              <a:rPr lang="en-US" dirty="0">
                <a:latin typeface="Consolas" charset="0"/>
                <a:ea typeface="Consolas" charset="0"/>
                <a:cs typeface="Consolas" charset="0"/>
              </a:rPr>
              <a:t>    public void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logDatabaseError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() { /* */ }</a:t>
            </a:r>
          </a:p>
          <a:p>
            <a:r>
              <a:rPr lang="en-US" dirty="0">
                <a:latin typeface="Consolas" charset="0"/>
                <a:ea typeface="Consolas" charset="0"/>
                <a:cs typeface="Consolas" charset="0"/>
              </a:rPr>
              <a:t>    public void 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logFileReadingError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() { /*  */ }</a:t>
            </a:r>
          </a:p>
          <a:p>
            <a:r>
              <a:rPr lang="en-US" dirty="0">
                <a:latin typeface="Consolas" charset="0"/>
                <a:ea typeface="Consolas" charset="0"/>
                <a:cs typeface="Consolas" charset="0"/>
              </a:rPr>
              <a:t>    public void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logUserInputError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() { /*  */ }</a:t>
            </a:r>
          </a:p>
          <a:p>
            <a:r>
              <a:rPr lang="en-US" dirty="0">
                <a:latin typeface="Consolas" charset="0"/>
                <a:ea typeface="Consolas" charset="0"/>
                <a:cs typeface="Consolas" charset="0"/>
              </a:rPr>
              <a:t>}</a:t>
            </a:r>
          </a:p>
          <a:p>
            <a:endParaRPr lang="en-US" dirty="0">
              <a:latin typeface="Consolas" charset="0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323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/>
              <a:t>logical cohesion</a:t>
            </a:r>
            <a:r>
              <a:rPr lang="en-US" sz="4000" dirty="0"/>
              <a:t>: control coupling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825624"/>
            <a:ext cx="10233800" cy="479174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class examples:</a:t>
            </a:r>
          </a:p>
          <a:p>
            <a:pPr lvl="1"/>
            <a:r>
              <a:rPr lang="en-US" dirty="0" err="1"/>
              <a:t>ErrorHandler</a:t>
            </a:r>
            <a:r>
              <a:rPr lang="en-US" dirty="0"/>
              <a:t>, </a:t>
            </a:r>
            <a:r>
              <a:rPr lang="en-US" dirty="0" err="1"/>
              <a:t>EventLogger</a:t>
            </a:r>
            <a:r>
              <a:rPr lang="en-US" dirty="0"/>
              <a:t>, </a:t>
            </a:r>
            <a:r>
              <a:rPr lang="en-US" dirty="0" err="1"/>
              <a:t>FileHandler</a:t>
            </a:r>
            <a:endParaRPr lang="en-US" dirty="0"/>
          </a:p>
          <a:p>
            <a:pPr lvl="1"/>
            <a:r>
              <a:rPr lang="en-US" dirty="0"/>
              <a:t>occasionally: </a:t>
            </a:r>
            <a:r>
              <a:rPr lang="en-US" dirty="0" err="1"/>
              <a:t>PartNumberOrName</a:t>
            </a:r>
            <a:r>
              <a:rPr lang="en-US" dirty="0"/>
              <a:t> (implying can have one but not both)</a:t>
            </a:r>
          </a:p>
          <a:p>
            <a:r>
              <a:rPr lang="en-US" dirty="0"/>
              <a:t>method: </a:t>
            </a:r>
            <a:r>
              <a:rPr lang="en-US" dirty="0" err="1"/>
              <a:t>HandleAllErrors</a:t>
            </a:r>
            <a:r>
              <a:rPr lang="en-US" dirty="0"/>
              <a:t>(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errno</a:t>
            </a:r>
            <a:r>
              <a:rPr lang="en-US" dirty="0"/>
              <a:t>, </a:t>
            </a:r>
            <a:r>
              <a:rPr lang="en-US" dirty="0" err="1"/>
              <a:t>const</a:t>
            </a:r>
            <a:r>
              <a:rPr lang="en-US" dirty="0"/>
              <a:t> char *</a:t>
            </a:r>
            <a:r>
              <a:rPr lang="en-US" dirty="0" err="1"/>
              <a:t>msg</a:t>
            </a:r>
            <a:r>
              <a:rPr lang="en-US" dirty="0"/>
              <a:t>);</a:t>
            </a:r>
          </a:p>
          <a:p>
            <a:pPr lvl="1"/>
            <a:r>
              <a:rPr lang="en-US" dirty="0" err="1"/>
              <a:t>OpenFiles</a:t>
            </a:r>
            <a:r>
              <a:rPr lang="en-US" dirty="0"/>
              <a:t>(); (opening all files regardless of when needed)</a:t>
            </a:r>
          </a:p>
          <a:p>
            <a:r>
              <a:rPr lang="en-US" dirty="0"/>
              <a:t>generate all output regardless of type: </a:t>
            </a:r>
          </a:p>
          <a:p>
            <a:pPr lvl="1"/>
            <a:r>
              <a:rPr lang="en-US" dirty="0"/>
              <a:t>void </a:t>
            </a:r>
            <a:r>
              <a:rPr lang="en-US" dirty="0" err="1"/>
              <a:t>SendOutput</a:t>
            </a:r>
            <a:r>
              <a:rPr lang="en-US" dirty="0"/>
              <a:t>(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dest</a:t>
            </a:r>
            <a:r>
              <a:rPr lang="en-US" dirty="0"/>
              <a:t>, </a:t>
            </a:r>
            <a:r>
              <a:rPr lang="en-US" dirty="0" err="1"/>
              <a:t>int</a:t>
            </a:r>
            <a:r>
              <a:rPr lang="en-US" dirty="0"/>
              <a:t> type, String </a:t>
            </a:r>
            <a:r>
              <a:rPr lang="en-US" dirty="0" err="1"/>
              <a:t>msg</a:t>
            </a:r>
            <a:r>
              <a:rPr lang="en-US" dirty="0"/>
              <a:t>,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inum</a:t>
            </a:r>
            <a:r>
              <a:rPr lang="en-US" dirty="0"/>
              <a:t>, float </a:t>
            </a:r>
            <a:r>
              <a:rPr lang="en-US" dirty="0" err="1"/>
              <a:t>fnum</a:t>
            </a:r>
            <a:r>
              <a:rPr lang="en-US" dirty="0"/>
              <a:t>); where</a:t>
            </a:r>
          </a:p>
          <a:p>
            <a:pPr lvl="2"/>
            <a:r>
              <a:rPr lang="en-US" dirty="0" err="1"/>
              <a:t>dest</a:t>
            </a:r>
            <a:r>
              <a:rPr lang="en-US" dirty="0"/>
              <a:t>: 0 means </a:t>
            </a:r>
            <a:r>
              <a:rPr lang="en-US" dirty="0" err="1"/>
              <a:t>stdout</a:t>
            </a:r>
            <a:r>
              <a:rPr lang="en-US" dirty="0"/>
              <a:t>, 1 means tape, 2 means printer</a:t>
            </a:r>
          </a:p>
          <a:p>
            <a:pPr lvl="2"/>
            <a:r>
              <a:rPr lang="en-US" dirty="0"/>
              <a:t>type: 0 means print </a:t>
            </a:r>
            <a:r>
              <a:rPr lang="en-US" dirty="0" err="1"/>
              <a:t>msg</a:t>
            </a:r>
            <a:r>
              <a:rPr lang="en-US" dirty="0"/>
              <a:t> and </a:t>
            </a:r>
            <a:r>
              <a:rPr lang="en-US" dirty="0" err="1"/>
              <a:t>inum</a:t>
            </a:r>
            <a:r>
              <a:rPr lang="en-US" dirty="0"/>
              <a:t>, 1 means print </a:t>
            </a:r>
            <a:r>
              <a:rPr lang="en-US" dirty="0" err="1"/>
              <a:t>msg</a:t>
            </a:r>
            <a:r>
              <a:rPr lang="en-US" dirty="0"/>
              <a:t> and </a:t>
            </a:r>
            <a:r>
              <a:rPr lang="en-US" dirty="0" err="1"/>
              <a:t>fnum</a:t>
            </a:r>
            <a:r>
              <a:rPr lang="en-US" dirty="0"/>
              <a:t>, 2 means </a:t>
            </a:r>
            <a:r>
              <a:rPr lang="en-US" dirty="0" err="1"/>
              <a:t>msg</a:t>
            </a:r>
            <a:r>
              <a:rPr lang="en-US" dirty="0"/>
              <a:t> only, 3 means </a:t>
            </a:r>
            <a:r>
              <a:rPr lang="en-US" dirty="0" err="1"/>
              <a:t>inum</a:t>
            </a:r>
            <a:r>
              <a:rPr lang="en-US" dirty="0"/>
              <a:t> only, 4 means </a:t>
            </a:r>
            <a:r>
              <a:rPr lang="en-US" dirty="0" err="1"/>
              <a:t>fnum</a:t>
            </a:r>
            <a:r>
              <a:rPr lang="en-US" dirty="0"/>
              <a:t> only</a:t>
            </a:r>
          </a:p>
          <a:p>
            <a:r>
              <a:rPr lang="en-US" dirty="0"/>
              <a:t>issues:</a:t>
            </a:r>
          </a:p>
          <a:p>
            <a:pPr lvl="1"/>
            <a:r>
              <a:rPr lang="en-US" dirty="0"/>
              <a:t>interface hard to understand</a:t>
            </a:r>
          </a:p>
          <a:p>
            <a:pPr lvl="1"/>
            <a:r>
              <a:rPr lang="en-US" dirty="0"/>
              <a:t>intricate code due to module activing differently based on different parameters</a:t>
            </a:r>
          </a:p>
          <a:p>
            <a:pPr lvl="1"/>
            <a:r>
              <a:rPr lang="en-US" dirty="0"/>
              <a:t>hard/impossible to maintain/reuse one piece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35273" y="3621330"/>
            <a:ext cx="7321454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Segoe Print" panose="02000600000000000000" pitchFamily="2" charset="0"/>
                <a:ea typeface="Monaco" charset="0"/>
                <a:cs typeface="Monaco" charset="0"/>
              </a:rPr>
              <a:t>Watch out for this! This sort of organization is very tempting to engineers</a:t>
            </a:r>
            <a:r>
              <a:rPr lang="mr-IN" sz="2400" dirty="0">
                <a:latin typeface="Segoe Print" panose="02000600000000000000" pitchFamily="2" charset="0"/>
                <a:ea typeface="Monaco" charset="0"/>
                <a:cs typeface="Monaco" charset="0"/>
              </a:rPr>
              <a:t>…</a:t>
            </a:r>
            <a:endParaRPr lang="en-US" sz="2400" dirty="0">
              <a:latin typeface="Segoe Print" panose="02000600000000000000" pitchFamily="2" charset="0"/>
              <a:ea typeface="Monaco" charset="0"/>
              <a:cs typeface="Monaco" charset="0"/>
            </a:endParaRPr>
          </a:p>
          <a:p>
            <a:r>
              <a:rPr lang="en-US" sz="2400" dirty="0">
                <a:latin typeface="Segoe Print" panose="02000600000000000000" pitchFamily="2" charset="0"/>
                <a:ea typeface="Monaco" charset="0"/>
                <a:cs typeface="Monaco" charset="0"/>
              </a:rPr>
              <a:t>“handle all of the errors in one place,” etc.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BCD762-59A0-44F8-9422-C0A04CAA2C53}"/>
              </a:ext>
            </a:extLst>
          </p:cNvPr>
          <p:cNvSpPr txBox="1"/>
          <p:nvPr/>
        </p:nvSpPr>
        <p:spPr>
          <a:xfrm>
            <a:off x="6814231" y="1580677"/>
            <a:ext cx="4787914" cy="83099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The sub-operations perform similar, </a:t>
            </a:r>
          </a:p>
          <a:p>
            <a:r>
              <a:rPr lang="en-US" sz="2400" dirty="0">
                <a:solidFill>
                  <a:schemeClr val="bg1"/>
                </a:solidFill>
              </a:rPr>
              <a:t>but independent, computations.</a:t>
            </a:r>
          </a:p>
        </p:txBody>
      </p:sp>
    </p:spTree>
    <p:extLst>
      <p:ext uri="{BB962C8B-B14F-4D97-AF65-F5344CB8AC3E}">
        <p14:creationId xmlns:p14="http://schemas.microsoft.com/office/powerpoint/2010/main" val="966927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temporal cohesion</a:t>
            </a:r>
            <a:r>
              <a:rPr lang="en-US" dirty="0"/>
              <a:t>: tasks that are related just by when they are done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9999" y="1825624"/>
            <a:ext cx="10733333" cy="4829175"/>
          </a:xfrm>
        </p:spPr>
        <p:txBody>
          <a:bodyPr>
            <a:noAutofit/>
          </a:bodyPr>
          <a:lstStyle/>
          <a:p>
            <a:r>
              <a:rPr lang="en-US" dirty="0"/>
              <a:t>Classic example: initializing all data structures/state variables</a:t>
            </a:r>
          </a:p>
          <a:p>
            <a:pPr lvl="1"/>
            <a:r>
              <a:rPr lang="en-US" dirty="0">
                <a:latin typeface="Consolas" charset="0"/>
                <a:ea typeface="Consolas" charset="0"/>
                <a:cs typeface="Consolas" charset="0"/>
              </a:rPr>
              <a:t>public class Setup</a:t>
            </a:r>
          </a:p>
          <a:p>
            <a:pPr lvl="1"/>
            <a:r>
              <a:rPr lang="en-US" dirty="0"/>
              <a:t>issue: separating initialization from use, so must maintain two places</a:t>
            </a:r>
          </a:p>
          <a:p>
            <a:r>
              <a:rPr lang="en-US" dirty="0"/>
              <a:t>In methods: </a:t>
            </a:r>
            <a:r>
              <a:rPr lang="en-US" dirty="0" err="1"/>
              <a:t>Document.new</a:t>
            </a:r>
            <a:endParaRPr lang="en-US" dirty="0"/>
          </a:p>
          <a:p>
            <a:pPr lvl="1"/>
            <a:r>
              <a:rPr lang="en-US" dirty="0"/>
              <a:t>Prompt user to save current, clear document, reinitialize state, update recent document list, update title bar</a:t>
            </a:r>
          </a:p>
          <a:p>
            <a:pPr lvl="1"/>
            <a:r>
              <a:rPr lang="en-US" dirty="0"/>
              <a:t>all this needs to be done, but with different (reusable) methods, probably in different classes</a:t>
            </a:r>
          </a:p>
          <a:p>
            <a:pPr lvl="1"/>
            <a:r>
              <a:rPr lang="en-US" dirty="0"/>
              <a:t>note: issue is what's done </a:t>
            </a:r>
            <a:r>
              <a:rPr lang="en-US" i="1" dirty="0"/>
              <a:t>directly</a:t>
            </a:r>
            <a:r>
              <a:rPr lang="en-US" dirty="0"/>
              <a:t> vs. what's done in a method that's </a:t>
            </a:r>
            <a:r>
              <a:rPr lang="en-US" i="1" dirty="0"/>
              <a:t>called</a:t>
            </a:r>
            <a:r>
              <a:rPr lang="en-US" dirty="0"/>
              <a:t> by a more policy-oriented one</a:t>
            </a:r>
          </a:p>
        </p:txBody>
      </p:sp>
    </p:spTree>
    <p:extLst>
      <p:ext uri="{BB962C8B-B14F-4D97-AF65-F5344CB8AC3E}">
        <p14:creationId xmlns:p14="http://schemas.microsoft.com/office/powerpoint/2010/main" val="1666243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/>
              <a:t>procedural cohesion</a:t>
            </a:r>
            <a:r>
              <a:rPr lang="en-US" sz="4000" dirty="0"/>
              <a:t>: method/function which exists just to do a particular set of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825625"/>
            <a:ext cx="10538600" cy="4351338"/>
          </a:xfrm>
        </p:spPr>
        <p:txBody>
          <a:bodyPr>
            <a:normAutofit/>
          </a:bodyPr>
          <a:lstStyle/>
          <a:p>
            <a:r>
              <a:rPr lang="en-US" dirty="0"/>
              <a:t>As always, this is an issue with doing the operations directly in the method; having a method which calls others to do the real work is far less of a problem</a:t>
            </a:r>
          </a:p>
          <a:p>
            <a:r>
              <a:rPr lang="en-US" dirty="0"/>
              <a:t>Generally an issue with methods, not classes</a:t>
            </a:r>
          </a:p>
          <a:p>
            <a:pPr lvl="1"/>
            <a:r>
              <a:rPr lang="en-US" dirty="0"/>
              <a:t>A class has no implied sequence, so the class itself cannot have procedural cohesion, just the methods in it</a:t>
            </a:r>
          </a:p>
          <a:p>
            <a:r>
              <a:rPr lang="en-US" dirty="0"/>
              <a:t>Often: no data being passed</a:t>
            </a:r>
          </a:p>
          <a:p>
            <a:r>
              <a:rPr lang="en-US" dirty="0"/>
              <a:t>Example: </a:t>
            </a:r>
            <a:r>
              <a:rPr lang="en-US" dirty="0" err="1"/>
              <a:t>ReadPartNumberFromDatabaseAndUpdateRepairRecord</a:t>
            </a:r>
            <a:endParaRPr lang="en-US" dirty="0"/>
          </a:p>
          <a:p>
            <a:r>
              <a:rPr lang="en-US" dirty="0"/>
              <a:t>still: low reusability</a:t>
            </a:r>
          </a:p>
        </p:txBody>
      </p:sp>
    </p:spTree>
    <p:extLst>
      <p:ext uri="{BB962C8B-B14F-4D97-AF65-F5344CB8AC3E}">
        <p14:creationId xmlns:p14="http://schemas.microsoft.com/office/powerpoint/2010/main" val="17861385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/>
              <a:t>communicational cohesion</a:t>
            </a:r>
            <a:r>
              <a:rPr lang="en-US" sz="4000" dirty="0"/>
              <a:t>: tasks which are together because they process the same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example: </a:t>
            </a:r>
            <a:r>
              <a:rPr lang="en-US" dirty="0" err="1"/>
              <a:t>UpdateDatabaseRecordAndWriteToAuditTrail</a:t>
            </a:r>
            <a:endParaRPr lang="en-US" dirty="0"/>
          </a:p>
          <a:p>
            <a:r>
              <a:rPr lang="en-US" dirty="0"/>
              <a:t>example: </a:t>
            </a:r>
            <a:r>
              <a:rPr lang="en-US" dirty="0" err="1"/>
              <a:t>ComputeAverageAndPrint</a:t>
            </a:r>
            <a:r>
              <a:rPr lang="en-US" dirty="0"/>
              <a:t> which contains a loop to compute an average and then prints it at the end</a:t>
            </a:r>
          </a:p>
          <a:p>
            <a:r>
              <a:rPr lang="en-US" dirty="0"/>
              <a:t>again: low reusability</a:t>
            </a:r>
          </a:p>
          <a:p>
            <a:r>
              <a:rPr lang="en-US" dirty="0"/>
              <a:t>note "it" could have been in both names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418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b="1" dirty="0"/>
              <a:t>functional cohesion</a:t>
            </a:r>
            <a:r>
              <a:rPr lang="en-US" sz="4400" dirty="0"/>
              <a:t>: highest level - module does a small set of </a:t>
            </a:r>
            <a:r>
              <a:rPr lang="en-US" sz="4400"/>
              <a:t>closely related tasks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Classes: Furnace, Student</a:t>
            </a:r>
          </a:p>
          <a:p>
            <a:pPr lvl="1"/>
            <a:r>
              <a:rPr lang="en-US" dirty="0"/>
              <a:t>Almost any domain level class!</a:t>
            </a:r>
          </a:p>
          <a:p>
            <a:r>
              <a:rPr lang="en-US" dirty="0"/>
              <a:t>Method examples:</a:t>
            </a:r>
          </a:p>
          <a:p>
            <a:pPr lvl="1"/>
            <a:r>
              <a:rPr lang="en-US" dirty="0" err="1"/>
              <a:t>Furnace.getTemperature</a:t>
            </a:r>
            <a:endParaRPr lang="en-US" dirty="0"/>
          </a:p>
          <a:p>
            <a:pPr lvl="1"/>
            <a:r>
              <a:rPr lang="en-US" dirty="0" err="1"/>
              <a:t>Student.save</a:t>
            </a:r>
            <a:endParaRPr lang="en-US" dirty="0"/>
          </a:p>
          <a:p>
            <a:pPr lvl="1"/>
            <a:r>
              <a:rPr lang="en-US" dirty="0" err="1"/>
              <a:t>SalesCommissision.compute</a:t>
            </a:r>
            <a:endParaRPr lang="en-US" dirty="0"/>
          </a:p>
          <a:p>
            <a:r>
              <a:rPr lang="en-US" dirty="0"/>
              <a:t>high reusability, maintainability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974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703110" y="4755091"/>
            <a:ext cx="8234890" cy="1984376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Coincidental, logical, temporal cohesion: </a:t>
            </a:r>
            <a:r>
              <a:rPr lang="en-US" sz="2400" i="1" dirty="0"/>
              <a:t>avoid at all costs</a:t>
            </a:r>
            <a:endParaRPr lang="en-US" sz="2400" dirty="0"/>
          </a:p>
          <a:p>
            <a:r>
              <a:rPr lang="en-US" sz="2400" dirty="0"/>
              <a:t>Procedural, communicational cohesion: still not perfect, but </a:t>
            </a:r>
            <a:r>
              <a:rPr lang="en-US" sz="2400" i="1" dirty="0"/>
              <a:t>much</a:t>
            </a:r>
            <a:r>
              <a:rPr lang="en-US" sz="2400" dirty="0"/>
              <a:t> better than the first 3</a:t>
            </a:r>
          </a:p>
          <a:p>
            <a:r>
              <a:rPr lang="en-US" sz="2400" dirty="0"/>
              <a:t>Sequential: </a:t>
            </a:r>
            <a:r>
              <a:rPr lang="en-US" sz="2400"/>
              <a:t>see book</a:t>
            </a:r>
          </a:p>
          <a:p>
            <a:r>
              <a:rPr lang="en-US" sz="2400"/>
              <a:t>Goal</a:t>
            </a:r>
            <a:r>
              <a:rPr lang="en-US" sz="2400" dirty="0"/>
              <a:t>: functional cohesion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33" y="673629"/>
            <a:ext cx="7112000" cy="37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7177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467" y="229658"/>
            <a:ext cx="2768600" cy="1325563"/>
          </a:xfrm>
        </p:spPr>
        <p:txBody>
          <a:bodyPr/>
          <a:lstStyle/>
          <a:p>
            <a:r>
              <a:rPr lang="en-US" dirty="0"/>
              <a:t>Review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267" y="1603375"/>
            <a:ext cx="8404903" cy="42629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266" y="1555221"/>
            <a:ext cx="8404903" cy="4442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62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FEE1F-4D57-744A-94F8-6B7A27046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Cohesion &amp; Coupling in Software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DFCAE8-E660-EF4E-9745-04F290560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9999" y="1825625"/>
            <a:ext cx="10410013" cy="448945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Design issue in software: each element can do lots of things, interact with a large number of other elements</a:t>
            </a:r>
          </a:p>
          <a:p>
            <a:r>
              <a:rPr lang="en-US" dirty="0">
                <a:solidFill>
                  <a:schemeClr val="tx1"/>
                </a:solidFill>
              </a:rPr>
              <a:t>But how many things are too much? What happens if we connect with everything?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Both lead to “</a:t>
            </a:r>
            <a:r>
              <a:rPr lang="en-US" dirty="0" err="1">
                <a:solidFill>
                  <a:schemeClr val="tx1"/>
                </a:solidFill>
              </a:rPr>
              <a:t>doit</a:t>
            </a:r>
            <a:r>
              <a:rPr lang="en-US" dirty="0">
                <a:solidFill>
                  <a:schemeClr val="tx1"/>
                </a:solidFill>
              </a:rPr>
              <a:t>” classes/methods/subsystems</a:t>
            </a:r>
          </a:p>
          <a:p>
            <a:r>
              <a:rPr lang="en-US" dirty="0">
                <a:solidFill>
                  <a:schemeClr val="tx1"/>
                </a:solidFill>
              </a:rPr>
              <a:t>Need ways to measure interconnectivity, ”doing too much”</a:t>
            </a:r>
          </a:p>
          <a:p>
            <a:r>
              <a:rPr lang="en-US" dirty="0">
                <a:solidFill>
                  <a:schemeClr val="tx1"/>
                </a:solidFill>
              </a:rPr>
              <a:t>Cohesion: a measure of how 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focused</a:t>
            </a:r>
            <a:r>
              <a:rPr lang="en-US" dirty="0">
                <a:solidFill>
                  <a:schemeClr val="tx1"/>
                </a:solidFill>
              </a:rPr>
              <a:t> an element is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Cohesive team: shared goals, all members valued, shared coordination</a:t>
            </a:r>
          </a:p>
          <a:p>
            <a:r>
              <a:rPr lang="en-US" dirty="0">
                <a:solidFill>
                  <a:schemeClr val="tx1"/>
                </a:solidFill>
              </a:rPr>
              <a:t>Coupling: a measure of how elements are 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connected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Train cars are coupled nicely if they aren’t too loose and aren’t too tight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732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F109A-A0DC-40BB-9B15-E7FD448DD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 groups: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F4C6D5-24E5-4255-AC11-DD28BE9E82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Write code segments that would be classified as “content coupling” or “stamp coupling”.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Write a method with control coupling and show how to remove the coupling.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Compare two coupling mechanisms and explain why one is better.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Write code fragments illustrating different types of cohesion (at least three).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Draw a UML diagram for a problem where the diagram illustrates a class with temporal cohesion.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Build an algorithm (to be hand-executed) that classifies code by type </a:t>
            </a:r>
            <a:r>
              <a:rPr lang="en-US"/>
              <a:t>of cohesion.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6444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Design Heuristics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examine first-cut design; reduce coupling and improve cohesion</a:t>
            </a:r>
          </a:p>
          <a:p>
            <a:pPr lvl="1"/>
            <a:r>
              <a:rPr lang="en-US" dirty="0"/>
              <a:t>combine, break apart modules as needed (</a:t>
            </a:r>
            <a:r>
              <a:rPr lang="en-US" i="1" dirty="0"/>
              <a:t>without</a:t>
            </a:r>
            <a:r>
              <a:rPr lang="en-US" dirty="0"/>
              <a:t> breaking abstractions)</a:t>
            </a:r>
          </a:p>
          <a:p>
            <a:r>
              <a:rPr lang="en-US" dirty="0"/>
              <a:t>minimize structures with very high fan-out, strive for fan-in at bottom levels</a:t>
            </a:r>
          </a:p>
          <a:p>
            <a:pPr lvl="1"/>
            <a:r>
              <a:rPr lang="en-US" dirty="0"/>
              <a:t>poor structure: pancake: A uses B, C, D, E, F, G, H</a:t>
            </a:r>
          </a:p>
          <a:p>
            <a:pPr lvl="1"/>
            <a:r>
              <a:rPr lang="en-US" dirty="0"/>
              <a:t>better: A uses B, C, D; B uses E, F, D uses F, G, H</a:t>
            </a:r>
          </a:p>
          <a:p>
            <a:r>
              <a:rPr lang="en-US" dirty="0"/>
              <a:t>keep scope of effect of a module within scope of control</a:t>
            </a:r>
          </a:p>
          <a:p>
            <a:pPr lvl="1"/>
            <a:r>
              <a:rPr lang="en-US" dirty="0"/>
              <a:t>scope of effect: what modules are affected by a decision</a:t>
            </a:r>
          </a:p>
          <a:p>
            <a:pPr lvl="1"/>
            <a:r>
              <a:rPr lang="en-US" dirty="0"/>
              <a:t>scope of control: sub-modules</a:t>
            </a:r>
          </a:p>
          <a:p>
            <a:pPr lvl="1"/>
            <a:r>
              <a:rPr lang="en-US" dirty="0"/>
              <a:t>example of bad effect: B sets a flag that controls what happens in H</a:t>
            </a:r>
          </a:p>
          <a:p>
            <a:r>
              <a:rPr lang="en-US" dirty="0"/>
              <a:t>evaluate module interfaces: reduce complexity, redundancy; improve consistency</a:t>
            </a:r>
          </a:p>
          <a:p>
            <a:pPr lvl="1"/>
            <a:r>
              <a:rPr lang="en-US" dirty="0"/>
              <a:t>inconsistencies: seemingly unrelated data being passed to a module (low cohesion)</a:t>
            </a:r>
          </a:p>
          <a:p>
            <a:r>
              <a:rPr lang="en-US" dirty="0"/>
              <a:t>make modules predictable</a:t>
            </a:r>
          </a:p>
          <a:p>
            <a:pPr lvl="1"/>
            <a:r>
              <a:rPr lang="en-US" dirty="0"/>
              <a:t>should be able to view module as a "black box"</a:t>
            </a:r>
          </a:p>
          <a:p>
            <a:pPr lvl="1"/>
            <a:r>
              <a:rPr lang="en-US" dirty="0"/>
              <a:t>avoid recording state info that's not necessary</a:t>
            </a:r>
          </a:p>
          <a:p>
            <a:r>
              <a:rPr lang="en-US" dirty="0"/>
              <a:t>don't introduce arbitrary restrictions to modules</a:t>
            </a:r>
          </a:p>
          <a:p>
            <a:pPr lvl="1"/>
            <a:r>
              <a:rPr lang="en-US" dirty="0"/>
              <a:t>unnecessary restrictions on data size, sequences (arrays) will require maintenance to remove those restrictions</a:t>
            </a:r>
          </a:p>
          <a:p>
            <a:pPr lvl="1"/>
            <a:r>
              <a:rPr lang="en-US" dirty="0"/>
              <a:t>most Unix loopholes can be attributed to fixed sized strings and other arrays!</a:t>
            </a:r>
          </a:p>
        </p:txBody>
      </p:sp>
    </p:spTree>
    <p:extLst>
      <p:ext uri="{BB962C8B-B14F-4D97-AF65-F5344CB8AC3E}">
        <p14:creationId xmlns:p14="http://schemas.microsoft.com/office/powerpoint/2010/main" val="2137809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43ED8-2093-4341-9E4E-7CC030E86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415007" cy="1325563"/>
          </a:xfrm>
        </p:spPr>
        <p:txBody>
          <a:bodyPr/>
          <a:lstStyle/>
          <a:p>
            <a:r>
              <a:rPr lang="en-US" dirty="0"/>
              <a:t>Software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F78BDC-1C2A-4DCD-A083-744A1B13AB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1814513"/>
            <a:ext cx="10233800" cy="436245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Component: a collection of responsibilities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Large numbers of responsibilities: difficult to understand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Small number, closely related: much easier to understand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Classes with a small number of closely related responsibilities: </a:t>
            </a:r>
            <a:r>
              <a:rPr lang="en-US" i="1" dirty="0">
                <a:solidFill>
                  <a:schemeClr val="accent6"/>
                </a:solidFill>
              </a:rPr>
              <a:t>cohesive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True for methods, packages, etc.: want closely related responsibilities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General goal for each component: high cohesion</a:t>
            </a:r>
          </a:p>
          <a:p>
            <a:r>
              <a:rPr lang="en-US" dirty="0">
                <a:solidFill>
                  <a:schemeClr val="tx1"/>
                </a:solidFill>
              </a:rPr>
              <a:t>Understanding relationships between classes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Interconnectivity between two classes: their </a:t>
            </a:r>
            <a:r>
              <a:rPr lang="en-US" i="1" dirty="0">
                <a:solidFill>
                  <a:schemeClr val="accent6"/>
                </a:solidFill>
              </a:rPr>
              <a:t>coupling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High coupling: a change in one class means changes in the other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Goal: low coupling </a:t>
            </a:r>
            <a:r>
              <a:rPr lang="en-US" dirty="0">
                <a:solidFill>
                  <a:schemeClr val="tx1"/>
                </a:solidFill>
              </a:rPr>
              <a:t>between components</a:t>
            </a:r>
          </a:p>
        </p:txBody>
      </p:sp>
      <p:pic>
        <p:nvPicPr>
          <p:cNvPr id="4" name="Picture 2" descr="C:\Documents and Settings\hornick\Local Settings\Temporary Internet Files\Content.IE5\PFYR14UO\MCj02909330000[1].wmf">
            <a:extLst>
              <a:ext uri="{FF2B5EF4-FFF2-40B4-BE49-F238E27FC236}">
                <a16:creationId xmlns:a16="http://schemas.microsoft.com/office/drawing/2014/main" id="{D2748BCD-D049-443F-B08B-FA66C1627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942580">
            <a:off x="9950109" y="504834"/>
            <a:ext cx="1429706" cy="2371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:\Documents and Settings\hornick\Local Settings\Temporary Internet Files\Content.IE5\8GV4S627\MCj03311210000[1].wmf">
            <a:extLst>
              <a:ext uri="{FF2B5EF4-FFF2-40B4-BE49-F238E27FC236}">
                <a16:creationId xmlns:a16="http://schemas.microsoft.com/office/drawing/2014/main" id="{E076754B-1FA3-4520-BA77-F5769DD1F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6913" y="5789613"/>
            <a:ext cx="18161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Documents and Settings\hornick\Local Settings\Temporary Internet Files\Content.IE5\8GV4S627\MCj03311210000[1].wmf">
            <a:extLst>
              <a:ext uri="{FF2B5EF4-FFF2-40B4-BE49-F238E27FC236}">
                <a16:creationId xmlns:a16="http://schemas.microsoft.com/office/drawing/2014/main" id="{377EAF73-2C08-4C47-9107-556A3B8398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848828">
            <a:off x="7470913" y="5789613"/>
            <a:ext cx="18161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0362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EC264-048B-4507-B6F7-9D8496601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Improving coupling, cohesion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1C6898-9AA4-41A8-A65E-8B553B1DFB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1825625"/>
            <a:ext cx="10233800" cy="4667250"/>
          </a:xfrm>
        </p:spPr>
        <p:txBody>
          <a:bodyPr>
            <a:normAutofit fontScale="92500" lnSpcReduction="20000"/>
          </a:bodyPr>
          <a:lstStyle/>
          <a:p>
            <a:r>
              <a:rPr lang="en-US" i="1" dirty="0">
                <a:solidFill>
                  <a:schemeClr val="tx1"/>
                </a:solidFill>
              </a:rPr>
              <a:t>How does the Adapter Pattern affect coupling, cohesion?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Lower coupling, no impact to cohesion</a:t>
            </a:r>
          </a:p>
          <a:p>
            <a:r>
              <a:rPr lang="en-US" i="1" dirty="0">
                <a:solidFill>
                  <a:schemeClr val="tx1"/>
                </a:solidFill>
              </a:rPr>
              <a:t>How does the Strategy Pattern affect coupling, cohesion?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Higher cohesion, but possibly higher coupling</a:t>
            </a:r>
          </a:p>
          <a:p>
            <a:r>
              <a:rPr lang="en-US" i="1" dirty="0">
                <a:solidFill>
                  <a:schemeClr val="tx1"/>
                </a:solidFill>
              </a:rPr>
              <a:t>How does the Singleton Pattern affect coupling, cohesion?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Lower coupling; if alternative is no class, higher cohesion</a:t>
            </a:r>
          </a:p>
          <a:p>
            <a:r>
              <a:rPr lang="en-US" dirty="0">
                <a:solidFill>
                  <a:schemeClr val="tx1"/>
                </a:solidFill>
              </a:rPr>
              <a:t>Note: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Adapter: structural pattern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Strategy: behavioral pattern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Singleton: creational pattern</a:t>
            </a:r>
          </a:p>
          <a:p>
            <a:r>
              <a:rPr lang="en-US" dirty="0">
                <a:solidFill>
                  <a:schemeClr val="tx1"/>
                </a:solidFill>
              </a:rPr>
              <a:t>Structural patterns are generally about reducing coupling</a:t>
            </a:r>
          </a:p>
          <a:p>
            <a:r>
              <a:rPr lang="en-US" dirty="0">
                <a:solidFill>
                  <a:schemeClr val="tx1"/>
                </a:solidFill>
              </a:rPr>
              <a:t>In general: using patterns does not always improve coupling &amp; cohesion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Need other ways to identify poor coupling and cohesion so it can be improved</a:t>
            </a:r>
          </a:p>
        </p:txBody>
      </p:sp>
    </p:spTree>
    <p:extLst>
      <p:ext uri="{BB962C8B-B14F-4D97-AF65-F5344CB8AC3E}">
        <p14:creationId xmlns:p14="http://schemas.microsoft.com/office/powerpoint/2010/main" val="136220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48FD77B-53FE-0249-8D4E-D4193E06103D}"/>
              </a:ext>
            </a:extLst>
          </p:cNvPr>
          <p:cNvSpPr txBox="1">
            <a:spLocks/>
          </p:cNvSpPr>
          <p:nvPr/>
        </p:nvSpPr>
        <p:spPr>
          <a:xfrm>
            <a:off x="308575" y="434974"/>
            <a:ext cx="11574850" cy="627062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tx1"/>
                </a:solidFill>
              </a:rPr>
              <a:t>What are we measuring the coupling, cohesion </a:t>
            </a:r>
            <a:r>
              <a:rPr lang="en-US" sz="3200" i="1" dirty="0">
                <a:solidFill>
                  <a:schemeClr val="tx1"/>
                </a:solidFill>
              </a:rPr>
              <a:t>of</a:t>
            </a:r>
            <a:r>
              <a:rPr lang="en-US" sz="3200" dirty="0">
                <a:solidFill>
                  <a:schemeClr val="tx1"/>
                </a:solidFill>
              </a:rPr>
              <a:t>?</a:t>
            </a:r>
          </a:p>
          <a:p>
            <a:r>
              <a:rPr lang="en-US" sz="3200" dirty="0">
                <a:solidFill>
                  <a:schemeClr val="tx1"/>
                </a:solidFill>
              </a:rPr>
              <a:t>Classes: obvious components</a:t>
            </a:r>
          </a:p>
          <a:p>
            <a:r>
              <a:rPr lang="en-US" sz="3200" dirty="0">
                <a:solidFill>
                  <a:schemeClr val="tx1"/>
                </a:solidFill>
              </a:rPr>
              <a:t>Individual methods: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Cohesion = what a method does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Coupling: interactions though parameters, attributes, static data, etc.</a:t>
            </a:r>
          </a:p>
          <a:p>
            <a:r>
              <a:rPr lang="en-US" sz="3200" dirty="0">
                <a:solidFill>
                  <a:schemeClr val="tx1"/>
                </a:solidFill>
              </a:rPr>
              <a:t>Subsystem = any portion of the whole system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Typically, something developed by a team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On smaller projects: developed by an individual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Collection of classes, package, etc.</a:t>
            </a:r>
          </a:p>
          <a:p>
            <a:r>
              <a:rPr lang="en-US" sz="3200" dirty="0">
                <a:solidFill>
                  <a:schemeClr val="tx1"/>
                </a:solidFill>
              </a:rPr>
              <a:t>Measuring coupling, cohesion of </a:t>
            </a:r>
            <a:r>
              <a:rPr lang="en-US" sz="3200" i="1" dirty="0">
                <a:solidFill>
                  <a:schemeClr val="tx1"/>
                </a:solidFill>
              </a:rPr>
              <a:t>modules</a:t>
            </a:r>
            <a:r>
              <a:rPr lang="en-US" sz="3200" dirty="0">
                <a:solidFill>
                  <a:schemeClr val="tx1"/>
                </a:solidFill>
              </a:rPr>
              <a:t> – a system’s </a:t>
            </a:r>
            <a:r>
              <a:rPr lang="en-US" sz="3200" i="1" dirty="0">
                <a:solidFill>
                  <a:schemeClr val="tx1"/>
                </a:solidFill>
              </a:rPr>
              <a:t>modularity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Any portion of the system: methods, classes, subsystems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Will start with focusing on classes</a:t>
            </a:r>
          </a:p>
        </p:txBody>
      </p:sp>
    </p:spTree>
    <p:extLst>
      <p:ext uri="{BB962C8B-B14F-4D97-AF65-F5344CB8AC3E}">
        <p14:creationId xmlns:p14="http://schemas.microsoft.com/office/powerpoint/2010/main" val="2025640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Coupling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Will look at coupling first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Reminder: a measure of interconnection between modules</a:t>
            </a:r>
          </a:p>
          <a:p>
            <a:r>
              <a:rPr lang="en-US" dirty="0">
                <a:solidFill>
                  <a:schemeClr val="tx1"/>
                </a:solidFill>
              </a:rPr>
              <a:t>Goal: low coupling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Simple connections between modules</a:t>
            </a:r>
          </a:p>
          <a:p>
            <a:r>
              <a:rPr lang="en-US" dirty="0">
                <a:solidFill>
                  <a:schemeClr val="tx1"/>
                </a:solidFill>
              </a:rPr>
              <a:t>Starting point: extremely coupled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Any small change will result in changes to much of the system</a:t>
            </a:r>
          </a:p>
        </p:txBody>
      </p:sp>
    </p:spTree>
    <p:extLst>
      <p:ext uri="{BB962C8B-B14F-4D97-AF65-F5344CB8AC3E}">
        <p14:creationId xmlns:p14="http://schemas.microsoft.com/office/powerpoint/2010/main" val="7555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Breaking Encapsulation 101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24051"/>
            <a:ext cx="10909515" cy="4305300"/>
          </a:xfrm>
        </p:spPr>
        <p:txBody>
          <a:bodyPr/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// a well-behaved class: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>
              <a:latin typeface="Consolas" charset="0"/>
              <a:ea typeface="Consolas" charset="0"/>
              <a:cs typeface="Consolas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class Student {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private String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firstName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= "Sampath";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}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>
              <a:latin typeface="Consolas" charset="0"/>
              <a:ea typeface="Consolas" charset="0"/>
              <a:cs typeface="Consolas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mr-IN" dirty="0">
                <a:latin typeface="Consolas" charset="0"/>
                <a:ea typeface="Consolas" charset="0"/>
                <a:cs typeface="Consolas" charset="0"/>
              </a:rPr>
              <a:t>…</a:t>
            </a:r>
            <a:endParaRPr lang="en-US" dirty="0">
              <a:latin typeface="Consolas" charset="0"/>
              <a:ea typeface="Consolas" charset="0"/>
              <a:cs typeface="Consolas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Student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stu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= new Student();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System.out.println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stu.firstName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); // ERROR!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8A7E22-B11F-8C4E-9996-5EB020B97F96}"/>
              </a:ext>
            </a:extLst>
          </p:cNvPr>
          <p:cNvSpPr txBox="1"/>
          <p:nvPr/>
        </p:nvSpPr>
        <p:spPr>
          <a:xfrm>
            <a:off x="7791451" y="3966747"/>
            <a:ext cx="3562349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/>
              <a:t>But is there a way to make this legal?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B38C3AF-D370-3548-9E32-277A9FF2CDA7}"/>
              </a:ext>
            </a:extLst>
          </p:cNvPr>
          <p:cNvCxnSpPr>
            <a:cxnSpLocks/>
          </p:cNvCxnSpPr>
          <p:nvPr/>
        </p:nvCxnSpPr>
        <p:spPr>
          <a:xfrm flipH="1">
            <a:off x="6572250" y="4505356"/>
            <a:ext cx="1219201" cy="904844"/>
          </a:xfrm>
          <a:prstGeom prst="line">
            <a:avLst/>
          </a:prstGeom>
          <a:ln w="53975"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2555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446" y="303673"/>
            <a:ext cx="12034064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import </a:t>
            </a:r>
            <a:r>
              <a:rPr lang="en-US" sz="2000" dirty="0" err="1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java.lang.reflect.Field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;</a:t>
            </a:r>
          </a:p>
          <a:p>
            <a:endParaRPr lang="en-US" sz="2000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class </a:t>
            </a:r>
            <a:r>
              <a:rPr lang="en-US" sz="2000" dirty="0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Student 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{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 private </a:t>
            </a:r>
            <a:r>
              <a:rPr lang="en-US" sz="2000" dirty="0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String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000" dirty="0" err="1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firstName</a:t>
            </a:r>
            <a:r>
              <a:rPr lang="en-US" sz="2000" dirty="0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= </a:t>
            </a:r>
            <a:r>
              <a:rPr lang="en-US" sz="2000" dirty="0">
                <a:solidFill>
                  <a:schemeClr val="accent2"/>
                </a:solidFill>
                <a:latin typeface="Consolas" charset="0"/>
                <a:ea typeface="Consolas" charset="0"/>
                <a:cs typeface="Consolas" charset="0"/>
              </a:rPr>
              <a:t>"Sampath"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;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}</a:t>
            </a:r>
          </a:p>
          <a:p>
            <a:endParaRPr lang="en-US" sz="2000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public class </a:t>
            </a:r>
            <a:r>
              <a:rPr lang="en-US" sz="2000" dirty="0" err="1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TestReflection</a:t>
            </a:r>
            <a:r>
              <a:rPr lang="en-US" sz="2000" dirty="0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{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 public static </a:t>
            </a:r>
            <a:r>
              <a:rPr lang="en-US" sz="2000" dirty="0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void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000" dirty="0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main(String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000" dirty="0" err="1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args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[]) throws </a:t>
            </a:r>
            <a:r>
              <a:rPr lang="en-US" sz="2000" dirty="0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Exception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{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     </a:t>
            </a:r>
            <a:r>
              <a:rPr lang="en-US" sz="2000" dirty="0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Student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000" dirty="0" err="1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someStudent</a:t>
            </a:r>
            <a:r>
              <a:rPr lang="en-US" sz="2000" dirty="0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= new </a:t>
            </a:r>
            <a:r>
              <a:rPr lang="en-US" sz="2000" dirty="0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Student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();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       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     </a:t>
            </a:r>
            <a:r>
              <a:rPr lang="en-US" sz="2000" dirty="0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Field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000" dirty="0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fs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= </a:t>
            </a:r>
            <a:r>
              <a:rPr lang="en-US" sz="2000" dirty="0" err="1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someStudent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.getClass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().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getDeclaredField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2000" dirty="0">
                <a:solidFill>
                  <a:schemeClr val="accent2"/>
                </a:solidFill>
                <a:latin typeface="Consolas" charset="0"/>
                <a:ea typeface="Consolas" charset="0"/>
                <a:cs typeface="Consolas" charset="0"/>
              </a:rPr>
              <a:t>"</a:t>
            </a:r>
            <a:r>
              <a:rPr lang="en-US" sz="2000" dirty="0" err="1">
                <a:solidFill>
                  <a:schemeClr val="accent2"/>
                </a:solidFill>
                <a:latin typeface="Consolas" charset="0"/>
                <a:ea typeface="Consolas" charset="0"/>
                <a:cs typeface="Consolas" charset="0"/>
              </a:rPr>
              <a:t>firstName</a:t>
            </a:r>
            <a:r>
              <a:rPr lang="en-US" sz="2000" dirty="0">
                <a:solidFill>
                  <a:schemeClr val="accent2"/>
                </a:solidFill>
                <a:latin typeface="Consolas" charset="0"/>
                <a:ea typeface="Consolas" charset="0"/>
                <a:cs typeface="Consolas" charset="0"/>
              </a:rPr>
              <a:t>"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);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     </a:t>
            </a:r>
            <a:r>
              <a:rPr lang="en-US" sz="2000" dirty="0" err="1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fs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.setAccessible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2000" dirty="0">
                <a:solidFill>
                  <a:schemeClr val="accent2"/>
                </a:solidFill>
                <a:latin typeface="Consolas" charset="0"/>
                <a:ea typeface="Consolas" charset="0"/>
                <a:cs typeface="Consolas" charset="0"/>
              </a:rPr>
              <a:t>true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);</a:t>
            </a:r>
          </a:p>
          <a:p>
            <a:endParaRPr lang="en-US" sz="2000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    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System.out.println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2000" dirty="0">
                <a:solidFill>
                  <a:schemeClr val="accent2"/>
                </a:solidFill>
                <a:latin typeface="Consolas" charset="0"/>
                <a:ea typeface="Consolas" charset="0"/>
                <a:cs typeface="Consolas" charset="0"/>
              </a:rPr>
              <a:t>"Value of "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+ </a:t>
            </a:r>
            <a:r>
              <a:rPr lang="en-US" sz="2000" dirty="0" err="1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fs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.getName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() + </a:t>
            </a:r>
            <a:r>
              <a:rPr lang="en-US" sz="2000" dirty="0">
                <a:solidFill>
                  <a:schemeClr val="accent2"/>
                </a:solidFill>
                <a:latin typeface="Consolas" charset="0"/>
                <a:ea typeface="Consolas" charset="0"/>
                <a:cs typeface="Consolas" charset="0"/>
              </a:rPr>
              <a:t>": "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+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fs.get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2000" dirty="0" err="1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someStudent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));</a:t>
            </a:r>
          </a:p>
          <a:p>
            <a:endParaRPr lang="en-US" sz="2000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     </a:t>
            </a:r>
            <a:r>
              <a:rPr lang="en-US" sz="2000" dirty="0" err="1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fs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.set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2000" dirty="0" err="1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someStudent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2000" dirty="0">
                <a:solidFill>
                  <a:schemeClr val="accent2"/>
                </a:solidFill>
                <a:latin typeface="Consolas" charset="0"/>
                <a:ea typeface="Consolas" charset="0"/>
                <a:cs typeface="Consolas" charset="0"/>
              </a:rPr>
              <a:t>"Trisha"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);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    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System.out.println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2000" dirty="0">
                <a:solidFill>
                  <a:schemeClr val="accent2"/>
                </a:solidFill>
                <a:latin typeface="Consolas" charset="0"/>
                <a:ea typeface="Consolas" charset="0"/>
                <a:cs typeface="Consolas" charset="0"/>
              </a:rPr>
              <a:t>"Value of "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+ </a:t>
            </a:r>
            <a:r>
              <a:rPr lang="en-US" sz="2000" dirty="0" err="1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fs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.getName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()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                         + </a:t>
            </a:r>
            <a:r>
              <a:rPr lang="en-US" sz="2000" dirty="0">
                <a:solidFill>
                  <a:schemeClr val="accent2"/>
                </a:solidFill>
                <a:latin typeface="Consolas" charset="0"/>
                <a:ea typeface="Consolas" charset="0"/>
                <a:cs typeface="Consolas" charset="0"/>
              </a:rPr>
              <a:t>" after changing: "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+ </a:t>
            </a:r>
            <a:r>
              <a:rPr lang="en-US" sz="2000" dirty="0" err="1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fs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.get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2000" dirty="0" err="1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someStudent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));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 }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}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01662" y="520505"/>
            <a:ext cx="7287064" cy="15696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# output</a:t>
            </a:r>
          </a:p>
          <a:p>
            <a:endParaRPr lang="en-US" sz="2400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Value of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firstName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: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Sampath</a:t>
            </a:r>
            <a:endParaRPr lang="en-US" sz="2400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Value of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firstName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after changing: Trisha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63504" y="2813539"/>
            <a:ext cx="5025222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Makes field accessible by both get, set</a:t>
            </a:r>
          </a:p>
        </p:txBody>
      </p:sp>
      <p:cxnSp>
        <p:nvCxnSpPr>
          <p:cNvPr id="6" name="Straight Arrow Connector 5"/>
          <p:cNvCxnSpPr>
            <a:cxnSpLocks/>
            <a:stCxn id="4" idx="1"/>
          </p:cNvCxnSpPr>
          <p:nvPr/>
        </p:nvCxnSpPr>
        <p:spPr>
          <a:xfrm flipH="1">
            <a:off x="4229100" y="3044372"/>
            <a:ext cx="2534404" cy="822778"/>
          </a:xfrm>
          <a:prstGeom prst="straightConnector1">
            <a:avLst/>
          </a:prstGeom>
          <a:ln w="50800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337450" y="4973520"/>
            <a:ext cx="8394670" cy="138499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/>
              <a:t>Consequences?</a:t>
            </a:r>
            <a:br>
              <a:rPr lang="en-US" sz="2800" i="1" dirty="0"/>
            </a:br>
            <a:r>
              <a:rPr lang="en-US" sz="2800" dirty="0"/>
              <a:t>So why have this?</a:t>
            </a:r>
            <a:endParaRPr lang="en-US" sz="2800" i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Applications: serialization, processing </a:t>
            </a:r>
            <a:r>
              <a:rPr lang="en-US" sz="2800" dirty="0" err="1"/>
              <a:t>fxml</a:t>
            </a:r>
            <a:r>
              <a:rPr lang="en-US" sz="2800" dirty="0"/>
              <a:t> in JavaFX</a:t>
            </a:r>
          </a:p>
        </p:txBody>
      </p:sp>
    </p:spTree>
    <p:extLst>
      <p:ext uri="{BB962C8B-B14F-4D97-AF65-F5344CB8AC3E}">
        <p14:creationId xmlns:p14="http://schemas.microsoft.com/office/powerpoint/2010/main" val="105276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 animBg="1"/>
    </p:bld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9510</TotalTime>
  <Words>3313</Words>
  <Application>Microsoft Office PowerPoint</Application>
  <PresentationFormat>Widescreen</PresentationFormat>
  <Paragraphs>399</Paragraphs>
  <Slides>31</Slides>
  <Notes>18</Notes>
  <HiddenSlides>2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Calibri</vt:lpstr>
      <vt:lpstr>Consolas</vt:lpstr>
      <vt:lpstr>Corbel</vt:lpstr>
      <vt:lpstr>Georgia</vt:lpstr>
      <vt:lpstr>Segoe Print</vt:lpstr>
      <vt:lpstr>Depth</vt:lpstr>
      <vt:lpstr> 6. Cohesion and Coupling</vt:lpstr>
      <vt:lpstr>Which would you rather do?</vt:lpstr>
      <vt:lpstr>Cohesion &amp; Coupling in Software</vt:lpstr>
      <vt:lpstr>Software systems</vt:lpstr>
      <vt:lpstr>Improving coupling, cohesion</vt:lpstr>
      <vt:lpstr>PowerPoint Presentation</vt:lpstr>
      <vt:lpstr>Coupling</vt:lpstr>
      <vt:lpstr>Breaking Encapsulation 101</vt:lpstr>
      <vt:lpstr>PowerPoint Presentation</vt:lpstr>
      <vt:lpstr>Content Coupling</vt:lpstr>
      <vt:lpstr>Common Coupling</vt:lpstr>
      <vt:lpstr>Another example of common coupling</vt:lpstr>
      <vt:lpstr>PowerPoint Presentation</vt:lpstr>
      <vt:lpstr>PowerPoint Presentation</vt:lpstr>
      <vt:lpstr>PowerPoint Presentation</vt:lpstr>
      <vt:lpstr>stamp coupling: passing large structure and using just a portion</vt:lpstr>
      <vt:lpstr>(best): data coupling</vt:lpstr>
      <vt:lpstr>In-class exercise</vt:lpstr>
      <vt:lpstr>Cohesion</vt:lpstr>
      <vt:lpstr>Levels of Cohesion</vt:lpstr>
      <vt:lpstr>PowerPoint Presentation</vt:lpstr>
      <vt:lpstr>logical cohesion: the result of control coupling</vt:lpstr>
      <vt:lpstr>logical cohesion: control coupling</vt:lpstr>
      <vt:lpstr>temporal cohesion: tasks that are related just by when they are done</vt:lpstr>
      <vt:lpstr>procedural cohesion: method/function which exists just to do a particular set of operations</vt:lpstr>
      <vt:lpstr>communicational cohesion: tasks which are together because they process the same data</vt:lpstr>
      <vt:lpstr>functional cohesion: highest level - module does a small set of closely related tasks</vt:lpstr>
      <vt:lpstr>PowerPoint Presentation</vt:lpstr>
      <vt:lpstr>Review</vt:lpstr>
      <vt:lpstr>In groups:</vt:lpstr>
      <vt:lpstr>Design Heuristics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 Course Introduction</dc:title>
  <dc:creator>Brad Dennis</dc:creator>
  <cp:lastModifiedBy>Hasker, Robert</cp:lastModifiedBy>
  <cp:revision>263</cp:revision>
  <dcterms:created xsi:type="dcterms:W3CDTF">2014-08-01T20:24:53Z</dcterms:created>
  <dcterms:modified xsi:type="dcterms:W3CDTF">2022-01-10T17:18:36Z</dcterms:modified>
</cp:coreProperties>
</file>