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5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7"/>
    <p:restoredTop sz="94629"/>
  </p:normalViewPr>
  <p:slideViewPr>
    <p:cSldViewPr snapToGrid="0">
      <p:cViewPr varScale="1">
        <p:scale>
          <a:sx n="61" d="100"/>
          <a:sy n="61" d="100"/>
        </p:scale>
        <p:origin x="1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CF56F7-373D-4062-A946-59ED99FA817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FD411B61-D733-488E-B765-9CAD867F53A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72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E9251FD-B681-41B8-9E17-64DA3ECE9A77}" type="slidenum">
              <a:rPr lang="en-US" sz="1200">
                <a:latin typeface="Times New Roman"/>
              </a:rPr>
              <a:t>2</a:t>
            </a:fld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26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9559B48E-F08D-4233-A234-4E78147473EA}" type="slidenum">
              <a:rPr lang="en-US" sz="1200">
                <a:latin typeface="Times New Roman"/>
              </a:rPr>
              <a:t>3</a:t>
            </a:fld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03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631920-E8EE-43A8-9553-06A0D37CC08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10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 </a:t>
            </a:r>
            <a:r>
              <a:rPr lang="en-US"/>
              <a:t>from Wikipedia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6CCF56F7-373D-4062-A946-59ED99FA8179}" type="slidenum">
              <a:rPr lang="en-US" sz="1400" smtClean="0">
                <a:latin typeface="Times New Roman"/>
              </a:r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9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E75DB342-F9FE-4932-B89A-F7E87A97003E}" type="slidenum">
              <a:rPr lang="en-US" sz="1200">
                <a:latin typeface="Times New Roman"/>
              </a:rPr>
              <a:t>17</a:t>
            </a:fld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353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075E738-C55F-4539-89F2-F95841C14C7C}" type="slidenum">
              <a:rPr lang="en-US" sz="1200">
                <a:latin typeface="Times New Roman"/>
              </a:rPr>
              <a:t>18</a:t>
            </a:fld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r>
              <a:rPr lang="en-US"/>
              <a:t>This violates LSP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805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7" name="Picture 156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58" name="Picture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600">
                <a:solidFill>
                  <a:srgbClr val="969696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C43AE-6A1E-4E19-9CD7-5A3352DC1E3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" name="Line 5"/>
          <p:cNvSpPr/>
          <p:nvPr/>
        </p:nvSpPr>
        <p:spPr>
          <a:xfrm>
            <a:off x="1523880" y="3509640"/>
            <a:ext cx="9144000" cy="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BFBFBF"/>
                </a:solidFill>
                <a:latin typeface="Corbe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F6EAEC-740B-4997-B358-5A681F08EC2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5" name="Line 6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06A782-53D0-4CDB-818A-BDD093E8700B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84" name="Line 5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6CF503-DE27-4AC1-AE8E-1423D46E3720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orbel"/>
              </a:rPr>
              <a:t>Click to edit the title text format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btyp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en.wikipedia.org/wiki/Datatyp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0" y="4464000"/>
            <a:ext cx="11353320" cy="2393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200" dirty="0">
                <a:solidFill>
                  <a:schemeClr val="bg1"/>
                </a:solidFill>
                <a:latin typeface="Corbel"/>
              </a:rPr>
              <a:t>
13. Composite Pattern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2209680" y="3850730"/>
            <a:ext cx="9143640" cy="753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>
                <a:solidFill>
                  <a:srgbClr val="9FDBE7"/>
                </a:solidFill>
                <a:latin typeface="Corbel"/>
              </a:rPr>
              <a:t>SE2811 Software Component Design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Dr. Rob Hasker (based on slides by Dr. Mark Hornick)</a:t>
            </a:r>
            <a:endParaRPr dirty="0"/>
          </a:p>
        </p:txBody>
      </p:sp>
      <p:pic>
        <p:nvPicPr>
          <p:cNvPr id="16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07720" y="405720"/>
            <a:ext cx="3366000" cy="20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9253303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ALTERNATIVE: “Transparent” composite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1" name="CustomShape 5"/>
          <p:cNvSpPr/>
          <p:nvPr/>
        </p:nvSpPr>
        <p:spPr>
          <a:xfrm>
            <a:off x="276720" y="2185020"/>
            <a:ext cx="2616951" cy="23869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part/leaf 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can have no children; methods like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add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(),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remove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 don’t make sense for this class, but are still inherited from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Component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 .</a:t>
            </a:r>
            <a:endParaRPr sz="2800" dirty="0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C2BC2E7-3EC7-474A-B5C9-5118C0001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74" y="1929737"/>
            <a:ext cx="6596440" cy="480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29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121B-58BE-40AE-AA3B-8B74A2B9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Liskov</a:t>
            </a:r>
            <a:r>
              <a:rPr lang="en-US" dirty="0">
                <a:solidFill>
                  <a:schemeClr val="bg1"/>
                </a:solidFill>
              </a:rPr>
              <a:t> Substitution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350CE3-327F-4D4C-912E-E656290E9ED0}"/>
              </a:ext>
            </a:extLst>
          </p:cNvPr>
          <p:cNvSpPr txBox="1"/>
          <p:nvPr/>
        </p:nvSpPr>
        <p:spPr>
          <a:xfrm>
            <a:off x="1238493" y="2152891"/>
            <a:ext cx="9919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if S is a </a:t>
            </a:r>
            <a:r>
              <a:rPr lang="en-US" sz="2800" dirty="0">
                <a:solidFill>
                  <a:schemeClr val="bg1"/>
                </a:solidFill>
                <a:hlinkClick r:id="rId3" tooltip="Sub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subtype</a:t>
            </a:r>
            <a:r>
              <a:rPr lang="en-US" sz="2800" dirty="0">
                <a:solidFill>
                  <a:schemeClr val="bg1"/>
                </a:solidFill>
              </a:rPr>
              <a:t> of T, then objects of </a:t>
            </a:r>
            <a:r>
              <a:rPr lang="en-US" sz="2800" dirty="0">
                <a:solidFill>
                  <a:schemeClr val="bg1"/>
                </a:solidFill>
                <a:hlinkClick r:id="rId4" tooltip="Data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type</a:t>
            </a:r>
            <a:r>
              <a:rPr lang="en-US" sz="2800" dirty="0">
                <a:solidFill>
                  <a:schemeClr val="bg1"/>
                </a:solidFill>
              </a:rPr>
              <a:t> T may be </a:t>
            </a:r>
            <a:r>
              <a:rPr lang="en-US" sz="2800" i="1" dirty="0">
                <a:solidFill>
                  <a:schemeClr val="bg1"/>
                </a:solidFill>
              </a:rPr>
              <a:t>replaced</a:t>
            </a:r>
            <a:r>
              <a:rPr lang="en-US" sz="2800" dirty="0">
                <a:solidFill>
                  <a:schemeClr val="bg1"/>
                </a:solidFill>
              </a:rPr>
              <a:t> with objects of type S (i.e. an object of type T may be </a:t>
            </a:r>
            <a:r>
              <a:rPr lang="en-US" sz="2800" i="1" dirty="0">
                <a:solidFill>
                  <a:schemeClr val="bg1"/>
                </a:solidFill>
              </a:rPr>
              <a:t>substituted</a:t>
            </a:r>
            <a:r>
              <a:rPr lang="en-US" sz="2800" dirty="0">
                <a:solidFill>
                  <a:schemeClr val="bg1"/>
                </a:solidFill>
              </a:rPr>
              <a:t> with any object of a subtype S) without altering any of the desirable properties of the program (correctness, task performed, etc.).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Positive example: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LinkedList&lt;String&gt; extends Collection&lt;String&gt;</a:t>
            </a:r>
          </a:p>
          <a:p>
            <a:r>
              <a:rPr lang="en-US" sz="2800" dirty="0">
                <a:solidFill>
                  <a:schemeClr val="bg1"/>
                </a:solidFill>
              </a:rPr>
              <a:t>Negative: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Stack&lt;String&gt; extends Vector&lt;String&gt; </a:t>
            </a:r>
            <a:endParaRPr lang="en-US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Allows calling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indexOf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(), sort() </a:t>
            </a:r>
            <a:r>
              <a:rPr lang="en-US" sz="2400" dirty="0">
                <a:solidFill>
                  <a:schemeClr val="bg1"/>
                </a:solidFill>
              </a:rPr>
              <a:t>on stacks</a:t>
            </a:r>
          </a:p>
        </p:txBody>
      </p:sp>
    </p:spTree>
    <p:extLst>
      <p:ext uri="{BB962C8B-B14F-4D97-AF65-F5344CB8AC3E}">
        <p14:creationId xmlns:p14="http://schemas.microsoft.com/office/powerpoint/2010/main" val="27576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 approach: include composite behavior in components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25821" y="2133720"/>
            <a:ext cx="10333779" cy="2284920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behaviors for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Part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and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Composite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add(Component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remove(Component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List&lt;Component&gt; </a:t>
            </a:r>
            <a:r>
              <a:rPr lang="en-US" b="1" dirty="0" err="1">
                <a:solidFill>
                  <a:srgbClr val="729FCF"/>
                </a:solidFill>
                <a:latin typeface="Courier New"/>
              </a:rPr>
              <a:t>getChildren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
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B05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public abstract double price();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Part-specific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	... &lt;other Part behaviors&gt;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981080" y="4876920"/>
            <a:ext cx="880884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D320"/>
                </a:solidFill>
                <a:latin typeface="Corbel"/>
              </a:rPr>
              <a:t>Q: Should/can Component be defined as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Interface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
rather than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Abstract Class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?
</a:t>
            </a:r>
            <a:r>
              <a:rPr lang="en-US" sz="2400">
                <a:solidFill>
                  <a:srgbClr val="5600AC"/>
                </a:solidFill>
                <a:latin typeface="Corbel"/>
              </a:rPr>
              <a:t>
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971884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List&lt;Component&gt;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112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Composite implements Component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double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price;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for(Component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c.getPrice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47173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10209745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05665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Defines class hierarchy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Leafs(Parts), Composites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Composite may replace Leaf/Part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in any client operation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Simplifies client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special treatment for Composites vs Parts </a:t>
            </a:r>
            <a:r>
              <a:rPr lang="en-US" sz="2000" b="1" i="1" dirty="0">
                <a:solidFill>
                  <a:schemeClr val="bg1"/>
                </a:solidFill>
                <a:latin typeface="Corbel"/>
              </a:rPr>
              <a:t>– every object can simply be treated as a Component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Clients don’t know (don’t care) whether they are dealing with Leaf/Part or Composite.</a:t>
            </a:r>
            <a:endParaRPr sz="1600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rbel"/>
              </a:rPr>
              <a:t>The specific type of object is </a:t>
            </a:r>
            <a:r>
              <a:rPr lang="en-US" i="1" dirty="0">
                <a:solidFill>
                  <a:schemeClr val="bg1"/>
                </a:solidFill>
                <a:latin typeface="Corbel"/>
              </a:rPr>
              <a:t>transparent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Easy to add new Component types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Just add new derived class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client changes needed</a:t>
            </a:r>
            <a:endParaRPr sz="1600" dirty="0">
              <a:solidFill>
                <a:schemeClr val="bg1"/>
              </a:solidFill>
            </a:endParaRPr>
          </a:p>
          <a:p>
            <a:endParaRPr sz="1600" dirty="0"/>
          </a:p>
        </p:txBody>
      </p:sp>
      <p:pic>
        <p:nvPicPr>
          <p:cNvPr id="23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271880" y="4937760"/>
            <a:ext cx="1706760" cy="1828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52200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Concern: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Two, very different responsibilities in one class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Component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defines both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and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behavior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Also, a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cannot logically support certain behaviors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add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remove, </a:t>
            </a:r>
            <a:r>
              <a:rPr lang="en-US" sz="2400" b="1" dirty="0" err="1">
                <a:solidFill>
                  <a:schemeClr val="bg1"/>
                </a:solidFill>
                <a:latin typeface="Corbel"/>
              </a:rPr>
              <a:t>getChildren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…or can we just look at a Part as a Composite with no children???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At any rate, type safety is compromised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 represents a classic tradeoff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Trading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transparency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 for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type safety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/>
          </a:p>
        </p:txBody>
      </p:sp>
      <p:pic>
        <p:nvPicPr>
          <p:cNvPr id="23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8880" y="356400"/>
            <a:ext cx="1807920" cy="2191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8318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Composite Pattern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119959" y="1825558"/>
            <a:ext cx="10779597" cy="4908874"/>
          </a:xfrm>
          <a:prstGeom prst="rect">
            <a:avLst/>
          </a:prstGeom>
        </p:spPr>
        <p:txBody>
          <a:bodyPr wrap="square" lIns="92160" tIns="46080" rIns="92160" bIns="460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Graphics drawing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Render graphic primitives (e.g.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lines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rectangles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ellipses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,…)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subdrawings: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groups of primitives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translated, rotated, or scaled as a unit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User-Interface Menus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menu: multiple menu items.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menu item can in turn be a menu (sub-menu).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Generally, any application implementing a hierarchical structure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object can contain many sub-objects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sub-object can in turn contain an object.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rbel"/>
              </a:rPr>
              <a:t>Q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: Do any JavaFX classes implement a similar hierarchy???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BB3AC1-5929-3642-ABF2-24EF290F677E}"/>
              </a:ext>
            </a:extLst>
          </p:cNvPr>
          <p:cNvGrpSpPr/>
          <p:nvPr/>
        </p:nvGrpSpPr>
        <p:grpSpPr>
          <a:xfrm>
            <a:off x="10487292" y="229682"/>
            <a:ext cx="640055" cy="1171105"/>
            <a:chOff x="8798011" y="185352"/>
            <a:chExt cx="692830" cy="134688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F6752AB7-EB7A-6C4E-8165-61445622CF59}"/>
                </a:ext>
              </a:extLst>
            </p:cNvPr>
            <p:cNvSpPr/>
            <p:nvPr/>
          </p:nvSpPr>
          <p:spPr>
            <a:xfrm>
              <a:off x="8921579" y="185352"/>
              <a:ext cx="444844" cy="48191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74AEFC4-29D5-4942-941A-AFE38C351F77}"/>
                </a:ext>
              </a:extLst>
            </p:cNvPr>
            <p:cNvCxnSpPr>
              <a:cxnSpLocks/>
              <a:stCxn id="2" idx="4"/>
            </p:cNvCxnSpPr>
            <p:nvPr/>
          </p:nvCxnSpPr>
          <p:spPr>
            <a:xfrm>
              <a:off x="9144001" y="667266"/>
              <a:ext cx="0" cy="64255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4F72CE9-3E93-B14F-9BF9-C6E84BC52E5C}"/>
                </a:ext>
              </a:extLst>
            </p:cNvPr>
            <p:cNvCxnSpPr/>
            <p:nvPr/>
          </p:nvCxnSpPr>
          <p:spPr>
            <a:xfrm flipH="1">
              <a:off x="8921579" y="1297459"/>
              <a:ext cx="197707" cy="234779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21F6C84-A005-CF4F-B19B-FA43F9E5C416}"/>
                </a:ext>
              </a:extLst>
            </p:cNvPr>
            <p:cNvCxnSpPr/>
            <p:nvPr/>
          </p:nvCxnSpPr>
          <p:spPr>
            <a:xfrm>
              <a:off x="9131643" y="1309816"/>
              <a:ext cx="234780" cy="2224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C5E3928-2A4A-7E46-8617-9B3B1602EB21}"/>
                </a:ext>
              </a:extLst>
            </p:cNvPr>
            <p:cNvCxnSpPr>
              <a:cxnSpLocks/>
            </p:cNvCxnSpPr>
            <p:nvPr/>
          </p:nvCxnSpPr>
          <p:spPr>
            <a:xfrm>
              <a:off x="8798011" y="889688"/>
              <a:ext cx="69283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905120" y="228600"/>
            <a:ext cx="7543440" cy="129492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latin typeface="Corbel"/>
              </a:rPr>
              <a:t>The Composite Pattern is applied in situations involving object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420825" y="1860640"/>
            <a:ext cx="7428695" cy="43430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The problem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collection of objects forms a hierarchy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object may be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An individual (primitive, leaf, or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object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composition of other objects 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We want to treat all objects uniformly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latin typeface="Corbel"/>
              </a:rPr>
              <a:t>No special treatment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if, </a:t>
            </a:r>
            <a:r>
              <a:rPr lang="en-US" sz="2000" b="1" dirty="0" err="1">
                <a:solidFill>
                  <a:schemeClr val="bg1"/>
                </a:solidFill>
                <a:latin typeface="Corbel"/>
              </a:rPr>
              <a:t>instanceof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for composite objects (sub-drawings or sub-menus)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Solution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Compose objects into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recursive tree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structures via the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7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849520" y="3204360"/>
            <a:ext cx="1980720" cy="198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2041560" y="220680"/>
            <a:ext cx="725436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Pattern: compose objects into tree structures to represent part-whole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067800" y="250200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7204320" y="377676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5" name="CustomShape 4"/>
          <p:cNvSpPr/>
          <p:nvPr/>
        </p:nvSpPr>
        <p:spPr>
          <a:xfrm>
            <a:off x="559584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6" name="CustomShape 5"/>
          <p:cNvSpPr/>
          <p:nvPr/>
        </p:nvSpPr>
        <p:spPr>
          <a:xfrm>
            <a:off x="422892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7" name="CustomShape 6"/>
          <p:cNvSpPr/>
          <p:nvPr/>
        </p:nvSpPr>
        <p:spPr>
          <a:xfrm>
            <a:off x="9561600" y="374364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8" name="CustomShape 7"/>
          <p:cNvSpPr/>
          <p:nvPr/>
        </p:nvSpPr>
        <p:spPr>
          <a:xfrm>
            <a:off x="681840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9" name="CustomShape 8"/>
          <p:cNvSpPr/>
          <p:nvPr/>
        </p:nvSpPr>
        <p:spPr>
          <a:xfrm>
            <a:off x="788652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0" name="CustomShape 9"/>
          <p:cNvSpPr/>
          <p:nvPr/>
        </p:nvSpPr>
        <p:spPr>
          <a:xfrm>
            <a:off x="902808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1" name="Line 10"/>
          <p:cNvSpPr/>
          <p:nvPr/>
        </p:nvSpPr>
        <p:spPr>
          <a:xfrm flipH="1">
            <a:off x="4572000" y="2895480"/>
            <a:ext cx="22096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2" name="Line 11"/>
          <p:cNvSpPr/>
          <p:nvPr/>
        </p:nvSpPr>
        <p:spPr>
          <a:xfrm flipH="1">
            <a:off x="6019560" y="2895480"/>
            <a:ext cx="7621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3" name="Line 12"/>
          <p:cNvSpPr/>
          <p:nvPr/>
        </p:nvSpPr>
        <p:spPr>
          <a:xfrm>
            <a:off x="7086600" y="2895480"/>
            <a:ext cx="99036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4" name="Line 13"/>
          <p:cNvSpPr/>
          <p:nvPr/>
        </p:nvSpPr>
        <p:spPr>
          <a:xfrm>
            <a:off x="7162560" y="2895480"/>
            <a:ext cx="289584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5" name="Line 14"/>
          <p:cNvSpPr/>
          <p:nvPr/>
        </p:nvSpPr>
        <p:spPr>
          <a:xfrm flipH="1">
            <a:off x="7238880" y="4190760"/>
            <a:ext cx="6094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6" name="Line 15"/>
          <p:cNvSpPr/>
          <p:nvPr/>
        </p:nvSpPr>
        <p:spPr>
          <a:xfrm>
            <a:off x="8076960" y="4190760"/>
            <a:ext cx="3049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7" name="Line 16"/>
          <p:cNvSpPr/>
          <p:nvPr/>
        </p:nvSpPr>
        <p:spPr>
          <a:xfrm>
            <a:off x="8229600" y="4190760"/>
            <a:ext cx="12952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8" name="CustomShape 17"/>
          <p:cNvSpPr/>
          <p:nvPr/>
        </p:nvSpPr>
        <p:spPr>
          <a:xfrm>
            <a:off x="1151640" y="4648320"/>
            <a:ext cx="4495320" cy="158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48D8B5"/>
                </a:solidFill>
                <a:latin typeface="Corbel"/>
              </a:rPr>
              <a:t>This pattern allows clients to treat individual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Parts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and compositions of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Composites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uniformly. 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041560" y="220680"/>
            <a:ext cx="859608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Example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4632120" y="2415240"/>
            <a:ext cx="13280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computer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5745960" y="3768840"/>
            <a:ext cx="1617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System Unit</a:t>
            </a:r>
            <a:endParaRPr/>
          </a:p>
        </p:txBody>
      </p:sp>
      <p:sp>
        <p:nvSpPr>
          <p:cNvPr id="192" name="CustomShape 4"/>
          <p:cNvSpPr/>
          <p:nvPr/>
        </p:nvSpPr>
        <p:spPr>
          <a:xfrm>
            <a:off x="4120920" y="3862800"/>
            <a:ext cx="11214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monitor</a:t>
            </a:r>
            <a:endParaRPr/>
          </a:p>
        </p:txBody>
      </p:sp>
      <p:sp>
        <p:nvSpPr>
          <p:cNvPr id="193" name="Line 5"/>
          <p:cNvSpPr/>
          <p:nvPr/>
        </p:nvSpPr>
        <p:spPr>
          <a:xfrm flipH="1">
            <a:off x="4572000" y="2895480"/>
            <a:ext cx="761760" cy="91440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4" name="Line 6"/>
          <p:cNvSpPr/>
          <p:nvPr/>
        </p:nvSpPr>
        <p:spPr>
          <a:xfrm>
            <a:off x="5638680" y="2895480"/>
            <a:ext cx="990720" cy="83808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5" name="CustomShape 7"/>
          <p:cNvSpPr/>
          <p:nvPr/>
        </p:nvSpPr>
        <p:spPr>
          <a:xfrm>
            <a:off x="6400800" y="1828800"/>
            <a:ext cx="4868562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You want to build a new computer. Let’s configure the computer as a system of hierarchical components.</a:t>
            </a:r>
            <a:endParaRPr sz="2000" dirty="0"/>
          </a:p>
        </p:txBody>
      </p:sp>
      <p:sp>
        <p:nvSpPr>
          <p:cNvPr id="196" name="CustomShape 8"/>
          <p:cNvSpPr/>
          <p:nvPr/>
        </p:nvSpPr>
        <p:spPr>
          <a:xfrm>
            <a:off x="6781680" y="4650120"/>
            <a:ext cx="843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HDD</a:t>
            </a:r>
            <a:endParaRPr/>
          </a:p>
        </p:txBody>
      </p:sp>
      <p:sp>
        <p:nvSpPr>
          <p:cNvPr id="197" name="CustomShape 9"/>
          <p:cNvSpPr/>
          <p:nvPr/>
        </p:nvSpPr>
        <p:spPr>
          <a:xfrm>
            <a:off x="7975080" y="4650120"/>
            <a:ext cx="11098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Cabinet</a:t>
            </a:r>
            <a:endParaRPr/>
          </a:p>
        </p:txBody>
      </p:sp>
      <p:sp>
        <p:nvSpPr>
          <p:cNvPr id="198" name="CustomShape 10"/>
          <p:cNvSpPr/>
          <p:nvPr/>
        </p:nvSpPr>
        <p:spPr>
          <a:xfrm rot="5400000" flipV="1">
            <a:off x="6896702" y="4381018"/>
            <a:ext cx="456839" cy="72721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99" name="CustomShape 11"/>
          <p:cNvSpPr/>
          <p:nvPr/>
        </p:nvSpPr>
        <p:spPr>
          <a:xfrm>
            <a:off x="7391520" y="4191120"/>
            <a:ext cx="11383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0" name="CustomShape 12"/>
          <p:cNvSpPr/>
          <p:nvPr/>
        </p:nvSpPr>
        <p:spPr>
          <a:xfrm>
            <a:off x="4106520" y="5183280"/>
            <a:ext cx="109332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Chassis</a:t>
            </a:r>
            <a:endParaRPr/>
          </a:p>
        </p:txBody>
      </p:sp>
      <p:sp>
        <p:nvSpPr>
          <p:cNvPr id="201" name="Line 13"/>
          <p:cNvSpPr/>
          <p:nvPr/>
        </p:nvSpPr>
        <p:spPr>
          <a:xfrm flipH="1">
            <a:off x="4647960" y="4190760"/>
            <a:ext cx="175284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2" name="CustomShape 14"/>
          <p:cNvSpPr/>
          <p:nvPr/>
        </p:nvSpPr>
        <p:spPr>
          <a:xfrm>
            <a:off x="2111400" y="5945400"/>
            <a:ext cx="6872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CPU</a:t>
            </a:r>
            <a:endParaRPr/>
          </a:p>
        </p:txBody>
      </p:sp>
      <p:sp>
        <p:nvSpPr>
          <p:cNvPr id="203" name="CustomShape 15"/>
          <p:cNvSpPr/>
          <p:nvPr/>
        </p:nvSpPr>
        <p:spPr>
          <a:xfrm>
            <a:off x="2503080" y="3811680"/>
            <a:ext cx="12852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keyboard</a:t>
            </a:r>
            <a:endParaRPr/>
          </a:p>
        </p:txBody>
      </p:sp>
      <p:sp>
        <p:nvSpPr>
          <p:cNvPr id="204" name="Line 16"/>
          <p:cNvSpPr/>
          <p:nvPr/>
        </p:nvSpPr>
        <p:spPr>
          <a:xfrm flipH="1">
            <a:off x="3200400" y="2819160"/>
            <a:ext cx="152388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5" name="CustomShape 17"/>
          <p:cNvSpPr/>
          <p:nvPr/>
        </p:nvSpPr>
        <p:spPr>
          <a:xfrm>
            <a:off x="3152880" y="5945400"/>
            <a:ext cx="11530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Memory</a:t>
            </a:r>
            <a:endParaRPr/>
          </a:p>
        </p:txBody>
      </p:sp>
      <p:sp>
        <p:nvSpPr>
          <p:cNvPr id="206" name="CustomShape 18"/>
          <p:cNvSpPr/>
          <p:nvPr/>
        </p:nvSpPr>
        <p:spPr>
          <a:xfrm>
            <a:off x="4550760" y="5945400"/>
            <a:ext cx="7041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GPU</a:t>
            </a:r>
            <a:endParaRPr/>
          </a:p>
        </p:txBody>
      </p:sp>
      <p:sp>
        <p:nvSpPr>
          <p:cNvPr id="207" name="CustomShape 19"/>
          <p:cNvSpPr/>
          <p:nvPr/>
        </p:nvSpPr>
        <p:spPr>
          <a:xfrm>
            <a:off x="6073920" y="4650120"/>
            <a:ext cx="6177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Fan</a:t>
            </a:r>
            <a:endParaRPr/>
          </a:p>
        </p:txBody>
      </p:sp>
      <p:sp>
        <p:nvSpPr>
          <p:cNvPr id="208" name="CustomShape 20"/>
          <p:cNvSpPr/>
          <p:nvPr/>
        </p:nvSpPr>
        <p:spPr>
          <a:xfrm flipH="1">
            <a:off x="6382080" y="4191120"/>
            <a:ext cx="3985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9" name="CustomShape 21"/>
          <p:cNvSpPr/>
          <p:nvPr/>
        </p:nvSpPr>
        <p:spPr>
          <a:xfrm rot="5400000">
            <a:off x="3789720" y="5583240"/>
            <a:ext cx="456840" cy="41580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0" name="CustomShape 22"/>
          <p:cNvSpPr/>
          <p:nvPr/>
        </p:nvSpPr>
        <p:spPr>
          <a:xfrm rot="10800000" flipV="1">
            <a:off x="2819880" y="5394960"/>
            <a:ext cx="1286640" cy="5486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1" name="CustomShape 23"/>
          <p:cNvSpPr/>
          <p:nvPr/>
        </p:nvSpPr>
        <p:spPr>
          <a:xfrm>
            <a:off x="4530960" y="5562720"/>
            <a:ext cx="37152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2" name="CustomShape 24"/>
          <p:cNvSpPr/>
          <p:nvPr/>
        </p:nvSpPr>
        <p:spPr>
          <a:xfrm>
            <a:off x="5706720" y="5945400"/>
            <a:ext cx="16905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Motherboard</a:t>
            </a:r>
            <a:endParaRPr/>
          </a:p>
        </p:txBody>
      </p:sp>
      <p:sp>
        <p:nvSpPr>
          <p:cNvPr id="213" name="CustomShape 25"/>
          <p:cNvSpPr/>
          <p:nvPr/>
        </p:nvSpPr>
        <p:spPr>
          <a:xfrm>
            <a:off x="5257800" y="5562720"/>
            <a:ext cx="68544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4" name="CustomShape 26"/>
          <p:cNvSpPr/>
          <p:nvPr/>
        </p:nvSpPr>
        <p:spPr>
          <a:xfrm>
            <a:off x="6780600" y="3397467"/>
            <a:ext cx="1194480" cy="3233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composite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5" name="CustomShape 27"/>
          <p:cNvSpPr/>
          <p:nvPr/>
        </p:nvSpPr>
        <p:spPr>
          <a:xfrm>
            <a:off x="9186840" y="4648320"/>
            <a:ext cx="6490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B0F0"/>
                </a:solidFill>
                <a:latin typeface="Corbel"/>
              </a:rPr>
              <a:t>part</a:t>
            </a:r>
            <a:endParaRPr/>
          </a:p>
        </p:txBody>
      </p:sp>
      <p:sp>
        <p:nvSpPr>
          <p:cNvPr id="29" name="CustomShape 26">
            <a:extLst>
              <a:ext uri="{FF2B5EF4-FFF2-40B4-BE49-F238E27FC236}">
                <a16:creationId xmlns:a16="http://schemas.microsoft.com/office/drawing/2014/main" id="{38616748-970D-FE43-A173-26A6C6AE05FE}"/>
              </a:ext>
            </a:extLst>
          </p:cNvPr>
          <p:cNvSpPr/>
          <p:nvPr/>
        </p:nvSpPr>
        <p:spPr>
          <a:xfrm flipH="1">
            <a:off x="2338560" y="3397468"/>
            <a:ext cx="997560" cy="404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part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Composite Pattern class diagram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98044" y="1827599"/>
            <a:ext cx="2340356" cy="252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ClientApp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uses the </a:t>
            </a:r>
            <a:r>
              <a:rPr lang="en-US" dirty="0" err="1">
                <a:solidFill>
                  <a:srgbClr val="FFFFFF"/>
                </a:solidFill>
                <a:latin typeface="Corbel"/>
              </a:rPr>
              <a:t>Computer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to compute assembly price, weight, etc.</a:t>
            </a:r>
            <a:endParaRPr sz="2000" dirty="0"/>
          </a:p>
        </p:txBody>
      </p:sp>
      <p:sp>
        <p:nvSpPr>
          <p:cNvPr id="220" name="CustomShape 4"/>
          <p:cNvSpPr/>
          <p:nvPr/>
        </p:nvSpPr>
        <p:spPr>
          <a:xfrm>
            <a:off x="9496046" y="1878541"/>
            <a:ext cx="2445864" cy="25673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C7E292"/>
                </a:solidFill>
                <a:latin typeface="Corbel"/>
              </a:rPr>
              <a:t>ComputerComponent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defines an interface </a:t>
            </a:r>
            <a:r>
              <a:rPr lang="en-US" i="1" dirty="0">
                <a:solidFill>
                  <a:srgbClr val="C7E292"/>
                </a:solidFill>
                <a:latin typeface="Corbel"/>
              </a:rPr>
              <a:t>(or abstract class)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for all objects: both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Leaf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and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Composite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C7E292"/>
                </a:solidFill>
                <a:latin typeface="Corbel"/>
              </a:rPr>
              <a:t>There may be variations in the names of the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add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remove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and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children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 methods</a:t>
            </a:r>
            <a:endParaRPr sz="2000" dirty="0"/>
          </a:p>
        </p:txBody>
      </p:sp>
      <p:sp>
        <p:nvSpPr>
          <p:cNvPr id="221" name="CustomShape 5"/>
          <p:cNvSpPr/>
          <p:nvPr/>
        </p:nvSpPr>
        <p:spPr>
          <a:xfrm>
            <a:off x="574191" y="4667667"/>
            <a:ext cx="1588357" cy="6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Part 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has no children</a:t>
            </a:r>
            <a:endParaRPr sz="2000" dirty="0"/>
          </a:p>
        </p:txBody>
      </p:sp>
      <p:sp>
        <p:nvSpPr>
          <p:cNvPr id="222" name="CustomShape 6"/>
          <p:cNvSpPr/>
          <p:nvPr/>
        </p:nvSpPr>
        <p:spPr>
          <a:xfrm>
            <a:off x="9459803" y="5063972"/>
            <a:ext cx="2482107" cy="154784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D9D9D9"/>
                </a:solidFill>
                <a:latin typeface="Corbel"/>
              </a:rPr>
              <a:t>Assembly: collection of computer components – components with children</a:t>
            </a:r>
            <a:r>
              <a:rPr lang="en-US" dirty="0">
                <a:solidFill>
                  <a:srgbClr val="9A0075"/>
                </a:solidFill>
                <a:latin typeface="Corbel"/>
              </a:rPr>
              <a:t>.</a:t>
            </a:r>
            <a:endParaRPr sz="200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FDA9F07-859B-4CFE-953D-B1CCA71AB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0" y="1827599"/>
            <a:ext cx="6985920" cy="4489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Component: interface to parts and assemblies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293511" y="2051779"/>
            <a:ext cx="5005320" cy="2121757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String name();</a:t>
            </a:r>
            <a:endParaRPr lang="en-US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int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priceInCents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weightInGrams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amps();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172188" y="3706616"/>
            <a:ext cx="2133719" cy="169784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D320"/>
                </a:solidFill>
                <a:latin typeface="Corbel"/>
              </a:rPr>
              <a:t>Clearly could be an abstract class as well..
</a:t>
            </a:r>
            <a:r>
              <a:rPr lang="en-US" sz="2400" dirty="0">
                <a:solidFill>
                  <a:srgbClr val="5600AC"/>
                </a:solidFill>
                <a:latin typeface="Corbel"/>
              </a:rPr>
              <a:t>
</a:t>
            </a:r>
            <a:endParaRPr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B522ABA0-0FDA-4205-8379-196B21BD89BA}"/>
              </a:ext>
            </a:extLst>
          </p:cNvPr>
          <p:cNvSpPr/>
          <p:nvPr/>
        </p:nvSpPr>
        <p:spPr>
          <a:xfrm>
            <a:off x="5497689" y="1997396"/>
            <a:ext cx="6400800" cy="440340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String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int price;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weight;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Part(String name, int price, double weight,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	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{ … set items …}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String name() { return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int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priceInCents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price;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weightInGrams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weight;}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public double amps()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return (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+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/ 2.0;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int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Collection&lt;Component&gt;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String name() {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Assembly implements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int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… see code in demo folder (especially main)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Issue: differences between part and composite: part has no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add, remove,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methods – not really the same!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1510</Words>
  <Application>Microsoft Office PowerPoint</Application>
  <PresentationFormat>Widescreen</PresentationFormat>
  <Paragraphs>249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Consolas</vt:lpstr>
      <vt:lpstr>Corbel</vt:lpstr>
      <vt:lpstr>Courier New</vt:lpstr>
      <vt:lpstr>StarSymbol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Liskov Substitution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Hasker, Robert</cp:lastModifiedBy>
  <cp:revision>43</cp:revision>
  <dcterms:modified xsi:type="dcterms:W3CDTF">2022-02-07T20:51:48Z</dcterms:modified>
</cp:coreProperties>
</file>