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0D0"/>
    <a:srgbClr val="FBF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43" autoAdjust="0"/>
    <p:restoredTop sz="81494" autoAdjust="0"/>
  </p:normalViewPr>
  <p:slideViewPr>
    <p:cSldViewPr snapToGrid="0">
      <p:cViewPr varScale="1">
        <p:scale>
          <a:sx n="57" d="100"/>
          <a:sy n="57" d="100"/>
        </p:scale>
        <p:origin x="17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during debugging: allows us to isolate errors when the error could be in the client code or the real subject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3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15. Proxy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6633" y="350295"/>
            <a:ext cx="7543800" cy="1295400"/>
          </a:xfrm>
        </p:spPr>
        <p:txBody>
          <a:bodyPr>
            <a:normAutofit/>
          </a:bodyPr>
          <a:lstStyle/>
          <a:p>
            <a:r>
              <a:rPr lang="en-US" sz="4400" dirty="0"/>
              <a:t>Remote Proxy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6633" y="1512277"/>
            <a:ext cx="7964041" cy="4505989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>
                <a:solidFill>
                  <a:schemeClr val="tx1"/>
                </a:solidFill>
              </a:rPr>
              <a:t>Provides local access to a remote resource</a:t>
            </a:r>
          </a:p>
          <a:p>
            <a:pPr lvl="1"/>
            <a:r>
              <a:rPr lang="en-US" sz="2700" dirty="0">
                <a:solidFill>
                  <a:schemeClr val="tx1"/>
                </a:solidFill>
              </a:rPr>
              <a:t>Remote typically on another host</a:t>
            </a:r>
          </a:p>
          <a:p>
            <a:pPr lvl="1"/>
            <a:r>
              <a:rPr lang="en-US" sz="2700" dirty="0">
                <a:solidFill>
                  <a:schemeClr val="tx1"/>
                </a:solidFill>
              </a:rPr>
              <a:t>Example: computing results on Rosie</a:t>
            </a:r>
          </a:p>
          <a:p>
            <a:r>
              <a:rPr lang="en-US" sz="3100" dirty="0">
                <a:solidFill>
                  <a:schemeClr val="tx1"/>
                </a:solidFill>
              </a:rPr>
              <a:t>Proxy: handles the details of accessing the remote resource</a:t>
            </a:r>
          </a:p>
          <a:p>
            <a:r>
              <a:rPr lang="en-US" sz="3100" dirty="0">
                <a:solidFill>
                  <a:schemeClr val="tx1"/>
                </a:solidFill>
              </a:rPr>
              <a:t>Real Subject: does the work on the remote host</a:t>
            </a:r>
          </a:p>
          <a:p>
            <a:r>
              <a:rPr lang="en-US" sz="3100" dirty="0">
                <a:solidFill>
                  <a:schemeClr val="tx1"/>
                </a:solidFill>
              </a:rPr>
              <a:t>Can use multiple communication protocols: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Simple sockets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Remote Method Invocation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HTTP-based (e.g. web-services)</a:t>
            </a:r>
          </a:p>
          <a:p>
            <a:pPr marL="1096962" lvl="2" indent="-457200"/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…</a:t>
            </a:r>
          </a:p>
          <a:p>
            <a:pPr marL="1096962" lvl="2" indent="-457200"/>
            <a:endParaRPr lang="en-US" sz="2100" dirty="0">
              <a:solidFill>
                <a:srgbClr val="00B050"/>
              </a:solidFill>
            </a:endParaRPr>
          </a:p>
        </p:txBody>
      </p:sp>
      <p:pic>
        <p:nvPicPr>
          <p:cNvPr id="1024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0495" y="2486711"/>
            <a:ext cx="2037907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68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1444" y="383583"/>
            <a:ext cx="7543800" cy="1295400"/>
          </a:xfrm>
        </p:spPr>
        <p:txBody>
          <a:bodyPr/>
          <a:lstStyle/>
          <a:p>
            <a:r>
              <a:rPr lang="en-US" sz="3200" dirty="0"/>
              <a:t>The Remote Proxy allows the Client to act as if it is accessing a local resource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1926458"/>
            <a:ext cx="6934200" cy="4064428"/>
          </a:xfrm>
          <a:prstGeom prst="rect">
            <a:avLst/>
          </a:prstGeom>
          <a:solidFill>
            <a:schemeClr val="accent5">
              <a:lumMod val="60000"/>
              <a:lumOff val="40000"/>
              <a:alpha val="84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169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9865" y="274638"/>
            <a:ext cx="10515600" cy="1325563"/>
          </a:xfrm>
        </p:spPr>
        <p:txBody>
          <a:bodyPr/>
          <a:lstStyle/>
          <a:p>
            <a:r>
              <a:rPr lang="en-US" dirty="0"/>
              <a:t>Lab 9 Approach : </a:t>
            </a:r>
            <a:r>
              <a:rPr lang="en-US" dirty="0" err="1"/>
              <a:t>RemoteProxy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1"/>
            <a:ext cx="7772400" cy="4859405"/>
          </a:xfrm>
          <a:prstGeom prst="rect">
            <a:avLst/>
          </a:prstGeom>
          <a:solidFill>
            <a:schemeClr val="accent5">
              <a:lumMod val="60000"/>
              <a:lumOff val="40000"/>
              <a:alpha val="78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1311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42442" y="1495587"/>
            <a:ext cx="3735092" cy="3386380"/>
          </a:xfrm>
        </p:spPr>
        <p:txBody>
          <a:bodyPr>
            <a:normAutofit/>
          </a:bodyPr>
          <a:lstStyle/>
          <a:p>
            <a:r>
              <a:rPr lang="en-US" sz="2800" dirty="0"/>
              <a:t>Java Remote Method Invocation is a framework with tools that auto-generate the Remote Proxy and Skeleton Invocation Handler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991" y="268924"/>
            <a:ext cx="7153385" cy="5591731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44099" y="6053435"/>
            <a:ext cx="9868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Java RMI requires several dedicated ports, which may be blocked by firewalls</a:t>
            </a:r>
          </a:p>
        </p:txBody>
      </p:sp>
    </p:spTree>
    <p:extLst>
      <p:ext uri="{BB962C8B-B14F-4D97-AF65-F5344CB8AC3E}">
        <p14:creationId xmlns:p14="http://schemas.microsoft.com/office/powerpoint/2010/main" val="3461852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6428" y="1273534"/>
            <a:ext cx="3022170" cy="302604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Web Services involve </a:t>
            </a:r>
            <a:r>
              <a:rPr lang="en-US" sz="3200" dirty="0" err="1"/>
              <a:t>plugins</a:t>
            </a:r>
            <a:r>
              <a:rPr lang="en-US" sz="3200" dirty="0"/>
              <a:t> and scripts running on a web server to invoke remote methods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179" y="474172"/>
            <a:ext cx="7675150" cy="4624770"/>
          </a:xfrm>
          <a:prstGeom prst="rect">
            <a:avLst/>
          </a:prstGeom>
          <a:solidFill>
            <a:schemeClr val="accent5">
              <a:lumMod val="60000"/>
              <a:lumOff val="40000"/>
              <a:alpha val="8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5796" y="5778286"/>
            <a:ext cx="9722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There are many different varieties of web service-based remote operations.</a:t>
            </a:r>
            <a:br>
              <a:rPr lang="en-US" sz="2400" dirty="0"/>
            </a:br>
            <a:r>
              <a:rPr lang="en-US" sz="2400" dirty="0"/>
              <a:t>A primary advantage is that port 80 (the HTTP port) can be used.</a:t>
            </a:r>
          </a:p>
        </p:txBody>
      </p:sp>
    </p:spTree>
    <p:extLst>
      <p:ext uri="{BB962C8B-B14F-4D97-AF65-F5344CB8AC3E}">
        <p14:creationId xmlns:p14="http://schemas.microsoft.com/office/powerpoint/2010/main" val="234532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Proxy Pattern</a:t>
            </a:r>
          </a:p>
        </p:txBody>
      </p:sp>
      <p:pic>
        <p:nvPicPr>
          <p:cNvPr id="1031" name="Picture 7" descr="C:\Documents and Settings\hornick\Local Settings\Temporary Internet Files\Content.IE5\YDNS56TQ\MCj021519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78" y="189089"/>
            <a:ext cx="2466892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605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Proxy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6" y="2095500"/>
            <a:ext cx="8081434" cy="3721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Has many variations that we will cover</a:t>
            </a:r>
          </a:p>
          <a:p>
            <a:r>
              <a:rPr lang="en-US" dirty="0">
                <a:solidFill>
                  <a:schemeClr val="tx1"/>
                </a:solidFill>
              </a:rPr>
              <a:t>Each has following elements: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Subject</a:t>
            </a:r>
            <a:r>
              <a:rPr lang="en-US" dirty="0">
                <a:solidFill>
                  <a:schemeClr val="tx1"/>
                </a:solidFill>
              </a:rPr>
              <a:t>: classes, behaviors needed by application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Assumption: for some reason, we cannot just implement this as part of the application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Proxy</a:t>
            </a:r>
            <a:r>
              <a:rPr lang="en-US" dirty="0">
                <a:solidFill>
                  <a:schemeClr val="tx1"/>
                </a:solidFill>
              </a:rPr>
              <a:t>: acts as a </a:t>
            </a:r>
            <a:r>
              <a:rPr lang="en-US" b="1" dirty="0">
                <a:solidFill>
                  <a:schemeClr val="tx1"/>
                </a:solidFill>
              </a:rPr>
              <a:t>surrogate</a:t>
            </a:r>
            <a:r>
              <a:rPr lang="en-US" dirty="0">
                <a:solidFill>
                  <a:schemeClr val="tx1"/>
                </a:solidFill>
              </a:rPr>
              <a:t> (i.e., placeholder, stand-in) for the subject</a:t>
            </a:r>
          </a:p>
          <a:p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RealSubject</a:t>
            </a:r>
            <a:r>
              <a:rPr lang="en-US" dirty="0">
                <a:solidFill>
                  <a:schemeClr val="tx1"/>
                </a:solidFill>
              </a:rPr>
              <a:t>: actual implementation of the subject</a:t>
            </a:r>
          </a:p>
        </p:txBody>
      </p:sp>
      <p:pic>
        <p:nvPicPr>
          <p:cNvPr id="2072" name="Picture 24" descr="C:\Documents and Settings\hornick\Local Settings\Temporary Internet Files\Content.IE5\79P9BVPJ\MCj025112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0467" y="2235200"/>
            <a:ext cx="1721667" cy="2782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33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Generic Proxy Pattern: A Client programs to a Subject, which may be a </a:t>
            </a:r>
            <a:r>
              <a:rPr lang="en-US" sz="3200" dirty="0" err="1"/>
              <a:t>RealSubject</a:t>
            </a:r>
            <a:r>
              <a:rPr lang="en-US" sz="3200" dirty="0"/>
              <a:t> or a Proxy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0" y="1902179"/>
            <a:ext cx="6934200" cy="460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641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Stub Proxy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990599" y="1960564"/>
            <a:ext cx="7942385" cy="47215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Stub provides a (temporary) placeholder for the Real Subject</a:t>
            </a:r>
          </a:p>
          <a:p>
            <a:r>
              <a:rPr lang="en-US" dirty="0">
                <a:solidFill>
                  <a:schemeClr val="tx1"/>
                </a:solidFill>
              </a:rPr>
              <a:t>Maybe Real Subject is under development or temporarily offline</a:t>
            </a:r>
          </a:p>
          <a:p>
            <a:r>
              <a:rPr lang="en-US" dirty="0">
                <a:solidFill>
                  <a:schemeClr val="tx1"/>
                </a:solidFill>
              </a:rPr>
              <a:t>Maybe Real Subject is expensive to execute and we need a low-cost version for debugging</a:t>
            </a:r>
          </a:p>
          <a:p>
            <a:r>
              <a:rPr lang="en-US" dirty="0">
                <a:solidFill>
                  <a:schemeClr val="tx1"/>
                </a:solidFill>
              </a:rPr>
              <a:t>Stub implementation can have varying levels of detail: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Just enough to compile without error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Supports rudimentary Subject functionality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Provides a complete emulation of the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RealSubject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30187" indent="-342900"/>
            <a:r>
              <a:rPr lang="en-US" dirty="0">
                <a:solidFill>
                  <a:schemeClr val="tx1"/>
                </a:solidFill>
              </a:rPr>
              <a:t>Useful during development </a:t>
            </a:r>
            <a:r>
              <a:rPr lang="en-US" i="1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debugging</a:t>
            </a:r>
          </a:p>
          <a:p>
            <a:pPr marL="344487" lvl="1" indent="0">
              <a:buNone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040AA8-AAE1-0E4A-A1DE-791A96CEE883}"/>
              </a:ext>
            </a:extLst>
          </p:cNvPr>
          <p:cNvGrpSpPr/>
          <p:nvPr/>
        </p:nvGrpSpPr>
        <p:grpSpPr>
          <a:xfrm>
            <a:off x="8932984" y="2697346"/>
            <a:ext cx="2620108" cy="3248025"/>
            <a:chOff x="8932984" y="2697346"/>
            <a:chExt cx="2620108" cy="3248025"/>
          </a:xfrm>
        </p:grpSpPr>
        <p:pic>
          <p:nvPicPr>
            <p:cNvPr id="3075" name="Picture 3" descr="C:\Documents and Settings\hornick\Local Settings\Temporary Internet Files\Content.IE5\ZZZZHQO6\MCj0078704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32984" y="2697346"/>
              <a:ext cx="2620108" cy="3248025"/>
            </a:xfrm>
            <a:prstGeom prst="rect">
              <a:avLst/>
            </a:prstGeom>
            <a:noFill/>
          </p:spPr>
        </p:pic>
        <p:sp>
          <p:nvSpPr>
            <p:cNvPr id="3" name="Striped Right Arrow 2">
              <a:extLst>
                <a:ext uri="{FF2B5EF4-FFF2-40B4-BE49-F238E27FC236}">
                  <a16:creationId xmlns:a16="http://schemas.microsoft.com/office/drawing/2014/main" id="{32BAA197-05C8-3847-9041-B9CE5648A81A}"/>
                </a:ext>
              </a:extLst>
            </p:cNvPr>
            <p:cNvSpPr/>
            <p:nvPr/>
          </p:nvSpPr>
          <p:spPr>
            <a:xfrm rot="20021370">
              <a:off x="9461985" y="4458366"/>
              <a:ext cx="720970" cy="43961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314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Stub Proxy – the Real Subject emulator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2127955"/>
            <a:ext cx="7239000" cy="421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012E882-9259-6548-A883-8BEFD6FB7C3C}"/>
              </a:ext>
            </a:extLst>
          </p:cNvPr>
          <p:cNvGrpSpPr/>
          <p:nvPr/>
        </p:nvGrpSpPr>
        <p:grpSpPr>
          <a:xfrm>
            <a:off x="8950569" y="1969693"/>
            <a:ext cx="1855177" cy="1738312"/>
            <a:chOff x="8932984" y="2697346"/>
            <a:chExt cx="2620108" cy="3248025"/>
          </a:xfrm>
        </p:grpSpPr>
        <p:pic>
          <p:nvPicPr>
            <p:cNvPr id="5" name="Picture 3" descr="C:\Documents and Settings\hornick\Local Settings\Temporary Internet Files\Content.IE5\ZZZZHQO6\MCj00787040000[1].wmf">
              <a:extLst>
                <a:ext uri="{FF2B5EF4-FFF2-40B4-BE49-F238E27FC236}">
                  <a16:creationId xmlns:a16="http://schemas.microsoft.com/office/drawing/2014/main" id="{E4C69E3B-9EF8-D84C-881D-813BFDF0B7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32984" y="2697346"/>
              <a:ext cx="2620108" cy="3248025"/>
            </a:xfrm>
            <a:prstGeom prst="rect">
              <a:avLst/>
            </a:prstGeom>
            <a:noFill/>
          </p:spPr>
        </p:pic>
        <p:sp>
          <p:nvSpPr>
            <p:cNvPr id="6" name="Striped Right Arrow 5">
              <a:extLst>
                <a:ext uri="{FF2B5EF4-FFF2-40B4-BE49-F238E27FC236}">
                  <a16:creationId xmlns:a16="http://schemas.microsoft.com/office/drawing/2014/main" id="{99A334D6-F079-9041-A960-4EF6F2AD6670}"/>
                </a:ext>
              </a:extLst>
            </p:cNvPr>
            <p:cNvSpPr/>
            <p:nvPr/>
          </p:nvSpPr>
          <p:spPr>
            <a:xfrm rot="20021370">
              <a:off x="9461985" y="4458366"/>
              <a:ext cx="720970" cy="43961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532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5378" y="423863"/>
            <a:ext cx="7543800" cy="859814"/>
          </a:xfrm>
        </p:spPr>
        <p:txBody>
          <a:bodyPr>
            <a:normAutofit/>
          </a:bodyPr>
          <a:lstStyle/>
          <a:p>
            <a:r>
              <a:rPr lang="en-US" sz="3600" dirty="0"/>
              <a:t>Protection Proxy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9193" y="1580445"/>
            <a:ext cx="9926407" cy="508412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Access to a controlled resource</a:t>
            </a:r>
          </a:p>
          <a:p>
            <a:r>
              <a:rPr lang="en-US" dirty="0">
                <a:solidFill>
                  <a:schemeClr val="tx1"/>
                </a:solidFill>
              </a:rPr>
              <a:t>Assumption: resource can be in same address space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limits protection – can use content coupling to access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 can at least make client code do odd things to access the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Often sufficient for some data</a:t>
            </a:r>
          </a:p>
          <a:p>
            <a:r>
              <a:rPr lang="en-US" dirty="0">
                <a:solidFill>
                  <a:schemeClr val="tx1"/>
                </a:solidFill>
              </a:rPr>
              <a:t>Protection Proxy: restricted set of access operations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RealSubject</a:t>
            </a:r>
            <a:r>
              <a:rPr lang="en-US" dirty="0">
                <a:solidFill>
                  <a:schemeClr val="tx1"/>
                </a:solidFill>
              </a:rPr>
              <a:t>: unconstrained access to data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 long as client uses just the proxy, policy is enforced</a:t>
            </a:r>
          </a:p>
          <a:p>
            <a:r>
              <a:rPr lang="en-US" dirty="0">
                <a:solidFill>
                  <a:schemeClr val="tx1"/>
                </a:solidFill>
              </a:rPr>
              <a:t>Example: real subject provides database access, proxy allows just read operations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Ensure clients do not change database contents</a:t>
            </a:r>
          </a:p>
          <a:p>
            <a:r>
              <a:rPr lang="en-US" dirty="0">
                <a:solidFill>
                  <a:schemeClr val="tx1"/>
                </a:solidFill>
              </a:rPr>
              <a:t>Example: encrypted messages to </a:t>
            </a:r>
            <a:r>
              <a:rPr lang="en-US" dirty="0" err="1">
                <a:solidFill>
                  <a:schemeClr val="tx1"/>
                </a:solidFill>
              </a:rPr>
              <a:t>RealSubject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Note limit: since in same memory space, can always use content coupling to modify the data!</a:t>
            </a:r>
          </a:p>
        </p:txBody>
      </p:sp>
      <p:pic>
        <p:nvPicPr>
          <p:cNvPr id="8195" name="Picture 3" descr="C:\Documents and Settings\hornick\Local Settings\Temporary Internet Files\Content.IE5\3EMX8BOC\MCj043960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8223" y="423863"/>
            <a:ext cx="2880966" cy="2509837"/>
          </a:xfrm>
          <a:prstGeom prst="rect">
            <a:avLst/>
          </a:prstGeom>
          <a:noFill/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7C9BA7F-97C4-844B-B8DB-89E538607AD0}"/>
              </a:ext>
            </a:extLst>
          </p:cNvPr>
          <p:cNvGrpSpPr/>
          <p:nvPr/>
        </p:nvGrpSpPr>
        <p:grpSpPr>
          <a:xfrm>
            <a:off x="5226926" y="193431"/>
            <a:ext cx="6682263" cy="3904243"/>
            <a:chOff x="5226926" y="193431"/>
            <a:chExt cx="6682263" cy="3904243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FCEE5946-F27D-8742-AF95-12B40088C1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26926" y="193431"/>
              <a:ext cx="6682263" cy="3904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C5D02D0-D3C1-9244-B178-D2BA9F8DD1F7}"/>
                </a:ext>
              </a:extLst>
            </p:cNvPr>
            <p:cNvSpPr txBox="1"/>
            <p:nvPr/>
          </p:nvSpPr>
          <p:spPr>
            <a:xfrm>
              <a:off x="6512816" y="2393692"/>
              <a:ext cx="1229517" cy="276999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rgbClr val="EAE0D0"/>
                </a:gs>
                <a:gs pos="100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</a:rPr>
                <a:t>ProtectionProxy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49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2373" y="771040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Virtual Proxy controls access to a resource (the Real Subject) that is expensive to create or use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76392" y="2066440"/>
            <a:ext cx="6781800" cy="2873702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The </a:t>
            </a:r>
            <a:r>
              <a:rPr lang="en-US" b="1" dirty="0"/>
              <a:t>Virtual Proxy</a:t>
            </a:r>
            <a:r>
              <a:rPr lang="en-US" dirty="0"/>
              <a:t> provides access to all of the functionality implemented by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Real Subject</a:t>
            </a:r>
            <a:r>
              <a:rPr lang="en-US" dirty="0"/>
              <a:t>, but</a:t>
            </a:r>
          </a:p>
          <a:p>
            <a:pPr marL="801687" lvl="1" indent="-457200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More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quicky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/cheaply</a:t>
            </a:r>
          </a:p>
          <a:p>
            <a:pPr marL="801687" lvl="1" indent="-457200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Acts as a surrogate until the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Real Subject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becomes available</a:t>
            </a:r>
          </a:p>
        </p:txBody>
      </p:sp>
      <p:pic>
        <p:nvPicPr>
          <p:cNvPr id="6147" name="Picture 3" descr="C:\Documents and Settings\hornick\Local Settings\Temporary Internet Files\Content.IE5\79P9BVPJ\MCj021596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0162" y="2514601"/>
            <a:ext cx="2467838" cy="2387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632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43824" y="58952"/>
            <a:ext cx="10515600" cy="1325563"/>
          </a:xfrm>
        </p:spPr>
        <p:txBody>
          <a:bodyPr/>
          <a:lstStyle/>
          <a:p>
            <a:r>
              <a:rPr lang="en-US" sz="3200" dirty="0"/>
              <a:t>The Virtual Proxy provides all functionality of the Real Subject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1217" y="5540286"/>
            <a:ext cx="10000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Virtual Proxy </a:t>
            </a:r>
            <a:r>
              <a:rPr lang="en-US" sz="2800" dirty="0"/>
              <a:t>controls access to the </a:t>
            </a:r>
            <a:r>
              <a:rPr lang="en-US" sz="2800" b="1" dirty="0"/>
              <a:t>Real Subject</a:t>
            </a:r>
            <a:r>
              <a:rPr lang="en-US" sz="2800" dirty="0"/>
              <a:t>, and is often</a:t>
            </a:r>
            <a:br>
              <a:rPr lang="en-US" sz="2800" dirty="0"/>
            </a:br>
            <a:r>
              <a:rPr lang="en-US" sz="2800" dirty="0"/>
              <a:t>responsible for creation of the </a:t>
            </a:r>
            <a:r>
              <a:rPr lang="en-US" sz="2800" b="1" dirty="0"/>
              <a:t>Real Subject</a:t>
            </a:r>
            <a:endParaRPr lang="en-US" b="1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3125" y="1384515"/>
            <a:ext cx="6477000" cy="378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52326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8568</TotalTime>
  <Words>565</Words>
  <Application>Microsoft Macintosh PowerPoint</Application>
  <PresentationFormat>Widescreen</PresentationFormat>
  <Paragraphs>62</Paragraphs>
  <Slides>14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Depth</vt:lpstr>
      <vt:lpstr> 15. Proxy</vt:lpstr>
      <vt:lpstr>The Proxy Pattern</vt:lpstr>
      <vt:lpstr>The Proxy Pattern</vt:lpstr>
      <vt:lpstr>Generic Proxy Pattern: A Client programs to a Subject, which may be a RealSubject or a Proxy</vt:lpstr>
      <vt:lpstr>Stub Proxy </vt:lpstr>
      <vt:lpstr>Stub Proxy – the Real Subject emulator</vt:lpstr>
      <vt:lpstr>Protection Proxy</vt:lpstr>
      <vt:lpstr>The Virtual Proxy controls access to a resource (the Real Subject) that is expensive to create or use</vt:lpstr>
      <vt:lpstr>The Virtual Proxy provides all functionality of the Real Subject</vt:lpstr>
      <vt:lpstr>Remote Proxy</vt:lpstr>
      <vt:lpstr>The Remote Proxy allows the Client to act as if it is accessing a local resource </vt:lpstr>
      <vt:lpstr>Lab 9 Approach : RemoteProxy</vt:lpstr>
      <vt:lpstr>Java Remote Method Invocation is a framework with tools that auto-generate the Remote Proxy and Skeleton Invocation Handler</vt:lpstr>
      <vt:lpstr>Web Services involve plugins and scripts running on a web server to invoke remote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163</cp:revision>
  <dcterms:created xsi:type="dcterms:W3CDTF">2014-08-01T20:24:53Z</dcterms:created>
  <dcterms:modified xsi:type="dcterms:W3CDTF">2021-02-15T16:55:56Z</dcterms:modified>
</cp:coreProperties>
</file>