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3"/>
  </p:notesMasterIdLst>
  <p:sldIdLst>
    <p:sldId id="386" r:id="rId2"/>
    <p:sldId id="348" r:id="rId3"/>
    <p:sldId id="349" r:id="rId4"/>
    <p:sldId id="353" r:id="rId5"/>
    <p:sldId id="350" r:id="rId6"/>
    <p:sldId id="354" r:id="rId7"/>
    <p:sldId id="355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9" r:id="rId17"/>
    <p:sldId id="387" r:id="rId18"/>
    <p:sldId id="365" r:id="rId19"/>
    <p:sldId id="388" r:id="rId20"/>
    <p:sldId id="371" r:id="rId21"/>
    <p:sldId id="373" r:id="rId22"/>
    <p:sldId id="372" r:id="rId23"/>
    <p:sldId id="390" r:id="rId24"/>
    <p:sldId id="374" r:id="rId25"/>
    <p:sldId id="375" r:id="rId26"/>
    <p:sldId id="391" r:id="rId27"/>
    <p:sldId id="376" r:id="rId28"/>
    <p:sldId id="377" r:id="rId29"/>
    <p:sldId id="392" r:id="rId30"/>
    <p:sldId id="378" r:id="rId31"/>
    <p:sldId id="380" r:id="rId32"/>
    <p:sldId id="393" r:id="rId33"/>
    <p:sldId id="394" r:id="rId34"/>
    <p:sldId id="397" r:id="rId35"/>
    <p:sldId id="396" r:id="rId36"/>
    <p:sldId id="382" r:id="rId37"/>
    <p:sldId id="398" r:id="rId38"/>
    <p:sldId id="399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86570" autoAdjust="0"/>
  </p:normalViewPr>
  <p:slideViewPr>
    <p:cSldViewPr>
      <p:cViewPr>
        <p:scale>
          <a:sx n="58" d="100"/>
          <a:sy n="58" d="100"/>
        </p:scale>
        <p:origin x="12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EF3AA-D061-A347-937E-24117A38B2A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D8A-4806-BF48-9518-1E9E453E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Copyright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 solution: there are only a few items, so just have a static const array and return the appropriate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Dynamically allocating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sets up new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don’t allocate b, a is not moved since there’s free space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6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400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4191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76200"/>
            <a:ext cx="44958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52578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49000">
                <a:schemeClr val="accent6">
                  <a:lumMod val="40000"/>
                  <a:lumOff val="6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"/>
            <a:ext cx="8763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B61392-2BB7-4A03-9536-AC04E8792E2D}" type="datetimeFigureOut">
              <a:rPr lang="en-US" smtClean="0"/>
              <a:t>5/8/2023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Memory Management in 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6332349"/>
            <a:ext cx="54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 courtesy of Dr. D. </a:t>
            </a:r>
            <a:r>
              <a:rPr lang="en-US" dirty="0" err="1"/>
              <a:t>Rothe</a:t>
            </a:r>
            <a:r>
              <a:rPr lang="en-US" dirty="0"/>
              <a:t>, modified by Dr. R. Hasker</a:t>
            </a:r>
          </a:p>
        </p:txBody>
      </p:sp>
    </p:spTree>
    <p:extLst>
      <p:ext uri="{BB962C8B-B14F-4D97-AF65-F5344CB8AC3E}">
        <p14:creationId xmlns:p14="http://schemas.microsoft.com/office/powerpoint/2010/main" val="17303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10654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27432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270018"/>
              </p:ext>
            </p:extLst>
          </p:nvPr>
        </p:nvGraphicFramePr>
        <p:xfrm>
          <a:off x="2701693" y="34290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4419600" y="1219200"/>
            <a:ext cx="609600" cy="2590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24400" y="1576039"/>
            <a:ext cx="685800" cy="269116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67400" y="2667000"/>
            <a:ext cx="277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addresses, not values,</a:t>
            </a:r>
          </a:p>
          <a:p>
            <a:r>
              <a:rPr lang="en-US" dirty="0"/>
              <a:t>   to R0 and R1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55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13481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364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57200" y="44958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264611"/>
              </p:ext>
            </p:extLst>
          </p:nvPr>
        </p:nvGraphicFramePr>
        <p:xfrm>
          <a:off x="3365500" y="48768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5369312" y="2590800"/>
            <a:ext cx="1031488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2600" y="2971800"/>
            <a:ext cx="838200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2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05958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49530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4724400"/>
            <a:ext cx="533400" cy="457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2362200"/>
            <a:ext cx="10668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stCxn id="10" idx="1"/>
          </p:cNvCxnSpPr>
          <p:nvPr/>
        </p:nvCxnSpPr>
        <p:spPr>
          <a:xfrm rot="16200000" flipV="1">
            <a:off x="5270846" y="1360413"/>
            <a:ext cx="1274996" cy="840170"/>
          </a:xfrm>
          <a:prstGeom prst="curvedConnector3">
            <a:avLst/>
          </a:prstGeom>
          <a:ln w="41275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0606" y="885594"/>
            <a:ext cx="62261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302049">
            <a:off x="6544103" y="1256007"/>
            <a:ext cx="1075439" cy="2111370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628167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51816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2086725">
            <a:off x="6011053" y="1048042"/>
            <a:ext cx="327523" cy="431006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1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33036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5486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0800000">
            <a:off x="5739021" y="1447800"/>
            <a:ext cx="603232" cy="1726578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7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94673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328376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86348" y="685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4267200"/>
            <a:ext cx="300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of a, b now exchanged.</a:t>
            </a:r>
          </a:p>
        </p:txBody>
      </p:sp>
    </p:spTree>
    <p:extLst>
      <p:ext uri="{BB962C8B-B14F-4D97-AF65-F5344CB8AC3E}">
        <p14:creationId xmlns:p14="http://schemas.microsoft.com/office/powerpoint/2010/main" val="428164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101957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ular Callout 9"/>
          <p:cNvSpPr/>
          <p:nvPr/>
        </p:nvSpPr>
        <p:spPr>
          <a:xfrm>
            <a:off x="1267691" y="2659618"/>
            <a:ext cx="2743200" cy="4114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Array allocated on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Generates code to place ‘H’, ’e’, ’l’, ’l’, ’o’, and ‘\0’ on the stack when the function 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without brackets: a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solidFill>
                  <a:srgbClr val="000000"/>
                </a:solidFill>
              </a:rPr>
              <a:t> value containing the </a:t>
            </a:r>
            <a:r>
              <a:rPr lang="en-US" i="1" dirty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of the first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change the array: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b[1] = ‘u’;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Illegal: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++b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+= 2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 flipV="1">
            <a:off x="1143001" y="1828802"/>
            <a:ext cx="528137" cy="83081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72200" y="2229829"/>
            <a:ext cx="2618509" cy="2971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*b</a:t>
            </a:r>
            <a:r>
              <a:rPr lang="en-US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pointer located on the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point to any memory location: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+= 3;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= malloc(100);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en-US" dirty="0">
                <a:solidFill>
                  <a:srgbClr val="000000"/>
                </a:solidFill>
              </a:rPr>
              <a:t>: character </a:t>
            </a:r>
            <a:r>
              <a:rPr lang="en-US" dirty="0" err="1">
                <a:solidFill>
                  <a:srgbClr val="000000"/>
                </a:solidFill>
              </a:rPr>
              <a:t>lvalue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Hello&lt;null&gt;</a:t>
            </a:r>
            <a:r>
              <a:rPr lang="en-US" dirty="0">
                <a:solidFill>
                  <a:srgbClr val="000000"/>
                </a:solidFill>
              </a:rPr>
              <a:t>: stored in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5801591" y="1828801"/>
            <a:ext cx="865909" cy="401028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3740146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Segments</a:t>
            </a:r>
          </a:p>
          <a:p>
            <a:pPr lvl="1"/>
            <a:r>
              <a:rPr lang="en-US" dirty="0"/>
              <a:t>The stack is used for local variables (auto storage class)</a:t>
            </a:r>
          </a:p>
          <a:p>
            <a:pPr lvl="1"/>
            <a:r>
              <a:rPr lang="en-US" dirty="0"/>
              <a:t>What about data that…</a:t>
            </a:r>
          </a:p>
          <a:p>
            <a:pPr lvl="2"/>
            <a:r>
              <a:rPr lang="en-US" dirty="0"/>
              <a:t>Needs global access?</a:t>
            </a:r>
          </a:p>
          <a:p>
            <a:pPr lvl="2"/>
            <a:r>
              <a:rPr lang="en-US" dirty="0"/>
              <a:t>Needs a persistent value / location?</a:t>
            </a:r>
          </a:p>
          <a:p>
            <a:pPr lvl="2"/>
            <a:r>
              <a:rPr lang="en-US" dirty="0"/>
              <a:t>Size is not known or changes during runtime?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about all of those string literals?</a:t>
            </a:r>
          </a:p>
        </p:txBody>
      </p:sp>
    </p:spTree>
    <p:extLst>
      <p:ext uri="{BB962C8B-B14F-4D97-AF65-F5344CB8AC3E}">
        <p14:creationId xmlns:p14="http://schemas.microsoft.com/office/powerpoint/2010/main" val="148021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79126"/>
              </p:ext>
            </p:extLst>
          </p:nvPr>
        </p:nvGraphicFramePr>
        <p:xfrm>
          <a:off x="6248400" y="158138"/>
          <a:ext cx="2514600" cy="631886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8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  <a:p>
                      <a:pPr algn="ctr"/>
                      <a:r>
                        <a:rPr lang="en-US" dirty="0"/>
                        <a:t>grows </a:t>
                      </a:r>
                    </a:p>
                    <a:p>
                      <a:pPr algn="ctr"/>
                      <a:r>
                        <a:rPr lang="en-US" dirty="0"/>
                        <a:t>down</a:t>
                      </a:r>
                    </a:p>
                    <a:p>
                      <a:pPr algn="ctr"/>
                      <a:r>
                        <a:rPr lang="en-US" dirty="0"/>
                        <a:t>| | | |</a:t>
                      </a:r>
                    </a:p>
                    <a:p>
                      <a:pPr algn="ctr"/>
                      <a:r>
                        <a:rPr lang="en-US" dirty="0"/>
                        <a:t>\/\/\/\/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/\/\/\/\</a:t>
                      </a:r>
                    </a:p>
                    <a:p>
                      <a:pPr algn="ctr"/>
                      <a:r>
                        <a:rPr lang="en-US" dirty="0"/>
                        <a:t>| | |</a:t>
                      </a:r>
                      <a:r>
                        <a:rPr lang="en-US" baseline="0" dirty="0"/>
                        <a:t> |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heap</a:t>
                      </a:r>
                    </a:p>
                    <a:p>
                      <a:pPr algn="ctr"/>
                      <a:r>
                        <a:rPr lang="en-US" dirty="0"/>
                        <a:t>allocates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bss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rodata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text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28600"/>
            <a:ext cx="5562600" cy="678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Typical Memory Layout</a:t>
            </a:r>
          </a:p>
          <a:p>
            <a:pPr lvl="1"/>
            <a:r>
              <a:rPr lang="en-US" dirty="0"/>
              <a:t>Code Segment</a:t>
            </a:r>
          </a:p>
          <a:p>
            <a:pPr lvl="2"/>
            <a:r>
              <a:rPr lang="en-US" dirty="0"/>
              <a:t>“text”  </a:t>
            </a:r>
            <a:r>
              <a:rPr lang="en-US" dirty="0">
                <a:sym typeface="Wingdings" pitchFamily="2" charset="2"/>
              </a:rPr>
              <a:t> the code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rodata</a:t>
            </a:r>
            <a:r>
              <a:rPr lang="en-US" dirty="0">
                <a:sym typeface="Wingdings" pitchFamily="2" charset="2"/>
              </a:rPr>
              <a:t>”   read-only data, constants and string literals</a:t>
            </a:r>
          </a:p>
          <a:p>
            <a:pPr lvl="1"/>
            <a:r>
              <a:rPr lang="en-US" dirty="0">
                <a:sym typeface="Wingdings" pitchFamily="2" charset="2"/>
              </a:rPr>
              <a:t>Data Segment</a:t>
            </a:r>
          </a:p>
          <a:p>
            <a:pPr lvl="2"/>
            <a:r>
              <a:rPr lang="en-US" dirty="0">
                <a:sym typeface="Wingdings" pitchFamily="2" charset="2"/>
              </a:rPr>
              <a:t>“data”   initialized global and static variables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bss</a:t>
            </a:r>
            <a:r>
              <a:rPr lang="en-US" dirty="0">
                <a:sym typeface="Wingdings" pitchFamily="2" charset="2"/>
              </a:rPr>
              <a:t>”   global and static variables with 0 default</a:t>
            </a:r>
          </a:p>
          <a:p>
            <a:pPr lvl="2"/>
            <a:r>
              <a:rPr lang="en-US" dirty="0">
                <a:sym typeface="Wingdings" pitchFamily="2" charset="2"/>
              </a:rPr>
              <a:t>heap   available for dynamic allocation</a:t>
            </a:r>
          </a:p>
          <a:p>
            <a:pPr lvl="2"/>
            <a:r>
              <a:rPr lang="en-US" dirty="0">
                <a:sym typeface="Wingdings" pitchFamily="2" charset="2"/>
              </a:rPr>
              <a:t>stack  locals (automatic) variables</a:t>
            </a:r>
          </a:p>
        </p:txBody>
      </p:sp>
    </p:spTree>
    <p:extLst>
      <p:ext uri="{BB962C8B-B14F-4D97-AF65-F5344CB8AC3E}">
        <p14:creationId xmlns:p14="http://schemas.microsoft.com/office/powerpoint/2010/main" val="33389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  <a:p>
            <a:pPr lvl="1"/>
            <a:r>
              <a:rPr lang="en-US" dirty="0"/>
              <a:t>Executing a program: executing threads</a:t>
            </a:r>
          </a:p>
          <a:p>
            <a:pPr lvl="1"/>
            <a:r>
              <a:rPr lang="en-US" dirty="0"/>
              <a:t>Each thread == stack</a:t>
            </a:r>
          </a:p>
          <a:p>
            <a:pPr lvl="1"/>
            <a:endParaRPr lang="en-US" dirty="0"/>
          </a:p>
          <a:p>
            <a:r>
              <a:rPr lang="en-US" dirty="0"/>
              <a:t>Why have a stack?</a:t>
            </a:r>
          </a:p>
          <a:p>
            <a:pPr lvl="1"/>
            <a:r>
              <a:rPr lang="en-US" dirty="0"/>
              <a:t>Local variables must be stored in “temporary” memory, and not at a fixed address:</a:t>
            </a:r>
          </a:p>
          <a:p>
            <a:pPr lvl="2"/>
            <a:r>
              <a:rPr lang="en-US" dirty="0"/>
              <a:t>No point in allocating memory until it is needed</a:t>
            </a:r>
          </a:p>
          <a:p>
            <a:pPr lvl="2"/>
            <a:r>
              <a:rPr lang="en-US" dirty="0"/>
              <a:t>What if the same function is called more than once – recursion?</a:t>
            </a:r>
          </a:p>
          <a:p>
            <a:pPr lvl="2"/>
            <a:r>
              <a:rPr lang="en-US" dirty="0"/>
              <a:t>If a function is finished and never will be called again, why not reuse memory?</a:t>
            </a:r>
          </a:p>
          <a:p>
            <a:pPr lvl="1"/>
            <a:r>
              <a:rPr lang="en-US" dirty="0"/>
              <a:t>Most processors have built-in stack management</a:t>
            </a:r>
          </a:p>
        </p:txBody>
      </p:sp>
    </p:spTree>
    <p:extLst>
      <p:ext uri="{BB962C8B-B14F-4D97-AF65-F5344CB8AC3E}">
        <p14:creationId xmlns:p14="http://schemas.microsoft.com/office/powerpoint/2010/main" val="148008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Memory – just throw it on the heap</a:t>
            </a:r>
          </a:p>
          <a:p>
            <a:pPr lvl="1"/>
            <a:r>
              <a:rPr lang="en-US" sz="2800" dirty="0"/>
              <a:t>Necessary for data with size unknown at compile time</a:t>
            </a:r>
          </a:p>
          <a:p>
            <a:pPr lvl="1"/>
            <a:r>
              <a:rPr lang="en-US" sz="2800" dirty="0"/>
              <a:t>Necessary when a function needs to make (new) data available to a caller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back to the standard library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7162800" cy="13849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memory allocation,</a:t>
            </a:r>
            <a:r>
              <a:rPr lang="en-US" sz="28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data not initialized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allocate array, memory set to all 0s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extend or move existing data</a:t>
            </a:r>
          </a:p>
        </p:txBody>
      </p:sp>
    </p:spTree>
    <p:extLst>
      <p:ext uri="{BB962C8B-B14F-4D97-AF65-F5344CB8AC3E}">
        <p14:creationId xmlns:p14="http://schemas.microsoft.com/office/powerpoint/2010/main" val="205533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</p:spTree>
    <p:extLst>
      <p:ext uri="{BB962C8B-B14F-4D97-AF65-F5344CB8AC3E}">
        <p14:creationId xmlns:p14="http://schemas.microsoft.com/office/powerpoint/2010/main" val="1136409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</p:spTree>
    <p:extLst>
      <p:ext uri="{BB962C8B-B14F-4D97-AF65-F5344CB8AC3E}">
        <p14:creationId xmlns:p14="http://schemas.microsoft.com/office/powerpoint/2010/main" val="1916453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  <p:sp>
        <p:nvSpPr>
          <p:cNvPr id="4" name="Oval 3"/>
          <p:cNvSpPr/>
          <p:nvPr/>
        </p:nvSpPr>
        <p:spPr>
          <a:xfrm>
            <a:off x="5029200" y="4191000"/>
            <a:ext cx="2667000" cy="914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621351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Not legal in C++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77000" y="5138056"/>
            <a:ext cx="76200" cy="108634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3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5337808"/>
            <a:ext cx="4873129" cy="461665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57 is at 00000000007413B0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5780" y="496570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76620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49" y="74652"/>
            <a:ext cx="7772400" cy="669414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with error checking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 will be NULL (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stdlib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stdio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) if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failed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puts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failed\n"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EXIT_FAILURE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B14E250F-1EE1-48E0-B716-CE52EF9E0BA8}"/>
              </a:ext>
            </a:extLst>
          </p:cNvPr>
          <p:cNvSpPr/>
          <p:nvPr/>
        </p:nvSpPr>
        <p:spPr>
          <a:xfrm>
            <a:off x="4572000" y="2590800"/>
            <a:ext cx="609600" cy="1600200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73999-9730-4367-B9AE-A3AB8FA3D5FA}"/>
              </a:ext>
            </a:extLst>
          </p:cNvPr>
          <p:cNvSpPr txBox="1"/>
          <p:nvPr/>
        </p:nvSpPr>
        <p:spPr>
          <a:xfrm>
            <a:off x="5181600" y="3160067"/>
            <a:ext cx="333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Checking for malloc error</a:t>
            </a:r>
          </a:p>
        </p:txBody>
      </p:sp>
    </p:spTree>
    <p:extLst>
      <p:ext uri="{BB962C8B-B14F-4D97-AF65-F5344CB8AC3E}">
        <p14:creationId xmlns:p14="http://schemas.microsoft.com/office/powerpoint/2010/main" val="99000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1359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0355" y="6003073"/>
            <a:ext cx="5148845" cy="738664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57 is at 0000000000B113B0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87 is at 0000000000B113B4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63374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056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5342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 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676400" y="715599"/>
            <a:ext cx="3276600" cy="35120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923693"/>
            <a:ext cx="2743200" cy="524107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234" y="923693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29200" y="2590800"/>
            <a:ext cx="33702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Setting up stack for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stack grows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Initially: stack pointer at 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end: SP &lt;- SP + 2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3914" y="55436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FP</a:t>
            </a:r>
          </a:p>
        </p:txBody>
      </p:sp>
    </p:spTree>
    <p:extLst>
      <p:ext uri="{BB962C8B-B14F-4D97-AF65-F5344CB8AC3E}">
        <p14:creationId xmlns:p14="http://schemas.microsoft.com/office/powerpoint/2010/main" val="1197614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5499399"/>
            <a:ext cx="383177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What’s the output of</a:t>
            </a:r>
          </a:p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*a + 1);</a:t>
            </a:r>
          </a:p>
        </p:txBody>
      </p:sp>
    </p:spTree>
    <p:extLst>
      <p:ext uri="{BB962C8B-B14F-4D97-AF65-F5344CB8AC3E}">
        <p14:creationId xmlns:p14="http://schemas.microsoft.com/office/powerpoint/2010/main" val="105796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FBFF5-39B2-4003-A016-2BF0246844DC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EF8EA-983D-4853-BDBF-988DC6A3846F}"/>
              </a:ext>
            </a:extLst>
          </p:cNvPr>
          <p:cNvSpPr/>
          <p:nvPr/>
        </p:nvSpPr>
        <p:spPr>
          <a:xfrm>
            <a:off x="1676400" y="4038600"/>
            <a:ext cx="3276600" cy="3810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DFF93-E565-41BD-AAAE-E1FA8CC60D19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395849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083785" y="2652594"/>
            <a:ext cx="2764815" cy="392669"/>
          </a:xfrm>
          <a:prstGeom prst="wedgeRectCallout">
            <a:avLst>
              <a:gd name="adj1" fmla="val -90350"/>
              <a:gd name="adj2" fmla="val -33935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If comment out this line: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7349" y="3278787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F78D4-D2AF-43C9-A6FC-C7D639CE7E17}"/>
              </a:ext>
            </a:extLst>
          </p:cNvPr>
          <p:cNvSpPr txBox="1"/>
          <p:nvPr/>
        </p:nvSpPr>
        <p:spPr>
          <a:xfrm>
            <a:off x="3886200" y="5153292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1098689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359014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5891" y="4245837"/>
            <a:ext cx="480131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*days[1000];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days[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% 3);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475" y="422478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Consider:</a:t>
            </a:r>
          </a:p>
        </p:txBody>
      </p:sp>
    </p:spTree>
    <p:extLst>
      <p:ext uri="{BB962C8B-B14F-4D97-AF65-F5344CB8AC3E}">
        <p14:creationId xmlns:p14="http://schemas.microsoft.com/office/powerpoint/2010/main" val="1402610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7643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419600"/>
            <a:ext cx="377411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Improved – no memory leak</a:t>
            </a:r>
          </a:p>
          <a:p>
            <a:r>
              <a:rPr lang="en-US" sz="2400" i="1" dirty="0"/>
              <a:t>Is there a better solution?</a:t>
            </a:r>
          </a:p>
        </p:txBody>
      </p:sp>
    </p:spTree>
    <p:extLst>
      <p:ext uri="{BB962C8B-B14F-4D97-AF65-F5344CB8AC3E}">
        <p14:creationId xmlns:p14="http://schemas.microsoft.com/office/powerpoint/2010/main" val="125283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8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882650"/>
            <a:ext cx="5129940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“Try again: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d);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(“Day: %s\n”,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(1));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284" y="5947160"/>
            <a:ext cx="2805255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again: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6992" y="5847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4E1E1DE-8E02-4A3A-B56F-DFE1DC2EA944}"/>
              </a:ext>
            </a:extLst>
          </p:cNvPr>
          <p:cNvSpPr/>
          <p:nvPr/>
        </p:nvSpPr>
        <p:spPr>
          <a:xfrm>
            <a:off x="132354" y="1629256"/>
            <a:ext cx="4515846" cy="2946106"/>
          </a:xfrm>
          <a:prstGeom prst="wedgeRoundRectCallout">
            <a:avLst>
              <a:gd name="adj1" fmla="val 51190"/>
              <a:gd name="adj2" fmla="val 7225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Error: returns address from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i="1" dirty="0"/>
              <a:t>will</a:t>
            </a:r>
            <a:r>
              <a:rPr lang="en-US" sz="2000" dirty="0"/>
              <a:t> work sometimes, unfortunately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Better: declare ds as a static: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char ds[10];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this still fails: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What’s a robust solution?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705600"/>
          </a:xfrm>
        </p:spPr>
        <p:txBody>
          <a:bodyPr>
            <a:normAutofit/>
          </a:bodyPr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Simple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/>
              <a:t>memcpy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Avoids coding errors IF </a:t>
            </a:r>
            <a:r>
              <a:rPr lang="en-US" dirty="0" err="1"/>
              <a:t>sizeof</a:t>
            </a:r>
            <a:r>
              <a:rPr lang="en-US" dirty="0"/>
              <a:t> used precisely correctly</a:t>
            </a:r>
          </a:p>
          <a:p>
            <a:pPr lvl="2"/>
            <a:r>
              <a:rPr lang="en-US" dirty="0"/>
              <a:t>Possibly more efficient for non-word sizes</a:t>
            </a:r>
          </a:p>
          <a:p>
            <a:pPr lvl="2"/>
            <a:r>
              <a:rPr lang="en-US" dirty="0"/>
              <a:t>Danger: destination cannot overlap source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5686" y="685800"/>
            <a:ext cx="4648200" cy="184665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= 0;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&lt; 100; ++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3915" y="3142059"/>
            <a:ext cx="4648200" cy="169277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38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69136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2234" y="1164131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15258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1905000" y="1066800"/>
            <a:ext cx="4419600" cy="9733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19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5410200" cy="6400800"/>
          </a:xfrm>
        </p:spPr>
        <p:txBody>
          <a:bodyPr/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With structures: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447800"/>
            <a:ext cx="6019800" cy="292387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rgbClr val="804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typedef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struct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 a, b;</a:t>
            </a: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highlight>
                  <a:srgbClr val="FFFFFF"/>
                </a:highlight>
                <a:latin typeface="Courier New"/>
              </a:rPr>
              <a:t>} Point;</a:t>
            </a:r>
          </a:p>
          <a:p>
            <a:endParaRPr lang="en-US" sz="1600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Point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line1[100], line2[100];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(line1, line2,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(Point));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46758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Functions &amp; </a:t>
            </a:r>
            <a:r>
              <a:rPr lang="en-US"/>
              <a:t>local (stack-based) data</a:t>
            </a:r>
            <a:endParaRPr lang="en-US" dirty="0"/>
          </a:p>
          <a:p>
            <a:pPr lvl="1"/>
            <a:r>
              <a:rPr lang="en-US" dirty="0"/>
              <a:t>Program memory layout (C, C++)</a:t>
            </a:r>
          </a:p>
          <a:p>
            <a:pPr lvl="2"/>
            <a:r>
              <a:rPr lang="en-US" dirty="0"/>
              <a:t>Heap, stack, </a:t>
            </a:r>
            <a:r>
              <a:rPr lang="en-US" dirty="0" err="1"/>
              <a:t>bss</a:t>
            </a:r>
            <a:endParaRPr lang="en-US" dirty="0"/>
          </a:p>
          <a:p>
            <a:pPr lvl="2"/>
            <a:r>
              <a:rPr lang="en-US" dirty="0"/>
              <a:t>Also: text (code)</a:t>
            </a:r>
          </a:p>
          <a:p>
            <a:pPr lvl="1"/>
            <a:r>
              <a:rPr lang="en-US" dirty="0"/>
              <a:t>Differences between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x[]; </a:t>
            </a:r>
            <a:r>
              <a:rPr lang="en-US" dirty="0"/>
              <a:t>and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malloc</a:t>
            </a:r>
            <a:r>
              <a:rPr lang="en-US" dirty="0"/>
              <a:t>, free</a:t>
            </a:r>
          </a:p>
          <a:p>
            <a:pPr lvl="1"/>
            <a:r>
              <a:rPr lang="en-US" dirty="0" err="1"/>
              <a:t>calloc</a:t>
            </a:r>
            <a:r>
              <a:rPr lang="en-US" dirty="0"/>
              <a:t>,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 err="1"/>
              <a:t>memcpy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409393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62001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47978" y="2993503"/>
            <a:ext cx="198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function1…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use R0, R1 to transfer data to function1</a:t>
            </a:r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469443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657601" y="1143000"/>
            <a:ext cx="2667000" cy="4495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657602" y="1524000"/>
            <a:ext cx="2666999" cy="454914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2744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6286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081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657601" y="2572214"/>
            <a:ext cx="2667000" cy="3022985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1" y="3048000"/>
            <a:ext cx="2667000" cy="2971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0" y="5029200"/>
            <a:ext cx="270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Copying to parameters a, b</a:t>
            </a:r>
          </a:p>
        </p:txBody>
      </p:sp>
    </p:spTree>
    <p:extLst>
      <p:ext uri="{BB962C8B-B14F-4D97-AF65-F5344CB8AC3E}">
        <p14:creationId xmlns:p14="http://schemas.microsoft.com/office/powerpoint/2010/main" val="320673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402744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45858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43637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82622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208733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886200" y="3409988"/>
            <a:ext cx="2438402" cy="222881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67400" y="4271418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Return:</a:t>
            </a:r>
          </a:p>
          <a:p>
            <a:endParaRPr lang="en-US" dirty="0"/>
          </a:p>
          <a:p>
            <a:r>
              <a:rPr lang="en-US" dirty="0"/>
              <a:t>SP </a:t>
            </a:r>
            <a:r>
              <a:rPr lang="en-US" dirty="0">
                <a:sym typeface="Wingdings" pitchFamily="2" charset="2"/>
              </a:rPr>
              <a:t> FP</a:t>
            </a:r>
          </a:p>
          <a:p>
            <a:r>
              <a:rPr lang="en-US" dirty="0">
                <a:sym typeface="Wingdings" pitchFamily="2" charset="2"/>
              </a:rPr>
              <a:t>RET (PC  pop from stack)</a:t>
            </a:r>
          </a:p>
          <a:p>
            <a:r>
              <a:rPr lang="en-US" dirty="0">
                <a:sym typeface="Wingdings" pitchFamily="2" charset="2"/>
              </a:rPr>
              <a:t>FP  pop from stack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81827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028700" y="199846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777721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888381" y="1591445"/>
            <a:ext cx="280638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776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810000" y="1524000"/>
            <a:ext cx="2590800" cy="4114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82275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09800" y="1066800"/>
            <a:ext cx="2743200" cy="9144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86000" y="1447800"/>
            <a:ext cx="2667000" cy="81130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790" y="225910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23237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Calling a function that takes pointers as arguments.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addresses given as words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0</TotalTime>
  <Words>6765</Words>
  <Application>Microsoft Office PowerPoint</Application>
  <PresentationFormat>On-screen Show (4:3)</PresentationFormat>
  <Paragraphs>1523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Segoe Print</vt:lpstr>
      <vt:lpstr>Wingdings</vt:lpstr>
      <vt:lpstr>Thermal</vt:lpstr>
      <vt:lpstr>Memory Management in 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2012-09-28T20:57:11Z</dcterms:created>
  <dcterms:modified xsi:type="dcterms:W3CDTF">2023-05-08T13:37:05Z</dcterms:modified>
</cp:coreProperties>
</file>