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8"/>
  </p:notesMasterIdLst>
  <p:sldIdLst>
    <p:sldId id="256" r:id="rId2"/>
    <p:sldId id="320" r:id="rId3"/>
    <p:sldId id="321" r:id="rId4"/>
    <p:sldId id="322" r:id="rId5"/>
    <p:sldId id="323" r:id="rId6"/>
    <p:sldId id="324" r:id="rId7"/>
    <p:sldId id="325" r:id="rId8"/>
    <p:sldId id="276" r:id="rId9"/>
    <p:sldId id="281" r:id="rId10"/>
    <p:sldId id="282" r:id="rId11"/>
    <p:sldId id="327" r:id="rId12"/>
    <p:sldId id="297" r:id="rId13"/>
    <p:sldId id="298" r:id="rId14"/>
    <p:sldId id="326" r:id="rId15"/>
    <p:sldId id="260" r:id="rId16"/>
    <p:sldId id="261" r:id="rId17"/>
    <p:sldId id="329" r:id="rId18"/>
    <p:sldId id="316" r:id="rId19"/>
    <p:sldId id="328" r:id="rId20"/>
    <p:sldId id="301" r:id="rId21"/>
    <p:sldId id="302" r:id="rId22"/>
    <p:sldId id="303" r:id="rId23"/>
    <p:sldId id="304" r:id="rId24"/>
    <p:sldId id="262" r:id="rId25"/>
    <p:sldId id="305" r:id="rId26"/>
    <p:sldId id="306" r:id="rId27"/>
    <p:sldId id="307" r:id="rId28"/>
    <p:sldId id="308" r:id="rId29"/>
    <p:sldId id="284" r:id="rId30"/>
    <p:sldId id="285" r:id="rId31"/>
    <p:sldId id="286" r:id="rId32"/>
    <p:sldId id="317" r:id="rId33"/>
    <p:sldId id="318" r:id="rId34"/>
    <p:sldId id="287" r:id="rId35"/>
    <p:sldId id="319" r:id="rId36"/>
    <p:sldId id="28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2"/>
    <p:restoredTop sz="88626"/>
  </p:normalViewPr>
  <p:slideViewPr>
    <p:cSldViewPr snapToGrid="0" snapToObjects="1">
      <p:cViewPr>
        <p:scale>
          <a:sx n="75" d="100"/>
          <a:sy n="75" d="100"/>
        </p:scale>
        <p:origin x="1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4D046-1080-E741-AC3B-BFF2A50DC05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00ABF-810F-7847-BA46-F60F2418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99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script: operation to apply to video to introduce animations into that video – might think what “language” is being used in this case since the user probably interacts through a GUI</a:t>
            </a:r>
          </a:p>
          <a:p>
            <a:r>
              <a:rPr lang="en-US" dirty="0"/>
              <a:t>handling other tools: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44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Note this grammar this allows </a:t>
            </a:r>
            <a:r>
              <a:rPr lang="en-US" dirty="0" err="1"/>
              <a:t>StopAt</a:t>
            </a:r>
            <a:r>
              <a:rPr lang="en-US" dirty="0"/>
              <a:t> to appear multiple times.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6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35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yas</a:t>
            </a:r>
            <a:r>
              <a:rPr lang="en-US" dirty="0"/>
              <a:t>/languages/FSML/Java/FsmlToObjects.g4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8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yas</a:t>
            </a:r>
            <a:r>
              <a:rPr lang="en-US" dirty="0"/>
              <a:t>/languages/FSML/Python/Fsml.g4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43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2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86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992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66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07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69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7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9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0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0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4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0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4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9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6155885-E235-9745-B873-3E2DA3460692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51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-web.msoe.edu/hasker/cs3040/samples/cards.hs" TargetMode="External"/><Relationship Id="rId2" Type="http://schemas.openxmlformats.org/officeDocument/2006/relationships/hyperlink" Target="https://faculty-web.msoe.edu/hasker/cs3040/samples/parse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-web.msoe.edu/hasker/cs3040/samples/parser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aculty-web.msoe.edu/hasker/cs3040/sample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-web.msoe.edu/hasker/cs3040/sampl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2E64-AF80-7442-9B69-60E1B637E5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3040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D4E7C-A228-0A43-9377-0EE82B1DC8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Programming Languages &amp; Translators</a:t>
            </a:r>
          </a:p>
          <a:p>
            <a:r>
              <a:rPr lang="en-US" dirty="0"/>
              <a:t>Note 5: parsing													Ch  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CE51D0-CEC3-1D4E-A9FC-EE69554576BB}"/>
              </a:ext>
            </a:extLst>
          </p:cNvPr>
          <p:cNvSpPr txBox="1"/>
          <p:nvPr/>
        </p:nvSpPr>
        <p:spPr>
          <a:xfrm>
            <a:off x="10154263" y="6581001"/>
            <a:ext cx="2037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Robert W. Hasker, 2020</a:t>
            </a:r>
          </a:p>
        </p:txBody>
      </p:sp>
    </p:spTree>
    <p:extLst>
      <p:ext uri="{BB962C8B-B14F-4D97-AF65-F5344CB8AC3E}">
        <p14:creationId xmlns:p14="http://schemas.microsoft.com/office/powerpoint/2010/main" val="145271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Additional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0660"/>
            <a:ext cx="10134959" cy="4977739"/>
          </a:xfrm>
        </p:spPr>
        <p:txBody>
          <a:bodyPr/>
          <a:lstStyle/>
          <a:p>
            <a:r>
              <a:rPr lang="en-US" dirty="0"/>
              <a:t>Longer exercise: build a recursive descent parser for simple HTML (tags only)</a:t>
            </a:r>
          </a:p>
          <a:p>
            <a:r>
              <a:rPr lang="en-US" dirty="0"/>
              <a:t>Note checking HTML is well-formed is NOT context-free</a:t>
            </a:r>
          </a:p>
          <a:p>
            <a:r>
              <a:rPr lang="en-US" dirty="0"/>
              <a:t>Simple solution: we add it as a constraint after constructing the parse</a:t>
            </a:r>
          </a:p>
        </p:txBody>
      </p:sp>
    </p:spTree>
    <p:extLst>
      <p:ext uri="{BB962C8B-B14F-4D97-AF65-F5344CB8AC3E}">
        <p14:creationId xmlns:p14="http://schemas.microsoft.com/office/powerpoint/2010/main" val="2782109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FC0F-5636-E54B-9B0E-F96512F9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parse without recursive descent?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88DDA-9842-D74F-A324-C05ECC688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249556" cy="4195481"/>
          </a:xfrm>
        </p:spPr>
        <p:txBody>
          <a:bodyPr/>
          <a:lstStyle/>
          <a:p>
            <a:r>
              <a:rPr lang="en-US" dirty="0"/>
              <a:t>Recursive descent: write lots of code, doesn’t work with some CFGs</a:t>
            </a:r>
          </a:p>
          <a:p>
            <a:r>
              <a:rPr lang="en-US" dirty="0"/>
              <a:t>Is it possible to parse all CFGs?</a:t>
            </a:r>
          </a:p>
          <a:p>
            <a:r>
              <a:rPr lang="en-US" dirty="0"/>
              <a:t>Yes: the proof will be to construct a top-down parser </a:t>
            </a:r>
          </a:p>
          <a:p>
            <a:r>
              <a:rPr lang="en-US" dirty="0"/>
              <a:t>Assumption: CFG is well-formed</a:t>
            </a:r>
          </a:p>
          <a:p>
            <a:pPr lvl="1"/>
            <a:r>
              <a:rPr lang="en-US" dirty="0"/>
              <a:t>No non-terminals that cannot be used in legal derivations</a:t>
            </a:r>
          </a:p>
          <a:p>
            <a:r>
              <a:rPr lang="en-US" dirty="0"/>
              <a:t>Assumption: CFG is written in BNF</a:t>
            </a:r>
          </a:p>
          <a:p>
            <a:pPr lvl="1"/>
            <a:r>
              <a:rPr lang="en-US" dirty="0"/>
              <a:t>Recall any EBNF can be converted to BNF!</a:t>
            </a:r>
          </a:p>
          <a:p>
            <a:r>
              <a:rPr lang="en-US" dirty="0"/>
              <a:t>Top-down parser: try all possible derivations until the input is matched</a:t>
            </a:r>
          </a:p>
        </p:txBody>
      </p:sp>
    </p:spTree>
    <p:extLst>
      <p:ext uri="{BB962C8B-B14F-4D97-AF65-F5344CB8AC3E}">
        <p14:creationId xmlns:p14="http://schemas.microsoft.com/office/powerpoint/2010/main" val="1181798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26D556-B0DF-4545-87DE-EC9DAFB83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278" y="0"/>
            <a:ext cx="8569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09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AC22F9-C170-124A-AEE3-6C791AF88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50" y="146050"/>
            <a:ext cx="9613900" cy="6565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78CEE1-BA9E-4C4B-BF67-DCEEF1AB56A6}"/>
              </a:ext>
            </a:extLst>
          </p:cNvPr>
          <p:cNvSpPr txBox="1"/>
          <p:nvPr/>
        </p:nvSpPr>
        <p:spPr>
          <a:xfrm>
            <a:off x="8865031" y="2820692"/>
            <a:ext cx="2289409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But see next page!</a:t>
            </a:r>
          </a:p>
        </p:txBody>
      </p:sp>
    </p:spTree>
    <p:extLst>
      <p:ext uri="{BB962C8B-B14F-4D97-AF65-F5344CB8AC3E}">
        <p14:creationId xmlns:p14="http://schemas.microsoft.com/office/powerpoint/2010/main" val="3619406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97B3E-8EE0-DB40-B119-4D8802F5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655" y="238709"/>
            <a:ext cx="11225591" cy="709655"/>
          </a:xfrm>
        </p:spPr>
        <p:txBody>
          <a:bodyPr/>
          <a:lstStyle/>
          <a:p>
            <a:r>
              <a:rPr lang="en-US" i="1" dirty="0"/>
              <a:t>Top-Down Parser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8B505-3B6A-1D47-B330-C26D29E08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655" y="1040692"/>
            <a:ext cx="9422016" cy="543298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Given: </a:t>
            </a:r>
            <a:r>
              <a:rPr lang="en-US" i="1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(a list of terminal symbols; no whitespace)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Given: a CFG G = &lt;N, T, P, s&gt;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to_match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&lt;- stack containing JUST the start symbol 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while input is not empty or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to_match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is not empty,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if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to_match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is empty, fail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if top(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to_match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∈ 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// </a:t>
            </a:r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Consolas" panose="020B0609020204030204" pitchFamily="49" charset="0"/>
              </a:rPr>
              <a:t>consume input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match top(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to_match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to head(input) or fail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pop(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to_match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), input &lt;- tail(input)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else (top is a nonterminal)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// </a:t>
            </a:r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Consolas" panose="020B0609020204030204" pitchFamily="49" charset="0"/>
              </a:rPr>
              <a:t>expand nonterminal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choose a production X -&gt; 𝛼 ∈ P where X = top(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to_match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and where 𝛼 = z</a:t>
            </a:r>
            <a:r>
              <a:rPr lang="en-US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z</a:t>
            </a:r>
            <a:r>
              <a:rPr lang="en-US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…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US" baseline="-250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US" baseline="-25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∈ N U T)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fail if no such rule!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pop(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to_match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push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US" baseline="-250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push z</a:t>
            </a:r>
            <a:r>
              <a:rPr lang="en-US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n-1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… push z</a:t>
            </a:r>
            <a:r>
              <a:rPr lang="en-US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while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// input is now empty and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to_match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is empty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return success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AF10D-0C33-4A4D-9B42-01E167BB1134}"/>
              </a:ext>
            </a:extLst>
          </p:cNvPr>
          <p:cNvSpPr txBox="1"/>
          <p:nvPr/>
        </p:nvSpPr>
        <p:spPr>
          <a:xfrm>
            <a:off x="8394192" y="3273552"/>
            <a:ext cx="3720460" cy="34163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 stack(s)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while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 != [] or !empty(m)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  empty(m): fail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  top(m)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∈ T: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head(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)!=top(m): fail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pop(m),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 tail(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else if X -&gt; z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…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US" baseline="-25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∈ P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where X = top(m)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pop(m)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push(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US" baseline="-25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for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in n..1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else: fail (no rule in P)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success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28227-21F1-3744-8D65-A3BA140C3F09}"/>
              </a:ext>
            </a:extLst>
          </p:cNvPr>
          <p:cNvSpPr txBox="1"/>
          <p:nvPr/>
        </p:nvSpPr>
        <p:spPr>
          <a:xfrm>
            <a:off x="7656163" y="2833639"/>
            <a:ext cx="156004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Brief version:</a:t>
            </a:r>
          </a:p>
        </p:txBody>
      </p:sp>
    </p:spTree>
    <p:extLst>
      <p:ext uri="{BB962C8B-B14F-4D97-AF65-F5344CB8AC3E}">
        <p14:creationId xmlns:p14="http://schemas.microsoft.com/office/powerpoint/2010/main" val="110911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36987-22B8-4ED9-B61A-A14BF5376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Top-down acceptance – Example 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48AEAF76-949C-448A-AECB-D0076A698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855172"/>
              </p:ext>
            </p:extLst>
          </p:nvPr>
        </p:nvGraphicFramePr>
        <p:xfrm>
          <a:off x="479856" y="1732630"/>
          <a:ext cx="8248508" cy="426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5646">
                  <a:extLst>
                    <a:ext uri="{9D8B030D-6E8A-4147-A177-3AD203B41FA5}">
                      <a16:colId xmlns:a16="http://schemas.microsoft.com/office/drawing/2014/main" val="576073041"/>
                    </a:ext>
                  </a:extLst>
                </a:gridCol>
                <a:gridCol w="2315688">
                  <a:extLst>
                    <a:ext uri="{9D8B030D-6E8A-4147-A177-3AD203B41FA5}">
                      <a16:colId xmlns:a16="http://schemas.microsoft.com/office/drawing/2014/main" val="686970597"/>
                    </a:ext>
                  </a:extLst>
                </a:gridCol>
                <a:gridCol w="2173185">
                  <a:extLst>
                    <a:ext uri="{9D8B030D-6E8A-4147-A177-3AD203B41FA5}">
                      <a16:colId xmlns:a16="http://schemas.microsoft.com/office/drawing/2014/main" val="2942955588"/>
                    </a:ext>
                  </a:extLst>
                </a:gridCol>
                <a:gridCol w="2963989">
                  <a:extLst>
                    <a:ext uri="{9D8B030D-6E8A-4147-A177-3AD203B41FA5}">
                      <a16:colId xmlns:a16="http://schemas.microsoft.com/office/drawing/2014/main" val="3385112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i="1" u="sng" dirty="0">
                          <a:ln>
                            <a:noFill/>
                          </a:ln>
                        </a:rPr>
                        <a:t>Step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u="sng" dirty="0">
                          <a:ln>
                            <a:noFill/>
                          </a:ln>
                        </a:rPr>
                        <a:t>Remaining input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u="sng" dirty="0">
                          <a:ln>
                            <a:noFill/>
                          </a:ln>
                        </a:rPr>
                        <a:t>Stack (TOS left)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u="sng" dirty="0">
                          <a:ln>
                            <a:noFill/>
                          </a:ln>
                        </a:rPr>
                        <a:t>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454391"/>
                  </a:ext>
                </a:extLst>
              </a:tr>
              <a:tr h="412052"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‘1</a:t>
                      </a:r>
                      <a:r>
                        <a:rPr lang="en-US" sz="2000" b="0" i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, ‘0’</a:t>
                      </a:r>
                      <a:endParaRPr lang="en-US" sz="2000" i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Expand </a:t>
                      </a:r>
                    </a:p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Number-&gt;Bits Rest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97365"/>
                  </a:ext>
                </a:extLst>
              </a:tr>
              <a:tr h="355008"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‘1</a:t>
                      </a:r>
                      <a:r>
                        <a:rPr lang="en-US" sz="2000" b="0" i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, ‘0’</a:t>
                      </a:r>
                      <a:endParaRPr lang="en-US" sz="2000" i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Bits Rest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Expand Bits-&gt;Bit Bits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5074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‘1</a:t>
                      </a:r>
                      <a:r>
                        <a:rPr lang="en-US" sz="2000" b="0" i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, ‘0’</a:t>
                      </a:r>
                      <a:endParaRPr lang="en-US" sz="2000" i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Bit Bits Rest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Expand Bit-&gt;1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7190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‘1</a:t>
                      </a:r>
                      <a:r>
                        <a:rPr lang="en-US" sz="2000" b="0" i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, </a:t>
                      </a:r>
                      <a:r>
                        <a:rPr lang="en-US" sz="2000" i="1" dirty="0">
                          <a:ln>
                            <a:noFill/>
                          </a:ln>
                        </a:rPr>
                        <a:t>‘0</a:t>
                      </a:r>
                      <a:r>
                        <a:rPr lang="en-US" sz="2000" b="0" i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endParaRPr lang="en-US" sz="2000" i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‘1</a:t>
                      </a:r>
                      <a:r>
                        <a:rPr lang="en-US" sz="2000" b="0" i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Bits Rest</a:t>
                      </a:r>
                      <a:endParaRPr lang="en-US" sz="2000" i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Consume terminal ‘1</a:t>
                      </a:r>
                      <a:r>
                        <a:rPr lang="en-US" sz="2000" b="0" i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endParaRPr lang="en-US" sz="2000" i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146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‘0</a:t>
                      </a:r>
                      <a:r>
                        <a:rPr lang="en-US" sz="2000" b="0" i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endParaRPr lang="en-US" sz="2000" i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Bits Rest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Expand Bits-&gt;Bit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155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‘0</a:t>
                      </a:r>
                      <a:r>
                        <a:rPr lang="en-US" sz="2000" b="0" i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endParaRPr lang="en-US" sz="2000" i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Bit Rest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Expand Bit-&gt;0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1058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‘</a:t>
                      </a:r>
                      <a:r>
                        <a:rPr lang="en-US" sz="2000" b="0" i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0’</a:t>
                      </a:r>
                      <a:endParaRPr lang="en-US" sz="2000" i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‘0</a:t>
                      </a:r>
                      <a:r>
                        <a:rPr lang="en-US" sz="2000" b="0" i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Rest </a:t>
                      </a:r>
                      <a:endParaRPr lang="en-US" sz="2000" i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Consume terminal ‘0</a:t>
                      </a:r>
                      <a:r>
                        <a:rPr lang="en-US" sz="2000" b="0" i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endParaRPr lang="en-US" sz="2000" i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8302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2000" i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Rest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Expand Rest-&gt;</a:t>
                      </a:r>
                      <a:r>
                        <a:rPr lang="en-US" sz="2000" dirty="0"/>
                        <a:t>𝜀</a:t>
                      </a:r>
                      <a:endParaRPr lang="en-US" sz="2000" i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0682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n>
                            <a:noFill/>
                          </a:ln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944965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345C60D-47B2-DDFA-7046-92CF6066A4B8}"/>
              </a:ext>
            </a:extLst>
          </p:cNvPr>
          <p:cNvSpPr txBox="1"/>
          <p:nvPr/>
        </p:nvSpPr>
        <p:spPr>
          <a:xfrm>
            <a:off x="8893522" y="301469"/>
            <a:ext cx="3054041" cy="28623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Binary Number Language</a:t>
            </a:r>
          </a:p>
          <a:p>
            <a:r>
              <a:rPr lang="en-US" dirty="0"/>
              <a:t>(BNL) Grammar:</a:t>
            </a:r>
          </a:p>
          <a:p>
            <a:endParaRPr lang="en-US" dirty="0"/>
          </a:p>
          <a:p>
            <a:r>
              <a:rPr lang="en-US" dirty="0"/>
              <a:t>Number -&gt; Bits Rest</a:t>
            </a:r>
          </a:p>
          <a:p>
            <a:r>
              <a:rPr lang="en-US" dirty="0"/>
              <a:t>Bits -&gt; Bit</a:t>
            </a:r>
          </a:p>
          <a:p>
            <a:r>
              <a:rPr lang="en-US" dirty="0"/>
              <a:t>Bits -&gt; Bit Bits</a:t>
            </a:r>
          </a:p>
          <a:p>
            <a:r>
              <a:rPr lang="en-US" dirty="0"/>
              <a:t>Bit -&gt; 1</a:t>
            </a:r>
          </a:p>
          <a:p>
            <a:r>
              <a:rPr lang="en-US" dirty="0"/>
              <a:t>Bit -&gt; 0</a:t>
            </a:r>
          </a:p>
          <a:p>
            <a:r>
              <a:rPr lang="en-US" dirty="0"/>
              <a:t>Rest -&gt; 𝜀</a:t>
            </a:r>
          </a:p>
          <a:p>
            <a:r>
              <a:rPr lang="en-US" dirty="0"/>
              <a:t>Rest -&gt; ‘.’ Bits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1A8A7F-A2F6-30A1-58CF-2EEF948D8187}"/>
              </a:ext>
            </a:extLst>
          </p:cNvPr>
          <p:cNvSpPr txBox="1"/>
          <p:nvPr/>
        </p:nvSpPr>
        <p:spPr>
          <a:xfrm>
            <a:off x="8392261" y="3271944"/>
            <a:ext cx="3720460" cy="341632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 stack(s)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while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 != [] or !empty(m)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  empty(m): fail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  top(m)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∈ T: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head(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)!=top(m): fail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pop(m),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 tail(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else if X -&gt; z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…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US" baseline="-25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∈ P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where X = top(m)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pop(m)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push(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US" baseline="-25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for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in n..1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else: fail (no rule in P)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success</a:t>
            </a:r>
          </a:p>
        </p:txBody>
      </p:sp>
    </p:spTree>
    <p:extLst>
      <p:ext uri="{BB962C8B-B14F-4D97-AF65-F5344CB8AC3E}">
        <p14:creationId xmlns:p14="http://schemas.microsoft.com/office/powerpoint/2010/main" val="247028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F835F-5015-4D68-A204-44D0596B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" y="-69741"/>
            <a:ext cx="11328046" cy="872900"/>
          </a:xfrm>
        </p:spPr>
        <p:txBody>
          <a:bodyPr/>
          <a:lstStyle/>
          <a:p>
            <a:r>
              <a:rPr lang="en-US" sz="4000" dirty="0"/>
              <a:t>Top-down acceptance – Implementation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8580F4-3888-4668-B0BF-CCB868E2317C}"/>
              </a:ext>
            </a:extLst>
          </p:cNvPr>
          <p:cNvSpPr txBox="1"/>
          <p:nvPr/>
        </p:nvSpPr>
        <p:spPr>
          <a:xfrm>
            <a:off x="233967" y="546017"/>
            <a:ext cx="72664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Applying the acceptor (true, false cases):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US" sz="2000" dirty="0"/>
              <a:t>►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accept </a:t>
            </a: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bnlGrammar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“101.01”</a:t>
            </a:r>
            <a:endParaRPr lang="en-US" sz="2800" i="1" dirty="0"/>
          </a:p>
          <a:p>
            <a:pPr lvl="2"/>
            <a:r>
              <a:rPr lang="en-US" sz="2000" dirty="0"/>
              <a:t>True</a:t>
            </a:r>
            <a:endParaRPr lang="en-US" sz="2000" i="1" dirty="0"/>
          </a:p>
          <a:p>
            <a:pPr lvl="2"/>
            <a:r>
              <a:rPr lang="en-US" sz="2000" dirty="0"/>
              <a:t>►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accept </a:t>
            </a: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bnlGrammar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“x”</a:t>
            </a:r>
            <a:endParaRPr lang="en-US" sz="2800" dirty="0"/>
          </a:p>
          <a:p>
            <a:pPr lvl="2"/>
            <a:r>
              <a:rPr lang="en-US" sz="2000" dirty="0"/>
              <a:t>False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Haskell values, types used to represent a grammar: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data</a:t>
            </a:r>
            <a:r>
              <a:rPr lang="en-US" dirty="0"/>
              <a:t> </a:t>
            </a:r>
            <a:r>
              <a:rPr lang="en-US" dirty="0" err="1"/>
              <a:t>GSymbol</a:t>
            </a:r>
            <a:r>
              <a:rPr lang="en-US" dirty="0"/>
              <a:t> = T Terminal | N Nonterminal 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type</a:t>
            </a:r>
            <a:r>
              <a:rPr lang="en-US" dirty="0"/>
              <a:t> Terminal = Char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type</a:t>
            </a:r>
            <a:r>
              <a:rPr lang="en-US" dirty="0"/>
              <a:t> Nonterminal = String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type</a:t>
            </a:r>
            <a:r>
              <a:rPr lang="en-US" dirty="0"/>
              <a:t> Rule = (Nonterminal, [</a:t>
            </a:r>
            <a:r>
              <a:rPr lang="en-US" dirty="0" err="1"/>
              <a:t>GSymbol</a:t>
            </a:r>
            <a:r>
              <a:rPr lang="en-US" dirty="0"/>
              <a:t>])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type</a:t>
            </a:r>
            <a:r>
              <a:rPr lang="en-US" dirty="0"/>
              <a:t> Grammar = [Rule]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Capturing the BNL grammar</a:t>
            </a:r>
            <a:r>
              <a:rPr lang="en-US" sz="18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endParaRPr lang="en-US" dirty="0"/>
          </a:p>
          <a:p>
            <a:r>
              <a:rPr lang="en-US" dirty="0" err="1"/>
              <a:t>bnlGrammar</a:t>
            </a:r>
            <a:r>
              <a:rPr lang="en-US" dirty="0"/>
              <a:t> :: Grammar</a:t>
            </a:r>
            <a:endParaRPr lang="en-US" i="1" dirty="0"/>
          </a:p>
          <a:p>
            <a:r>
              <a:rPr lang="en-US" dirty="0" err="1"/>
              <a:t>bnlGrammar</a:t>
            </a:r>
            <a:r>
              <a:rPr lang="en-US" dirty="0"/>
              <a:t> = [	</a:t>
            </a:r>
            <a:endParaRPr lang="en-US" i="1" dirty="0"/>
          </a:p>
          <a:p>
            <a:r>
              <a:rPr lang="en-US" dirty="0"/>
              <a:t>     (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“Number”</a:t>
            </a:r>
            <a:r>
              <a:rPr lang="en-US" dirty="0"/>
              <a:t>, [N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“Bits”</a:t>
            </a:r>
            <a:r>
              <a:rPr lang="en-US" dirty="0"/>
              <a:t>,</a:t>
            </a:r>
            <a:r>
              <a:rPr lang="en-US" dirty="0">
                <a:solidFill>
                  <a:srgbClr val="9900CC"/>
                </a:solidFill>
              </a:rPr>
              <a:t> </a:t>
            </a:r>
            <a:r>
              <a:rPr lang="en-US" dirty="0"/>
              <a:t>N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“Rest”</a:t>
            </a:r>
            <a:r>
              <a:rPr lang="en-US" dirty="0"/>
              <a:t>]),</a:t>
            </a:r>
          </a:p>
          <a:p>
            <a:r>
              <a:rPr lang="en-US" dirty="0"/>
              <a:t>     (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“Bits”</a:t>
            </a:r>
            <a:r>
              <a:rPr lang="en-US" dirty="0"/>
              <a:t>,</a:t>
            </a:r>
            <a:r>
              <a:rPr lang="en-US" dirty="0">
                <a:solidFill>
                  <a:srgbClr val="9900CC"/>
                </a:solidFill>
              </a:rPr>
              <a:t> </a:t>
            </a:r>
            <a:r>
              <a:rPr lang="en-US" dirty="0"/>
              <a:t>[N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“Bit</a:t>
            </a:r>
            <a:r>
              <a:rPr lang="en-US" dirty="0"/>
              <a:t>]),</a:t>
            </a:r>
          </a:p>
          <a:p>
            <a:r>
              <a:rPr lang="en-US" dirty="0"/>
              <a:t>     (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“Bits”</a:t>
            </a:r>
            <a:r>
              <a:rPr lang="en-US" dirty="0"/>
              <a:t>,</a:t>
            </a:r>
            <a:r>
              <a:rPr lang="en-US" dirty="0">
                <a:solidFill>
                  <a:srgbClr val="9900CC"/>
                </a:solidFill>
              </a:rPr>
              <a:t> </a:t>
            </a:r>
            <a:r>
              <a:rPr lang="en-US" dirty="0"/>
              <a:t>[N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“Bit”</a:t>
            </a:r>
            <a:r>
              <a:rPr lang="en-US" dirty="0"/>
              <a:t>,</a:t>
            </a:r>
            <a:r>
              <a:rPr lang="en-US" dirty="0">
                <a:solidFill>
                  <a:srgbClr val="9900CC"/>
                </a:solidFill>
              </a:rPr>
              <a:t> </a:t>
            </a:r>
            <a:r>
              <a:rPr lang="en-US" dirty="0"/>
              <a:t>N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“Bits”</a:t>
            </a:r>
            <a:r>
              <a:rPr lang="en-US" dirty="0"/>
              <a:t>]),</a:t>
            </a:r>
          </a:p>
          <a:p>
            <a:r>
              <a:rPr lang="en-US" dirty="0"/>
              <a:t>     (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“Bit”</a:t>
            </a:r>
            <a:r>
              <a:rPr lang="en-US" dirty="0"/>
              <a:t>,</a:t>
            </a:r>
            <a:r>
              <a:rPr lang="en-US" dirty="0">
                <a:solidFill>
                  <a:srgbClr val="9900CC"/>
                </a:solidFill>
              </a:rPr>
              <a:t> </a:t>
            </a:r>
            <a:r>
              <a:rPr lang="en-US" dirty="0"/>
              <a:t>[T ‘0’]),</a:t>
            </a:r>
          </a:p>
          <a:p>
            <a:r>
              <a:rPr lang="en-US" dirty="0"/>
              <a:t>     (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“Bit”</a:t>
            </a:r>
            <a:r>
              <a:rPr lang="en-US" dirty="0"/>
              <a:t>,</a:t>
            </a:r>
            <a:r>
              <a:rPr lang="en-US" dirty="0">
                <a:solidFill>
                  <a:srgbClr val="9900CC"/>
                </a:solidFill>
              </a:rPr>
              <a:t> </a:t>
            </a:r>
            <a:r>
              <a:rPr lang="en-US" dirty="0"/>
              <a:t>[T ‘1’]),</a:t>
            </a:r>
          </a:p>
          <a:p>
            <a:r>
              <a:rPr lang="en-US" dirty="0"/>
              <a:t>     (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“Rest”</a:t>
            </a:r>
            <a:r>
              <a:rPr lang="en-US" dirty="0"/>
              <a:t>,</a:t>
            </a:r>
            <a:r>
              <a:rPr lang="en-US" dirty="0">
                <a:solidFill>
                  <a:srgbClr val="9900CC"/>
                </a:solidFill>
              </a:rPr>
              <a:t> </a:t>
            </a:r>
            <a:r>
              <a:rPr lang="en-US" dirty="0"/>
              <a:t>[]),</a:t>
            </a:r>
          </a:p>
          <a:p>
            <a:r>
              <a:rPr lang="en-US" dirty="0"/>
              <a:t>     (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“Rest”</a:t>
            </a:r>
            <a:r>
              <a:rPr lang="en-US" dirty="0"/>
              <a:t>,</a:t>
            </a:r>
            <a:r>
              <a:rPr lang="en-US" dirty="0">
                <a:solidFill>
                  <a:srgbClr val="9900CC"/>
                </a:solidFill>
              </a:rPr>
              <a:t> </a:t>
            </a:r>
            <a:r>
              <a:rPr lang="en-US" dirty="0"/>
              <a:t>[T ‘.’, N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“Bits”</a:t>
            </a:r>
            <a:r>
              <a:rPr lang="en-US" dirty="0"/>
              <a:t>])</a:t>
            </a:r>
          </a:p>
          <a:p>
            <a:r>
              <a:rPr lang="en-US" dirty="0"/>
              <a:t>    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246EBE-417D-73D1-5BD4-E6FAA35F0905}"/>
              </a:ext>
            </a:extLst>
          </p:cNvPr>
          <p:cNvSpPr txBox="1"/>
          <p:nvPr/>
        </p:nvSpPr>
        <p:spPr>
          <a:xfrm>
            <a:off x="6515162" y="970569"/>
            <a:ext cx="5442871" cy="440120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Recall: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data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: introduce a type name and alternative ways to construct objects of that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Upper case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: type names, values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N, T: are 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type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constructors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ElementType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]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– list of the given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x ::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SomeType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– declares x of that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Used tuple for each rule: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Number -&gt; Bits Rest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Bits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-&gt; 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Bit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Bits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Bits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-&gt; 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Bit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Bit -&gt; ‘0’ | ‘1’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Rest -&gt; 𝜀 | ‘.’ Bits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CA43F-FB5E-0DB7-E54C-6A3921F0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Down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9A70C-574D-5234-9E82-66B5A5655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8193"/>
            <a:ext cx="10557746" cy="538807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See </a:t>
            </a:r>
            <a:r>
              <a:rPr lang="en-US" dirty="0" err="1">
                <a:latin typeface="Consolas" panose="020B0609020204030204" pitchFamily="49" charset="0"/>
              </a:rPr>
              <a:t>topdown.hs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in </a:t>
            </a:r>
            <a:r>
              <a:rPr lang="en-US" dirty="0">
                <a:hlinkClick r:id="rId2"/>
              </a:rPr>
              <a:t>https://faculty-web.msoe.edu/hasker/cs3040/samples/parser/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Review lists, patterns: </a:t>
            </a:r>
            <a:r>
              <a:rPr lang="en-US" dirty="0">
                <a:hlinkClick r:id="rId3"/>
              </a:rPr>
              <a:t>https://faculty-web.msoe.edu/hasker/cs3040/samples/cards.hs</a:t>
            </a:r>
            <a:r>
              <a:rPr lang="en-US" dirty="0"/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accept</a:t>
            </a:r>
            <a:r>
              <a:rPr lang="en-US" dirty="0"/>
              <a:t>: takes two arguments, returns bool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Look at f x y z = x * y + 6; :type 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g: list of grammar rules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where: pick start symbol from first rule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_: don’t care; can appear multiple times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steps</a:t>
            </a:r>
            <a:r>
              <a:rPr lang="en-US" dirty="0"/>
              <a:t>: uses pattern matching on arguments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map: apply operation to list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\ (lambda): anonymous function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[ ]</a:t>
            </a:r>
            <a:r>
              <a:rPr lang="en-US" dirty="0"/>
              <a:t> and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&lt;-</a:t>
            </a:r>
            <a:r>
              <a:rPr lang="en-US" dirty="0"/>
              <a:t>: similar to Python list comprehensions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Example: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pairs = [(1, 10), (2, 22), (3, 333)]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[ a | (a, _) &lt;- pairs ]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[ a | (a, b) &lt;- pairs, b &gt; 2 ]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4A94A-5569-D18B-D3C6-3672552AB7DE}"/>
              </a:ext>
            </a:extLst>
          </p:cNvPr>
          <p:cNvSpPr txBox="1"/>
          <p:nvPr/>
        </p:nvSpPr>
        <p:spPr>
          <a:xfrm>
            <a:off x="8240758" y="2347520"/>
            <a:ext cx="3620152" cy="34163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 stack(s)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while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 != [] or !empty(m)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  empty(m): fail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  top(m)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∈ T: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head(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)!=top(m): fail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pop(m),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 tail(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else if X -&gt; z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…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US" baseline="-25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∈ P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where X = top(m)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pop(m)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push(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US" baseline="-25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for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in n..1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else: fail (no rule in P)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success</a:t>
            </a:r>
          </a:p>
        </p:txBody>
      </p:sp>
    </p:spTree>
    <p:extLst>
      <p:ext uri="{BB962C8B-B14F-4D97-AF65-F5344CB8AC3E}">
        <p14:creationId xmlns:p14="http://schemas.microsoft.com/office/powerpoint/2010/main" val="3122611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219776-35D2-5848-8F6A-05500E8F1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551" y="0"/>
            <a:ext cx="95228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65325A-4D06-CC42-88D9-EDA6707F74BE}"/>
              </a:ext>
            </a:extLst>
          </p:cNvPr>
          <p:cNvSpPr txBox="1"/>
          <p:nvPr/>
        </p:nvSpPr>
        <p:spPr>
          <a:xfrm>
            <a:off x="6095999" y="650748"/>
            <a:ext cx="5619751" cy="23083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accept: takes two arguments, returns bool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Look at f x y z = x * y + 6; :type 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g: list of grammar rules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where: pick start symbol from first rule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_: don’t care; can appear multiple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steps: uses pattern matching on arguments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map: apply operation to 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\ (lambda): anonymous function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65B96F-5509-BD42-AB82-02E6D9801C39}"/>
              </a:ext>
            </a:extLst>
          </p:cNvPr>
          <p:cNvSpPr/>
          <p:nvPr/>
        </p:nvSpPr>
        <p:spPr>
          <a:xfrm>
            <a:off x="4959457" y="4974956"/>
            <a:ext cx="216976" cy="371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\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EED73-F779-384D-B2DE-D9AC6DDA2028}"/>
              </a:ext>
            </a:extLst>
          </p:cNvPr>
          <p:cNvSpPr txBox="1"/>
          <p:nvPr/>
        </p:nvSpPr>
        <p:spPr>
          <a:xfrm>
            <a:off x="6095998" y="3416515"/>
            <a:ext cx="5733405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[ ] and &lt;-: similar to Python list comprehensions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pairs = [(1, 10), (2, 22), (3, 333)]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[ a | (a, _) &lt;- pairs 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[ a | (a, b) &lt;- pairs, b &gt; 2 ]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70C7FB-D2CE-494B-8B80-60E814D2F824}"/>
              </a:ext>
            </a:extLst>
          </p:cNvPr>
          <p:cNvSpPr txBox="1"/>
          <p:nvPr/>
        </p:nvSpPr>
        <p:spPr>
          <a:xfrm>
            <a:off x="142502" y="211855"/>
            <a:ext cx="11875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Note: see sample code directory</a:t>
            </a:r>
          </a:p>
        </p:txBody>
      </p:sp>
    </p:spTree>
    <p:extLst>
      <p:ext uri="{BB962C8B-B14F-4D97-AF65-F5344CB8AC3E}">
        <p14:creationId xmlns:p14="http://schemas.microsoft.com/office/powerpoint/2010/main" val="117358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219776-35D2-5848-8F6A-05500E8F1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551" y="0"/>
            <a:ext cx="952289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65B96F-5509-BD42-AB82-02E6D9801C39}"/>
              </a:ext>
            </a:extLst>
          </p:cNvPr>
          <p:cNvSpPr/>
          <p:nvPr/>
        </p:nvSpPr>
        <p:spPr>
          <a:xfrm>
            <a:off x="4959457" y="4974956"/>
            <a:ext cx="216976" cy="371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\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BE125F-AF63-9B48-B2C3-2F59288E9F41}"/>
              </a:ext>
            </a:extLst>
          </p:cNvPr>
          <p:cNvSpPr txBox="1"/>
          <p:nvPr/>
        </p:nvSpPr>
        <p:spPr>
          <a:xfrm>
            <a:off x="8356600" y="764571"/>
            <a:ext cx="3620152" cy="34163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 stack(s)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while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 != [] or !empty(m)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  empty(m): fail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  top(m)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∈ T: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head(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)!=top(m): fail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pop(m),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 tail(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else if X -&gt; z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…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US" baseline="-25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∈ P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where X = top(m)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pop(m)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push(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US" baseline="-25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for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in n..1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else: fail (no rule in P)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success</a:t>
            </a:r>
          </a:p>
        </p:txBody>
      </p:sp>
    </p:spTree>
    <p:extLst>
      <p:ext uri="{BB962C8B-B14F-4D97-AF65-F5344CB8AC3E}">
        <p14:creationId xmlns:p14="http://schemas.microsoft.com/office/powerpoint/2010/main" val="360270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043A-4899-834C-8577-794E99F73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4191"/>
          </a:xfrm>
        </p:spPr>
        <p:txBody>
          <a:bodyPr/>
          <a:lstStyle/>
          <a:p>
            <a:r>
              <a:rPr lang="en-US" dirty="0"/>
              <a:t>How to (automate) parsing?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9E962-89B4-A245-9340-86C3FC543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20904"/>
            <a:ext cx="11262354" cy="5337096"/>
          </a:xfrm>
        </p:spPr>
        <p:txBody>
          <a:bodyPr>
            <a:normAutofit/>
          </a:bodyPr>
          <a:lstStyle/>
          <a:p>
            <a:r>
              <a:rPr lang="en-US" dirty="0"/>
              <a:t>Consider the expression grammar:</a:t>
            </a:r>
          </a:p>
          <a:p>
            <a:pPr lvl="1"/>
            <a:r>
              <a:rPr lang="en-US" dirty="0"/>
              <a:t>Draw a parse tree generating 3 + 4 * 5</a:t>
            </a:r>
          </a:p>
          <a:p>
            <a:pPr lvl="1"/>
            <a:r>
              <a:rPr lang="en-US" dirty="0"/>
              <a:t>Note this requires applying logic</a:t>
            </a:r>
          </a:p>
          <a:p>
            <a:pPr lvl="1"/>
            <a:r>
              <a:rPr lang="en-US" dirty="0"/>
              <a:t>How to automate?</a:t>
            </a:r>
          </a:p>
          <a:p>
            <a:pPr lvl="2"/>
            <a:r>
              <a:rPr lang="en-US" dirty="0"/>
              <a:t>Neural networks may not be a good choice…</a:t>
            </a:r>
          </a:p>
          <a:p>
            <a:pPr lvl="1"/>
            <a:r>
              <a:rPr lang="en-US" dirty="0"/>
              <a:t>Consider parsing (3 + 4) * 5 * 6</a:t>
            </a:r>
          </a:p>
          <a:p>
            <a:r>
              <a:rPr lang="en-US" dirty="0"/>
              <a:t>Key: rewrite productions in English: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An expression is a term followed by zero or more of a ‘+’ and a term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 term is a factor followed by zero or more of a ‘*’ and a factor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 factor is a constant or a left parenthesis followed by an expression followed by a right parenthesis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 constant is one or more digits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757C76-9E20-5F42-94A5-FE88E42C325E}"/>
              </a:ext>
            </a:extLst>
          </p:cNvPr>
          <p:cNvSpPr txBox="1"/>
          <p:nvPr/>
        </p:nvSpPr>
        <p:spPr>
          <a:xfrm>
            <a:off x="6732169" y="1520904"/>
            <a:ext cx="4473713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-114300"/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 ‘+’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}*</a:t>
            </a:r>
            <a:endParaRPr lang="en-US" i="1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-114300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 →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‘*’ Factor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}*</a:t>
            </a:r>
            <a:endParaRPr lang="en-US" i="1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-114300"/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Constant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| (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</a:t>
            </a:r>
          </a:p>
          <a:p>
            <a:pPr indent="-114300"/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Constant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[0-9]+</a:t>
            </a:r>
          </a:p>
        </p:txBody>
      </p:sp>
    </p:spTree>
    <p:extLst>
      <p:ext uri="{BB962C8B-B14F-4D97-AF65-F5344CB8AC3E}">
        <p14:creationId xmlns:p14="http://schemas.microsoft.com/office/powerpoint/2010/main" val="125546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F45AF3-50B7-E343-A536-271D2A390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0" y="298450"/>
            <a:ext cx="10147300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88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562B71-D4CA-0A46-A478-872F2BE62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466" y="0"/>
            <a:ext cx="919706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D82594-DC43-A845-409B-290E8198ECD2}"/>
              </a:ext>
            </a:extLst>
          </p:cNvPr>
          <p:cNvSpPr/>
          <p:nvPr/>
        </p:nvSpPr>
        <p:spPr>
          <a:xfrm>
            <a:off x="1632030" y="6447099"/>
            <a:ext cx="1145894" cy="4109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5646C0-0048-33CB-5AFC-A825F6F9CF49}"/>
              </a:ext>
            </a:extLst>
          </p:cNvPr>
          <p:cNvSpPr/>
          <p:nvPr/>
        </p:nvSpPr>
        <p:spPr>
          <a:xfrm>
            <a:off x="5553777" y="1366786"/>
            <a:ext cx="4620126" cy="962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But with a constraint: no 𝜀 productions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(𝜀 productions result in </a:t>
            </a:r>
            <a:r>
              <a:rPr lang="en-US" dirty="0" err="1">
                <a:solidFill>
                  <a:schemeClr val="bg1"/>
                </a:solidFill>
              </a:rPr>
              <a:t>infinte</a:t>
            </a:r>
            <a:r>
              <a:rPr lang="en-US" dirty="0">
                <a:solidFill>
                  <a:schemeClr val="bg1"/>
                </a:solidFill>
              </a:rPr>
              <a:t> loops)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A2AF3A-390D-474E-FECB-CBD2367641D8}"/>
              </a:ext>
            </a:extLst>
          </p:cNvPr>
          <p:cNvCxnSpPr>
            <a:cxnSpLocks/>
          </p:cNvCxnSpPr>
          <p:nvPr/>
        </p:nvCxnSpPr>
        <p:spPr>
          <a:xfrm>
            <a:off x="7863840" y="2329313"/>
            <a:ext cx="721894" cy="7304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353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F270E3-8772-054F-BC9B-00D6D49CE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48" y="1462666"/>
            <a:ext cx="9956800" cy="5245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0484C8-F62B-4882-B537-2725A105C9BB}"/>
              </a:ext>
            </a:extLst>
          </p:cNvPr>
          <p:cNvSpPr txBox="1"/>
          <p:nvPr/>
        </p:nvSpPr>
        <p:spPr>
          <a:xfrm>
            <a:off x="8638391" y="150234"/>
            <a:ext cx="3338361" cy="31393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 stack()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while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 != [] or z != [s]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  either: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	z  [head(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)] ++ z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   	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 tail(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  or: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	let z = rev(α) ++ z’,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	    n -&gt; α </a:t>
            </a:r>
            <a:r>
              <a:rPr lang="en-US" b="1" dirty="0"/>
              <a:t>∈ P</a:t>
            </a:r>
          </a:p>
          <a:p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	in  z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 [n] ++ z’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  if neither, fail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success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B12AD3-82A3-424F-A945-0512A6ACF1B7}"/>
              </a:ext>
            </a:extLst>
          </p:cNvPr>
          <p:cNvSpPr txBox="1">
            <a:spLocks/>
          </p:cNvSpPr>
          <p:nvPr/>
        </p:nvSpPr>
        <p:spPr>
          <a:xfrm>
            <a:off x="626655" y="238709"/>
            <a:ext cx="11225591" cy="70965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/>
              <a:t>Bottom-Up Acceptance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EA572-B156-4BB8-944D-05A536F6BF4D}"/>
              </a:ext>
            </a:extLst>
          </p:cNvPr>
          <p:cNvSpPr txBox="1"/>
          <p:nvPr/>
        </p:nvSpPr>
        <p:spPr>
          <a:xfrm>
            <a:off x="8757144" y="4311110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reversed!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D0CF9D-2058-4F87-8AF0-B12FDDB41232}"/>
              </a:ext>
            </a:extLst>
          </p:cNvPr>
          <p:cNvCxnSpPr/>
          <p:nvPr/>
        </p:nvCxnSpPr>
        <p:spPr>
          <a:xfrm flipH="1">
            <a:off x="8638391" y="4680442"/>
            <a:ext cx="118753" cy="1409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537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2AF4FB-3390-9C42-8462-4219DA7A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90" y="119531"/>
            <a:ext cx="9232900" cy="6515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07230A-1E29-4B65-B063-90D77B0B0DEA}"/>
              </a:ext>
            </a:extLst>
          </p:cNvPr>
          <p:cNvSpPr txBox="1"/>
          <p:nvPr/>
        </p:nvSpPr>
        <p:spPr>
          <a:xfrm>
            <a:off x="756998" y="1139232"/>
            <a:ext cx="2541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Note: see sample code directory for Haskell version</a:t>
            </a:r>
          </a:p>
        </p:txBody>
      </p:sp>
    </p:spTree>
    <p:extLst>
      <p:ext uri="{BB962C8B-B14F-4D97-AF65-F5344CB8AC3E}">
        <p14:creationId xmlns:p14="http://schemas.microsoft.com/office/powerpoint/2010/main" val="20390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6DD1-815B-4C00-AD17-689817D76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Bottom-up acceptance – Example 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44B213C-59CA-4495-A0DC-21E0E3E4B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398776"/>
              </p:ext>
            </p:extLst>
          </p:nvPr>
        </p:nvGraphicFramePr>
        <p:xfrm>
          <a:off x="544625" y="1853248"/>
          <a:ext cx="7919437" cy="333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437">
                  <a:extLst>
                    <a:ext uri="{9D8B030D-6E8A-4147-A177-3AD203B41FA5}">
                      <a16:colId xmlns:a16="http://schemas.microsoft.com/office/drawing/2014/main" val="576073041"/>
                    </a:ext>
                  </a:extLst>
                </a:gridCol>
                <a:gridCol w="1990845">
                  <a:extLst>
                    <a:ext uri="{9D8B030D-6E8A-4147-A177-3AD203B41FA5}">
                      <a16:colId xmlns:a16="http://schemas.microsoft.com/office/drawing/2014/main" val="686970597"/>
                    </a:ext>
                  </a:extLst>
                </a:gridCol>
                <a:gridCol w="1861608">
                  <a:extLst>
                    <a:ext uri="{9D8B030D-6E8A-4147-A177-3AD203B41FA5}">
                      <a16:colId xmlns:a16="http://schemas.microsoft.com/office/drawing/2014/main" val="2942955588"/>
                    </a:ext>
                  </a:extLst>
                </a:gridCol>
                <a:gridCol w="3195547">
                  <a:extLst>
                    <a:ext uri="{9D8B030D-6E8A-4147-A177-3AD203B41FA5}">
                      <a16:colId xmlns:a16="http://schemas.microsoft.com/office/drawing/2014/main" val="3385112839"/>
                    </a:ext>
                  </a:extLst>
                </a:gridCol>
              </a:tblGrid>
              <a:tr h="229350">
                <a:tc>
                  <a:txBody>
                    <a:bodyPr/>
                    <a:lstStyle/>
                    <a:p>
                      <a:r>
                        <a:rPr lang="en-US" b="1" i="1" u="sng" dirty="0"/>
                        <a:t>Step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 u="sng" dirty="0"/>
                        <a:t>Remaining input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 u="sng" dirty="0"/>
                        <a:t>Stack (TOS left)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 u="sng" dirty="0"/>
                        <a:t>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454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‘1</a:t>
                      </a: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, ‘0’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Shift terminal ‘1’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397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‘0’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‘1’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Reduce by [Bit-&gt;1]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074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‘0’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Shift terminal ‘0’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190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‘0’ 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reduce by [Bit-&gt;0]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146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--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Bit </a:t>
                      </a:r>
                      <a:r>
                        <a:rPr lang="en-US" i="1" dirty="0" err="1"/>
                        <a:t>Bit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Reduce by [Bits-&gt;Bit]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55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Bits 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reduce by [Bits-&gt;Bit Bits]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058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--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Bits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reduce by [Number-&gt;Bits]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302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/>
                        <a:t>accept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44965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DEAA5E0-B1E2-903E-983D-88D2445572F0}"/>
              </a:ext>
            </a:extLst>
          </p:cNvPr>
          <p:cNvSpPr txBox="1"/>
          <p:nvPr/>
        </p:nvSpPr>
        <p:spPr>
          <a:xfrm>
            <a:off x="9006869" y="169736"/>
            <a:ext cx="2728632" cy="28623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(BNL) Grammar</a:t>
            </a:r>
          </a:p>
          <a:p>
            <a:r>
              <a:rPr lang="en-US" dirty="0"/>
              <a:t>without 𝜀 productions):</a:t>
            </a:r>
          </a:p>
          <a:p>
            <a:endParaRPr lang="en-US" dirty="0"/>
          </a:p>
          <a:p>
            <a:r>
              <a:rPr lang="en-US" dirty="0"/>
              <a:t>Number -&gt; Bits</a:t>
            </a:r>
          </a:p>
          <a:p>
            <a:r>
              <a:rPr lang="en-US" dirty="0"/>
              <a:t>Number -&gt; Bits Rest</a:t>
            </a:r>
          </a:p>
          <a:p>
            <a:r>
              <a:rPr lang="en-US" dirty="0"/>
              <a:t>Bits -&gt; Bit</a:t>
            </a:r>
          </a:p>
          <a:p>
            <a:r>
              <a:rPr lang="en-US" dirty="0"/>
              <a:t>Bits -&gt; Bit Bits</a:t>
            </a:r>
          </a:p>
          <a:p>
            <a:r>
              <a:rPr lang="en-US" dirty="0"/>
              <a:t>Bit -&gt; 1</a:t>
            </a:r>
          </a:p>
          <a:p>
            <a:r>
              <a:rPr lang="en-US" dirty="0"/>
              <a:t>Bit -&gt; 0</a:t>
            </a:r>
          </a:p>
          <a:p>
            <a:r>
              <a:rPr lang="en-US" dirty="0"/>
              <a:t>Rest -&gt; ‘.’ Bits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E5464-0A56-DF3E-8EB8-73B3DA5A730B}"/>
              </a:ext>
            </a:extLst>
          </p:cNvPr>
          <p:cNvSpPr txBox="1"/>
          <p:nvPr/>
        </p:nvSpPr>
        <p:spPr>
          <a:xfrm>
            <a:off x="8627652" y="3324172"/>
            <a:ext cx="3487065" cy="31393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 stack()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while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 != [] or z != [s]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  either: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	z  [head(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)] ++ z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   	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 tail(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  or: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	let z = rev(α) ++ z’,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	    n -&gt; α </a:t>
            </a:r>
            <a:r>
              <a:rPr lang="en-US" b="1" dirty="0"/>
              <a:t>∈ P</a:t>
            </a:r>
          </a:p>
          <a:p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	in  z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 [n] ++ z’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  if neither, fail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success</a:t>
            </a:r>
          </a:p>
        </p:txBody>
      </p:sp>
    </p:spTree>
    <p:extLst>
      <p:ext uri="{BB962C8B-B14F-4D97-AF65-F5344CB8AC3E}">
        <p14:creationId xmlns:p14="http://schemas.microsoft.com/office/powerpoint/2010/main" val="3037289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25062D-624D-BF46-9FDB-4B96F691C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18" y="0"/>
            <a:ext cx="889416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E2BA02-98C7-7242-873E-A8EDDEE9C659}"/>
              </a:ext>
            </a:extLst>
          </p:cNvPr>
          <p:cNvSpPr/>
          <p:nvPr/>
        </p:nvSpPr>
        <p:spPr>
          <a:xfrm>
            <a:off x="6741762" y="4742481"/>
            <a:ext cx="151407" cy="3078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\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686D00-02EA-4953-98E9-CECF90BF8C39}"/>
              </a:ext>
            </a:extLst>
          </p:cNvPr>
          <p:cNvSpPr/>
          <p:nvPr/>
        </p:nvSpPr>
        <p:spPr>
          <a:xfrm>
            <a:off x="2438400" y="664029"/>
            <a:ext cx="6934200" cy="6019800"/>
          </a:xfrm>
          <a:prstGeom prst="roundRect">
            <a:avLst/>
          </a:prstGeom>
          <a:solidFill>
            <a:schemeClr val="tx1">
              <a:lumMod val="95000"/>
              <a:alpha val="76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00C82-FD39-4036-99B7-DCA0205D69C5}"/>
              </a:ext>
            </a:extLst>
          </p:cNvPr>
          <p:cNvSpPr txBox="1"/>
          <p:nvPr/>
        </p:nvSpPr>
        <p:spPr>
          <a:xfrm>
            <a:off x="3500285" y="3059668"/>
            <a:ext cx="45649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See </a:t>
            </a:r>
            <a:r>
              <a:rPr lang="en-US" dirty="0" err="1"/>
              <a:t>bottomup.hs</a:t>
            </a:r>
            <a:r>
              <a:rPr lang="en-US" dirty="0"/>
              <a:t> in </a:t>
            </a:r>
            <a:r>
              <a:rPr lang="en-US" dirty="0">
                <a:hlinkClick r:id="rId3"/>
              </a:rPr>
              <a:t>samples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61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6D8B39-FCC0-4A4C-8854-972B1A222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84" y="0"/>
            <a:ext cx="934523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2C89A8-65CA-47FA-BAE1-96A88E4BABB8}"/>
              </a:ext>
            </a:extLst>
          </p:cNvPr>
          <p:cNvSpPr txBox="1"/>
          <p:nvPr/>
        </p:nvSpPr>
        <p:spPr>
          <a:xfrm>
            <a:off x="1981200" y="4484914"/>
            <a:ext cx="3929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Epsilon rules can be introduced at any time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causes loop in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047711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3F0C34-AFAF-8741-95F9-CFE89DDBC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026" y="0"/>
            <a:ext cx="9281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97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B2D656-B66D-D847-B25F-B811006F4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385" y="0"/>
            <a:ext cx="8263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03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Building Parsers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78000"/>
            <a:ext cx="8946541" cy="4470399"/>
          </a:xfrm>
        </p:spPr>
        <p:txBody>
          <a:bodyPr/>
          <a:lstStyle/>
          <a:p>
            <a:r>
              <a:rPr lang="en-US" dirty="0"/>
              <a:t>A compiler construction course would introduce various algorithms</a:t>
            </a:r>
          </a:p>
          <a:p>
            <a:r>
              <a:rPr lang="en-US" dirty="0"/>
              <a:t>Classic solution: LALR(1)</a:t>
            </a:r>
          </a:p>
          <a:p>
            <a:pPr lvl="1"/>
            <a:r>
              <a:rPr lang="en-US" dirty="0"/>
              <a:t>Lookahead parser working left to right with one token of lookahead</a:t>
            </a:r>
          </a:p>
          <a:p>
            <a:pPr lvl="1"/>
            <a:r>
              <a:rPr lang="en-US" dirty="0"/>
              <a:t>Requires building a finite state machine with a stack</a:t>
            </a:r>
          </a:p>
          <a:p>
            <a:pPr lvl="1"/>
            <a:r>
              <a:rPr lang="en-US" dirty="0"/>
              <a:t>The method behind YACC (Yet Another Compiler Compiler), and it’s free implementation, Bison</a:t>
            </a:r>
          </a:p>
          <a:p>
            <a:r>
              <a:rPr lang="en-US" dirty="0"/>
              <a:t>ANTLR: one of many similar tools</a:t>
            </a:r>
          </a:p>
          <a:p>
            <a:pPr lvl="1"/>
            <a:r>
              <a:rPr lang="en-US" dirty="0"/>
              <a:t>Can’t process all CFGs, but covers ones that are easy to work with</a:t>
            </a:r>
          </a:p>
          <a:p>
            <a:pPr lvl="1"/>
            <a:r>
              <a:rPr lang="en-US" dirty="0"/>
              <a:t>Ideal </a:t>
            </a:r>
            <a:r>
              <a:rPr lang="en-US"/>
              <a:t>for DSLs</a:t>
            </a:r>
            <a:endParaRPr lang="en-US" dirty="0"/>
          </a:p>
          <a:p>
            <a:pPr lvl="1"/>
            <a:r>
              <a:rPr lang="en-US" dirty="0"/>
              <a:t>Integrates lexical analysis so have just one file to track, one tool to use</a:t>
            </a:r>
          </a:p>
          <a:p>
            <a:pPr lvl="1"/>
            <a:r>
              <a:rPr lang="en-US" dirty="0"/>
              <a:t>Supports a wide range of implementation languages</a:t>
            </a:r>
          </a:p>
        </p:txBody>
      </p:sp>
    </p:spTree>
    <p:extLst>
      <p:ext uri="{BB962C8B-B14F-4D97-AF65-F5344CB8AC3E}">
        <p14:creationId xmlns:p14="http://schemas.microsoft.com/office/powerpoint/2010/main" val="15155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043A-4899-834C-8577-794E99F73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4191"/>
          </a:xfrm>
        </p:spPr>
        <p:txBody>
          <a:bodyPr/>
          <a:lstStyle/>
          <a:p>
            <a:r>
              <a:rPr lang="en-US" dirty="0"/>
              <a:t>Automating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9E962-89B4-A245-9340-86C3FC543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20904"/>
            <a:ext cx="11262354" cy="53370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Productions in English: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An expression is a term followed by zero or more of a ‘+’ and a term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A term is a factor followed by zero or more of a ‘*’ and a factor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A factor is a constant or a left parenthesis followed by an expression followed by a right parenthesis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A constant is one or more digits</a:t>
            </a:r>
          </a:p>
          <a:p>
            <a:pPr lvl="0">
              <a:spcAft>
                <a:spcPts val="1200"/>
              </a:spcAft>
              <a:buClr>
                <a:srgbClr val="ACD433"/>
              </a:buClr>
            </a:pPr>
            <a:r>
              <a:rPr lang="en-US" dirty="0">
                <a:solidFill>
                  <a:prstClr val="white"/>
                </a:solidFill>
              </a:rPr>
              <a:t>In code: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parse_expression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					void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parse_factor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parse_term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				  				  if (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next_token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== ‘(‘ ) {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while (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next_token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== ‘+’ ) {			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parse_expression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parse_term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							    if (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next_token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!= ‘)’ 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}												  fail();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											  } else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										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parse_constant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parse_term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							}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parse_factor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while (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next_token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== ‘*’ ) {				void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parse_constant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parse_factor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							  if ( !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isdigit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next_character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()) ) fail();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}											  while (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isdigit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next_character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()) 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											    advance();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/>
              <a:t>											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757C76-9E20-5F42-94A5-FE88E42C325E}"/>
              </a:ext>
            </a:extLst>
          </p:cNvPr>
          <p:cNvSpPr txBox="1"/>
          <p:nvPr/>
        </p:nvSpPr>
        <p:spPr>
          <a:xfrm>
            <a:off x="7072176" y="320575"/>
            <a:ext cx="4473713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-114300"/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 ‘+’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}*</a:t>
            </a:r>
            <a:endParaRPr lang="en-US" i="1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-114300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 →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‘*’ Factor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}*</a:t>
            </a:r>
            <a:endParaRPr lang="en-US" i="1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-114300"/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Constant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| (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</a:t>
            </a:r>
          </a:p>
          <a:p>
            <a:pPr indent="-114300"/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Constant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[0-9]+</a:t>
            </a:r>
          </a:p>
        </p:txBody>
      </p:sp>
    </p:spTree>
    <p:extLst>
      <p:ext uri="{BB962C8B-B14F-4D97-AF65-F5344CB8AC3E}">
        <p14:creationId xmlns:p14="http://schemas.microsoft.com/office/powerpoint/2010/main" val="284953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60" y="387935"/>
            <a:ext cx="9404723" cy="663563"/>
          </a:xfrm>
        </p:spPr>
        <p:txBody>
          <a:bodyPr/>
          <a:lstStyle/>
          <a:p>
            <a:r>
              <a:rPr lang="en-US" dirty="0"/>
              <a:t>Semantic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60" y="1338989"/>
            <a:ext cx="10491788" cy="4977739"/>
          </a:xfrm>
        </p:spPr>
        <p:txBody>
          <a:bodyPr>
            <a:normAutofit/>
          </a:bodyPr>
          <a:lstStyle/>
          <a:p>
            <a:r>
              <a:rPr lang="en-US" dirty="0"/>
              <a:t>Consider FSML (finite state machine language):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Review: construct an FSM recognizing (ab)</a:t>
            </a:r>
            <a:r>
              <a:rPr lang="en-US" baseline="30000" dirty="0"/>
              <a:t>*</a:t>
            </a:r>
          </a:p>
          <a:p>
            <a:r>
              <a:rPr lang="en-US" dirty="0"/>
              <a:t>Semantic actions: making our parser do work besides recognizing inputs…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6D098A-7594-F447-BAEA-44D708667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68" y="1992921"/>
            <a:ext cx="6896100" cy="289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495CE0-1FB1-4B14-B467-23B6C96C6B6D}"/>
              </a:ext>
            </a:extLst>
          </p:cNvPr>
          <p:cNvSpPr txBox="1"/>
          <p:nvPr/>
        </p:nvSpPr>
        <p:spPr>
          <a:xfrm>
            <a:off x="7705776" y="134540"/>
            <a:ext cx="4321255" cy="2893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Finite State Machine Language</a:t>
            </a:r>
          </a:p>
          <a:p>
            <a:r>
              <a:rPr lang="en-US" dirty="0"/>
              <a:t>(FSML) Grammar:</a:t>
            </a:r>
          </a:p>
          <a:p>
            <a:endParaRPr lang="en-US" dirty="0"/>
          </a:p>
          <a:p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FSM -&gt; State+</a:t>
            </a:r>
          </a:p>
          <a:p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State -&gt; initial? </a:t>
            </a:r>
            <a:r>
              <a:rPr lang="en-US" sz="1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StateID</a:t>
            </a:r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‘{‘ Transition* ‘}’</a:t>
            </a:r>
          </a:p>
          <a:p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Transition -&gt; Event (‘/’ action)? </a:t>
            </a:r>
          </a:p>
          <a:p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		     (‘-&gt;’ </a:t>
            </a:r>
            <a:r>
              <a:rPr lang="en-US" sz="1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StateID</a:t>
            </a:r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)?</a:t>
            </a:r>
          </a:p>
          <a:p>
            <a:r>
              <a:rPr lang="en-US" sz="1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StateID</a:t>
            </a:r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-&gt; Name</a:t>
            </a:r>
          </a:p>
          <a:p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Event -&gt; Name</a:t>
            </a:r>
          </a:p>
          <a:p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Action -&gt; Name</a:t>
            </a:r>
          </a:p>
          <a:p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Name -&gt; [a-</a:t>
            </a:r>
            <a:r>
              <a:rPr lang="en-US" sz="1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zA</a:t>
            </a:r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-Z]+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6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11" y="211418"/>
            <a:ext cx="2541589" cy="1769782"/>
          </a:xfrm>
        </p:spPr>
        <p:txBody>
          <a:bodyPr/>
          <a:lstStyle/>
          <a:p>
            <a:r>
              <a:rPr lang="en-US" sz="3200" dirty="0"/>
              <a:t>Building</a:t>
            </a:r>
            <a:br>
              <a:rPr lang="en-US" sz="3200" dirty="0"/>
            </a:br>
            <a:r>
              <a:rPr lang="en-US" sz="3200" dirty="0"/>
              <a:t>FSML</a:t>
            </a:r>
            <a:br>
              <a:rPr lang="en-US" sz="3200" dirty="0"/>
            </a:br>
            <a:r>
              <a:rPr lang="en-US" sz="3200" dirty="0"/>
              <a:t>Interpreters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3CF8048-59FA-EE42-84C5-DC7000C23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89777" y="0"/>
            <a:ext cx="8969938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1B5D54-B488-2B4C-AFC5-9305C1CB7EB2}"/>
              </a:ext>
            </a:extLst>
          </p:cNvPr>
          <p:cNvSpPr txBox="1"/>
          <p:nvPr/>
        </p:nvSpPr>
        <p:spPr>
          <a:xfrm>
            <a:off x="-8984" y="2603500"/>
            <a:ext cx="308977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Java Implementation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Code between braces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Execute action after matching everything earlier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action.text</a:t>
            </a:r>
            <a:r>
              <a:rPr lang="en-US" dirty="0"/>
              <a:t>: returns the terminal associated with the nonterminal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40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11" y="211418"/>
            <a:ext cx="2541589" cy="1769782"/>
          </a:xfrm>
        </p:spPr>
        <p:txBody>
          <a:bodyPr/>
          <a:lstStyle/>
          <a:p>
            <a:r>
              <a:rPr lang="en-US" sz="3200" dirty="0"/>
              <a:t>Building</a:t>
            </a:r>
            <a:br>
              <a:rPr lang="en-US" sz="3200" dirty="0"/>
            </a:br>
            <a:r>
              <a:rPr lang="en-US" sz="3200" dirty="0"/>
              <a:t>FSML</a:t>
            </a:r>
            <a:br>
              <a:rPr lang="en-US" sz="3200" dirty="0"/>
            </a:br>
            <a:r>
              <a:rPr lang="en-US" sz="3200" dirty="0"/>
              <a:t>Interpreters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3CF8048-59FA-EE42-84C5-DC7000C23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9777" y="0"/>
            <a:ext cx="8969938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1B5D54-B488-2B4C-AFC5-9305C1CB7EB2}"/>
              </a:ext>
            </a:extLst>
          </p:cNvPr>
          <p:cNvSpPr txBox="1"/>
          <p:nvPr/>
        </p:nvSpPr>
        <p:spPr>
          <a:xfrm>
            <a:off x="-8984" y="2603500"/>
            <a:ext cx="30897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@members</a:t>
            </a:r>
            <a:r>
              <a:rPr lang="en-US" dirty="0"/>
              <a:t>, line 3: create FSM object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Stored in attribute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fsm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getStates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getTransitions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/>
              <a:t>: retrieve collections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… then add new states, transitions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00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11" y="211418"/>
            <a:ext cx="2541589" cy="1769782"/>
          </a:xfrm>
        </p:spPr>
        <p:txBody>
          <a:bodyPr/>
          <a:lstStyle/>
          <a:p>
            <a:r>
              <a:rPr lang="en-US" sz="3200" dirty="0"/>
              <a:t>Python Version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63936D-0E94-B14A-8F5A-D719A98F0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489" y="211418"/>
            <a:ext cx="84328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299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905000"/>
            <a:ext cx="8946541" cy="4343399"/>
          </a:xfrm>
        </p:spPr>
        <p:txBody>
          <a:bodyPr/>
          <a:lstStyle/>
          <a:p>
            <a:r>
              <a:rPr lang="en-US" dirty="0"/>
              <a:t>Extend the </a:t>
            </a:r>
            <a:r>
              <a:rPr lang="en-US" dirty="0" err="1"/>
              <a:t>FsmlToObjects</a:t>
            </a:r>
            <a:r>
              <a:rPr lang="en-US" dirty="0"/>
              <a:t> code to notify the user of the following errors:</a:t>
            </a:r>
          </a:p>
          <a:p>
            <a:pPr lvl="1"/>
            <a:r>
              <a:rPr lang="en-US" dirty="0"/>
              <a:t>A state that has two transitions out where the transitions have the same  event</a:t>
            </a:r>
          </a:p>
          <a:p>
            <a:pPr lvl="1"/>
            <a:r>
              <a:rPr lang="en-US" dirty="0"/>
              <a:t>A state that cannot be reached</a:t>
            </a:r>
          </a:p>
          <a:p>
            <a:pPr lvl="1"/>
            <a:r>
              <a:rPr lang="en-US" dirty="0"/>
              <a:t>Failing to specify an initial state</a:t>
            </a:r>
          </a:p>
          <a:p>
            <a:pPr marL="57150" indent="0">
              <a:buNone/>
            </a:pPr>
            <a:r>
              <a:rPr lang="en-US" dirty="0"/>
              <a:t>Your implementation can be in Java or Python</a:t>
            </a:r>
          </a:p>
        </p:txBody>
      </p:sp>
    </p:spTree>
    <p:extLst>
      <p:ext uri="{BB962C8B-B14F-4D97-AF65-F5344CB8AC3E}">
        <p14:creationId xmlns:p14="http://schemas.microsoft.com/office/powerpoint/2010/main" val="184664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1BF5-28EA-7940-859C-6BA073599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D92A4-5234-5744-9C10-8D544D18C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 completed in one week</a:t>
            </a:r>
          </a:p>
          <a:p>
            <a:r>
              <a:rPr lang="en-US" dirty="0"/>
              <a:t>Build an ANTLR-based checker for the subset of Ruby (that you built a recursive descent parser for earlier)</a:t>
            </a:r>
          </a:p>
          <a:p>
            <a:pPr lvl="1"/>
            <a:r>
              <a:rPr lang="en-US" dirty="0"/>
              <a:t>The checker must have well-defined error messages for incorrect programs</a:t>
            </a:r>
          </a:p>
          <a:p>
            <a:pPr lvl="1"/>
            <a:r>
              <a:rPr lang="en-US" dirty="0"/>
              <a:t>Display a pretty-printed output for well-formed programs</a:t>
            </a:r>
          </a:p>
        </p:txBody>
      </p:sp>
    </p:spTree>
    <p:extLst>
      <p:ext uri="{BB962C8B-B14F-4D97-AF65-F5344CB8AC3E}">
        <p14:creationId xmlns:p14="http://schemas.microsoft.com/office/powerpoint/2010/main" val="385417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0660"/>
            <a:ext cx="8946541" cy="4977739"/>
          </a:xfrm>
        </p:spPr>
        <p:txBody>
          <a:bodyPr/>
          <a:lstStyle/>
          <a:p>
            <a:r>
              <a:rPr lang="en-US" dirty="0"/>
              <a:t>This will be a multi-week assignment with multiple deliverables</a:t>
            </a:r>
          </a:p>
          <a:p>
            <a:r>
              <a:rPr lang="en-US" dirty="0"/>
              <a:t>Week 1: build an ANTLR grammar for </a:t>
            </a:r>
            <a:r>
              <a:rPr lang="en-US"/>
              <a:t>a context-free </a:t>
            </a:r>
            <a:r>
              <a:rPr lang="en-US" dirty="0"/>
              <a:t>language</a:t>
            </a:r>
          </a:p>
          <a:p>
            <a:r>
              <a:rPr lang="en-US" dirty="0"/>
              <a:t>Week 2: Construct a checker for the grammar that would check both syntax and two additional properties</a:t>
            </a:r>
          </a:p>
          <a:p>
            <a:r>
              <a:rPr lang="en-US" dirty="0"/>
              <a:t>Week 3: Build an interpreter for the grammar that “executes” the CSL in some meaningful way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A CSL for drawing circles, lines, and groups of circles and lines on the screen</a:t>
            </a:r>
          </a:p>
          <a:p>
            <a:pPr lvl="1"/>
            <a:r>
              <a:rPr lang="en-US" dirty="0"/>
              <a:t>A CSL for a calculator with memory and at least one operation beyond +, -, *, / (as well as clear operations)</a:t>
            </a:r>
          </a:p>
          <a:p>
            <a:pPr lvl="1"/>
            <a:r>
              <a:rPr lang="en-US" dirty="0"/>
              <a:t>A CSL for displaying binary search trees </a:t>
            </a:r>
          </a:p>
        </p:txBody>
      </p:sp>
    </p:spTree>
    <p:extLst>
      <p:ext uri="{BB962C8B-B14F-4D97-AF65-F5344CB8AC3E}">
        <p14:creationId xmlns:p14="http://schemas.microsoft.com/office/powerpoint/2010/main" val="175091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043A-4899-834C-8577-794E99F73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4191"/>
          </a:xfrm>
        </p:spPr>
        <p:txBody>
          <a:bodyPr/>
          <a:lstStyle/>
          <a:p>
            <a:r>
              <a:rPr lang="en-US" dirty="0"/>
              <a:t>Automating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9E962-89B4-A245-9340-86C3FC543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20904"/>
            <a:ext cx="11262354" cy="5337096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  <a:buClr>
                <a:srgbClr val="ACD433"/>
              </a:buClr>
            </a:pPr>
            <a:r>
              <a:rPr lang="en-US" dirty="0">
                <a:solidFill>
                  <a:prstClr val="white"/>
                </a:solidFill>
              </a:rPr>
              <a:t>In code: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parse_expression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					void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parse_factor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parse_term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				  				  if (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next_token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== ‘(‘ ) {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while (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next_token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== ‘+’ ) {			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parse_expression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parse_term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							    if (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next_token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!= ‘)’ 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}												  fail();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											  } else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										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parse_constant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parse_term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							}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parse_factor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while (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next_token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== ‘*’ ) {				void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parse_constant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parse_factor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							  if ( !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isdigit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next_character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()) ) fail();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}											  while (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isdigit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next_character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()) 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											    advance();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										}</a:t>
            </a:r>
          </a:p>
          <a:p>
            <a:pPr lvl="0">
              <a:spcAft>
                <a:spcPts val="1200"/>
              </a:spcAft>
              <a:buClr>
                <a:srgbClr val="ACD433"/>
              </a:buClr>
            </a:pPr>
            <a:r>
              <a:rPr lang="en-US" dirty="0">
                <a:solidFill>
                  <a:prstClr val="white"/>
                </a:solidFill>
              </a:rPr>
              <a:t>Known as a </a:t>
            </a:r>
            <a:r>
              <a:rPr lang="en-US" i="1" dirty="0">
                <a:solidFill>
                  <a:schemeClr val="accent1"/>
                </a:solidFill>
              </a:rPr>
              <a:t>recursive descent parser</a:t>
            </a:r>
          </a:p>
          <a:p>
            <a:pPr lvl="0">
              <a:spcAft>
                <a:spcPts val="1200"/>
              </a:spcAft>
              <a:buClr>
                <a:srgbClr val="ACD433"/>
              </a:buClr>
            </a:pPr>
            <a:r>
              <a:rPr lang="en-US" dirty="0"/>
              <a:t>Note how </a:t>
            </a:r>
            <a:r>
              <a:rPr lang="en-US" dirty="0" err="1"/>
              <a:t>parse_expression</a:t>
            </a:r>
            <a:r>
              <a:rPr lang="en-US" dirty="0"/>
              <a:t>() ends up calling itself…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757C76-9E20-5F42-94A5-FE88E42C325E}"/>
              </a:ext>
            </a:extLst>
          </p:cNvPr>
          <p:cNvSpPr txBox="1"/>
          <p:nvPr/>
        </p:nvSpPr>
        <p:spPr>
          <a:xfrm>
            <a:off x="6277288" y="307512"/>
            <a:ext cx="4982895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-114300"/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 ‘+’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}*</a:t>
            </a:r>
            <a:endParaRPr lang="en-US" i="1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-114300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 →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‘*’ Factor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}*</a:t>
            </a:r>
            <a:endParaRPr lang="en-US" i="1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-114300"/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Constant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| ‘(‘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‘)’</a:t>
            </a:r>
          </a:p>
          <a:p>
            <a:pPr indent="-114300"/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Constant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[0-9]+</a:t>
            </a:r>
          </a:p>
        </p:txBody>
      </p:sp>
    </p:spTree>
    <p:extLst>
      <p:ext uri="{BB962C8B-B14F-4D97-AF65-F5344CB8AC3E}">
        <p14:creationId xmlns:p14="http://schemas.microsoft.com/office/powerpoint/2010/main" val="345657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AD8D4-1CEF-6A46-80A8-B72032F6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Automating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D8FCB-3C2F-F148-9A0F-4003DB086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331258"/>
            <a:ext cx="10017363" cy="5074023"/>
          </a:xfrm>
        </p:spPr>
        <p:txBody>
          <a:bodyPr>
            <a:normAutofit/>
          </a:bodyPr>
          <a:lstStyle/>
          <a:p>
            <a:r>
              <a:rPr lang="en-US" dirty="0"/>
              <a:t>See full implementation as simple-expr-</a:t>
            </a:r>
            <a:r>
              <a:rPr lang="en-US" dirty="0" err="1"/>
              <a:t>recognizer.cpp</a:t>
            </a:r>
            <a:r>
              <a:rPr lang="en-US" dirty="0"/>
              <a:t> in </a:t>
            </a:r>
            <a:r>
              <a:rPr lang="en-US" dirty="0">
                <a:hlinkClick r:id="rId2"/>
              </a:rPr>
              <a:t>samples</a:t>
            </a:r>
            <a:endParaRPr lang="en-US" dirty="0"/>
          </a:p>
          <a:p>
            <a:r>
              <a:rPr lang="en-US" dirty="0"/>
              <a:t>Recursive descent:</a:t>
            </a:r>
          </a:p>
          <a:p>
            <a:pPr lvl="1"/>
            <a:r>
              <a:rPr lang="en-US" dirty="0"/>
              <a:t>A function for each nonterminal</a:t>
            </a:r>
          </a:p>
          <a:p>
            <a:pPr lvl="1"/>
            <a:r>
              <a:rPr lang="en-US" dirty="0"/>
              <a:t>Direct translation of grammar to code</a:t>
            </a:r>
          </a:p>
          <a:p>
            <a:pPr lvl="1"/>
            <a:r>
              <a:rPr lang="en-US" dirty="0"/>
              <a:t>Has problems with left recursion; must refactor into right recursion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Easy to implement</a:t>
            </a:r>
          </a:p>
          <a:p>
            <a:pPr lvl="1"/>
            <a:r>
              <a:rPr lang="en-US" dirty="0"/>
              <a:t>No additional tools needed</a:t>
            </a:r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Lots of repeated code, difficult to validate</a:t>
            </a:r>
          </a:p>
          <a:p>
            <a:pPr lvl="1"/>
            <a:r>
              <a:rPr lang="en-US" dirty="0"/>
              <a:t>Does not scale well to large languages</a:t>
            </a:r>
          </a:p>
          <a:p>
            <a:r>
              <a:rPr lang="en-US" dirty="0"/>
              <a:t>Alternative: table-driven parsers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10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BEF8-972A-824D-8778-B799A0082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0659"/>
          </a:xfrm>
        </p:spPr>
        <p:txBody>
          <a:bodyPr/>
          <a:lstStyle/>
          <a:p>
            <a:r>
              <a:rPr lang="en-US" dirty="0"/>
              <a:t>Implementing the 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21C89-F2F4-DB46-804A-3B256EA3F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331259"/>
            <a:ext cx="8946541" cy="53991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simple-expr-</a:t>
            </a:r>
            <a:r>
              <a:rPr lang="en-US" dirty="0" err="1"/>
              <a:t>recognizer.cpp</a:t>
            </a:r>
            <a:r>
              <a:rPr lang="en-US" dirty="0"/>
              <a:t>: only states if expression legal or not</a:t>
            </a:r>
          </a:p>
          <a:p>
            <a:pPr lvl="1"/>
            <a:r>
              <a:rPr lang="en-US" dirty="0"/>
              <a:t>How often have you wanted to know if something was just legal?</a:t>
            </a:r>
          </a:p>
          <a:p>
            <a:r>
              <a:rPr lang="en-US" dirty="0"/>
              <a:t>How to extend to compute expressions?</a:t>
            </a:r>
          </a:p>
          <a:p>
            <a:pPr lvl="1"/>
            <a:r>
              <a:rPr lang="en-US" dirty="0"/>
              <a:t>We want a solution that’s robust enough to re-evaluate the expression over and over</a:t>
            </a:r>
          </a:p>
          <a:p>
            <a:pPr lvl="1"/>
            <a:r>
              <a:rPr lang="en-US" dirty="0"/>
              <a:t>This is looking towards compilation</a:t>
            </a:r>
          </a:p>
          <a:p>
            <a:pPr lvl="1"/>
            <a:r>
              <a:rPr lang="en-US" dirty="0"/>
              <a:t>It’s also what we want for word macros, animation scripts</a:t>
            </a:r>
          </a:p>
          <a:p>
            <a:pPr lvl="1"/>
            <a:r>
              <a:rPr lang="en-US" dirty="0"/>
              <a:t>Turnstile example: would want to execute the machine</a:t>
            </a:r>
          </a:p>
          <a:p>
            <a:r>
              <a:rPr lang="en-US" dirty="0"/>
              <a:t>Solution: create classes for each type of expression</a:t>
            </a:r>
          </a:p>
          <a:p>
            <a:pPr lvl="1"/>
            <a:r>
              <a:rPr lang="en-US" dirty="0"/>
              <a:t>See simple-</a:t>
            </a:r>
            <a:r>
              <a:rPr lang="en-US" dirty="0" err="1"/>
              <a:t>expr.cpp</a:t>
            </a:r>
            <a:r>
              <a:rPr lang="en-US" dirty="0"/>
              <a:t> in </a:t>
            </a:r>
            <a:r>
              <a:rPr lang="en-US" dirty="0">
                <a:hlinkClick r:id="rId3"/>
              </a:rPr>
              <a:t>samples</a:t>
            </a:r>
            <a:endParaRPr lang="en-US" dirty="0"/>
          </a:p>
          <a:p>
            <a:pPr lvl="1"/>
            <a:r>
              <a:rPr lang="en-US" dirty="0"/>
              <a:t>Note must separate elements with spaces: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( 3 + 4 ) * 5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expr.cpp</a:t>
            </a:r>
            <a:r>
              <a:rPr lang="en-US" dirty="0">
                <a:latin typeface="Century Gothic" panose="020B0502020202020204" pitchFamily="34" charset="0"/>
                <a:cs typeface="Consolas" panose="020B0609020204030204" pitchFamily="49" charset="0"/>
              </a:rPr>
              <a:t> in </a:t>
            </a:r>
            <a:r>
              <a:rPr lang="en-US" dirty="0">
                <a:hlinkClick r:id="rId3"/>
              </a:rPr>
              <a:t>samples</a:t>
            </a:r>
            <a:r>
              <a:rPr lang="en-US" dirty="0"/>
              <a:t>: adds subtraction, division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/>
              <a:t>Mixing evaluation with parsing makes it clear we</a:t>
            </a:r>
          </a:p>
          <a:p>
            <a:pPr marL="0" indent="0">
              <a:buNone/>
            </a:pPr>
            <a:r>
              <a:rPr lang="en-US" dirty="0"/>
              <a:t>     need a better way!</a:t>
            </a:r>
          </a:p>
          <a:p>
            <a:pPr lvl="1"/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12AADAE-1A82-5A4A-9343-631897837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140" y="2932716"/>
            <a:ext cx="2503673" cy="3895575"/>
          </a:xfrm>
          <a:prstGeom prst="rect">
            <a:avLst/>
          </a:prstGeom>
          <a:solidFill>
            <a:schemeClr val="accent5">
              <a:alpha val="77000"/>
            </a:schemeClr>
          </a:solidFill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87248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9EC82-B96A-134D-8AE5-EE0C036E4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YUML for diagram (</a:t>
            </a:r>
            <a:r>
              <a:rPr lang="en-US" dirty="0" err="1"/>
              <a:t>yuml.org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6C48A-F9E5-9647-9416-1B2B61615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[Expression]^[Value]</a:t>
            </a:r>
          </a:p>
          <a:p>
            <a:pPr marL="0" indent="0">
              <a:buNone/>
            </a:pPr>
            <a:r>
              <a:rPr lang="en-US" dirty="0"/>
              <a:t>[Expression]^[</a:t>
            </a:r>
            <a:r>
              <a:rPr lang="en-US" dirty="0" err="1"/>
              <a:t>BinaryExpression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BinaryExpression</a:t>
            </a:r>
            <a:r>
              <a:rPr lang="en-US" dirty="0"/>
              <a:t>]^[Add]</a:t>
            </a:r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BinaryExpression</a:t>
            </a:r>
            <a:r>
              <a:rPr lang="en-US" dirty="0"/>
              <a:t>]^[Multiply]</a:t>
            </a:r>
          </a:p>
          <a:p>
            <a:pPr marL="0" indent="0">
              <a:buNone/>
            </a:pPr>
            <a:r>
              <a:rPr lang="en-US" dirty="0"/>
              <a:t>[&lt;&lt;Abstract&gt;&gt;;Expression|+value();+</a:t>
            </a:r>
            <a:r>
              <a:rPr lang="en-US" dirty="0" err="1"/>
              <a:t>toString</a:t>
            </a:r>
            <a:r>
              <a:rPr lang="en-US" dirty="0"/>
              <a:t>()]</a:t>
            </a:r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BinaryExpression</a:t>
            </a:r>
            <a:r>
              <a:rPr lang="en-US" dirty="0"/>
              <a:t>]-left&gt;[Expression]</a:t>
            </a:r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BinaryExpression</a:t>
            </a:r>
            <a:r>
              <a:rPr lang="en-US" dirty="0"/>
              <a:t>]-.   right&gt;[Expression]</a:t>
            </a:r>
          </a:p>
        </p:txBody>
      </p:sp>
    </p:spTree>
    <p:extLst>
      <p:ext uri="{BB962C8B-B14F-4D97-AF65-F5344CB8AC3E}">
        <p14:creationId xmlns:p14="http://schemas.microsoft.com/office/powerpoint/2010/main" val="121197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0660"/>
            <a:ext cx="8946541" cy="4977739"/>
          </a:xfrm>
        </p:spPr>
        <p:txBody>
          <a:bodyPr>
            <a:normAutofit/>
          </a:bodyPr>
          <a:lstStyle/>
          <a:p>
            <a:r>
              <a:rPr lang="en-US" dirty="0"/>
              <a:t>Build a parser for directions</a:t>
            </a:r>
          </a:p>
          <a:p>
            <a:pPr lvl="1"/>
            <a:r>
              <a:rPr lang="en-US" dirty="0"/>
              <a:t>go left, right, straight 3 blocks, then left</a:t>
            </a:r>
          </a:p>
          <a:p>
            <a:pPr lvl="1"/>
            <a:r>
              <a:rPr lang="en-US" dirty="0"/>
              <a:t>Grammar:</a:t>
            </a:r>
          </a:p>
          <a:p>
            <a:pPr lvl="2"/>
            <a:r>
              <a:rPr lang="en-US" dirty="0"/>
              <a:t>Directions -&gt; ‘go’ </a:t>
            </a:r>
            <a:r>
              <a:rPr lang="en-US" dirty="0" err="1"/>
              <a:t>SegmentDirection</a:t>
            </a:r>
            <a:r>
              <a:rPr lang="en-US" dirty="0"/>
              <a:t> </a:t>
            </a:r>
            <a:r>
              <a:rPr lang="en-US" dirty="0" err="1"/>
              <a:t>CantMiss</a:t>
            </a:r>
            <a:endParaRPr lang="en-US" dirty="0"/>
          </a:p>
          <a:p>
            <a:pPr lvl="2"/>
            <a:r>
              <a:rPr lang="en-US" dirty="0" err="1"/>
              <a:t>SegmentDirection</a:t>
            </a:r>
            <a:r>
              <a:rPr lang="en-US" dirty="0"/>
              <a:t> -&gt; Segment { ‘,’ Segment }* ‘.’</a:t>
            </a:r>
          </a:p>
          <a:p>
            <a:pPr lvl="2"/>
            <a:r>
              <a:rPr lang="en-US" dirty="0"/>
              <a:t>Segment -&gt; ‘left’ | ‘right’ | ‘straight’ Number ‘blocks’ | </a:t>
            </a:r>
            <a:r>
              <a:rPr lang="en-US" dirty="0" err="1"/>
              <a:t>StopAt</a:t>
            </a:r>
            <a:endParaRPr lang="en-US" dirty="0"/>
          </a:p>
          <a:p>
            <a:pPr lvl="2"/>
            <a:r>
              <a:rPr lang="en-US" dirty="0"/>
              <a:t>Number -&gt; [0-9]+</a:t>
            </a:r>
          </a:p>
          <a:p>
            <a:pPr lvl="2"/>
            <a:r>
              <a:rPr lang="en-US" dirty="0" err="1"/>
              <a:t>StopAt</a:t>
            </a:r>
            <a:r>
              <a:rPr lang="en-US" dirty="0"/>
              <a:t> -&gt;  ‘stop’ ‘at’ (‘sign’ | ’light’ | ‘destination’)</a:t>
            </a:r>
          </a:p>
          <a:p>
            <a:pPr lvl="2"/>
            <a:r>
              <a:rPr lang="en-US" dirty="0" err="1"/>
              <a:t>CantMiss</a:t>
            </a:r>
            <a:r>
              <a:rPr lang="en-US" dirty="0"/>
              <a:t> -&gt; ‘you’ ‘cannot’ ‘miss’ ‘it’ ‘.’ | ‘and’ ‘you’ ‘are’ ‘there’ ‘.’</a:t>
            </a:r>
          </a:p>
          <a:p>
            <a:pPr lvl="1"/>
            <a:r>
              <a:rPr lang="en-US" dirty="0"/>
              <a:t>Sample:</a:t>
            </a:r>
          </a:p>
          <a:p>
            <a:pPr lvl="2"/>
            <a:r>
              <a:rPr lang="en-US" dirty="0"/>
              <a:t>go left, straight 3 blocks, right, stop at light. you cannot miss it.</a:t>
            </a:r>
          </a:p>
          <a:p>
            <a:pPr lvl="1"/>
            <a:r>
              <a:rPr lang="en-US" dirty="0"/>
              <a:t>Assume have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next_token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lang="en-US" dirty="0"/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advance();</a:t>
            </a:r>
            <a:r>
              <a:rPr lang="en-US" dirty="0"/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bool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next_token_is_number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457200" lvl="1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				 fail(“message”); expect(target);</a:t>
            </a:r>
            <a:endParaRPr lang="en-US" i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888282-1153-4285-B37A-0FB53E9D5816}"/>
              </a:ext>
            </a:extLst>
          </p:cNvPr>
          <p:cNvSpPr txBox="1"/>
          <p:nvPr/>
        </p:nvSpPr>
        <p:spPr>
          <a:xfrm>
            <a:off x="7054945" y="285530"/>
            <a:ext cx="4831772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Assumptions: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/>
              <a:t>next_token</a:t>
            </a:r>
            <a:r>
              <a:rPr lang="en-US" sz="1400" dirty="0"/>
              <a:t> returns an entire terminal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it does not advance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returns null if at end of input; use to check 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advance moves to the next terminal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expect(target): </a:t>
            </a:r>
          </a:p>
          <a:p>
            <a:pPr lvl="1"/>
            <a:r>
              <a:rPr lang="en-US" sz="1400" dirty="0"/>
              <a:t>if </a:t>
            </a:r>
            <a:r>
              <a:rPr lang="en-US" sz="1400" dirty="0" err="1"/>
              <a:t>next_token</a:t>
            </a:r>
            <a:r>
              <a:rPr lang="en-US" sz="1400" dirty="0"/>
              <a:t>() == target then advance</a:t>
            </a:r>
          </a:p>
          <a:p>
            <a:pPr lvl="1"/>
            <a:r>
              <a:rPr lang="en-US" sz="1400" dirty="0"/>
              <a:t>else fail</a:t>
            </a:r>
            <a:r>
              <a:rPr lang="en-US" sz="1400"/>
              <a:t>(“missing </a:t>
            </a:r>
            <a:r>
              <a:rPr lang="en-US" sz="1400" dirty="0"/>
              <a:t>“+ target)</a:t>
            </a:r>
          </a:p>
        </p:txBody>
      </p:sp>
    </p:spTree>
    <p:extLst>
      <p:ext uri="{BB962C8B-B14F-4D97-AF65-F5344CB8AC3E}">
        <p14:creationId xmlns:p14="http://schemas.microsoft.com/office/powerpoint/2010/main" val="247178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1295401"/>
            <a:ext cx="4396339" cy="49609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class, done in small teams: build a recursive descent parser for Ruby statements: handle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 x &gt; 0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  while y &gt; 0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    print y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    y = y - 1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  end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  print x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elif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z &gt; 0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  print a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else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  print x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end</a:t>
            </a:r>
          </a:p>
          <a:p>
            <a:pPr marL="457200" lvl="1" indent="0">
              <a:buNone/>
            </a:pPr>
            <a:r>
              <a:rPr lang="en-US" dirty="0"/>
              <a:t>	 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498EC-B316-C648-9F3A-11DCB36AF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2347" y="1295401"/>
            <a:ext cx="4396341" cy="4635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Specifically:</a:t>
            </a:r>
          </a:p>
          <a:p>
            <a:r>
              <a:rPr lang="en-US" dirty="0"/>
              <a:t>Tests for if, while are always “if variable &gt; 0”</a:t>
            </a:r>
          </a:p>
          <a:p>
            <a:r>
              <a:rPr lang="en-US" dirty="0"/>
              <a:t>Assignment is always “x = constant” or “x = x +/- constant”</a:t>
            </a:r>
          </a:p>
          <a:p>
            <a:r>
              <a:rPr lang="en-US" dirty="0"/>
              <a:t>Print always prints a single variable</a:t>
            </a:r>
          </a:p>
          <a:p>
            <a:r>
              <a:rPr lang="en-US" dirty="0"/>
              <a:t>Ensure end always matches</a:t>
            </a:r>
          </a:p>
          <a:p>
            <a:r>
              <a:rPr lang="en-US" dirty="0"/>
              <a:t>No functions, no other statement types</a:t>
            </a:r>
          </a:p>
        </p:txBody>
      </p:sp>
    </p:spTree>
    <p:extLst>
      <p:ext uri="{BB962C8B-B14F-4D97-AF65-F5344CB8AC3E}">
        <p14:creationId xmlns:p14="http://schemas.microsoft.com/office/powerpoint/2010/main" val="51343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{B6067732-8AA0-0C42-8A5B-AF0222ABE580}tf10001062</Template>
  <TotalTime>5345</TotalTime>
  <Words>3604</Words>
  <Application>Microsoft Office PowerPoint</Application>
  <PresentationFormat>Widescreen</PresentationFormat>
  <Paragraphs>504</Paragraphs>
  <Slides>36</Slides>
  <Notes>8</Notes>
  <HiddenSlides>10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Century Gothic</vt:lpstr>
      <vt:lpstr>Consolas</vt:lpstr>
      <vt:lpstr>Courier New</vt:lpstr>
      <vt:lpstr>Wingdings</vt:lpstr>
      <vt:lpstr>Wingdings 3</vt:lpstr>
      <vt:lpstr>Ion</vt:lpstr>
      <vt:lpstr>CS 3040</vt:lpstr>
      <vt:lpstr>How to (automate) parsing?</vt:lpstr>
      <vt:lpstr>Automating parsing</vt:lpstr>
      <vt:lpstr>Automating parsing</vt:lpstr>
      <vt:lpstr>Automating parsing</vt:lpstr>
      <vt:lpstr>Implementing the rest</vt:lpstr>
      <vt:lpstr>YUML for diagram (yuml.org)</vt:lpstr>
      <vt:lpstr>Exercise</vt:lpstr>
      <vt:lpstr>Exercise</vt:lpstr>
      <vt:lpstr>Additional exercise</vt:lpstr>
      <vt:lpstr>How to parse without recursive descent?</vt:lpstr>
      <vt:lpstr>PowerPoint Presentation</vt:lpstr>
      <vt:lpstr>PowerPoint Presentation</vt:lpstr>
      <vt:lpstr>Top-Down Parser Algorithm</vt:lpstr>
      <vt:lpstr>Top-down acceptance – Example </vt:lpstr>
      <vt:lpstr>Top-down acceptance – Implementation </vt:lpstr>
      <vt:lpstr>Top Down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Bottom-up acceptance – Example </vt:lpstr>
      <vt:lpstr>PowerPoint Presentation</vt:lpstr>
      <vt:lpstr>PowerPoint Presentation</vt:lpstr>
      <vt:lpstr>PowerPoint Presentation</vt:lpstr>
      <vt:lpstr>PowerPoint Presentation</vt:lpstr>
      <vt:lpstr>Building Parsers</vt:lpstr>
      <vt:lpstr>Semantic Actions</vt:lpstr>
      <vt:lpstr>Building FSML Interpreters </vt:lpstr>
      <vt:lpstr>Building FSML Interpreters </vt:lpstr>
      <vt:lpstr>Python Version</vt:lpstr>
      <vt:lpstr>In-Class Exercise</vt:lpstr>
      <vt:lpstr>Assignment 6</vt:lpstr>
      <vt:lpstr>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Hasker, Dr. Robert</dc:creator>
  <cp:lastModifiedBy>Hasker, Robert</cp:lastModifiedBy>
  <cp:revision>239</cp:revision>
  <dcterms:created xsi:type="dcterms:W3CDTF">2019-08-24T17:23:26Z</dcterms:created>
  <dcterms:modified xsi:type="dcterms:W3CDTF">2022-10-13T20:24:34Z</dcterms:modified>
</cp:coreProperties>
</file>