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sldIdLst>
    <p:sldId id="256" r:id="rId2"/>
    <p:sldId id="283" r:id="rId3"/>
    <p:sldId id="284" r:id="rId4"/>
    <p:sldId id="285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4" autoAdjust="0"/>
    <p:restoredTop sz="94409"/>
  </p:normalViewPr>
  <p:slideViewPr>
    <p:cSldViewPr snapToGrid="0" snapToObjects="1">
      <p:cViewPr varScale="1">
        <p:scale>
          <a:sx n="94" d="100"/>
          <a:sy n="94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with (), (()), (())((())), (, ()(, ())) </a:t>
            </a:r>
          </a:p>
          <a:p>
            <a:r>
              <a:rPr lang="en-US" dirty="0"/>
              <a:t>Note EOF ensures will find error if end in unmatched right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 there’s an action, but it’s true any time there’s an empty production with * or 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aculty-web.msoe.edu/hasker/cs3040/samples/antl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Languages &amp; Translators</a:t>
            </a:r>
          </a:p>
          <a:p>
            <a:r>
              <a:rPr lang="en-US" dirty="0"/>
              <a:t>Note 10: ANTLR							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54699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Robert Hasker, 2020</a:t>
            </a:r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484547" cy="770964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41930"/>
            <a:ext cx="8946541" cy="4863352"/>
          </a:xfrm>
        </p:spPr>
        <p:txBody>
          <a:bodyPr/>
          <a:lstStyle/>
          <a:p>
            <a:r>
              <a:rPr lang="en-US" dirty="0"/>
              <a:t>Sum a list of numbers</a:t>
            </a:r>
          </a:p>
          <a:p>
            <a:pPr lvl="1"/>
            <a:r>
              <a:rPr lang="en-US" dirty="0"/>
              <a:t>Numbers separated by commas</a:t>
            </a:r>
          </a:p>
          <a:p>
            <a:pPr lvl="1"/>
            <a:r>
              <a:rPr lang="en-US" dirty="0"/>
              <a:t>Word “add” is at the start</a:t>
            </a:r>
          </a:p>
          <a:p>
            <a:pPr lvl="1"/>
            <a:r>
              <a:rPr lang="en-US" dirty="0"/>
              <a:t>Print the sum at the end</a:t>
            </a:r>
          </a:p>
          <a:p>
            <a:r>
              <a:rPr lang="en-US" dirty="0"/>
              <a:t>Grammar?</a:t>
            </a:r>
          </a:p>
          <a:p>
            <a:pPr lvl="1"/>
            <a:r>
              <a:rPr lang="en-US" dirty="0"/>
              <a:t>Example: ”add 5, 3, 12, -24”</a:t>
            </a:r>
          </a:p>
          <a:p>
            <a:pPr lvl="1"/>
            <a:r>
              <a:rPr lang="en-US" dirty="0"/>
              <a:t>Assume all numbers are integers; extending to floats another exercise</a:t>
            </a:r>
          </a:p>
          <a:p>
            <a:r>
              <a:rPr lang="en-US" dirty="0"/>
              <a:t>Question: how to get the value of a token?</a:t>
            </a:r>
          </a:p>
          <a:p>
            <a:pPr lvl="1"/>
            <a:r>
              <a:rPr lang="en-US" dirty="0"/>
              <a:t>Solution: can use the .text attribute of the token: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0E7CA-2BF8-3042-8A2D-BE0D6BAD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199" y="2615795"/>
            <a:ext cx="3022600" cy="130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01288-86F7-3D48-AF07-8B084DDF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5192426"/>
            <a:ext cx="6172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Last Major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41930"/>
            <a:ext cx="8946541" cy="4863352"/>
          </a:xfrm>
        </p:spPr>
        <p:txBody>
          <a:bodyPr/>
          <a:lstStyle/>
          <a:p>
            <a:r>
              <a:rPr lang="en-US" dirty="0"/>
              <a:t>Rewrite your building example using ANTLR</a:t>
            </a:r>
          </a:p>
          <a:p>
            <a:r>
              <a:rPr lang="en-US" dirty="0"/>
              <a:t>Submit an evidence document showing your solution works (along with source files)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1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515543" cy="663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ANTLR: specify grammar</a:t>
            </a:r>
          </a:p>
          <a:p>
            <a:pPr lvl="1"/>
            <a:r>
              <a:rPr lang="en-US" dirty="0"/>
              <a:t>non-terminals: lower case</a:t>
            </a:r>
          </a:p>
          <a:p>
            <a:pPr lvl="1"/>
            <a:r>
              <a:rPr lang="en-US" dirty="0"/>
              <a:t>terminals: upper case</a:t>
            </a:r>
          </a:p>
          <a:p>
            <a:pPr lvl="1"/>
            <a:r>
              <a:rPr lang="en-US" dirty="0"/>
              <a:t>WS: whitespace (to be ignored)</a:t>
            </a:r>
          </a:p>
          <a:p>
            <a:pPr lvl="2"/>
            <a:r>
              <a:rPr lang="en-US" dirty="0"/>
              <a:t>Note could extend this to comments, other details</a:t>
            </a:r>
          </a:p>
          <a:p>
            <a:r>
              <a:rPr lang="en-US" dirty="0"/>
              <a:t>Adding actions</a:t>
            </a:r>
          </a:p>
          <a:p>
            <a:pPr lvl="1"/>
            <a:r>
              <a:rPr lang="en-US" dirty="0"/>
              <a:t>Each action: code executed when recognize a symbol </a:t>
            </a:r>
            <a:r>
              <a:rPr lang="en-US"/>
              <a:t>(typically non-terminals)</a:t>
            </a:r>
            <a:endParaRPr lang="en-US" dirty="0"/>
          </a:p>
          <a:p>
            <a:r>
              <a:rPr lang="en-US" dirty="0"/>
              <a:t>Computing values in actions</a:t>
            </a:r>
          </a:p>
          <a:p>
            <a:pPr lvl="1"/>
            <a:r>
              <a:rPr lang="en-US" dirty="0"/>
              <a:t>Specify return value (with type) for production</a:t>
            </a:r>
          </a:p>
          <a:p>
            <a:pPr lvl="1"/>
            <a:r>
              <a:rPr lang="en-US" dirty="0"/>
              <a:t>Use that value in productions computing new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9AC8-3691-8B4E-B29B-9ADC3F10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8ADC-5FF7-4446-A266-DCD455A8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10441596" cy="5074023"/>
          </a:xfrm>
        </p:spPr>
        <p:txBody>
          <a:bodyPr>
            <a:normAutofit/>
          </a:bodyPr>
          <a:lstStyle/>
          <a:p>
            <a:r>
              <a:rPr lang="en-US" dirty="0"/>
              <a:t>Introduced earlier; now covering in depth</a:t>
            </a:r>
          </a:p>
          <a:p>
            <a:r>
              <a:rPr lang="en-US" dirty="0"/>
              <a:t>Earlier ANTLR file: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Lower case text: non-terminals</a:t>
            </a:r>
          </a:p>
          <a:p>
            <a:r>
              <a:rPr lang="en-US" dirty="0"/>
              <a:t>Capital letters: terminals</a:t>
            </a:r>
          </a:p>
          <a:p>
            <a:r>
              <a:rPr lang="en-US" dirty="0"/>
              <a:t>Uses : instead of -&gt;</a:t>
            </a:r>
          </a:p>
          <a:p>
            <a:r>
              <a:rPr lang="en-US" dirty="0"/>
              <a:t>Semicolon marks end of production – makes it easier to catch ANTLR errors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4A378ED-8D5A-8642-8C3A-CFEB60D7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12" y="1791463"/>
            <a:ext cx="6012012" cy="2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F0F0-1024-124B-BA65-B6A78D27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4" y="378577"/>
            <a:ext cx="6755588" cy="795314"/>
          </a:xfrm>
        </p:spPr>
        <p:txBody>
          <a:bodyPr/>
          <a:lstStyle/>
          <a:p>
            <a:r>
              <a:rPr lang="en-US" dirty="0"/>
              <a:t>A simple ANTLR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544C-5340-A24C-8906-D6AC21CD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95" y="1204299"/>
            <a:ext cx="7294408" cy="5387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Matched parentheses:</a:t>
            </a:r>
          </a:p>
          <a:p>
            <a:pPr lvl="1"/>
            <a:r>
              <a:rPr lang="en-US" dirty="0" err="1"/>
              <a:t>MatchedParens</a:t>
            </a:r>
            <a:r>
              <a:rPr lang="en-US" dirty="0"/>
              <a:t> -&gt; Nested</a:t>
            </a:r>
          </a:p>
          <a:p>
            <a:pPr lvl="1"/>
            <a:r>
              <a:rPr lang="en-US" dirty="0"/>
              <a:t>Nested -&gt; ‘(‘ Nested ‘)’ Nested</a:t>
            </a:r>
          </a:p>
          <a:p>
            <a:pPr lvl="1"/>
            <a:r>
              <a:rPr lang="en-US" dirty="0"/>
              <a:t>Nested -&gt; </a:t>
            </a:r>
            <a:r>
              <a:rPr lang="en-US" dirty="0" err="1"/>
              <a:t>ε</a:t>
            </a:r>
            <a:endParaRPr lang="en-US" dirty="0"/>
          </a:p>
          <a:p>
            <a:r>
              <a:rPr lang="en-US" i="1" dirty="0"/>
              <a:t>draw tree for   </a:t>
            </a:r>
            <a:r>
              <a:rPr lang="en-US" dirty="0"/>
              <a:t>(())()</a:t>
            </a:r>
          </a:p>
          <a:p>
            <a:r>
              <a:rPr lang="en-US" dirty="0"/>
              <a:t>ANTLR spec:</a:t>
            </a:r>
          </a:p>
          <a:p>
            <a:pPr lvl="1"/>
            <a:r>
              <a:rPr lang="en-US" dirty="0"/>
              <a:t>Name of grammar; must match file name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parens.g4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Core Grammar, using : for -&gt;, ; to mark end of productions</a:t>
            </a:r>
          </a:p>
          <a:p>
            <a:pPr lvl="1"/>
            <a:r>
              <a:rPr lang="en-US" dirty="0"/>
              <a:t>empty: it’s easier to make empty productions explicit</a:t>
            </a:r>
          </a:p>
          <a:p>
            <a:pPr lvl="1"/>
            <a:r>
              <a:rPr lang="en-US" dirty="0"/>
              <a:t>LPAREN, RPAREN: regular expressions for tokens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channel (HIDDEN)</a:t>
            </a:r>
            <a:r>
              <a:rPr lang="en-US" dirty="0"/>
              <a:t>: boilerplate for ignoring whitespace (here: spaces, returns, newlines, tabs)</a:t>
            </a:r>
          </a:p>
          <a:p>
            <a:pPr lvl="2"/>
            <a:r>
              <a:rPr lang="en-US" dirty="0"/>
              <a:t>The WS name is a convention</a:t>
            </a:r>
          </a:p>
          <a:p>
            <a:pPr lvl="2"/>
            <a:r>
              <a:rPr lang="en-US" dirty="0"/>
              <a:t>Could add REs for comments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59356-1E7B-744E-A91C-96C21002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675" y="138666"/>
            <a:ext cx="3997132" cy="65957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60B3D5-8075-A94E-BD24-642F4A09A10C}"/>
              </a:ext>
            </a:extLst>
          </p:cNvPr>
          <p:cNvCxnSpPr>
            <a:cxnSpLocks/>
          </p:cNvCxnSpPr>
          <p:nvPr/>
        </p:nvCxnSpPr>
        <p:spPr>
          <a:xfrm flipV="1">
            <a:off x="5555713" y="378577"/>
            <a:ext cx="2537962" cy="3153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5D77D056-DDB6-2140-B80F-FEAD787249CD}"/>
              </a:ext>
            </a:extLst>
          </p:cNvPr>
          <p:cNvSpPr/>
          <p:nvPr/>
        </p:nvSpPr>
        <p:spPr>
          <a:xfrm>
            <a:off x="7685903" y="790832"/>
            <a:ext cx="407772" cy="28791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1CE5FE-88F3-4A47-924C-6784DA904305}"/>
              </a:ext>
            </a:extLst>
          </p:cNvPr>
          <p:cNvCxnSpPr>
            <a:cxnSpLocks/>
          </p:cNvCxnSpPr>
          <p:nvPr/>
        </p:nvCxnSpPr>
        <p:spPr>
          <a:xfrm flipV="1">
            <a:off x="6294701" y="2247495"/>
            <a:ext cx="1317063" cy="1697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5C3CD5-5F84-5049-9D9F-7AF03E8D0C03}"/>
              </a:ext>
            </a:extLst>
          </p:cNvPr>
          <p:cNvCxnSpPr>
            <a:cxnSpLocks/>
          </p:cNvCxnSpPr>
          <p:nvPr/>
        </p:nvCxnSpPr>
        <p:spPr>
          <a:xfrm flipV="1">
            <a:off x="7129852" y="3042751"/>
            <a:ext cx="1060239" cy="1532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Making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36" y="1223682"/>
            <a:ext cx="10627686" cy="54819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Code available at </a:t>
            </a:r>
            <a:r>
              <a:rPr lang="en-US" dirty="0">
                <a:hlinkClick r:id="rId2"/>
              </a:rPr>
              <a:t>https://faculty-web.msoe.edu/hasker/cs3040/samples/antlr/</a:t>
            </a:r>
            <a:endParaRPr lang="en-US" dirty="0"/>
          </a:p>
          <a:p>
            <a:r>
              <a:rPr lang="en-US" dirty="0"/>
              <a:t>First, execute command to generate ANTLR parser code: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antlr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Dlanguage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=Python3 parens.g4</a:t>
            </a:r>
          </a:p>
          <a:p>
            <a:pPr lvl="2"/>
            <a:r>
              <a:rPr lang="en-US" dirty="0">
                <a:cs typeface="Consolas" panose="020B0609020204030204" pitchFamily="49" charset="0"/>
              </a:rPr>
              <a:t>Default: generates Java code</a:t>
            </a:r>
          </a:p>
          <a:p>
            <a:pPr lvl="1"/>
            <a:r>
              <a:rPr lang="en-US" dirty="0">
                <a:latin typeface="+mn-lt"/>
                <a:cs typeface="Consolas" panose="020B0609020204030204" pitchFamily="49" charset="0"/>
              </a:rPr>
              <a:t>this command creates .</a:t>
            </a:r>
            <a:r>
              <a:rPr lang="en-US" dirty="0" err="1">
                <a:latin typeface="+mn-lt"/>
                <a:cs typeface="Consolas" panose="020B0609020204030204" pitchFamily="49" charset="0"/>
              </a:rPr>
              <a:t>interp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and .tokens files – ignore these</a:t>
            </a:r>
          </a:p>
          <a:p>
            <a:pPr lvl="1"/>
            <a:r>
              <a:rPr lang="en-US" dirty="0">
                <a:latin typeface="+mn-lt"/>
                <a:cs typeface="Consolas" panose="020B0609020204030204" pitchFamily="49" charset="0"/>
              </a:rPr>
              <a:t>it also creates code: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parensLexer.py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parensListener.py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parensParser.py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>
                <a:cs typeface="Consolas" panose="020B0609020204030204" pitchFamily="49" charset="0"/>
              </a:rPr>
              <a:t>Ignore the details of these files, but will have to create driver that uses it</a:t>
            </a:r>
          </a:p>
          <a:p>
            <a:r>
              <a:rPr lang="en-US" dirty="0"/>
              <a:t>Need a driver to run the parser</a:t>
            </a:r>
          </a:p>
          <a:p>
            <a:r>
              <a:rPr lang="en-US" dirty="0"/>
              <a:t>Imports – boilerplate for projects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match.py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use grammar name in place of “</a:t>
            </a:r>
            <a:r>
              <a:rPr lang="en-US" dirty="0" err="1"/>
              <a:t>parens</a:t>
            </a:r>
            <a:r>
              <a:rPr lang="en-US" dirty="0"/>
              <a:t>” </a:t>
            </a:r>
          </a:p>
          <a:p>
            <a:pPr lvl="1"/>
            <a:r>
              <a:rPr lang="en-US" dirty="0"/>
              <a:t>This is what ties your code to the code generated by ANTLR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A572D-8609-2848-9D43-B6DE6450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856" y="3790123"/>
            <a:ext cx="6933116" cy="2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Making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87" y="1292411"/>
            <a:ext cx="4531685" cy="5267738"/>
          </a:xfrm>
        </p:spPr>
        <p:txBody>
          <a:bodyPr/>
          <a:lstStyle/>
          <a:p>
            <a:r>
              <a:rPr lang="en-US" dirty="0"/>
              <a:t>Code to drive the parser</a:t>
            </a:r>
          </a:p>
          <a:p>
            <a:r>
              <a:rPr lang="en-US" dirty="0"/>
              <a:t>First part: read from file or stdin</a:t>
            </a:r>
          </a:p>
          <a:p>
            <a:r>
              <a:rPr lang="en-US" dirty="0"/>
              <a:t>Initialize </a:t>
            </a:r>
            <a:r>
              <a:rPr lang="en-US" dirty="0" err="1"/>
              <a:t>lexer</a:t>
            </a:r>
            <a:r>
              <a:rPr lang="en-US" dirty="0"/>
              <a:t>, stream, parser</a:t>
            </a:r>
          </a:p>
          <a:p>
            <a:r>
              <a:rPr lang="en-US" dirty="0" err="1"/>
              <a:t>BailErrorStrategy</a:t>
            </a:r>
            <a:r>
              <a:rPr lang="en-US" dirty="0"/>
              <a:t>: force exit on error, otherwise continues to find errors</a:t>
            </a:r>
          </a:p>
          <a:p>
            <a:r>
              <a:rPr lang="en-US" dirty="0" err="1"/>
              <a:t>parser.matched_parens</a:t>
            </a:r>
            <a:r>
              <a:rPr lang="en-US" dirty="0"/>
              <a:t>() – executes top-level production in grammar</a:t>
            </a:r>
          </a:p>
          <a:p>
            <a:r>
              <a:rPr lang="en-US" dirty="0" err="1"/>
              <a:t>ParseCancellationException</a:t>
            </a:r>
            <a:r>
              <a:rPr lang="en-US" dirty="0"/>
              <a:t> – catch the error thrown on syntax error</a:t>
            </a:r>
          </a:p>
          <a:p>
            <a:r>
              <a:rPr lang="en-US" dirty="0"/>
              <a:t>Run: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match.py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+mn-lt"/>
                <a:cs typeface="Consolas" panose="020B0609020204030204" pitchFamily="49" charset="0"/>
              </a:rPr>
              <a:t>Test: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 ()  (())  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25539-92D6-9848-B019-123C1422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61" y="673100"/>
            <a:ext cx="6202017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Adding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41930"/>
            <a:ext cx="10686535" cy="4863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Capturing a grammar is not very useful...</a:t>
            </a:r>
          </a:p>
          <a:p>
            <a:r>
              <a:rPr lang="en-US" dirty="0"/>
              <a:t>Need to add actions</a:t>
            </a:r>
          </a:p>
          <a:p>
            <a:pPr lvl="1"/>
            <a:r>
              <a:rPr lang="en-US" dirty="0"/>
              <a:t>Using the fact that ANTLR produces bottom-up parsers with shift/reduce steps</a:t>
            </a:r>
          </a:p>
          <a:p>
            <a:r>
              <a:rPr lang="en-US" dirty="0"/>
              <a:t>First example: count the depth of (matched) parentheses</a:t>
            </a:r>
          </a:p>
          <a:p>
            <a:pPr lvl="1"/>
            <a:r>
              <a:rPr lang="en-US" dirty="0"/>
              <a:t>Examples: depth of ‘()’: 1, ‘(())’: 2,  ”( () (()) )”: 3</a:t>
            </a:r>
          </a:p>
          <a:p>
            <a:r>
              <a:rPr lang="en-US" dirty="0"/>
              <a:t>Key: suppose have a production</a:t>
            </a:r>
          </a:p>
          <a:p>
            <a:pPr lvl="1"/>
            <a:r>
              <a:rPr lang="en-US" dirty="0"/>
              <a:t>a: b c {code} ;</a:t>
            </a:r>
          </a:p>
          <a:p>
            <a:pPr lvl="1"/>
            <a:r>
              <a:rPr lang="en-US" dirty="0"/>
              <a:t>When reduce b and c to a, executes code</a:t>
            </a:r>
          </a:p>
          <a:p>
            <a:pPr lvl="1"/>
            <a:r>
              <a:rPr lang="en-US" dirty="0"/>
              <a:t>Simpler view: when </a:t>
            </a:r>
            <a:r>
              <a:rPr lang="en-US" i="1" dirty="0"/>
              <a:t>recognizes</a:t>
            </a:r>
            <a:r>
              <a:rPr lang="en-US" dirty="0"/>
              <a:t> the b and c, execute the code</a:t>
            </a:r>
          </a:p>
          <a:p>
            <a:r>
              <a:rPr lang="en-US" dirty="0"/>
              <a:t>Can also put code inside a production</a:t>
            </a:r>
          </a:p>
          <a:p>
            <a:pPr lvl="1"/>
            <a:r>
              <a:rPr lang="en-US" dirty="0"/>
              <a:t>a: b {code1} c {code2} ;</a:t>
            </a:r>
          </a:p>
          <a:p>
            <a:pPr lvl="1"/>
            <a:r>
              <a:rPr lang="en-US" dirty="0"/>
              <a:t>Execute code1 when recognize the b, code2 after recognizing the 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For example...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2" y="1541930"/>
            <a:ext cx="4270235" cy="4863352"/>
          </a:xfrm>
        </p:spPr>
        <p:txBody>
          <a:bodyPr/>
          <a:lstStyle/>
          <a:p>
            <a:r>
              <a:rPr lang="en-US" dirty="0"/>
              <a:t>Change the </a:t>
            </a:r>
            <a:r>
              <a:rPr lang="en-US" dirty="0" err="1"/>
              <a:t>parens</a:t>
            </a:r>
            <a:r>
              <a:rPr lang="en-US" dirty="0"/>
              <a:t> parser to report matches</a:t>
            </a:r>
          </a:p>
          <a:p>
            <a:r>
              <a:rPr lang="en-US" dirty="0"/>
              <a:t>The tokens (LPAREN, RPAREN, WS) are unchanged</a:t>
            </a:r>
          </a:p>
          <a:p>
            <a:pPr lvl="1"/>
            <a:r>
              <a:rPr lang="en-US" dirty="0"/>
              <a:t>Can put actions with those, but generally only non-terminals have actions</a:t>
            </a:r>
          </a:p>
          <a:p>
            <a:r>
              <a:rPr lang="en-US" dirty="0"/>
              <a:t>main (online): simply prints “all done matching” at end</a:t>
            </a:r>
          </a:p>
          <a:p>
            <a:r>
              <a:rPr lang="en-US" dirty="0"/>
              <a:t>Running: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AAD625-79C6-C44F-98AD-A902A10F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62" y="253892"/>
            <a:ext cx="6540500" cy="557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3B88B-AF40-4648-BFB0-01A6C4565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900" y="4709404"/>
            <a:ext cx="3287944" cy="20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Computing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41930"/>
            <a:ext cx="8946541" cy="4863352"/>
          </a:xfrm>
        </p:spPr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noisy_matchParser.py</a:t>
            </a:r>
            <a:r>
              <a:rPr lang="en-US" dirty="0"/>
              <a:t> – note each action embedded in bigger code</a:t>
            </a:r>
          </a:p>
          <a:p>
            <a:pPr lvl="1"/>
            <a:r>
              <a:rPr lang="en-US" dirty="0"/>
              <a:t>May be able to use global variables to communicate between productions, but it is not robust</a:t>
            </a:r>
          </a:p>
          <a:p>
            <a:r>
              <a:rPr lang="en-US" dirty="0"/>
              <a:t>Solution: have each production return a result</a:t>
            </a:r>
          </a:p>
          <a:p>
            <a:r>
              <a:rPr lang="en-US" dirty="0"/>
              <a:t>Review paren_count.g4</a:t>
            </a:r>
          </a:p>
          <a:p>
            <a:pPr lvl="1"/>
            <a:r>
              <a:rPr lang="en-US" dirty="0"/>
              <a:t>productions return depth</a:t>
            </a:r>
          </a:p>
          <a:p>
            <a:pPr lvl="1"/>
            <a:r>
              <a:rPr lang="en-US" dirty="0"/>
              <a:t>int: simply documentation; it’s not checked</a:t>
            </a:r>
          </a:p>
          <a:p>
            <a:pPr lvl="2"/>
            <a:r>
              <a:rPr lang="en-US" dirty="0"/>
              <a:t>But useful documentation!!</a:t>
            </a:r>
          </a:p>
          <a:p>
            <a:pPr lvl="1"/>
            <a:r>
              <a:rPr lang="en-US" dirty="0"/>
              <a:t>If the returned result is x, set it using $x = ...</a:t>
            </a:r>
          </a:p>
          <a:p>
            <a:pPr lvl="1"/>
            <a:r>
              <a:rPr lang="en-US" dirty="0"/>
              <a:t>Use $ to refer to nonterminal, .depth to get the depth</a:t>
            </a:r>
          </a:p>
          <a:p>
            <a:pPr lvl="1"/>
            <a:r>
              <a:rPr lang="en-US" dirty="0"/>
              <a:t>See code online</a:t>
            </a:r>
          </a:p>
        </p:txBody>
      </p:sp>
    </p:spTree>
    <p:extLst>
      <p:ext uri="{BB962C8B-B14F-4D97-AF65-F5344CB8AC3E}">
        <p14:creationId xmlns:p14="http://schemas.microsoft.com/office/powerpoint/2010/main" val="99557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986E-DE61-C74F-9DDE-B147828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964"/>
          </a:xfrm>
        </p:spPr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9DAB-C3E3-9644-9F2A-F2C5108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06252"/>
            <a:ext cx="10795023" cy="5551748"/>
          </a:xfrm>
        </p:spPr>
        <p:txBody>
          <a:bodyPr>
            <a:normAutofit/>
          </a:bodyPr>
          <a:lstStyle/>
          <a:p>
            <a:r>
              <a:rPr lang="en-US" dirty="0"/>
              <a:t>Note no spaces between { and Python code</a:t>
            </a:r>
          </a:p>
          <a:p>
            <a:pPr lvl="1"/>
            <a:r>
              <a:rPr lang="en-US" dirty="0"/>
              <a:t>Whitespace is copied over, invalidating indentation</a:t>
            </a:r>
          </a:p>
          <a:p>
            <a:pPr lvl="1"/>
            <a:r>
              <a:rPr lang="en-US" dirty="0"/>
              <a:t>Use ; for multiple steps, call functions for complex actions</a:t>
            </a:r>
          </a:p>
          <a:p>
            <a:r>
              <a:rPr lang="en-US" dirty="0"/>
              <a:t>Epsilon rules with *, + can create problems: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Message from ANTLR: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Removing the * works, but there may be other, less obvious cases; get help (</a:t>
            </a:r>
            <a:r>
              <a:rPr lang="en-US" dirty="0" err="1"/>
              <a:t>eg</a:t>
            </a:r>
            <a:r>
              <a:rPr lang="en-US" dirty="0"/>
              <a:t>, SO)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D3FCA-55FE-8348-9022-25A3AF9F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75" y="2996211"/>
            <a:ext cx="5854700" cy="212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88B8E-77CA-3442-A88D-D56A43E2A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275" y="5625605"/>
            <a:ext cx="7988300" cy="72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F5A611-46A6-4840-B18F-4B325B777B2E}"/>
              </a:ext>
            </a:extLst>
          </p:cNvPr>
          <p:cNvSpPr txBox="1"/>
          <p:nvPr/>
        </p:nvSpPr>
        <p:spPr>
          <a:xfrm>
            <a:off x="8726220" y="4932444"/>
            <a:ext cx="325397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*: Kleene Closure Operator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C30EB1-A03C-E349-9456-F1A3D60EFA30}"/>
              </a:ext>
            </a:extLst>
          </p:cNvPr>
          <p:cNvCxnSpPr>
            <a:cxnSpLocks/>
          </p:cNvCxnSpPr>
          <p:nvPr/>
        </p:nvCxnSpPr>
        <p:spPr>
          <a:xfrm flipH="1">
            <a:off x="9252488" y="5244674"/>
            <a:ext cx="708740" cy="6136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5793</TotalTime>
  <Words>887</Words>
  <Application>Microsoft Macintosh PowerPoint</Application>
  <PresentationFormat>Widescreen</PresentationFormat>
  <Paragraphs>132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Consolas</vt:lpstr>
      <vt:lpstr>Wingdings 3</vt:lpstr>
      <vt:lpstr>Ion</vt:lpstr>
      <vt:lpstr>CS 3040</vt:lpstr>
      <vt:lpstr>ANTLR</vt:lpstr>
      <vt:lpstr>A simple ANTLR grammar</vt:lpstr>
      <vt:lpstr>Making it work</vt:lpstr>
      <vt:lpstr>Making it work</vt:lpstr>
      <vt:lpstr>Adding Actions</vt:lpstr>
      <vt:lpstr>For example...</vt:lpstr>
      <vt:lpstr>Computing Results</vt:lpstr>
      <vt:lpstr>Caveats</vt:lpstr>
      <vt:lpstr>Exercise</vt:lpstr>
      <vt:lpstr>Last Major Assignment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Dr. Robert</cp:lastModifiedBy>
  <cp:revision>124</cp:revision>
  <dcterms:created xsi:type="dcterms:W3CDTF">2019-08-24T17:23:26Z</dcterms:created>
  <dcterms:modified xsi:type="dcterms:W3CDTF">2021-01-26T21:49:57Z</dcterms:modified>
</cp:coreProperties>
</file>