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95" r:id="rId4"/>
    <p:sldId id="259" r:id="rId5"/>
    <p:sldId id="260" r:id="rId6"/>
    <p:sldId id="290" r:id="rId7"/>
    <p:sldId id="297" r:id="rId8"/>
    <p:sldId id="262" r:id="rId9"/>
    <p:sldId id="296" r:id="rId10"/>
    <p:sldId id="263" r:id="rId11"/>
    <p:sldId id="264" r:id="rId12"/>
    <p:sldId id="292" r:id="rId13"/>
    <p:sldId id="275" r:id="rId14"/>
    <p:sldId id="266" r:id="rId15"/>
    <p:sldId id="267" r:id="rId16"/>
    <p:sldId id="293" r:id="rId17"/>
    <p:sldId id="265" r:id="rId18"/>
    <p:sldId id="277" r:id="rId19"/>
    <p:sldId id="278" r:id="rId20"/>
    <p:sldId id="271" r:id="rId21"/>
    <p:sldId id="274" r:id="rId22"/>
    <p:sldId id="288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ker, Dr. Robert" initials="HDR" lastIdx="1" clrIdx="0">
    <p:extLst>
      <p:ext uri="{19B8F6BF-5375-455C-9EA6-DF929625EA0E}">
        <p15:presenceInfo xmlns:p15="http://schemas.microsoft.com/office/powerpoint/2012/main" userId="Hasker, Dr. Robert" providerId="None"/>
      </p:ext>
    </p:extLst>
  </p:cmAuthor>
  <p:cmAuthor id="2" name="Blessing, Dawn" initials="BD" lastIdx="2" clrIdx="1">
    <p:extLst>
      <p:ext uri="{19B8F6BF-5375-455C-9EA6-DF929625EA0E}">
        <p15:presenceInfo xmlns:p15="http://schemas.microsoft.com/office/powerpoint/2012/main" userId="S::blessingdm@msoe.edu::dd667d5d-8040-4579-9732-dff548a33d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/>
    <p:restoredTop sz="81912" autoAdjust="0"/>
  </p:normalViewPr>
  <p:slideViewPr>
    <p:cSldViewPr snapToGrid="0" snapToObjects="1">
      <p:cViewPr varScale="1">
        <p:scale>
          <a:sx n="60" d="100"/>
          <a:sy n="60" d="100"/>
        </p:scale>
        <p:origin x="57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D046-1080-E741-AC3B-BFF2A50DC05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0ABF-810F-7847-BA46-F60F2418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-&gt; </a:t>
            </a:r>
            <a:r>
              <a:rPr lang="en-US" dirty="0" err="1"/>
              <a:t>pred</a:t>
            </a:r>
            <a:r>
              <a:rPr lang="en-US" dirty="0"/>
              <a:t>(if(true, </a:t>
            </a:r>
            <a:r>
              <a:rPr lang="en-US" dirty="0" err="1"/>
              <a:t>succ</a:t>
            </a:r>
            <a:r>
              <a:rPr lang="en-US" dirty="0"/>
              <a:t>(zero), zero) -&gt; </a:t>
            </a:r>
            <a:r>
              <a:rPr lang="en-US" dirty="0" err="1"/>
              <a:t>pred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(zero)) -&gt;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y = eval(x) =&gt; y &gt;= 0: that is, eval(x) is always greater than or equal to zero (reading =&gt; as ‘implies’). It’s true because if result &lt; 0, result is changed to 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8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zero -&gt; zero: means you can’t reduce zero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 is always a constant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switch to true, false just makes it more consistent with modern programming...</a:t>
            </a:r>
          </a:p>
          <a:p>
            <a:r>
              <a:rPr lang="en-US" dirty="0"/>
              <a:t>(The 0/1 sort of works at the machine level, but note that true is ANY non-zero value, so there isn’t a unique “true” in machine 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6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9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155885-E235-9745-B873-3E2DA346069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2E64-AF80-7442-9B69-60E1B637E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3040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D4E7C-A228-0A43-9377-0EE82B1DC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Programming Languages &amp; Translators</a:t>
            </a:r>
          </a:p>
          <a:p>
            <a:r>
              <a:rPr lang="en-US"/>
              <a:t>Note 11: </a:t>
            </a:r>
            <a:r>
              <a:rPr lang="en-US" dirty="0"/>
              <a:t>Operational Semantics									Ch.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E51D0-CEC3-1D4E-A9FC-EE69554576BB}"/>
              </a:ext>
            </a:extLst>
          </p:cNvPr>
          <p:cNvSpPr txBox="1"/>
          <p:nvPr/>
        </p:nvSpPr>
        <p:spPr>
          <a:xfrm>
            <a:off x="10546998" y="6581001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Robert Hasker, 2020</a:t>
            </a:r>
          </a:p>
        </p:txBody>
      </p:sp>
    </p:spTree>
    <p:extLst>
      <p:ext uri="{BB962C8B-B14F-4D97-AF65-F5344CB8AC3E}">
        <p14:creationId xmlns:p14="http://schemas.microsoft.com/office/powerpoint/2010/main" val="14527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More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/>
          <a:lstStyle/>
          <a:p>
            <a:r>
              <a:rPr lang="en-US" dirty="0"/>
              <a:t>Important: must be consistent on use of metavariables: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99B32E8-505F-47E7-ACBE-847618BE7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54666"/>
              </p:ext>
            </p:extLst>
          </p:nvPr>
        </p:nvGraphicFramePr>
        <p:xfrm>
          <a:off x="1213458" y="1912012"/>
          <a:ext cx="10064142" cy="2773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727">
                  <a:extLst>
                    <a:ext uri="{9D8B030D-6E8A-4147-A177-3AD203B41FA5}">
                      <a16:colId xmlns:a16="http://schemas.microsoft.com/office/drawing/2014/main" val="2310727157"/>
                    </a:ext>
                  </a:extLst>
                </a:gridCol>
                <a:gridCol w="2127019">
                  <a:extLst>
                    <a:ext uri="{9D8B030D-6E8A-4147-A177-3AD203B41FA5}">
                      <a16:colId xmlns:a16="http://schemas.microsoft.com/office/drawing/2014/main" val="3212384322"/>
                    </a:ext>
                  </a:extLst>
                </a:gridCol>
                <a:gridCol w="6775396">
                  <a:extLst>
                    <a:ext uri="{9D8B030D-6E8A-4147-A177-3AD203B41FA5}">
                      <a16:colId xmlns:a16="http://schemas.microsoft.com/office/drawing/2014/main" val="3189170030"/>
                    </a:ext>
                  </a:extLst>
                </a:gridCol>
              </a:tblGrid>
              <a:tr h="8668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Meta-Variable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Purpose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766943"/>
                  </a:ext>
                </a:extLst>
              </a:tr>
              <a:tr h="190678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expr</a:t>
                      </a:r>
                    </a:p>
                    <a:p>
                      <a:r>
                        <a:rPr lang="en-US" sz="2000" i="1" dirty="0" err="1">
                          <a:solidFill>
                            <a:schemeClr val="tx1"/>
                          </a:solidFill>
                        </a:rPr>
                        <a:t>nat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bool</a:t>
                      </a:r>
                    </a:p>
                    <a:p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  <a:p>
                      <a:r>
                        <a:rPr lang="en-US" sz="2000" i="1" dirty="0" err="1">
                          <a:solidFill>
                            <a:schemeClr val="tx1"/>
                          </a:solidFill>
                        </a:rPr>
                        <a:t>stmt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Expressions according to the abstract syntax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Natural numbers, i.e.,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zero, </a:t>
                      </a:r>
                      <a:r>
                        <a:rPr lang="en-US" sz="2000" i="1" dirty="0" err="1">
                          <a:solidFill>
                            <a:schemeClr val="tx1"/>
                          </a:solidFill>
                        </a:rPr>
                        <a:t>succ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(zero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),…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Boolean values, i.e., true and false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Values, i.e., Boolean values and natural numbers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 statement in an imperative language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2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AD6235-32BF-4257-A219-42C2C8A6ACF6}"/>
              </a:ext>
            </a:extLst>
          </p:cNvPr>
          <p:cNvSpPr txBox="1"/>
          <p:nvPr/>
        </p:nvSpPr>
        <p:spPr>
          <a:xfrm>
            <a:off x="1213458" y="5051904"/>
            <a:ext cx="2907619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 [SUCC]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CFFF6-7E7A-463D-99C9-83A61E5FB6FC}"/>
              </a:ext>
            </a:extLst>
          </p:cNvPr>
          <p:cNvSpPr txBox="1"/>
          <p:nvPr/>
        </p:nvSpPr>
        <p:spPr>
          <a:xfrm>
            <a:off x="4525333" y="4848675"/>
            <a:ext cx="5659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By these rules,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 is any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 is a specific number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That is, if e evaluates to n, then successor of e evaluates to successor of n</a:t>
            </a:r>
          </a:p>
        </p:txBody>
      </p:sp>
    </p:spTree>
    <p:extLst>
      <p:ext uri="{BB962C8B-B14F-4D97-AF65-F5344CB8AC3E}">
        <p14:creationId xmlns:p14="http://schemas.microsoft.com/office/powerpoint/2010/main" val="41202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77819"/>
            <a:ext cx="9404723" cy="663563"/>
          </a:xfrm>
        </p:spPr>
        <p:txBody>
          <a:bodyPr/>
          <a:lstStyle/>
          <a:p>
            <a:r>
              <a:rPr lang="en-US" dirty="0"/>
              <a:t>All inference rules for BTL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722" y="6393530"/>
            <a:ext cx="8946541" cy="663563"/>
          </a:xfrm>
        </p:spPr>
        <p:txBody>
          <a:bodyPr>
            <a:normAutofit/>
          </a:bodyPr>
          <a:lstStyle/>
          <a:p>
            <a:r>
              <a:rPr lang="en-US" dirty="0"/>
              <a:t>Note: the ad hoc semantics used 0, 1; this version uses true and 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3224E-9184-4998-A6EC-245AC1CF9332}"/>
              </a:ext>
            </a:extLst>
          </p:cNvPr>
          <p:cNvSpPr txBox="1"/>
          <p:nvPr/>
        </p:nvSpPr>
        <p:spPr>
          <a:xfrm>
            <a:off x="1365004" y="1311623"/>
            <a:ext cx="4134096" cy="423474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			[TRUE]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[FALSE]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 			[ZERO]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lnSpc>
                <a:spcPct val="107000"/>
              </a:lnSpc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e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        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[SUCC] 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+ 1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lnSpc>
                <a:spcPct val="107000"/>
              </a:lnSpc>
            </a:pP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  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[PRED1]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pred(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lnSpc>
                <a:spcPct val="107000"/>
              </a:lnSpc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m &gt; 0, n = m-1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[PRED2]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82B02-E492-41D9-B010-1F9D5580981E}"/>
              </a:ext>
            </a:extLst>
          </p:cNvPr>
          <p:cNvSpPr txBox="1"/>
          <p:nvPr/>
        </p:nvSpPr>
        <p:spPr>
          <a:xfrm>
            <a:off x="6039096" y="1589649"/>
            <a:ext cx="5092700" cy="36786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   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[ISZER01]</a:t>
            </a:r>
          </a:p>
          <a:p>
            <a:pPr lvl="1">
              <a:lnSpc>
                <a:spcPct val="107000"/>
              </a:lnSpc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iszero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lnSpc>
                <a:spcPct val="107000"/>
              </a:lnSpc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n, n &gt; 0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[ISZER02]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iszero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</a:p>
          <a:p>
            <a:pPr lvl="1">
              <a:lnSpc>
                <a:spcPct val="107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</a:t>
            </a:r>
            <a:r>
              <a:rPr lang="en-US" sz="20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     	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[IF1]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if(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</a:t>
            </a:r>
            <a:r>
              <a:rPr lang="en-US" sz="20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 	       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[IF2]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if (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AD5DBC-AB51-0A47-95BF-5259CCF974BA}"/>
              </a:ext>
            </a:extLst>
          </p:cNvPr>
          <p:cNvSpPr/>
          <p:nvPr/>
        </p:nvSpPr>
        <p:spPr>
          <a:xfrm>
            <a:off x="1460500" y="2122026"/>
            <a:ext cx="4134096" cy="367869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E2A64-DE43-D54F-A987-6F6783762552}"/>
              </a:ext>
            </a:extLst>
          </p:cNvPr>
          <p:cNvSpPr txBox="1"/>
          <p:nvPr/>
        </p:nvSpPr>
        <p:spPr>
          <a:xfrm>
            <a:off x="5196133" y="5728207"/>
            <a:ext cx="501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rules were introduced back in slide 5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1F51B4-CB0D-0947-8CE8-D3608A8344EE}"/>
              </a:ext>
            </a:extLst>
          </p:cNvPr>
          <p:cNvCxnSpPr>
            <a:cxnSpLocks/>
          </p:cNvCxnSpPr>
          <p:nvPr/>
        </p:nvCxnSpPr>
        <p:spPr>
          <a:xfrm flipH="1" flipV="1">
            <a:off x="4929189" y="5380497"/>
            <a:ext cx="418301" cy="3477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5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Proof trees: multi-step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/>
          <a:lstStyle/>
          <a:p>
            <a:r>
              <a:rPr lang="en-US" dirty="0"/>
              <a:t>Known as derivation trees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trees capture a particular execution of the code</a:t>
            </a:r>
          </a:p>
          <a:p>
            <a:r>
              <a:rPr lang="en-US" dirty="0"/>
              <a:t>Bottom: original input; top: nodes that evaluate to themselves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EF148-2AF8-7246-B7D4-4BBD76C79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72" y="1847850"/>
            <a:ext cx="7924800" cy="3162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524AF-828F-A346-A54F-C34335D90943}"/>
              </a:ext>
            </a:extLst>
          </p:cNvPr>
          <p:cNvSpPr txBox="1"/>
          <p:nvPr/>
        </p:nvSpPr>
        <p:spPr>
          <a:xfrm>
            <a:off x="9028112" y="240575"/>
            <a:ext cx="2700840" cy="2950872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Semantics rules used:</a:t>
            </a:r>
          </a:p>
          <a:p>
            <a:pPr>
              <a:lnSpc>
                <a:spcPct val="107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 			[ZERO]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07000"/>
              </a:lnSpc>
            </a:pPr>
            <a:r>
              <a:rPr lang="en-US" sz="1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m, n = m - 1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[PRED2]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>
              <a:lnSpc>
                <a:spcPct val="107000"/>
              </a:lnSpc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      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[ISZER01]</a:t>
            </a:r>
          </a:p>
          <a:p>
            <a:pPr>
              <a:lnSpc>
                <a:spcPct val="107000"/>
              </a:lnSpc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iszero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true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</a:t>
            </a:r>
            <a:r>
              <a:rPr lang="en-US" sz="14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   </a:t>
            </a:r>
            <a:r>
              <a:rPr lang="en-US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[IF1]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if(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B0A44B-7EB2-E1F2-09E8-E4775B3DAC5D}"/>
              </a:ext>
            </a:extLst>
          </p:cNvPr>
          <p:cNvSpPr/>
          <p:nvPr/>
        </p:nvSpPr>
        <p:spPr>
          <a:xfrm>
            <a:off x="5751994" y="2331626"/>
            <a:ext cx="413456" cy="4678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EB46E-9C07-5C40-5081-54AB48492B86}"/>
              </a:ext>
            </a:extLst>
          </p:cNvPr>
          <p:cNvSpPr/>
          <p:nvPr/>
        </p:nvSpPr>
        <p:spPr>
          <a:xfrm>
            <a:off x="3011348" y="3102015"/>
            <a:ext cx="413456" cy="3617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B06F12-FAD5-9CE3-F689-999EB83AC5E1}"/>
              </a:ext>
            </a:extLst>
          </p:cNvPr>
          <p:cNvSpPr/>
          <p:nvPr/>
        </p:nvSpPr>
        <p:spPr>
          <a:xfrm>
            <a:off x="2332322" y="2430685"/>
            <a:ext cx="413456" cy="354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6C549-80D7-B7EC-70F5-7A17D165AACB}"/>
              </a:ext>
            </a:extLst>
          </p:cNvPr>
          <p:cNvSpPr/>
          <p:nvPr/>
        </p:nvSpPr>
        <p:spPr>
          <a:xfrm>
            <a:off x="6151633" y="3063866"/>
            <a:ext cx="413456" cy="4678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630C5-950E-B79A-274D-FA718490EBC3}"/>
              </a:ext>
            </a:extLst>
          </p:cNvPr>
          <p:cNvSpPr/>
          <p:nvPr/>
        </p:nvSpPr>
        <p:spPr>
          <a:xfrm>
            <a:off x="5738176" y="3670888"/>
            <a:ext cx="2504123" cy="5582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82306B-93AD-9F9B-AF0F-35D64290DCFB}"/>
              </a:ext>
            </a:extLst>
          </p:cNvPr>
          <p:cNvSpPr/>
          <p:nvPr/>
        </p:nvSpPr>
        <p:spPr>
          <a:xfrm>
            <a:off x="6511489" y="4330862"/>
            <a:ext cx="413456" cy="354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F38920-6D36-4E1C-0A8E-C70CC86657E5}"/>
              </a:ext>
            </a:extLst>
          </p:cNvPr>
          <p:cNvSpPr/>
          <p:nvPr/>
        </p:nvSpPr>
        <p:spPr>
          <a:xfrm>
            <a:off x="6565089" y="3148275"/>
            <a:ext cx="617315" cy="3185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77819"/>
            <a:ext cx="9404723" cy="663563"/>
          </a:xfrm>
        </p:spPr>
        <p:txBody>
          <a:bodyPr/>
          <a:lstStyle/>
          <a:p>
            <a:r>
              <a:rPr lang="en-US" dirty="0"/>
              <a:t>Implementing 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20" y="4826000"/>
            <a:ext cx="6356313" cy="1754181"/>
          </a:xfrm>
        </p:spPr>
        <p:txBody>
          <a:bodyPr>
            <a:normAutofit/>
          </a:bodyPr>
          <a:lstStyle/>
          <a:p>
            <a:r>
              <a:rPr lang="en-US" dirty="0"/>
              <a:t>That is, the implementation </a:t>
            </a:r>
            <a:r>
              <a:rPr lang="en-US" i="1" dirty="0"/>
              <a:t>is</a:t>
            </a:r>
            <a:r>
              <a:rPr lang="en-US" dirty="0"/>
              <a:t> the ad-hoc semantics we introduced earlier</a:t>
            </a:r>
          </a:p>
          <a:p>
            <a:pPr lvl="1"/>
            <a:r>
              <a:rPr lang="en-US" dirty="0"/>
              <a:t>a direct translation </a:t>
            </a:r>
            <a:r>
              <a:rPr lang="en-US"/>
              <a:t>into Python...</a:t>
            </a:r>
            <a:endParaRPr lang="en-US" dirty="0"/>
          </a:p>
          <a:p>
            <a:r>
              <a:rPr lang="en-US" dirty="0"/>
              <a:t>However, this version easier to reason with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3B450-1BD4-A64C-970F-06D513C3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2" y="0"/>
            <a:ext cx="531018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F00806-57CC-4A45-9C2D-7299792260EC}"/>
              </a:ext>
            </a:extLst>
          </p:cNvPr>
          <p:cNvSpPr txBox="1"/>
          <p:nvPr/>
        </p:nvSpPr>
        <p:spPr>
          <a:xfrm>
            <a:off x="156660" y="1050011"/>
            <a:ext cx="2700840" cy="344741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	 		[TRUE]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	 		[FALSE]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	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[ZERO]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1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e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         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[SUCC] 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n+1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  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[PRED1]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pred(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1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m&gt;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0___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[PRED2]</a:t>
            </a:r>
          </a:p>
          <a:p>
            <a:pPr>
              <a:lnSpc>
                <a:spcPct val="107000"/>
              </a:lnSpc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pred(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- 1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35B80-38B6-9745-AEB2-9C9F88FDE027}"/>
              </a:ext>
            </a:extLst>
          </p:cNvPr>
          <p:cNvSpPr txBox="1"/>
          <p:nvPr/>
        </p:nvSpPr>
        <p:spPr>
          <a:xfrm>
            <a:off x="2929854" y="1050011"/>
            <a:ext cx="3879604" cy="3350597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  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[ISZER01]</a:t>
            </a:r>
          </a:p>
          <a:p>
            <a:pPr>
              <a:lnSpc>
                <a:spcPct val="107000"/>
              </a:lnSpc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iszero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1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n &gt; 0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[ISZER02]</a:t>
            </a:r>
          </a:p>
          <a:p>
            <a:pPr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iszero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</a:p>
          <a:p>
            <a:pPr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</a:t>
            </a:r>
            <a:r>
              <a:rPr lang="en-US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m &gt; 0, </a:t>
            </a: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[IF1]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if(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</a:t>
            </a:r>
            <a:r>
              <a:rPr lang="en-US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   	         </a:t>
            </a: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	[IF2]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if (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000" baseline="-2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B8EF3-20BA-0841-813D-391AED8DA421}"/>
              </a:ext>
            </a:extLst>
          </p:cNvPr>
          <p:cNvSpPr txBox="1"/>
          <p:nvPr/>
        </p:nvSpPr>
        <p:spPr>
          <a:xfrm>
            <a:off x="3169179" y="3105834"/>
            <a:ext cx="65998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Semantics: requirements document for compiler writer!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Bonus: can reason about the document</a:t>
            </a:r>
          </a:p>
        </p:txBody>
      </p:sp>
    </p:spTree>
    <p:extLst>
      <p:ext uri="{BB962C8B-B14F-4D97-AF65-F5344CB8AC3E}">
        <p14:creationId xmlns:p14="http://schemas.microsoft.com/office/powerpoint/2010/main" val="24332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BB5D9B-F45D-4758-9423-F24044EB70E3}"/>
              </a:ext>
            </a:extLst>
          </p:cNvPr>
          <p:cNvSpPr txBox="1"/>
          <p:nvPr/>
        </p:nvSpPr>
        <p:spPr>
          <a:xfrm>
            <a:off x="455258" y="1216340"/>
            <a:ext cx="5816955" cy="5530873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accent3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 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skip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[SKIP] 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	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m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[ASSIGN]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assign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(x, 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 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[SEQ]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m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seq (s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true   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[IF1]  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if(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false    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[IF2]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(e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en-US" sz="2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if(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seq(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while(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s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)), skip)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[WHILE]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while(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E728F1-FE9A-9C42-9E1D-E58ED5741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77003"/>
              </p:ext>
            </p:extLst>
          </p:nvPr>
        </p:nvGraphicFramePr>
        <p:xfrm>
          <a:off x="9890126" y="4310785"/>
          <a:ext cx="2039937" cy="2389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568">
                  <a:extLst>
                    <a:ext uri="{9D8B030D-6E8A-4147-A177-3AD203B41FA5}">
                      <a16:colId xmlns:a16="http://schemas.microsoft.com/office/drawing/2014/main" val="1910997435"/>
                    </a:ext>
                  </a:extLst>
                </a:gridCol>
                <a:gridCol w="1109369">
                  <a:extLst>
                    <a:ext uri="{9D8B030D-6E8A-4147-A177-3AD203B41FA5}">
                      <a16:colId xmlns:a16="http://schemas.microsoft.com/office/drawing/2014/main" val="84823179"/>
                    </a:ext>
                  </a:extLst>
                </a:gridCol>
              </a:tblGrid>
              <a:tr h="796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Meta-variable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146891"/>
                  </a:ext>
                </a:extLst>
              </a:tr>
              <a:tr h="1592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stmt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expr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store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157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06F697-2F31-774C-9C1C-EC0243A9F6E4}"/>
              </a:ext>
            </a:extLst>
          </p:cNvPr>
          <p:cNvSpPr txBox="1"/>
          <p:nvPr/>
        </p:nvSpPr>
        <p:spPr>
          <a:xfrm>
            <a:off x="2157413" y="110787"/>
            <a:ext cx="9198553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Semantics of simple imperative programs 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(BIPL: Basic Imperative Programming Language)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82CBE-A534-4241-88EF-F8AA5669665C}"/>
              </a:ext>
            </a:extLst>
          </p:cNvPr>
          <p:cNvSpPr txBox="1"/>
          <p:nvPr/>
        </p:nvSpPr>
        <p:spPr>
          <a:xfrm>
            <a:off x="6375046" y="1099254"/>
            <a:ext cx="5816954" cy="289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earlier: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Execution of statement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with...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m: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of the store before execution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’: the store after execution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Evaluation of expression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the evaluation result and m as the store</a:t>
            </a:r>
          </a:p>
        </p:txBody>
      </p:sp>
    </p:spTree>
    <p:extLst>
      <p:ext uri="{BB962C8B-B14F-4D97-AF65-F5344CB8AC3E}">
        <p14:creationId xmlns:p14="http://schemas.microsoft.com/office/powerpoint/2010/main" val="369008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62667"/>
            <a:ext cx="10855326" cy="438573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Semantics: defining what a program computes</a:t>
            </a:r>
          </a:p>
          <a:p>
            <a:pPr lvl="1"/>
            <a:r>
              <a:rPr lang="en-US" sz="2600" i="1" dirty="0"/>
              <a:t>it’s meaning</a:t>
            </a:r>
          </a:p>
          <a:p>
            <a:r>
              <a:rPr lang="en-US" sz="2800" dirty="0"/>
              <a:t>Ad-hoc: defined by some bit of code, perhaps a bit of language	</a:t>
            </a:r>
          </a:p>
          <a:p>
            <a:pPr lvl="1"/>
            <a:r>
              <a:rPr lang="en-US" sz="2400" dirty="0"/>
              <a:t>Better than no definition, slightly…</a:t>
            </a:r>
          </a:p>
          <a:p>
            <a:r>
              <a:rPr lang="en-US" sz="2800" dirty="0"/>
              <a:t>Operational semantics: rules stating what values are computed by each expression</a:t>
            </a:r>
          </a:p>
          <a:p>
            <a:pPr lvl="1"/>
            <a:r>
              <a:rPr lang="en-US" sz="2400" dirty="0"/>
              <a:t>Also discussed rules, proof trees</a:t>
            </a:r>
          </a:p>
          <a:p>
            <a:r>
              <a:rPr lang="en-US" sz="2800" dirty="0"/>
              <a:t>Next: scope and lifetime</a:t>
            </a:r>
          </a:p>
        </p:txBody>
      </p:sp>
    </p:spTree>
    <p:extLst>
      <p:ext uri="{BB962C8B-B14F-4D97-AF65-F5344CB8AC3E}">
        <p14:creationId xmlns:p14="http://schemas.microsoft.com/office/powerpoint/2010/main" val="20784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Application: </a:t>
            </a:r>
            <a:r>
              <a:rPr lang="en-US" i="1" dirty="0"/>
              <a:t>derivation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71626"/>
            <a:ext cx="8946541" cy="4676774"/>
          </a:xfrm>
        </p:spPr>
        <p:txBody>
          <a:bodyPr>
            <a:normAutofit/>
          </a:bodyPr>
          <a:lstStyle/>
          <a:p>
            <a:r>
              <a:rPr lang="en-US" dirty="0"/>
              <a:t>Derivation tree for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(if(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(zero), zero)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(Remember, read this bottom-up)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D60E63-5B8A-024B-9A81-CB1532A6F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41831"/>
              </p:ext>
            </p:extLst>
          </p:nvPr>
        </p:nvGraphicFramePr>
        <p:xfrm>
          <a:off x="102394" y="2651760"/>
          <a:ext cx="11987212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9412">
                  <a:extLst>
                    <a:ext uri="{9D8B030D-6E8A-4147-A177-3AD203B41FA5}">
                      <a16:colId xmlns:a16="http://schemas.microsoft.com/office/drawing/2014/main" val="2362054384"/>
                    </a:ext>
                  </a:extLst>
                </a:gridCol>
                <a:gridCol w="1317800">
                  <a:extLst>
                    <a:ext uri="{9D8B030D-6E8A-4147-A177-3AD203B41FA5}">
                      <a16:colId xmlns:a16="http://schemas.microsoft.com/office/drawing/2014/main" val="2612993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iszero</a:t>
                      </a: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(zero) → true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[iszero2]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194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if(</a:t>
                      </a:r>
                      <a:r>
                        <a:rPr lang="en-US" sz="2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iszero</a:t>
                      </a: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(zero), </a:t>
                      </a:r>
                      <a:r>
                        <a:rPr lang="en-US" sz="2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succ</a:t>
                      </a: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(zero), zero) → if(true, </a:t>
                      </a:r>
                      <a:r>
                        <a:rPr lang="en-US" sz="2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succ</a:t>
                      </a: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(zero), zero)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[if1]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01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pred</a:t>
                      </a: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(if(</a:t>
                      </a:r>
                      <a:r>
                        <a:rPr lang="en-US" sz="2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iszero</a:t>
                      </a: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(zero), </a:t>
                      </a:r>
                      <a:r>
                        <a:rPr lang="en-US" sz="2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succ</a:t>
                      </a: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(zero), zero)) → </a:t>
                      </a:r>
                      <a:r>
                        <a:rPr lang="en-US" sz="2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pred</a:t>
                      </a: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(if(true, </a:t>
                      </a:r>
                      <a:r>
                        <a:rPr lang="en-US" sz="2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succ</a:t>
                      </a: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(zero), zero))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[pred1]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86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03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Proof trees: multi-step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/>
          <a:lstStyle/>
          <a:p>
            <a:r>
              <a:rPr lang="en-US" dirty="0"/>
              <a:t>Known as derivation trees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trees capture a particular execution of the code</a:t>
            </a:r>
          </a:p>
          <a:p>
            <a:r>
              <a:rPr lang="en-US" dirty="0"/>
              <a:t>Bottom: original input; top: nodes that evaluate to themselves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1C4FB-A19D-45E3-A362-05A9DCD2D084}"/>
              </a:ext>
            </a:extLst>
          </p:cNvPr>
          <p:cNvSpPr txBox="1"/>
          <p:nvPr/>
        </p:nvSpPr>
        <p:spPr>
          <a:xfrm>
            <a:off x="1415845" y="2153265"/>
            <a:ext cx="8946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zero→zero</a:t>
            </a:r>
            <a:r>
              <a:rPr lang="en-US" dirty="0"/>
              <a:t>	[ZERO]			</a:t>
            </a:r>
            <a:r>
              <a:rPr lang="en-US" dirty="0" err="1"/>
              <a:t>zero→zero</a:t>
            </a:r>
            <a:r>
              <a:rPr lang="en-US" dirty="0"/>
              <a:t>	[ZERO]   </a:t>
            </a:r>
          </a:p>
          <a:p>
            <a:r>
              <a:rPr lang="en-US" dirty="0"/>
              <a:t>___________________[ISZER01]	_____________________[SUCC]</a:t>
            </a:r>
          </a:p>
          <a:p>
            <a:r>
              <a:rPr lang="en-US" dirty="0" err="1"/>
              <a:t>iszero</a:t>
            </a:r>
            <a:r>
              <a:rPr lang="en-US" dirty="0"/>
              <a:t>(zero)→true			</a:t>
            </a:r>
            <a:r>
              <a:rPr lang="en-US" dirty="0" err="1"/>
              <a:t>succ</a:t>
            </a:r>
            <a:r>
              <a:rPr lang="en-US" dirty="0"/>
              <a:t>(zero)→</a:t>
            </a:r>
            <a:r>
              <a:rPr lang="en-US" dirty="0" err="1"/>
              <a:t>succ</a:t>
            </a:r>
            <a:r>
              <a:rPr lang="en-US" dirty="0"/>
              <a:t>(zero)</a:t>
            </a:r>
          </a:p>
          <a:p>
            <a:r>
              <a:rPr lang="en-US" dirty="0"/>
              <a:t>____________________________________________________________[IF1]</a:t>
            </a:r>
          </a:p>
          <a:p>
            <a:endParaRPr lang="en-US" dirty="0"/>
          </a:p>
          <a:p>
            <a:r>
              <a:rPr lang="en-US" dirty="0"/>
              <a:t>		If(</a:t>
            </a:r>
            <a:r>
              <a:rPr lang="en-US" dirty="0" err="1"/>
              <a:t>iszero</a:t>
            </a:r>
            <a:r>
              <a:rPr lang="en-US" dirty="0"/>
              <a:t>(zero), </a:t>
            </a:r>
            <a:r>
              <a:rPr lang="en-US" dirty="0" err="1"/>
              <a:t>succ</a:t>
            </a:r>
            <a:r>
              <a:rPr lang="en-US" dirty="0"/>
              <a:t>(zero), (zero)→</a:t>
            </a:r>
            <a:r>
              <a:rPr lang="en-US" dirty="0" err="1"/>
              <a:t>succ</a:t>
            </a:r>
            <a:r>
              <a:rPr lang="en-US" dirty="0"/>
              <a:t>(zero)</a:t>
            </a:r>
          </a:p>
          <a:p>
            <a:r>
              <a:rPr lang="en-US" dirty="0"/>
              <a:t>________________________________________________________________[PRED2]</a:t>
            </a:r>
          </a:p>
          <a:p>
            <a:r>
              <a:rPr lang="en-US" dirty="0"/>
              <a:t>		</a:t>
            </a:r>
            <a:r>
              <a:rPr lang="en-US" dirty="0" err="1"/>
              <a:t>pred</a:t>
            </a:r>
            <a:r>
              <a:rPr lang="en-US" dirty="0"/>
              <a:t>(if(</a:t>
            </a:r>
            <a:r>
              <a:rPr lang="en-US" dirty="0" err="1"/>
              <a:t>iszero</a:t>
            </a:r>
            <a:r>
              <a:rPr lang="en-US" dirty="0"/>
              <a:t>(zero), </a:t>
            </a:r>
            <a:r>
              <a:rPr lang="en-US" dirty="0" err="1"/>
              <a:t>succ</a:t>
            </a:r>
            <a:r>
              <a:rPr lang="en-US" dirty="0"/>
              <a:t>(zero), zero))→zero </a:t>
            </a:r>
          </a:p>
        </p:txBody>
      </p:sp>
    </p:spTree>
    <p:extLst>
      <p:ext uri="{BB962C8B-B14F-4D97-AF65-F5344CB8AC3E}">
        <p14:creationId xmlns:p14="http://schemas.microsoft.com/office/powerpoint/2010/main" val="156139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C92BF7-2E14-4744-8C99-674B9F4E0F9B}"/>
              </a:ext>
            </a:extLst>
          </p:cNvPr>
          <p:cNvSpPr txBox="1"/>
          <p:nvPr/>
        </p:nvSpPr>
        <p:spPr>
          <a:xfrm>
            <a:off x="1563330" y="698092"/>
            <a:ext cx="8349598" cy="136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Semantics of simple imperative programs 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(BIPL Basic Imperative Programming Language)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49008B-BC2F-4454-A916-7B1B1A682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71354"/>
              </p:ext>
            </p:extLst>
          </p:nvPr>
        </p:nvGraphicFramePr>
        <p:xfrm>
          <a:off x="2071023" y="1922320"/>
          <a:ext cx="7654866" cy="3462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467">
                  <a:extLst>
                    <a:ext uri="{9D8B030D-6E8A-4147-A177-3AD203B41FA5}">
                      <a16:colId xmlns:a16="http://schemas.microsoft.com/office/drawing/2014/main" val="850738864"/>
                    </a:ext>
                  </a:extLst>
                </a:gridCol>
                <a:gridCol w="1368359">
                  <a:extLst>
                    <a:ext uri="{9D8B030D-6E8A-4147-A177-3AD203B41FA5}">
                      <a16:colId xmlns:a16="http://schemas.microsoft.com/office/drawing/2014/main" val="3204511932"/>
                    </a:ext>
                  </a:extLst>
                </a:gridCol>
                <a:gridCol w="4686040">
                  <a:extLst>
                    <a:ext uri="{9D8B030D-6E8A-4147-A177-3AD203B41FA5}">
                      <a16:colId xmlns:a16="http://schemas.microsoft.com/office/drawing/2014/main" val="1319534943"/>
                    </a:ext>
                  </a:extLst>
                </a:gridCol>
              </a:tblGrid>
              <a:tr h="673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Meta-variable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Purpose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685984"/>
                  </a:ext>
                </a:extLst>
              </a:tr>
              <a:tr h="2692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stmt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expr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uop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bop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string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bool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store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uo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Statements according to abstract syntax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Expressions according to abstract syntax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Unary operators according to abstract syntax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Binary operators according to abstract syntax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Variable names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Integer values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Boolean values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Integer and Boolean values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Collections of variable name-value pairs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09279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9960629-EAF7-4E93-9958-530FEB309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27" y="2984500"/>
            <a:ext cx="157974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A304D-6EB5-4AAA-AD4A-615DC8BEAFB5}"/>
              </a:ext>
            </a:extLst>
          </p:cNvPr>
          <p:cNvSpPr txBox="1"/>
          <p:nvPr/>
        </p:nvSpPr>
        <p:spPr>
          <a:xfrm>
            <a:off x="2071023" y="5559136"/>
            <a:ext cx="7841905" cy="13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Execution of statement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as the stores prior and past execution, respectively.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Evaluation of expression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the evaluation result and m as the observed store.</a:t>
            </a:r>
          </a:p>
        </p:txBody>
      </p:sp>
    </p:spTree>
    <p:extLst>
      <p:ext uri="{BB962C8B-B14F-4D97-AF65-F5344CB8AC3E}">
        <p14:creationId xmlns:p14="http://schemas.microsoft.com/office/powerpoint/2010/main" val="180008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5D6425-56B7-4B49-B0B8-86EAF846F398}"/>
              </a:ext>
            </a:extLst>
          </p:cNvPr>
          <p:cNvSpPr txBox="1"/>
          <p:nvPr/>
        </p:nvSpPr>
        <p:spPr>
          <a:xfrm>
            <a:off x="9069050" y="1100665"/>
            <a:ext cx="2338466" cy="923330"/>
          </a:xfrm>
          <a:prstGeom prst="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See textbook for function program semantics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F82A2F-452D-40D7-9D5A-23FDFDEA52EC}"/>
              </a:ext>
            </a:extLst>
          </p:cNvPr>
          <p:cNvSpPr txBox="1"/>
          <p:nvPr/>
        </p:nvSpPr>
        <p:spPr>
          <a:xfrm>
            <a:off x="559293" y="435006"/>
            <a:ext cx="7910003" cy="5967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 evaluation (BIPL)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intconst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[INTCONST]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m(x)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										[VAR]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unary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uo,v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v’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							[UNARY]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unary(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uo,e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v’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 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bo,v1,v2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[BINARY]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Ⱶ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binary(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e1, e2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v’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C6356ABE-0C91-4F0F-8094-956A0DBD178E}"/>
              </a:ext>
            </a:extLst>
          </p:cNvPr>
          <p:cNvSpPr/>
          <p:nvPr/>
        </p:nvSpPr>
        <p:spPr>
          <a:xfrm>
            <a:off x="3728621" y="2956264"/>
            <a:ext cx="2367379" cy="1464816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Auxiliary Relations</a:t>
            </a:r>
          </a:p>
          <a:p>
            <a:pPr algn="ctr"/>
            <a:r>
              <a:rPr lang="en-US" dirty="0"/>
              <a:t>unary</a:t>
            </a:r>
          </a:p>
          <a:p>
            <a:pPr algn="ctr"/>
            <a:r>
              <a:rPr lang="en-US" dirty="0"/>
              <a:t>binary</a:t>
            </a:r>
          </a:p>
        </p:txBody>
      </p:sp>
    </p:spTree>
    <p:extLst>
      <p:ext uri="{BB962C8B-B14F-4D97-AF65-F5344CB8AC3E}">
        <p14:creationId xmlns:p14="http://schemas.microsoft.com/office/powerpoint/2010/main" val="427902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914900" cy="663563"/>
          </a:xfrm>
        </p:spPr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46" y="1218509"/>
            <a:ext cx="5587170" cy="5388622"/>
          </a:xfrm>
        </p:spPr>
        <p:txBody>
          <a:bodyPr>
            <a:normAutofit/>
          </a:bodyPr>
          <a:lstStyle/>
          <a:p>
            <a:r>
              <a:rPr lang="en-US" dirty="0"/>
              <a:t>Common usage: ”that’s just semantics”</a:t>
            </a:r>
          </a:p>
          <a:p>
            <a:pPr lvl="1"/>
            <a:r>
              <a:rPr lang="en-US" dirty="0"/>
              <a:t>That is, trivial differences</a:t>
            </a:r>
          </a:p>
          <a:p>
            <a:pPr lvl="1"/>
            <a:r>
              <a:rPr lang="en-US" dirty="0"/>
              <a:t>Why are semantics important in programming?</a:t>
            </a:r>
          </a:p>
          <a:p>
            <a:r>
              <a:rPr lang="en-US" dirty="0"/>
              <a:t>Two factorial programs: (Python, C++)</a:t>
            </a:r>
          </a:p>
          <a:p>
            <a:pPr lvl="1"/>
            <a:r>
              <a:rPr lang="en-US" dirty="0"/>
              <a:t>Assume compile by</a:t>
            </a:r>
          </a:p>
          <a:p>
            <a:pPr marL="4572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g++ -o fact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fact.cpp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Consolas" panose="020B0609020204030204" pitchFamily="49" charset="0"/>
              </a:rPr>
              <a:t>What should both print if enter 5?</a:t>
            </a:r>
          </a:p>
          <a:p>
            <a:pPr lvl="1"/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Consolas" panose="020B0609020204030204" pitchFamily="49" charset="0"/>
              </a:rPr>
              <a:t>What about 30?</a:t>
            </a:r>
          </a:p>
          <a:p>
            <a:pPr lvl="1"/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Why are these different?</a:t>
            </a:r>
          </a:p>
          <a:p>
            <a:pPr lvl="1"/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Why doesn’t C++ use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BigInt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on overflow?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8CB96-4731-1641-BACC-46CB33C55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85" y="354281"/>
            <a:ext cx="4914900" cy="1524000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D50583-6E82-9142-8696-11B4BDA5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585" y="2262414"/>
            <a:ext cx="5740400" cy="4051300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508D69-10DE-2C48-A182-50DC15C9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472" y="4761507"/>
            <a:ext cx="6311900" cy="171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0C2253-2D22-8A4A-A8A6-9E899A23B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085" y="1714500"/>
            <a:ext cx="25019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 of operational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0" y="1511300"/>
            <a:ext cx="5541353" cy="4737099"/>
          </a:xfrm>
        </p:spPr>
        <p:txBody>
          <a:bodyPr>
            <a:normAutofit/>
          </a:bodyPr>
          <a:lstStyle/>
          <a:p>
            <a:r>
              <a:rPr lang="en-US" dirty="0"/>
              <a:t>Above: “big step” operational semantics</a:t>
            </a:r>
          </a:p>
          <a:p>
            <a:pPr lvl="1"/>
            <a:r>
              <a:rPr lang="en-US" dirty="0"/>
              <a:t>Each step ended with a concrete value</a:t>
            </a:r>
          </a:p>
          <a:p>
            <a:pPr lvl="1"/>
            <a:r>
              <a:rPr lang="en-US" dirty="0"/>
              <a:t>Matches programmer intuition</a:t>
            </a:r>
          </a:p>
          <a:p>
            <a:pPr lvl="1"/>
            <a:r>
              <a:rPr lang="en-US" dirty="0"/>
              <a:t>Large steps can be difficult for reasoning</a:t>
            </a:r>
          </a:p>
          <a:p>
            <a:r>
              <a:rPr lang="en-US" dirty="0"/>
              <a:t>Alternative: “small step” operational semantics</a:t>
            </a:r>
          </a:p>
          <a:p>
            <a:pPr lvl="1"/>
            <a:r>
              <a:rPr lang="en-US" dirty="0"/>
              <a:t>Captures each logical step of executing the program</a:t>
            </a:r>
          </a:p>
          <a:p>
            <a:pPr lvl="1"/>
            <a:r>
              <a:rPr lang="en-US" dirty="0"/>
              <a:t>Similar to executing instructions at the assembly level</a:t>
            </a:r>
          </a:p>
          <a:p>
            <a:pPr lvl="1"/>
            <a:r>
              <a:rPr lang="en-US" dirty="0"/>
              <a:t>Easier to debug the semantics</a:t>
            </a:r>
          </a:p>
        </p:txBody>
      </p:sp>
      <p:sp>
        <p:nvSpPr>
          <p:cNvPr id="37" name="Speech Bubble: Rectangle 1">
            <a:extLst>
              <a:ext uri="{FF2B5EF4-FFF2-40B4-BE49-F238E27FC236}">
                <a16:creationId xmlns:a16="http://schemas.microsoft.com/office/drawing/2014/main" id="{22F45552-3685-4A40-8F1C-69DCD68D3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635" y="1438633"/>
            <a:ext cx="2180009" cy="1142994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 between program phrases and execution/evaluation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Callout: Up Arrow 2">
            <a:extLst>
              <a:ext uri="{FF2B5EF4-FFF2-40B4-BE49-F238E27FC236}">
                <a16:creationId xmlns:a16="http://schemas.microsoft.com/office/drawing/2014/main" id="{18984E60-C035-405A-A96F-758DBCF9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1" y="3937000"/>
            <a:ext cx="2825750" cy="1752600"/>
          </a:xfrm>
          <a:prstGeom prst="upArrowCallout">
            <a:avLst>
              <a:gd name="adj1" fmla="val 25001"/>
              <a:gd name="adj2" fmla="val 25001"/>
              <a:gd name="adj3" fmla="val 25000"/>
              <a:gd name="adj4" fmla="val 64977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 between program phrases such that one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of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computation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completed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F82785DB-67EA-495E-A1F7-0123F886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41AEF88C-9977-4B07-AA25-536D530B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2">
            <a:extLst>
              <a:ext uri="{FF2B5EF4-FFF2-40B4-BE49-F238E27FC236}">
                <a16:creationId xmlns:a16="http://schemas.microsoft.com/office/drawing/2014/main" id="{5CE24070-7BC5-426A-9B3C-FD427E4BCE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9900" y="2741023"/>
            <a:ext cx="30353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step  – 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step –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B6EFC18A-4FEE-4D2D-A84B-9F05F2F2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A21BCC-4ED1-45FE-A44E-1339BB9BE0D2}"/>
              </a:ext>
            </a:extLst>
          </p:cNvPr>
          <p:cNvSpPr txBox="1"/>
          <p:nvPr/>
        </p:nvSpPr>
        <p:spPr>
          <a:xfrm>
            <a:off x="3632200" y="3276600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[BTL]</a:t>
            </a:r>
          </a:p>
        </p:txBody>
      </p:sp>
    </p:spTree>
    <p:extLst>
      <p:ext uri="{BB962C8B-B14F-4D97-AF65-F5344CB8AC3E}">
        <p14:creationId xmlns:p14="http://schemas.microsoft.com/office/powerpoint/2010/main" val="309842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83789" cy="982382"/>
          </a:xfrm>
        </p:spPr>
        <p:txBody>
          <a:bodyPr/>
          <a:lstStyle/>
          <a:p>
            <a:r>
              <a:rPr lang="en-US" dirty="0"/>
              <a:t>  Small-step BTL operational semantics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629305D-7540-470A-A10F-32EFDEB13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62012"/>
              </p:ext>
            </p:extLst>
          </p:nvPr>
        </p:nvGraphicFramePr>
        <p:xfrm>
          <a:off x="1066801" y="1765300"/>
          <a:ext cx="4648199" cy="4342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0319">
                  <a:extLst>
                    <a:ext uri="{9D8B030D-6E8A-4147-A177-3AD203B41FA5}">
                      <a16:colId xmlns:a16="http://schemas.microsoft.com/office/drawing/2014/main" val="4262839142"/>
                    </a:ext>
                  </a:extLst>
                </a:gridCol>
                <a:gridCol w="1127880">
                  <a:extLst>
                    <a:ext uri="{9D8B030D-6E8A-4147-A177-3AD203B41FA5}">
                      <a16:colId xmlns:a16="http://schemas.microsoft.com/office/drawing/2014/main" val="2641947758"/>
                    </a:ext>
                  </a:extLst>
                </a:gridCol>
              </a:tblGrid>
              <a:tr h="14891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pc="8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80" dirty="0">
                          <a:solidFill>
                            <a:schemeClr val="tx1"/>
                          </a:solidFill>
                          <a:effectLst/>
                        </a:rPr>
                        <a:t>e → e’ </a:t>
                      </a:r>
                    </a:p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8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3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2000" spc="30" dirty="0" err="1">
                          <a:solidFill>
                            <a:schemeClr val="tx1"/>
                          </a:solidFill>
                          <a:effectLst/>
                        </a:rPr>
                        <a:t>succ</a:t>
                      </a:r>
                      <a:r>
                        <a:rPr lang="en-US" sz="2000" spc="30" dirty="0">
                          <a:solidFill>
                            <a:schemeClr val="tx1"/>
                          </a:solidFill>
                          <a:effectLst/>
                        </a:rPr>
                        <a:t>(e) → </a:t>
                      </a:r>
                      <a:r>
                        <a:rPr lang="en-US" sz="2000" spc="30" dirty="0" err="1">
                          <a:solidFill>
                            <a:schemeClr val="tx1"/>
                          </a:solidFill>
                          <a:effectLst/>
                        </a:rPr>
                        <a:t>succ</a:t>
                      </a:r>
                      <a:r>
                        <a:rPr lang="en-US" sz="2000" spc="30" dirty="0">
                          <a:solidFill>
                            <a:schemeClr val="tx1"/>
                          </a:solidFill>
                          <a:effectLst/>
                        </a:rPr>
                        <a:t>(e')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2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effectLst/>
                        </a:rPr>
                        <a:t>succ</a:t>
                      </a:r>
                      <a:r>
                        <a:rPr lang="en-US" sz="2000" spc="-2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169383"/>
                  </a:ext>
                </a:extLst>
              </a:tr>
              <a:tr h="1468410"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80" dirty="0">
                          <a:solidFill>
                            <a:schemeClr val="tx1"/>
                          </a:solidFill>
                          <a:effectLst/>
                        </a:rPr>
                        <a:t>            </a:t>
                      </a:r>
                    </a:p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80" dirty="0">
                          <a:solidFill>
                            <a:schemeClr val="tx1"/>
                          </a:solidFill>
                          <a:effectLst/>
                        </a:rPr>
                        <a:t>               e → e’</a:t>
                      </a:r>
                    </a:p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80" dirty="0">
                          <a:solidFill>
                            <a:schemeClr val="tx1"/>
                          </a:solidFill>
                          <a:effectLst/>
                        </a:rPr>
                        <a:t>      ________________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25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2000" spc="-25" dirty="0" err="1">
                          <a:solidFill>
                            <a:schemeClr val="tx1"/>
                          </a:solidFill>
                          <a:effectLst/>
                        </a:rPr>
                        <a:t>pred</a:t>
                      </a:r>
                      <a:r>
                        <a:rPr lang="en-US" sz="2000" spc="-25" dirty="0">
                          <a:solidFill>
                            <a:schemeClr val="tx1"/>
                          </a:solidFill>
                          <a:effectLst/>
                        </a:rPr>
                        <a:t>(e) → </a:t>
                      </a:r>
                      <a:r>
                        <a:rPr lang="en-US" sz="2000" spc="-25" dirty="0" err="1">
                          <a:solidFill>
                            <a:schemeClr val="tx1"/>
                          </a:solidFill>
                          <a:effectLst/>
                        </a:rPr>
                        <a:t>pred</a:t>
                      </a:r>
                      <a:r>
                        <a:rPr lang="en-US" sz="2000" spc="-25" dirty="0">
                          <a:solidFill>
                            <a:schemeClr val="tx1"/>
                          </a:solidFill>
                          <a:effectLst/>
                        </a:rPr>
                        <a:t>(e')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[pred1]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030431"/>
                  </a:ext>
                </a:extLst>
              </a:tr>
              <a:tr h="692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chemeClr val="tx1"/>
                          </a:solidFill>
                          <a:effectLst/>
                        </a:rPr>
                        <a:t>       pred(zero) →zero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[pred2]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88243"/>
                  </a:ext>
                </a:extLst>
              </a:tr>
              <a:tr h="692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        pred(succ(n)) → 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[pred3]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6658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FACDC2-D9F3-6945-B265-04C7F19EC610}"/>
              </a:ext>
            </a:extLst>
          </p:cNvPr>
          <p:cNvSpPr txBox="1"/>
          <p:nvPr/>
        </p:nvSpPr>
        <p:spPr>
          <a:xfrm>
            <a:off x="2123437" y="6035950"/>
            <a:ext cx="732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compute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(if(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(zero), zero)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7FCB1-89D4-41DA-A360-29F8A4DFD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05821"/>
              </p:ext>
            </p:extLst>
          </p:nvPr>
        </p:nvGraphicFramePr>
        <p:xfrm>
          <a:off x="6096000" y="1244184"/>
          <a:ext cx="5130800" cy="479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6728">
                  <a:extLst>
                    <a:ext uri="{9D8B030D-6E8A-4147-A177-3AD203B41FA5}">
                      <a16:colId xmlns:a16="http://schemas.microsoft.com/office/drawing/2014/main" val="974980513"/>
                    </a:ext>
                  </a:extLst>
                </a:gridCol>
                <a:gridCol w="1284072">
                  <a:extLst>
                    <a:ext uri="{9D8B030D-6E8A-4147-A177-3AD203B41FA5}">
                      <a16:colId xmlns:a16="http://schemas.microsoft.com/office/drawing/2014/main" val="2717416214"/>
                    </a:ext>
                  </a:extLst>
                </a:gridCol>
              </a:tblGrid>
              <a:tr h="15003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pc="8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80" dirty="0">
                          <a:solidFill>
                            <a:schemeClr val="tx1"/>
                          </a:solidFill>
                          <a:effectLst/>
                        </a:rPr>
                        <a:t>e → e’</a:t>
                      </a:r>
                    </a:p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8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 err="1">
                          <a:solidFill>
                            <a:schemeClr val="tx1"/>
                          </a:solidFill>
                          <a:effectLst/>
                        </a:rPr>
                        <a:t>iszero</a:t>
                      </a:r>
                      <a:r>
                        <a:rPr lang="en-US" sz="2000" spc="-10" dirty="0">
                          <a:solidFill>
                            <a:schemeClr val="tx1"/>
                          </a:solidFill>
                          <a:effectLst/>
                        </a:rPr>
                        <a:t>(e) → </a:t>
                      </a:r>
                      <a:r>
                        <a:rPr lang="en-US" sz="2000" spc="-10" dirty="0" err="1">
                          <a:solidFill>
                            <a:schemeClr val="tx1"/>
                          </a:solidFill>
                          <a:effectLst/>
                        </a:rPr>
                        <a:t>iszero</a:t>
                      </a:r>
                      <a:r>
                        <a:rPr lang="en-US" sz="2000" spc="-10" dirty="0">
                          <a:solidFill>
                            <a:schemeClr val="tx1"/>
                          </a:solidFill>
                          <a:effectLst/>
                        </a:rPr>
                        <a:t>(e')</a:t>
                      </a:r>
                      <a:r>
                        <a:rPr lang="en-US" sz="2000" spc="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6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60" dirty="0">
                          <a:solidFill>
                            <a:schemeClr val="tx1"/>
                          </a:solidFill>
                          <a:effectLst/>
                        </a:rPr>
                        <a:t>[iszero1]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686589"/>
                  </a:ext>
                </a:extLst>
              </a:tr>
              <a:tr h="846829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        iszero(zero)→ true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100" dirty="0">
                          <a:solidFill>
                            <a:schemeClr val="tx1"/>
                          </a:solidFill>
                          <a:effectLst/>
                        </a:rPr>
                        <a:t>[iszero2]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92621"/>
                  </a:ext>
                </a:extLst>
              </a:tr>
              <a:tr h="686003">
                <a:tc>
                  <a:txBody>
                    <a:bodyPr/>
                    <a:lstStyle/>
                    <a:p>
                      <a:pPr marL="0" marR="32004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iszero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succ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(n)) → false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100" dirty="0">
                          <a:solidFill>
                            <a:schemeClr val="tx1"/>
                          </a:solidFill>
                          <a:effectLst/>
                        </a:rPr>
                        <a:t>[iszero3]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461259"/>
                  </a:ext>
                </a:extLst>
              </a:tr>
              <a:tr h="1004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eo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→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e’o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___________________________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20" dirty="0">
                          <a:solidFill>
                            <a:schemeClr val="tx1"/>
                          </a:solidFill>
                          <a:effectLst/>
                        </a:rPr>
                        <a:t>if(eo,e1,e2) → if(e'o,e1,e2)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[if1]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258345"/>
                  </a:ext>
                </a:extLst>
              </a:tr>
              <a:tr h="334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30" dirty="0">
                          <a:solidFill>
                            <a:schemeClr val="tx1"/>
                          </a:solidFill>
                          <a:effectLst/>
                        </a:rPr>
                        <a:t>   if(true,t1,t2) → t1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[if2]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7566"/>
                  </a:ext>
                </a:extLst>
              </a:tr>
              <a:tr h="419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20">
                          <a:solidFill>
                            <a:schemeClr val="tx1"/>
                          </a:solidFill>
                          <a:effectLst/>
                        </a:rPr>
                        <a:t>   if(false,t1,t2) → t2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[if3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47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582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C102-BC70-4022-8B79-32C4AB39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9862"/>
            <a:ext cx="9404723" cy="1154243"/>
          </a:xfrm>
        </p:spPr>
        <p:txBody>
          <a:bodyPr/>
          <a:lstStyle/>
          <a:p>
            <a:r>
              <a:rPr lang="en-US" sz="2800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Small-step semantics of simple </a:t>
            </a:r>
            <a:r>
              <a:rPr lang="en-US" sz="2800" b="1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imperative </a:t>
            </a:r>
            <a:r>
              <a:rPr lang="en-US" sz="2800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</a:t>
            </a:r>
            <a:br>
              <a:rPr lang="en-US" sz="2800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(BIPL —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Imperative Programming Language)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65BAFB-BAB9-45B4-A4AB-6A7B4D43E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744556"/>
              </p:ext>
            </p:extLst>
          </p:nvPr>
        </p:nvGraphicFramePr>
        <p:xfrm>
          <a:off x="1103313" y="1244185"/>
          <a:ext cx="8820176" cy="56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3243">
                  <a:extLst>
                    <a:ext uri="{9D8B030D-6E8A-4147-A177-3AD203B41FA5}">
                      <a16:colId xmlns:a16="http://schemas.microsoft.com/office/drawing/2014/main" val="1470633041"/>
                    </a:ext>
                  </a:extLst>
                </a:gridCol>
                <a:gridCol w="1566933">
                  <a:extLst>
                    <a:ext uri="{9D8B030D-6E8A-4147-A177-3AD203B41FA5}">
                      <a16:colId xmlns:a16="http://schemas.microsoft.com/office/drawing/2014/main" val="1353530991"/>
                    </a:ext>
                  </a:extLst>
                </a:gridCol>
              </a:tblGrid>
              <a:tr h="14718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Ⱶ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</a:t>
                      </a: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  <a:p>
                      <a:r>
                        <a:rPr lang="en-US" dirty="0"/>
                        <a:t>___________________________________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,assign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x,e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 —►  (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], skip)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[assign]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792532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seq(skip,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)) 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 (</a:t>
                      </a:r>
                      <a:r>
                        <a:rPr lang="en-US" sz="1800" b="0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[seq 1]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936613"/>
                  </a:ext>
                </a:extLst>
              </a:tr>
              <a:tr h="11321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(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1) 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 (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’1)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,seq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2)) 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 (</a:t>
                      </a:r>
                      <a:r>
                        <a:rPr lang="en-US" sz="1800" b="0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’,seq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’1,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[seq 2]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067663"/>
                  </a:ext>
                </a:extLst>
              </a:tr>
              <a:tr h="940814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              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Ⱶ 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____________________________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,if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o,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2)) 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 (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m,s1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[if1]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839612"/>
                  </a:ext>
                </a:extLst>
              </a:tr>
              <a:tr h="940814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          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Ⱶ 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 false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,if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o,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2))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 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m,s2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[if2]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971301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,while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e,s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))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—►  (</a:t>
                      </a:r>
                      <a:r>
                        <a:rPr lang="en-US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,if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e,seq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while(</a:t>
                      </a:r>
                      <a:r>
                        <a:rPr lang="en-US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e,s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))),skip))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[while]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7955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E3A779-84B5-406E-AB75-5EF9A5C6323D}"/>
              </a:ext>
            </a:extLst>
          </p:cNvPr>
          <p:cNvSpPr txBox="1"/>
          <p:nvPr/>
        </p:nvSpPr>
        <p:spPr>
          <a:xfrm>
            <a:off x="10050833" y="3237875"/>
            <a:ext cx="1768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N.B.: Make a step with the statement and possibly transform a store along the way.</a:t>
            </a:r>
          </a:p>
        </p:txBody>
      </p:sp>
    </p:spTree>
    <p:extLst>
      <p:ext uri="{BB962C8B-B14F-4D97-AF65-F5344CB8AC3E}">
        <p14:creationId xmlns:p14="http://schemas.microsoft.com/office/powerpoint/2010/main" val="512592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5" y="469501"/>
            <a:ext cx="11545889" cy="663563"/>
          </a:xfrm>
        </p:spPr>
        <p:txBody>
          <a:bodyPr/>
          <a:lstStyle/>
          <a:p>
            <a:r>
              <a:rPr lang="en-US" dirty="0"/>
              <a:t>(Tentative) Assignment 7 (for teams of 2 - 3)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9538184" cy="3950697"/>
          </a:xfrm>
        </p:spPr>
        <p:txBody>
          <a:bodyPr/>
          <a:lstStyle/>
          <a:p>
            <a:r>
              <a:rPr lang="en-US" dirty="0"/>
              <a:t>R the robot can walk along a number line, stopping at each number</a:t>
            </a:r>
          </a:p>
          <a:p>
            <a:r>
              <a:rPr lang="en-US" dirty="0"/>
              <a:t>It starts at position 0, and cannot travel to any space below 0</a:t>
            </a:r>
          </a:p>
          <a:p>
            <a:r>
              <a:rPr lang="en-US" dirty="0"/>
              <a:t>R moves one position each step</a:t>
            </a:r>
          </a:p>
          <a:p>
            <a:r>
              <a:rPr lang="en-US" dirty="0"/>
              <a:t>R can turnaround at any time</a:t>
            </a:r>
          </a:p>
          <a:p>
            <a:r>
              <a:rPr lang="en-US" dirty="0"/>
              <a:t>If there is a beeper under it, R can pick up the beeper</a:t>
            </a:r>
          </a:p>
          <a:p>
            <a:r>
              <a:rPr lang="en-US" dirty="0"/>
              <a:t>If R has a beeper in its bag, it can drop it; a location can have more than one beeper.</a:t>
            </a:r>
          </a:p>
          <a:p>
            <a:r>
              <a:rPr lang="en-US" dirty="0"/>
              <a:t>If R touches a wall in the current direction, it must either turn around or jump it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7CEA6-A203-F544-8BC9-405DCE024CBD}"/>
              </a:ext>
            </a:extLst>
          </p:cNvPr>
          <p:cNvSpPr txBox="1"/>
          <p:nvPr/>
        </p:nvSpPr>
        <p:spPr>
          <a:xfrm>
            <a:off x="1936047" y="5402674"/>
            <a:ext cx="8384026" cy="9233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 paper, give the instruction set for R and define operational semantics.</a:t>
            </a:r>
          </a:p>
          <a:p>
            <a:r>
              <a:rPr lang="en-US" dirty="0">
                <a:solidFill>
                  <a:schemeClr val="tx1"/>
                </a:solidFill>
              </a:rPr>
              <a:t>Hint: define a mapping from positions to beepers and another for walls</a:t>
            </a:r>
          </a:p>
          <a:p>
            <a:r>
              <a:rPr lang="en-US" dirty="0">
                <a:solidFill>
                  <a:schemeClr val="tx1"/>
                </a:solidFill>
              </a:rPr>
              <a:t>Track Rs position in each step</a:t>
            </a:r>
          </a:p>
        </p:txBody>
      </p:sp>
    </p:spTree>
    <p:extLst>
      <p:ext uri="{BB962C8B-B14F-4D97-AF65-F5344CB8AC3E}">
        <p14:creationId xmlns:p14="http://schemas.microsoft.com/office/powerpoint/2010/main" val="378763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45" y="1218509"/>
            <a:ext cx="11311241" cy="53886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Semantics: what happens when we execute program</a:t>
            </a:r>
          </a:p>
          <a:p>
            <a:pPr lvl="1"/>
            <a:r>
              <a:rPr lang="en-US" sz="2000" dirty="0"/>
              <a:t>its “meaning”</a:t>
            </a:r>
          </a:p>
          <a:p>
            <a:r>
              <a:rPr lang="en-US" sz="2200" dirty="0"/>
              <a:t>Same issue for domain-specific languages: need to know what the utterances mean...</a:t>
            </a:r>
          </a:p>
          <a:p>
            <a:r>
              <a:rPr lang="en-US" sz="2400" dirty="0"/>
              <a:t>In general, how do we know what a Python, C++, or Java</a:t>
            </a:r>
          </a:p>
          <a:p>
            <a:pPr marL="0" indent="0">
              <a:buNone/>
            </a:pPr>
            <a:r>
              <a:rPr lang="en-US" sz="2400" dirty="0"/>
              <a:t>     program will do?</a:t>
            </a:r>
          </a:p>
          <a:p>
            <a:pPr lvl="1"/>
            <a:r>
              <a:rPr lang="en-US" sz="2000" dirty="0"/>
              <a:t>Standard solution: implement it, use this implementation</a:t>
            </a:r>
          </a:p>
          <a:p>
            <a:pPr lvl="1"/>
            <a:r>
              <a:rPr lang="en-US" sz="2000" dirty="0"/>
              <a:t>Known as </a:t>
            </a:r>
            <a:r>
              <a:rPr lang="en-US" sz="2000" i="1" dirty="0"/>
              <a:t>ad-hoc semantics</a:t>
            </a:r>
            <a:r>
              <a:rPr lang="en-US" sz="2000" dirty="0"/>
              <a:t> since it’s based on arbitrary decisions made by the programmer</a:t>
            </a:r>
            <a:endParaRPr lang="en-US" sz="1800" dirty="0"/>
          </a:p>
          <a:p>
            <a:r>
              <a:rPr lang="en-US" sz="2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Why might this be good?</a:t>
            </a:r>
          </a:p>
          <a:p>
            <a:r>
              <a:rPr lang="en-US" sz="22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Why might it dangerous?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E6650-5BB4-D545-ABF6-09238900E392}"/>
              </a:ext>
            </a:extLst>
          </p:cNvPr>
          <p:cNvSpPr txBox="1"/>
          <p:nvPr/>
        </p:nvSpPr>
        <p:spPr>
          <a:xfrm>
            <a:off x="5072743" y="5473022"/>
            <a:ext cx="5548314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Wictionary</a:t>
            </a:r>
            <a:r>
              <a:rPr lang="en-US" i="1" dirty="0"/>
              <a:t>:</a:t>
            </a:r>
          </a:p>
          <a:p>
            <a:r>
              <a:rPr lang="en-US" dirty="0"/>
              <a:t>For a particular purpose.</a:t>
            </a:r>
          </a:p>
          <a:p>
            <a:r>
              <a:rPr lang="en-US" dirty="0"/>
              <a:t>Created on the spur of the moment; impromptu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C561AF-131B-FC4C-86EB-448DFADF16CC}"/>
              </a:ext>
            </a:extLst>
          </p:cNvPr>
          <p:cNvCxnSpPr>
            <a:cxnSpLocks/>
          </p:cNvCxnSpPr>
          <p:nvPr/>
        </p:nvCxnSpPr>
        <p:spPr>
          <a:xfrm flipH="1" flipV="1">
            <a:off x="3265715" y="5072743"/>
            <a:ext cx="1807028" cy="5667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8A7767-0ECE-CD40-8370-5B0E4D72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077356" cy="2036482"/>
          </a:xfrm>
        </p:spPr>
        <p:txBody>
          <a:bodyPr/>
          <a:lstStyle/>
          <a:p>
            <a:r>
              <a:rPr lang="en-US" dirty="0"/>
              <a:t>Ad-hoc semantics for BTL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2AC5C7-9FBF-9C44-8056-7446D1CFA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235200"/>
            <a:ext cx="5077356" cy="4170082"/>
          </a:xfrm>
        </p:spPr>
        <p:txBody>
          <a:bodyPr>
            <a:normAutofit/>
          </a:bodyPr>
          <a:lstStyle/>
          <a:p>
            <a:r>
              <a:rPr lang="en-US" dirty="0"/>
              <a:t>Language: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true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false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zero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if(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/>
              <a:t>Challenging for even a small language</a:t>
            </a:r>
          </a:p>
          <a:p>
            <a:r>
              <a:rPr lang="en-US" i="1" dirty="0"/>
              <a:t>Extremely</a:t>
            </a:r>
            <a:r>
              <a:rPr lang="en-US" dirty="0"/>
              <a:t> difficult to track all details for more extensive language</a:t>
            </a:r>
          </a:p>
          <a:p>
            <a:r>
              <a:rPr lang="en-US" dirty="0"/>
              <a:t>Try to prove “y = eval(x) ⇒ y ≥ 0”</a:t>
            </a:r>
          </a:p>
          <a:p>
            <a:pPr lvl="1"/>
            <a:r>
              <a:rPr lang="en-US" dirty="0"/>
              <a:t>Theorems are very hard…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7A652-481E-314F-8CA4-ABFD5E63B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12" y="0"/>
            <a:ext cx="5310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12" y="433077"/>
            <a:ext cx="10072689" cy="663563"/>
          </a:xfrm>
        </p:spPr>
        <p:txBody>
          <a:bodyPr/>
          <a:lstStyle/>
          <a:p>
            <a:r>
              <a:rPr lang="en-US" dirty="0"/>
              <a:t>Improvement: operational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11" y="1284308"/>
            <a:ext cx="11485573" cy="5226239"/>
          </a:xfrm>
        </p:spPr>
        <p:txBody>
          <a:bodyPr>
            <a:normAutofit/>
          </a:bodyPr>
          <a:lstStyle/>
          <a:p>
            <a:r>
              <a:rPr lang="en-US" dirty="0"/>
              <a:t>Unlike ad-hoc, will allow us to prove some theorems</a:t>
            </a:r>
          </a:p>
          <a:p>
            <a:r>
              <a:rPr lang="en-US" dirty="0"/>
              <a:t>I will cover just “big-step” operational semantics; see the textbook for “small-step”</a:t>
            </a:r>
          </a:p>
          <a:p>
            <a:r>
              <a:rPr lang="en-US" dirty="0"/>
              <a:t>Concept: relate fragments of code to what that code does at runtime</a:t>
            </a:r>
          </a:p>
          <a:p>
            <a:pPr lvl="1"/>
            <a:r>
              <a:rPr lang="en-US" dirty="0"/>
              <a:t>One or more rules for </a:t>
            </a:r>
          </a:p>
          <a:p>
            <a:pPr marL="457200" lvl="1" indent="0">
              <a:buNone/>
            </a:pPr>
            <a:r>
              <a:rPr lang="en-US" dirty="0"/>
              <a:t>     every language</a:t>
            </a:r>
          </a:p>
          <a:p>
            <a:pPr marL="457200" lvl="1" indent="0">
              <a:buNone/>
            </a:pPr>
            <a:r>
              <a:rPr lang="en-US" dirty="0"/>
              <a:t>     construct</a:t>
            </a:r>
          </a:p>
          <a:p>
            <a:pPr lvl="1"/>
            <a:r>
              <a:rPr lang="en-US" dirty="0"/>
              <a:t>Rules for zero, </a:t>
            </a:r>
            <a:r>
              <a:rPr lang="en-US" dirty="0" err="1"/>
              <a:t>succ</a:t>
            </a:r>
            <a:endParaRPr lang="en-US" dirty="0"/>
          </a:p>
          <a:p>
            <a:pPr lvl="1"/>
            <a:r>
              <a:rPr lang="en-US" dirty="0"/>
              <a:t>e: expression</a:t>
            </a:r>
          </a:p>
          <a:p>
            <a:pPr lvl="1"/>
            <a:r>
              <a:rPr lang="en-US" dirty="0"/>
              <a:t>n: natural number</a:t>
            </a:r>
          </a:p>
          <a:p>
            <a:r>
              <a:rPr lang="en-US" dirty="0"/>
              <a:t>Recall: </a:t>
            </a:r>
            <a:r>
              <a:rPr lang="en-US" dirty="0" err="1"/>
              <a:t>nats</a:t>
            </a:r>
            <a:r>
              <a:rPr lang="en-US" dirty="0"/>
              <a:t> = </a:t>
            </a:r>
          </a:p>
          <a:p>
            <a:pPr marL="0" indent="0">
              <a:buNone/>
            </a:pPr>
            <a:r>
              <a:rPr lang="en-US" dirty="0"/>
              <a:t>    {0, 1, 2, 3, …}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7CC1B-94F5-4ABB-9B36-7C19C1F2AF4F}"/>
              </a:ext>
            </a:extLst>
          </p:cNvPr>
          <p:cNvSpPr txBox="1"/>
          <p:nvPr/>
        </p:nvSpPr>
        <p:spPr>
          <a:xfrm>
            <a:off x="8072284" y="4227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7EB74-FFC8-4EF4-8285-A6558CE086A3}"/>
              </a:ext>
            </a:extLst>
          </p:cNvPr>
          <p:cNvSpPr txBox="1"/>
          <p:nvPr/>
        </p:nvSpPr>
        <p:spPr>
          <a:xfrm>
            <a:off x="4326781" y="2598234"/>
            <a:ext cx="7491003" cy="382668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zero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0	 			That is,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zero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evaluates to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natural number 0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・・・・・・・・・・・・・・・・・・・・・・・・・・・・・・・・・・・・・・・・・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e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_________________		That is, </a:t>
            </a:r>
            <a:r>
              <a:rPr lang="en-US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(e) evaluates </a:t>
            </a:r>
            <a:r>
              <a:rPr lang="en-US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(n), if e evaluates to 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(e)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+ 1 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	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4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A word on notation…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5E5D16-65D7-8A4B-A4E6-0CED5B9EF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07" y="1426882"/>
            <a:ext cx="7473429" cy="4978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A58D7-5953-1541-972C-FE838F892892}"/>
              </a:ext>
            </a:extLst>
          </p:cNvPr>
          <p:cNvSpPr txBox="1"/>
          <p:nvPr/>
        </p:nvSpPr>
        <p:spPr>
          <a:xfrm>
            <a:off x="8652933" y="1710267"/>
            <a:ext cx="330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Read each one as if the top part is satisfied, then the bottom part is satisfied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conclusion all by itself is just an axiom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notation is especially useful when have multiple steps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AE4C6-A4B4-38D6-E3E5-5371C2FDA929}"/>
              </a:ext>
            </a:extLst>
          </p:cNvPr>
          <p:cNvSpPr/>
          <p:nvPr/>
        </p:nvSpPr>
        <p:spPr>
          <a:xfrm>
            <a:off x="2445492" y="4292457"/>
            <a:ext cx="413456" cy="4678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5533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12" y="433077"/>
            <a:ext cx="10072689" cy="663563"/>
          </a:xfrm>
        </p:spPr>
        <p:txBody>
          <a:bodyPr/>
          <a:lstStyle/>
          <a:p>
            <a:r>
              <a:rPr lang="en-US" dirty="0"/>
              <a:t>Improvement: operational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11" y="1284308"/>
            <a:ext cx="11485573" cy="5226239"/>
          </a:xfrm>
        </p:spPr>
        <p:txBody>
          <a:bodyPr>
            <a:normAutofit/>
          </a:bodyPr>
          <a:lstStyle/>
          <a:p>
            <a:r>
              <a:rPr lang="en-US" dirty="0"/>
              <a:t>Unlike ad-hoc, will allow us to prove some theorems</a:t>
            </a:r>
          </a:p>
          <a:p>
            <a:r>
              <a:rPr lang="en-US" dirty="0"/>
              <a:t>I will cover just “big-step” operational semantics; see the textbook for “small-step”</a:t>
            </a:r>
          </a:p>
          <a:p>
            <a:r>
              <a:rPr lang="en-US" dirty="0"/>
              <a:t>Concept: relate fragments of code to what that code does at runtime</a:t>
            </a:r>
          </a:p>
          <a:p>
            <a:pPr lvl="1"/>
            <a:r>
              <a:rPr lang="en-US" dirty="0"/>
              <a:t>One or more rules for </a:t>
            </a:r>
          </a:p>
          <a:p>
            <a:pPr marL="457200" lvl="1" indent="0">
              <a:buNone/>
            </a:pPr>
            <a:r>
              <a:rPr lang="en-US" dirty="0"/>
              <a:t>     every language</a:t>
            </a:r>
          </a:p>
          <a:p>
            <a:pPr marL="457200" lvl="1" indent="0">
              <a:buNone/>
            </a:pPr>
            <a:r>
              <a:rPr lang="en-US" dirty="0"/>
              <a:t>     construct</a:t>
            </a:r>
          </a:p>
          <a:p>
            <a:pPr lvl="1"/>
            <a:r>
              <a:rPr lang="en-US" dirty="0"/>
              <a:t>Rules for zero, </a:t>
            </a:r>
            <a:r>
              <a:rPr lang="en-US" dirty="0" err="1"/>
              <a:t>succ</a:t>
            </a:r>
            <a:endParaRPr lang="en-US" dirty="0"/>
          </a:p>
          <a:p>
            <a:pPr lvl="1"/>
            <a:r>
              <a:rPr lang="en-US" dirty="0"/>
              <a:t>e: expression</a:t>
            </a:r>
          </a:p>
          <a:p>
            <a:pPr lvl="1"/>
            <a:r>
              <a:rPr lang="en-US" dirty="0"/>
              <a:t>n: natural number</a:t>
            </a:r>
          </a:p>
          <a:p>
            <a:r>
              <a:rPr lang="en-US" dirty="0"/>
              <a:t>Recall: </a:t>
            </a:r>
            <a:r>
              <a:rPr lang="en-US" dirty="0" err="1"/>
              <a:t>nats</a:t>
            </a:r>
            <a:r>
              <a:rPr lang="en-US" dirty="0"/>
              <a:t> = </a:t>
            </a:r>
          </a:p>
          <a:p>
            <a:pPr marL="0" indent="0">
              <a:buNone/>
            </a:pPr>
            <a:r>
              <a:rPr lang="en-US" dirty="0"/>
              <a:t>    {0, 1, 2, 3, …}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7CC1B-94F5-4ABB-9B36-7C19C1F2AF4F}"/>
              </a:ext>
            </a:extLst>
          </p:cNvPr>
          <p:cNvSpPr txBox="1"/>
          <p:nvPr/>
        </p:nvSpPr>
        <p:spPr>
          <a:xfrm>
            <a:off x="8072284" y="4227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7EB74-FFC8-4EF4-8285-A6558CE086A3}"/>
              </a:ext>
            </a:extLst>
          </p:cNvPr>
          <p:cNvSpPr txBox="1"/>
          <p:nvPr/>
        </p:nvSpPr>
        <p:spPr>
          <a:xfrm>
            <a:off x="4326781" y="2598234"/>
            <a:ext cx="7491003" cy="382668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zero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0 				That is,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zero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evaluates to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natural number 0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・・・・・・・・・・・・・・・・・・・・・・・・・・・・・・・・・・・・・・・・・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e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_________________		That is, </a:t>
            </a:r>
            <a:r>
              <a:rPr lang="en-US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(e) evaluates </a:t>
            </a:r>
            <a:r>
              <a:rPr lang="en-US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(n) if e evaluates to 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(e)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+ 1 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・・・・・・・・・・・・・・・・・・・・・・・・・・・・・・・・・・・・・・・・・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e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_______________			That is,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(e) evaluates to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if e evaluates to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pred(e)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・・・・・・・・・・・・・・・・・・・・・・・・・・・・・・・・・・・・・・・・・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m &gt; 0, n = m - 1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____________ 			That is,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(e) evaluates to n if e evaluates to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n + 1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(e) </a:t>
            </a: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7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17" y="431194"/>
            <a:ext cx="3657483" cy="663563"/>
          </a:xfrm>
        </p:spPr>
        <p:txBody>
          <a:bodyPr/>
          <a:lstStyle/>
          <a:p>
            <a:r>
              <a:rPr lang="en-US" dirty="0"/>
              <a:t>Judgements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425040"/>
            <a:ext cx="3455039" cy="3874324"/>
          </a:xfrm>
        </p:spPr>
        <p:txBody>
          <a:bodyPr>
            <a:normAutofit fontScale="92500"/>
          </a:bodyPr>
          <a:lstStyle/>
          <a:p>
            <a:r>
              <a:rPr lang="en-US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Judgements</a:t>
            </a:r>
            <a:r>
              <a:rPr lang="en-US" sz="2400" i="1" dirty="0"/>
              <a:t>: claims about the semantics of particular expressions</a:t>
            </a:r>
          </a:p>
          <a:p>
            <a:r>
              <a:rPr lang="en-US" dirty="0"/>
              <a:t>Textbook uses </a:t>
            </a:r>
            <a:r>
              <a:rPr lang="en-US" sz="2800" dirty="0"/>
              <a:t>↬</a:t>
            </a:r>
            <a:r>
              <a:rPr lang="en-US" dirty="0"/>
              <a:t>, but the regular arrows are easier to read…</a:t>
            </a:r>
          </a:p>
          <a:p>
            <a:r>
              <a:rPr lang="en-US" dirty="0"/>
              <a:t>Could use the words ‘evaluate’, ‘execute’, but the arrow saves clutter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1C71D59-7734-44DA-98B0-172D88F16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24972"/>
              </p:ext>
            </p:extLst>
          </p:nvPr>
        </p:nvGraphicFramePr>
        <p:xfrm>
          <a:off x="3643952" y="1425040"/>
          <a:ext cx="8034865" cy="346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579">
                  <a:extLst>
                    <a:ext uri="{9D8B030D-6E8A-4147-A177-3AD203B41FA5}">
                      <a16:colId xmlns:a16="http://schemas.microsoft.com/office/drawing/2014/main" val="4169344465"/>
                    </a:ext>
                  </a:extLst>
                </a:gridCol>
                <a:gridCol w="1672936">
                  <a:extLst>
                    <a:ext uri="{9D8B030D-6E8A-4147-A177-3AD203B41FA5}">
                      <a16:colId xmlns:a16="http://schemas.microsoft.com/office/drawing/2014/main" val="1861330425"/>
                    </a:ext>
                  </a:extLst>
                </a:gridCol>
                <a:gridCol w="3929350">
                  <a:extLst>
                    <a:ext uri="{9D8B030D-6E8A-4147-A177-3AD203B41FA5}">
                      <a16:colId xmlns:a16="http://schemas.microsoft.com/office/drawing/2014/main" val="1026088096"/>
                    </a:ext>
                  </a:extLst>
                </a:gridCol>
              </a:tblGrid>
              <a:tr h="9587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Prefix notation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Infix notation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Meaning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07494"/>
                  </a:ext>
                </a:extLst>
              </a:tr>
              <a:tr h="105026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evaluate(e, v)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→ 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evaluation of a BTL expression e results in the value v. 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27785"/>
                  </a:ext>
                </a:extLst>
              </a:tr>
              <a:tr h="145664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execute(m, s, m')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Ⱶ s → m'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execution of statement s in an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imperative programming language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transforms store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into store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'.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5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30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17" y="431194"/>
            <a:ext cx="9404723" cy="663563"/>
          </a:xfrm>
        </p:spPr>
        <p:txBody>
          <a:bodyPr/>
          <a:lstStyle/>
          <a:p>
            <a:r>
              <a:rPr lang="en-US" dirty="0"/>
              <a:t>Judgements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425040"/>
            <a:ext cx="3455039" cy="3874324"/>
          </a:xfrm>
        </p:spPr>
        <p:txBody>
          <a:bodyPr>
            <a:normAutofit lnSpcReduction="10000"/>
          </a:bodyPr>
          <a:lstStyle/>
          <a:p>
            <a:r>
              <a:rPr lang="en-US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Judgements</a:t>
            </a:r>
            <a:r>
              <a:rPr lang="en-US" sz="2400" i="1" dirty="0"/>
              <a:t>: claims about the semantics of particular expressions</a:t>
            </a:r>
          </a:p>
          <a:p>
            <a:r>
              <a:rPr lang="en-US" dirty="0"/>
              <a:t>Textbook uses </a:t>
            </a:r>
            <a:r>
              <a:rPr lang="en-US" sz="2800" dirty="0"/>
              <a:t>↬</a:t>
            </a:r>
            <a:r>
              <a:rPr lang="en-US" dirty="0"/>
              <a:t>, but the regular arrows are easier to read…</a:t>
            </a:r>
          </a:p>
          <a:p>
            <a:r>
              <a:rPr lang="en-US" dirty="0"/>
              <a:t>Could use the word ‘evaluate’, but the arrow saves clutter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1C71D59-7734-44DA-98B0-172D88F16419}"/>
              </a:ext>
            </a:extLst>
          </p:cNvPr>
          <p:cNvGraphicFramePr>
            <a:graphicFrameLocks noGrp="1"/>
          </p:cNvGraphicFramePr>
          <p:nvPr/>
        </p:nvGraphicFramePr>
        <p:xfrm>
          <a:off x="3968221" y="764474"/>
          <a:ext cx="8034865" cy="519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579">
                  <a:extLst>
                    <a:ext uri="{9D8B030D-6E8A-4147-A177-3AD203B41FA5}">
                      <a16:colId xmlns:a16="http://schemas.microsoft.com/office/drawing/2014/main" val="4169344465"/>
                    </a:ext>
                  </a:extLst>
                </a:gridCol>
                <a:gridCol w="1672936">
                  <a:extLst>
                    <a:ext uri="{9D8B030D-6E8A-4147-A177-3AD203B41FA5}">
                      <a16:colId xmlns:a16="http://schemas.microsoft.com/office/drawing/2014/main" val="1861330425"/>
                    </a:ext>
                  </a:extLst>
                </a:gridCol>
                <a:gridCol w="3929350">
                  <a:extLst>
                    <a:ext uri="{9D8B030D-6E8A-4147-A177-3AD203B41FA5}">
                      <a16:colId xmlns:a16="http://schemas.microsoft.com/office/drawing/2014/main" val="1026088096"/>
                    </a:ext>
                  </a:extLst>
                </a:gridCol>
              </a:tblGrid>
              <a:tr h="9587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Prefix notation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Infix notation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Meaning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07494"/>
                  </a:ext>
                </a:extLst>
              </a:tr>
              <a:tr h="105026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evaluate(e, v)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→ 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evaluation of a BTL expression e results in the value v. 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27785"/>
                  </a:ext>
                </a:extLst>
              </a:tr>
              <a:tr h="145664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execute(m, s, m')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Ⱶ s → m'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execution of statement s in an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imperative programming language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transforms store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into store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'.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58472"/>
                  </a:ext>
                </a:extLst>
              </a:tr>
              <a:tr h="172976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evaluate(fs, m, e, v)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fs, m Ⱶ e → v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evaluation of expression e in a functional programming language for the arguments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function definitions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results in the value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38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42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{B6067732-8AA0-0C42-8A5B-AF0222ABE580}tf10001062</Template>
  <TotalTime>3765</TotalTime>
  <Words>3123</Words>
  <Application>Microsoft Office PowerPoint</Application>
  <PresentationFormat>Widescreen</PresentationFormat>
  <Paragraphs>483</Paragraphs>
  <Slides>23</Slides>
  <Notes>11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Consolas</vt:lpstr>
      <vt:lpstr>Times New Roman</vt:lpstr>
      <vt:lpstr>Wingdings 3</vt:lpstr>
      <vt:lpstr>Ion</vt:lpstr>
      <vt:lpstr>CS 3040</vt:lpstr>
      <vt:lpstr>Semantics</vt:lpstr>
      <vt:lpstr>Semantics</vt:lpstr>
      <vt:lpstr>Ad-hoc semantics for BTL</vt:lpstr>
      <vt:lpstr>Improvement: operational semantics</vt:lpstr>
      <vt:lpstr>A word on notation…</vt:lpstr>
      <vt:lpstr>Improvement: operational semantics</vt:lpstr>
      <vt:lpstr>Judgements</vt:lpstr>
      <vt:lpstr>Judgements</vt:lpstr>
      <vt:lpstr>More notation</vt:lpstr>
      <vt:lpstr>All inference rules for BTL</vt:lpstr>
      <vt:lpstr>Proof trees: multi-step proofs</vt:lpstr>
      <vt:lpstr>Implementing the rules</vt:lpstr>
      <vt:lpstr>PowerPoint Presentation</vt:lpstr>
      <vt:lpstr>Review</vt:lpstr>
      <vt:lpstr>Application: derivation tree</vt:lpstr>
      <vt:lpstr>Proof trees: multi-step proofs</vt:lpstr>
      <vt:lpstr>PowerPoint Presentation</vt:lpstr>
      <vt:lpstr>PowerPoint Presentation</vt:lpstr>
      <vt:lpstr>Styles of operational semantics</vt:lpstr>
      <vt:lpstr>  Small-step BTL operational semantics</vt:lpstr>
      <vt:lpstr>Small-step semantics of simple imperative programs  (BIPL — Basic Imperative Programming Language) </vt:lpstr>
      <vt:lpstr>(Tentative) Assignment 7 (for teams of 2 - 3)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Hasker, Dr. Robert</dc:creator>
  <cp:lastModifiedBy>Hasker, Robert</cp:lastModifiedBy>
  <cp:revision>181</cp:revision>
  <dcterms:created xsi:type="dcterms:W3CDTF">2019-08-24T17:23:26Z</dcterms:created>
  <dcterms:modified xsi:type="dcterms:W3CDTF">2022-10-28T20:04:08Z</dcterms:modified>
</cp:coreProperties>
</file>