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sldIdLst>
    <p:sldId id="256" r:id="rId2"/>
    <p:sldId id="295" r:id="rId3"/>
    <p:sldId id="297" r:id="rId4"/>
    <p:sldId id="298" r:id="rId5"/>
    <p:sldId id="299" r:id="rId6"/>
    <p:sldId id="300" r:id="rId7"/>
    <p:sldId id="302" r:id="rId8"/>
    <p:sldId id="303" r:id="rId9"/>
    <p:sldId id="304" r:id="rId10"/>
    <p:sldId id="305" r:id="rId11"/>
    <p:sldId id="301" r:id="rId12"/>
    <p:sldId id="306" r:id="rId13"/>
    <p:sldId id="307" r:id="rId14"/>
    <p:sldId id="312" r:id="rId15"/>
    <p:sldId id="316" r:id="rId16"/>
    <p:sldId id="31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64"/>
    <p:restoredTop sz="94451"/>
  </p:normalViewPr>
  <p:slideViewPr>
    <p:cSldViewPr snapToGrid="0" snapToObjects="1">
      <p:cViewPr varScale="1">
        <p:scale>
          <a:sx n="64" d="100"/>
          <a:sy n="64" d="100"/>
        </p:scale>
        <p:origin x="48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4D046-1080-E741-AC3B-BFF2A50DC05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0ABF-810F-7847-BA46-F60F24183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0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00ABF-810F-7847-BA46-F60F24183E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1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https://</a:t>
            </a:r>
            <a:r>
              <a:rPr lang="en-US" dirty="0" err="1"/>
              <a:t>stackoverflow.com</a:t>
            </a:r>
            <a:r>
              <a:rPr lang="en-US" dirty="0"/>
              <a:t>/questions/33862730/row-major-vs-column-major-confusion for more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00ABF-810F-7847-BA46-F60F24183E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7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92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6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9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4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1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2E64-AF80-7442-9B69-60E1B637E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3040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4E7C-A228-0A43-9377-0EE82B1DC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8" cy="861420"/>
          </a:xfrm>
        </p:spPr>
        <p:txBody>
          <a:bodyPr/>
          <a:lstStyle/>
          <a:p>
            <a:r>
              <a:rPr lang="en-US" dirty="0"/>
              <a:t>Programming Languages &amp; Translators</a:t>
            </a:r>
          </a:p>
          <a:p>
            <a:r>
              <a:rPr lang="en-US" dirty="0"/>
              <a:t>note 12: Primitive types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CE51D0-CEC3-1D4E-A9FC-EE69554576BB}"/>
              </a:ext>
            </a:extLst>
          </p:cNvPr>
          <p:cNvSpPr txBox="1"/>
          <p:nvPr/>
        </p:nvSpPr>
        <p:spPr>
          <a:xfrm>
            <a:off x="10546998" y="6581001"/>
            <a:ext cx="1645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Robert Hasker, 2020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2EB14A9F-5C75-9805-5BAD-EBBB6A8D9159}"/>
              </a:ext>
            </a:extLst>
          </p:cNvPr>
          <p:cNvSpPr/>
          <p:nvPr/>
        </p:nvSpPr>
        <p:spPr>
          <a:xfrm rot="21122697">
            <a:off x="7218253" y="535270"/>
            <a:ext cx="4426471" cy="273872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Georgia" panose="02040502050405020303" pitchFamily="18" charset="0"/>
              </a:rPr>
              <a:t>Post-2nd midterm: topics from traditional programming language courses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1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93A5-BE8B-49BD-8141-21FFA808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B255A-86EA-46AE-A4CA-2832E5A4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record</a:t>
            </a:r>
            <a:r>
              <a:rPr lang="en-US" dirty="0"/>
              <a:t>: a possibly heterogeneous aggregate of data elements in which the individual elements are identified by names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struct Food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  float weight;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  int color;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  char name[50];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r>
              <a:rPr lang="en-US" dirty="0"/>
              <a:t>Design Issues:</a:t>
            </a:r>
          </a:p>
          <a:p>
            <a:pPr lvl="1">
              <a:buNone/>
            </a:pPr>
            <a:r>
              <a:rPr lang="en-US" dirty="0"/>
              <a:t>1. What is the form of references? </a:t>
            </a:r>
          </a:p>
          <a:p>
            <a:pPr lvl="1">
              <a:buNone/>
            </a:pPr>
            <a:r>
              <a:rPr lang="en-US" dirty="0"/>
              <a:t>2. What unit operations are defined?</a:t>
            </a:r>
          </a:p>
        </p:txBody>
      </p:sp>
    </p:spTree>
    <p:extLst>
      <p:ext uri="{BB962C8B-B14F-4D97-AF65-F5344CB8AC3E}">
        <p14:creationId xmlns:p14="http://schemas.microsoft.com/office/powerpoint/2010/main" val="4211019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975B-72F8-40C2-B060-1185EC14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417D-AF7C-4E40-8104-486CFFEC9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Record Definition Syntax</a:t>
            </a:r>
          </a:p>
          <a:p>
            <a:pPr lvl="1">
              <a:defRPr/>
            </a:pPr>
            <a:r>
              <a:rPr lang="en-US" dirty="0"/>
              <a:t>COBOL uses level numbers to show nesting:</a:t>
            </a:r>
          </a:p>
          <a:p>
            <a:pPr lvl="2"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01 BALANCE-LINE.</a:t>
            </a:r>
          </a:p>
          <a:p>
            <a:pPr lvl="2"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02 BALANCE-ITEM-NUM        PICTURE IS 9(5).</a:t>
            </a:r>
          </a:p>
          <a:p>
            <a:pPr lvl="2"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02 BALANCE-ITEM-DESCR.</a:t>
            </a:r>
          </a:p>
          <a:p>
            <a:pPr lvl="2"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03 BAL-ITEM-NAME        PICTURE IS X(30).</a:t>
            </a:r>
          </a:p>
          <a:p>
            <a:pPr lvl="2"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O3 BAL-ITEM-AMT         PICTURE IS 999V99.</a:t>
            </a:r>
          </a:p>
          <a:p>
            <a:pPr marL="742950" lvl="2" indent="-342900">
              <a:defRPr/>
            </a:pPr>
            <a:r>
              <a:rPr lang="en-US" sz="2400" dirty="0"/>
              <a:t>Almost all others: recursive definition</a:t>
            </a:r>
          </a:p>
          <a:p>
            <a:pPr>
              <a:defRPr/>
            </a:pPr>
            <a:r>
              <a:rPr lang="en-US" dirty="0"/>
              <a:t>Referencing fields:</a:t>
            </a:r>
          </a:p>
          <a:p>
            <a:pPr lvl="1">
              <a:buNone/>
              <a:defRPr/>
            </a:pPr>
            <a:r>
              <a:rPr lang="en-US" dirty="0"/>
              <a:t>1. COBOL: </a:t>
            </a:r>
            <a:r>
              <a:rPr lang="en-US" dirty="0" err="1"/>
              <a:t>field_name</a:t>
            </a:r>
            <a:r>
              <a:rPr lang="en-US" dirty="0"/>
              <a:t> OF record_name_1 OF ... OF </a:t>
            </a:r>
            <a:r>
              <a:rPr lang="en-US" dirty="0" err="1"/>
              <a:t>record_name_n</a:t>
            </a:r>
            <a:endParaRPr lang="en-US" dirty="0"/>
          </a:p>
          <a:p>
            <a:pPr lvl="1">
              <a:buNone/>
              <a:defRPr/>
            </a:pPr>
            <a:r>
              <a:rPr lang="en-US" dirty="0"/>
              <a:t>2. Others: record_name_1.record_name_2. ... </a:t>
            </a:r>
            <a:r>
              <a:rPr lang="en-US" dirty="0" err="1"/>
              <a:t>record_name_n.field_name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94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AE0E-09A7-40E5-B68F-820DF57D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DAAD4-25E8-437E-BE2E-FB74B6FED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35034"/>
            <a:ext cx="8946541" cy="50133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union</a:t>
            </a:r>
            <a:r>
              <a:rPr lang="en-US" dirty="0"/>
              <a:t> is a type whose variables are allowed to store different type values at different times during execution</a:t>
            </a:r>
          </a:p>
          <a:p>
            <a:r>
              <a:rPr lang="en-US" dirty="0"/>
              <a:t>Union types in Haskell: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data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AtBat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Hit int | Walk | Out</a:t>
            </a:r>
          </a:p>
          <a:p>
            <a:r>
              <a:rPr lang="en-US" dirty="0"/>
              <a:t>C++ Example:</a:t>
            </a:r>
          </a:p>
          <a:p>
            <a:pPr lvl="2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union Message </a:t>
            </a:r>
          </a:p>
          <a:p>
            <a:pPr lvl="2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algn="just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char  text[1000];</a:t>
            </a:r>
          </a:p>
          <a:p>
            <a:pPr lvl="2" algn="just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float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[200];</a:t>
            </a:r>
          </a:p>
          <a:p>
            <a:pPr lvl="2" algn="just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msg;</a:t>
            </a:r>
          </a:p>
          <a:p>
            <a:pPr lvl="2" algn="just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msg.text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“Hello, World”);</a:t>
            </a:r>
          </a:p>
          <a:p>
            <a:pPr lvl="2" algn="just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msg.xs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= 3243.5234e12;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msg.xs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[1] = -1e5;</a:t>
            </a:r>
          </a:p>
          <a:p>
            <a:pPr lvl="2" algn="just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msg.text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/>
              <a:t>Prints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z_8Y</a:t>
            </a:r>
            <a:r>
              <a:rPr lang="en-US" dirty="0"/>
              <a:t>” using g++ on Linux.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D774A0-88CA-AB49-91A1-06AF87345936}"/>
              </a:ext>
            </a:extLst>
          </p:cNvPr>
          <p:cNvSpPr txBox="1"/>
          <p:nvPr/>
        </p:nvSpPr>
        <p:spPr>
          <a:xfrm>
            <a:off x="4619501" y="2635564"/>
            <a:ext cx="7210628" cy="13542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Design Issues for unions:</a:t>
            </a:r>
          </a:p>
          <a:p>
            <a:pPr lvl="1">
              <a:buNone/>
            </a:pPr>
            <a:r>
              <a:rPr lang="en-US" sz="2000" dirty="0">
                <a:solidFill>
                  <a:schemeClr val="bg1"/>
                </a:solidFill>
              </a:rPr>
              <a:t>1. What kind of type checking, if any, must be done?</a:t>
            </a:r>
          </a:p>
          <a:p>
            <a:pPr lvl="1">
              <a:buNone/>
            </a:pPr>
            <a:r>
              <a:rPr lang="en-US" sz="2000" dirty="0">
                <a:solidFill>
                  <a:schemeClr val="bg1"/>
                </a:solidFill>
              </a:rPr>
              <a:t>2. Should unions be integrated with records?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09CF-0F8C-4EE9-BC94-6027695A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0A5B6-5A32-4486-AF30-94423D40B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Pascal example:</a:t>
            </a:r>
          </a:p>
          <a:p>
            <a:pPr lvl="2">
              <a:buNone/>
            </a:pPr>
            <a:r>
              <a:rPr lang="en-US" b="1" dirty="0">
                <a:latin typeface="Courier New" pitchFamily="49" charset="0"/>
              </a:rPr>
              <a:t>type </a:t>
            </a:r>
            <a:r>
              <a:rPr lang="en-US" b="1" dirty="0" err="1">
                <a:latin typeface="Courier New" pitchFamily="49" charset="0"/>
              </a:rPr>
              <a:t>intreal</a:t>
            </a:r>
            <a:r>
              <a:rPr lang="en-US" b="1" dirty="0">
                <a:latin typeface="Courier New" pitchFamily="49" charset="0"/>
              </a:rPr>
              <a:t> =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	   record </a:t>
            </a:r>
            <a:r>
              <a:rPr lang="en-US" sz="2000" b="1" dirty="0" err="1">
                <a:latin typeface="Courier New" pitchFamily="49" charset="0"/>
              </a:rPr>
              <a:t>isint</a:t>
            </a:r>
            <a:r>
              <a:rPr lang="en-US" sz="2000" b="1" dirty="0">
                <a:latin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of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     true  : (</a:t>
            </a:r>
            <a:r>
              <a:rPr lang="en-US" sz="2000" b="1" dirty="0" err="1">
                <a:latin typeface="Courier New" pitchFamily="49" charset="0"/>
              </a:rPr>
              <a:t>blint</a:t>
            </a:r>
            <a:r>
              <a:rPr lang="en-US" sz="2000" b="1" dirty="0">
                <a:latin typeface="Courier New" pitchFamily="49" charset="0"/>
              </a:rPr>
              <a:t>  : integer);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     false : (</a:t>
            </a:r>
            <a:r>
              <a:rPr lang="en-US" sz="2000" b="1" dirty="0" err="1">
                <a:latin typeface="Courier New" pitchFamily="49" charset="0"/>
              </a:rPr>
              <a:t>blreal</a:t>
            </a:r>
            <a:r>
              <a:rPr lang="en-US" sz="2000" b="1" dirty="0">
                <a:latin typeface="Courier New" pitchFamily="49" charset="0"/>
              </a:rPr>
              <a:t> : real);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   end;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var </a:t>
            </a:r>
            <a:r>
              <a:rPr lang="en-US" sz="2000" b="1" dirty="0" err="1">
                <a:latin typeface="Courier New" pitchFamily="49" charset="0"/>
              </a:rPr>
              <a:t>oddnum</a:t>
            </a:r>
            <a:r>
              <a:rPr lang="en-US" sz="2000" b="1" dirty="0">
                <a:latin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</a:rPr>
              <a:t>intreal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oddnum.blint</a:t>
            </a:r>
            <a:r>
              <a:rPr lang="en-US" sz="2000" b="1" dirty="0">
                <a:latin typeface="Courier New" pitchFamily="49" charset="0"/>
              </a:rPr>
              <a:t> = 32; … </a:t>
            </a:r>
            <a:r>
              <a:rPr lang="en-US" sz="2000" b="1" dirty="0" err="1">
                <a:latin typeface="Courier New" pitchFamily="49" charset="0"/>
              </a:rPr>
              <a:t>oddnum.blreal</a:t>
            </a:r>
            <a:r>
              <a:rPr lang="en-US" sz="2000" b="1" dirty="0">
                <a:latin typeface="Courier New" pitchFamily="49" charset="0"/>
              </a:rPr>
              <a:t> = 84.5;</a:t>
            </a:r>
          </a:p>
          <a:p>
            <a:pPr lvl="1"/>
            <a:r>
              <a:rPr lang="en-US" sz="2000" dirty="0"/>
              <a:t>Also known as “variant records”</a:t>
            </a:r>
          </a:p>
          <a:p>
            <a:pPr lvl="1"/>
            <a:r>
              <a:rPr lang="en-US" sz="2000" dirty="0"/>
              <a:t>The discriminator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isint</a:t>
            </a:r>
            <a:r>
              <a:rPr lang="en-US" sz="2000" dirty="0"/>
              <a:t> in this case) is optional</a:t>
            </a:r>
          </a:p>
          <a:p>
            <a:r>
              <a:rPr lang="en-US" sz="2400" dirty="0"/>
              <a:t>Design Issues for unions:</a:t>
            </a:r>
          </a:p>
          <a:p>
            <a:pPr lvl="1">
              <a:buNone/>
            </a:pPr>
            <a:r>
              <a:rPr lang="en-US" sz="2000" dirty="0"/>
              <a:t>1. What kind of type checking, if any, must be done?</a:t>
            </a:r>
          </a:p>
          <a:p>
            <a:pPr lvl="1">
              <a:buNone/>
            </a:pPr>
            <a:r>
              <a:rPr lang="en-US" sz="2000" dirty="0"/>
              <a:t>2. Should unions be integrated with records?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71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24A6-E0CF-499C-AFFE-B36BE44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0166-6D80-49C1-A2E6-C6C347FF4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Why C’s unions cannot be type checked effectively:</a:t>
            </a:r>
          </a:p>
          <a:p>
            <a:pPr marL="914400" lvl="1" indent="-457200">
              <a:buFontTx/>
              <a:buAutoNum type="alphaLcPeriod"/>
              <a:defRPr/>
            </a:pPr>
            <a:r>
              <a:rPr lang="en-US" sz="2000" dirty="0"/>
              <a:t>User can create inconsistent unions – can assign tag separately: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var blurb : </a:t>
            </a:r>
            <a:r>
              <a:rPr lang="en-US" sz="1800" b="1" dirty="0" err="1">
                <a:latin typeface="Courier New" pitchFamily="49" charset="0"/>
              </a:rPr>
              <a:t>intreal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  x     : real;</a:t>
            </a:r>
          </a:p>
          <a:p>
            <a:pPr lvl="2"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blurb.isint</a:t>
            </a:r>
            <a:r>
              <a:rPr lang="en-US" sz="1800" b="1" dirty="0">
                <a:latin typeface="Courier New" pitchFamily="49" charset="0"/>
              </a:rPr>
              <a:t> := true;   { it is an integer }</a:t>
            </a:r>
          </a:p>
          <a:p>
            <a:pPr lvl="2"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blurb.blint</a:t>
            </a:r>
            <a:r>
              <a:rPr lang="en-US" sz="1800" b="1" dirty="0">
                <a:latin typeface="Courier New" pitchFamily="49" charset="0"/>
              </a:rPr>
              <a:t> := 47;     { ok }      </a:t>
            </a:r>
          </a:p>
          <a:p>
            <a:pPr lvl="2"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blurb.isint</a:t>
            </a:r>
            <a:r>
              <a:rPr lang="en-US" sz="1800" b="1" dirty="0">
                <a:latin typeface="Courier New" pitchFamily="49" charset="0"/>
              </a:rPr>
              <a:t> := false;  { it is a real }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x := </a:t>
            </a:r>
            <a:r>
              <a:rPr lang="en-US" sz="1800" b="1" dirty="0" err="1">
                <a:latin typeface="Courier New" pitchFamily="49" charset="0"/>
              </a:rPr>
              <a:t>blurb.blreal</a:t>
            </a:r>
            <a:r>
              <a:rPr lang="en-US" sz="1800" b="1" dirty="0">
                <a:latin typeface="Courier New" pitchFamily="49" charset="0"/>
              </a:rPr>
              <a:t>;     { treat integer as real! }</a:t>
            </a:r>
          </a:p>
          <a:p>
            <a:pPr marL="1314450" lvl="2" indent="-457200">
              <a:defRPr/>
            </a:pPr>
            <a:endParaRPr lang="en-US" sz="1800" dirty="0"/>
          </a:p>
          <a:p>
            <a:pPr marL="1314450" lvl="2" indent="-457200">
              <a:defRPr/>
            </a:pPr>
            <a:r>
              <a:rPr lang="en-US" sz="1800" dirty="0"/>
              <a:t>Similarly for C/C++</a:t>
            </a:r>
          </a:p>
          <a:p>
            <a:pPr marL="914400" lvl="1" indent="-457200">
              <a:buFontTx/>
              <a:buAutoNum type="alphaLcPeriod"/>
              <a:defRPr/>
            </a:pPr>
            <a:r>
              <a:rPr lang="en-US" sz="2000" dirty="0"/>
              <a:t>Worse yet: the tag is optional!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8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584E-1F0E-4155-BD4C-B94CFB92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Haskell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493A2-AF54-4501-8DE7-E9B2ADAB4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Union types in Haskell: OR types</a:t>
            </a:r>
          </a:p>
          <a:p>
            <a:pPr lvl="1"/>
            <a:r>
              <a:rPr lang="en-US"/>
              <a:t>Type X </a:t>
            </a:r>
            <a:r>
              <a:rPr lang="en-US" dirty="0"/>
              <a:t>= A | B</a:t>
            </a:r>
          </a:p>
          <a:p>
            <a:r>
              <a:rPr lang="en-US" dirty="0"/>
              <a:t>Turned an odd hack into a useful tool!!</a:t>
            </a:r>
          </a:p>
          <a:p>
            <a:pPr lvl="1"/>
            <a:r>
              <a:rPr lang="en-US" dirty="0"/>
              <a:t>Effect of the Haskell syntax: it is not possible to store data in one format and read it in another using unions</a:t>
            </a:r>
          </a:p>
          <a:p>
            <a:pPr lvl="1"/>
            <a:r>
              <a:rPr lang="en-US" dirty="0"/>
              <a:t>In fact, probably can’t do that with </a:t>
            </a:r>
            <a:r>
              <a:rPr lang="en-US" i="1" dirty="0"/>
              <a:t>any</a:t>
            </a:r>
            <a:r>
              <a:rPr lang="en-US" dirty="0"/>
              <a:t> Haskell mechanism…</a:t>
            </a:r>
          </a:p>
        </p:txBody>
      </p:sp>
    </p:spTree>
    <p:extLst>
      <p:ext uri="{BB962C8B-B14F-4D97-AF65-F5344CB8AC3E}">
        <p14:creationId xmlns:p14="http://schemas.microsoft.com/office/powerpoint/2010/main" val="292825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761DC-008B-444C-934A-3ABA66BF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07A4B-DBF4-4DF2-82AB-9639E7215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types in multiple languages</a:t>
            </a:r>
          </a:p>
          <a:p>
            <a:r>
              <a:rPr lang="en-US" dirty="0"/>
              <a:t>Array implementation, including two-dimensional arrays</a:t>
            </a:r>
          </a:p>
          <a:p>
            <a:r>
              <a:rPr lang="en-US" dirty="0"/>
              <a:t>Union types</a:t>
            </a:r>
          </a:p>
        </p:txBody>
      </p:sp>
    </p:spTree>
    <p:extLst>
      <p:ext uri="{BB962C8B-B14F-4D97-AF65-F5344CB8AC3E}">
        <p14:creationId xmlns:p14="http://schemas.microsoft.com/office/powerpoint/2010/main" val="336522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CCBA-4236-4902-959F-D8A2E526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Typing details: Primitive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F467A-8B5F-45CE-8233-3A11DCF5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Early on: language designers tried to anticipate all types</a:t>
            </a:r>
          </a:p>
          <a:p>
            <a:r>
              <a:rPr lang="en-US" dirty="0"/>
              <a:t>Algol 68: primitives + ways to combine</a:t>
            </a:r>
          </a:p>
          <a:p>
            <a:r>
              <a:rPr lang="en-US" dirty="0"/>
              <a:t>Usual primitives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integer &amp; variants: byte, short, long, long </a:t>
            </a:r>
            <a:r>
              <a:rPr lang="en-US" dirty="0" err="1"/>
              <a:t>long</a:t>
            </a:r>
            <a:endParaRPr lang="en-US" dirty="0"/>
          </a:p>
          <a:p>
            <a:pPr marL="1371600" lvl="2" indent="-457200"/>
            <a:r>
              <a:rPr lang="en-US" dirty="0"/>
              <a:t>close mapping to hardware</a:t>
            </a:r>
          </a:p>
          <a:p>
            <a:pPr marL="1371600" lvl="2" indent="-457200"/>
            <a:r>
              <a:rPr lang="en-US" dirty="0"/>
              <a:t>two’s complement: see Comp Arch</a:t>
            </a:r>
          </a:p>
          <a:p>
            <a:pPr marL="1371600" lvl="2" indent="-457200"/>
            <a:r>
              <a:rPr lang="en-US" dirty="0"/>
              <a:t>in C: </a:t>
            </a:r>
            <a:r>
              <a:rPr lang="en-US" dirty="0" err="1"/>
              <a:t>sizeof</a:t>
            </a:r>
            <a:r>
              <a:rPr lang="en-US" dirty="0"/>
              <a:t> short &lt;= </a:t>
            </a:r>
            <a:r>
              <a:rPr lang="en-US" dirty="0" err="1"/>
              <a:t>sizeof</a:t>
            </a:r>
            <a:r>
              <a:rPr lang="en-US" dirty="0"/>
              <a:t> int &lt;= </a:t>
            </a:r>
            <a:r>
              <a:rPr lang="en-US" dirty="0" err="1"/>
              <a:t>sizeof</a:t>
            </a:r>
            <a:r>
              <a:rPr lang="en-US" dirty="0"/>
              <a:t> long &lt;= </a:t>
            </a:r>
            <a:r>
              <a:rPr lang="en-US" dirty="0" err="1"/>
              <a:t>sizeof</a:t>
            </a:r>
            <a:r>
              <a:rPr lang="en-US" dirty="0"/>
              <a:t> long long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floating point:</a:t>
            </a:r>
          </a:p>
          <a:p>
            <a:pPr marL="1371600" lvl="2" indent="-457200"/>
            <a:r>
              <a:rPr lang="en-US" i="1" dirty="0"/>
              <a:t>not </a:t>
            </a:r>
            <a:r>
              <a:rPr lang="en-US" dirty="0"/>
              <a:t>trivial – can’t represent 0.1/etc. as finite series of binary digits</a:t>
            </a:r>
          </a:p>
          <a:p>
            <a:pPr marL="1371600" lvl="2" indent="-457200"/>
            <a:r>
              <a:rPr lang="en-US" dirty="0"/>
              <a:t>designers choose axioms: trans, anti-reflexive, if a &lt; b, then </a:t>
            </a:r>
            <a:r>
              <a:rPr lang="en-US" dirty="0" err="1"/>
              <a:t>a+c</a:t>
            </a:r>
            <a:r>
              <a:rPr lang="en-US" dirty="0"/>
              <a:t> &lt; </a:t>
            </a:r>
            <a:r>
              <a:rPr lang="en-US" dirty="0" err="1"/>
              <a:t>b+c</a:t>
            </a:r>
            <a:endParaRPr lang="en-US" dirty="0"/>
          </a:p>
          <a:p>
            <a:pPr marL="1371600" lvl="2" indent="-457200"/>
            <a:r>
              <a:rPr lang="en-US" dirty="0"/>
              <a:t>note: 1e6 + 1.0 is typically 1e6</a:t>
            </a:r>
          </a:p>
        </p:txBody>
      </p:sp>
    </p:spTree>
    <p:extLst>
      <p:ext uri="{BB962C8B-B14F-4D97-AF65-F5344CB8AC3E}">
        <p14:creationId xmlns:p14="http://schemas.microsoft.com/office/powerpoint/2010/main" val="116177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4020E-0774-4931-A8FF-780C5D21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65E4E-7D43-4973-ADB9-FD360AC7C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3. Decimal; sometimes known as </a:t>
            </a:r>
            <a:r>
              <a:rPr lang="en-US" i="1" dirty="0"/>
              <a:t>fixed point</a:t>
            </a:r>
          </a:p>
          <a:p>
            <a:pPr lvl="1"/>
            <a:r>
              <a:rPr lang="en-US" dirty="0"/>
              <a:t>For business applications (money)</a:t>
            </a:r>
          </a:p>
          <a:p>
            <a:pPr lvl="1"/>
            <a:r>
              <a:rPr lang="en-US" dirty="0"/>
              <a:t>Store a fixed number of decimal digits (coded)</a:t>
            </a:r>
          </a:p>
          <a:p>
            <a:pPr lvl="1"/>
            <a:r>
              <a:rPr lang="en-US" dirty="0"/>
              <a:t>Cobol declaration: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PHONE-BALANCE Z,ZZ9V99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/>
              <a:t>Store up to 9,999.99; prints without leading zeros</a:t>
            </a:r>
          </a:p>
          <a:p>
            <a:pPr lvl="1"/>
            <a:r>
              <a:rPr lang="en-US" dirty="0"/>
              <a:t>Advantage: accuracy</a:t>
            </a:r>
          </a:p>
          <a:p>
            <a:pPr lvl="1"/>
            <a:r>
              <a:rPr lang="en-US" dirty="0" err="1"/>
              <a:t>Disadv</a:t>
            </a:r>
            <a:r>
              <a:rPr lang="en-US" dirty="0"/>
              <a:t>.: either wastes memory or limited range</a:t>
            </a:r>
          </a:p>
          <a:p>
            <a:pPr>
              <a:buNone/>
            </a:pPr>
            <a:r>
              <a:rPr lang="en-US" dirty="0"/>
              <a:t>4. Boolean</a:t>
            </a:r>
          </a:p>
          <a:p>
            <a:pPr>
              <a:buNone/>
            </a:pPr>
            <a:r>
              <a:rPr lang="en-US" dirty="0"/>
              <a:t>5. Character</a:t>
            </a:r>
          </a:p>
          <a:p>
            <a:pPr lvl="1"/>
            <a:r>
              <a:rPr lang="en-US" dirty="0"/>
              <a:t>Both are essentially encodings of </a:t>
            </a:r>
            <a:r>
              <a:rPr lang="en-US" dirty="0" err="1"/>
              <a:t>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8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6564-6975-4A7F-A7CE-01A46A6C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User-Defined Ordinal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F3D5D-F370-4435-B49C-691748660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</a:t>
            </a:r>
            <a:r>
              <a:rPr lang="en-US" dirty="0">
                <a:solidFill>
                  <a:schemeClr val="accent2"/>
                </a:solidFill>
              </a:rPr>
              <a:t>ordinal type</a:t>
            </a:r>
            <a:r>
              <a:rPr lang="en-US" dirty="0"/>
              <a:t> is one in which the range of possible values can be easily associated with the set of positive integers</a:t>
            </a:r>
          </a:p>
          <a:p>
            <a:pPr lvl="1">
              <a:defRPr/>
            </a:pPr>
            <a:r>
              <a:rPr lang="en-US" dirty="0"/>
              <a:t>Things you can count with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</a:rPr>
              <a:t>(Sub)Ranges</a:t>
            </a:r>
          </a:p>
          <a:p>
            <a:pPr marL="914400" lvl="1" indent="-514350">
              <a:defRPr/>
            </a:pPr>
            <a:r>
              <a:rPr lang="en-US" dirty="0"/>
              <a:t>Pascal: array indices</a:t>
            </a:r>
          </a:p>
          <a:p>
            <a:pPr marL="914400" lvl="1" indent="-514350">
              <a:defRPr/>
            </a:pPr>
            <a:r>
              <a:rPr lang="en-US" dirty="0"/>
              <a:t>Ada: attempt to eliminate errors</a:t>
            </a:r>
          </a:p>
          <a:p>
            <a:pPr marL="914400" lvl="1" indent="-514350">
              <a:defRPr/>
            </a:pPr>
            <a:r>
              <a:rPr lang="en-US" dirty="0"/>
              <a:t>C: useless in this language!</a:t>
            </a:r>
          </a:p>
          <a:p>
            <a:pPr marL="914400" lvl="1" indent="-514350">
              <a:defRPr/>
            </a:pPr>
            <a:r>
              <a:rPr lang="en-US" dirty="0"/>
              <a:t>Ruby: integrates nicely w/ slices</a:t>
            </a:r>
          </a:p>
        </p:txBody>
      </p:sp>
    </p:spTree>
    <p:extLst>
      <p:ext uri="{BB962C8B-B14F-4D97-AF65-F5344CB8AC3E}">
        <p14:creationId xmlns:p14="http://schemas.microsoft.com/office/powerpoint/2010/main" val="168693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C366E-3B3C-4DA5-9D6F-DF9844DC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User-Defined Ordinal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74415-1D9F-446E-9FD1-D9B35C388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 startAt="2"/>
            </a:pPr>
            <a:r>
              <a:rPr lang="en-US" dirty="0">
                <a:solidFill>
                  <a:schemeClr val="accent2"/>
                </a:solidFill>
              </a:rPr>
              <a:t>Enumeration Types</a:t>
            </a:r>
            <a:r>
              <a:rPr lang="en-US" dirty="0"/>
              <a:t> – programmer enumerates all possible values as symbolic constants</a:t>
            </a:r>
          </a:p>
          <a:p>
            <a:pPr marL="914400" lvl="1" indent="-514350"/>
            <a:r>
              <a:rPr lang="en-US" dirty="0"/>
              <a:t>Alternative: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#define RED 1</a:t>
            </a:r>
          </a:p>
          <a:p>
            <a:pPr marL="914400" lvl="1" indent="-514350"/>
            <a:r>
              <a:rPr lang="en-US" dirty="0"/>
              <a:t>Promotes readability</a:t>
            </a:r>
          </a:p>
          <a:p>
            <a:pPr marL="914400" lvl="1" indent="-514350"/>
            <a:r>
              <a:rPr lang="en-US" dirty="0"/>
              <a:t>Compiler can check values</a:t>
            </a:r>
          </a:p>
          <a:p>
            <a:pPr marL="914400" lvl="1" indent="-514350"/>
            <a:r>
              <a:rPr lang="en-US" dirty="0"/>
              <a:t>Issue: allow a constant to be in more than one </a:t>
            </a:r>
            <a:r>
              <a:rPr lang="en-US" dirty="0" err="1"/>
              <a:t>enum</a:t>
            </a:r>
            <a:r>
              <a:rPr lang="en-US" dirty="0"/>
              <a:t> type?</a:t>
            </a:r>
          </a:p>
          <a:p>
            <a:pPr marL="1314450" lvl="2" indent="-514350"/>
            <a:r>
              <a:rPr lang="en-US" dirty="0"/>
              <a:t>For instance: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Color { ORANGE, RED, GREEN, BLUE, WHITE };</a:t>
            </a:r>
          </a:p>
          <a:p>
            <a:pPr marL="800100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Light { RED, GREEN, YELLOW 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9D03-955E-442B-A1F4-2E7BA60A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84DD-AE15-4300-AF3F-1DDA48B8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Issues:</a:t>
            </a:r>
          </a:p>
          <a:p>
            <a:pPr lvl="1">
              <a:buNone/>
            </a:pPr>
            <a:r>
              <a:rPr lang="en-US" dirty="0"/>
              <a:t>1. What types are legal for subscripts?</a:t>
            </a:r>
          </a:p>
          <a:p>
            <a:pPr lvl="1">
              <a:buNone/>
            </a:pPr>
            <a:r>
              <a:rPr lang="en-US" dirty="0"/>
              <a:t>2. Are subscripting expressions in element</a:t>
            </a:r>
          </a:p>
          <a:p>
            <a:pPr lvl="1">
              <a:buNone/>
            </a:pPr>
            <a:r>
              <a:rPr lang="en-US" dirty="0"/>
              <a:t>          references range checked?</a:t>
            </a:r>
          </a:p>
          <a:p>
            <a:pPr lvl="1">
              <a:buNone/>
            </a:pPr>
            <a:r>
              <a:rPr lang="en-US" dirty="0"/>
              <a:t>3. When are subscript ranges bound?</a:t>
            </a:r>
          </a:p>
          <a:p>
            <a:pPr lvl="1">
              <a:buNone/>
            </a:pPr>
            <a:r>
              <a:rPr lang="en-US" dirty="0"/>
              <a:t>4. When does allocation take place?</a:t>
            </a:r>
          </a:p>
          <a:p>
            <a:pPr lvl="2"/>
            <a:r>
              <a:rPr lang="en-US" dirty="0"/>
              <a:t>And is this dynamic at runtime?</a:t>
            </a:r>
          </a:p>
          <a:p>
            <a:pPr lvl="1">
              <a:buNone/>
            </a:pPr>
            <a:r>
              <a:rPr lang="en-US" dirty="0"/>
              <a:t>5. What is the maximum size of the array?</a:t>
            </a:r>
          </a:p>
          <a:p>
            <a:pPr lvl="1">
              <a:buNone/>
            </a:pPr>
            <a:r>
              <a:rPr lang="en-US" dirty="0"/>
              <a:t>6. Can array objects be initialized?</a:t>
            </a:r>
          </a:p>
          <a:p>
            <a:pPr lvl="1">
              <a:buNone/>
            </a:pPr>
            <a:r>
              <a:rPr lang="en-US" dirty="0"/>
              <a:t>7. Are any kind of slices allowed?</a:t>
            </a:r>
          </a:p>
        </p:txBody>
      </p:sp>
    </p:spTree>
    <p:extLst>
      <p:ext uri="{BB962C8B-B14F-4D97-AF65-F5344CB8AC3E}">
        <p14:creationId xmlns:p14="http://schemas.microsoft.com/office/powerpoint/2010/main" val="60048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1546-2060-40AD-ABDC-00FFE9296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08DA6-E46A-4895-B8CB-31A60324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77" y="2311101"/>
            <a:ext cx="8946541" cy="4195481"/>
          </a:xfrm>
        </p:spPr>
        <p:txBody>
          <a:bodyPr/>
          <a:lstStyle/>
          <a:p>
            <a:r>
              <a:rPr lang="en-US" dirty="0"/>
              <a:t>Slices</a:t>
            </a:r>
          </a:p>
          <a:p>
            <a:pPr lvl="1"/>
            <a:r>
              <a:rPr lang="en-US" dirty="0"/>
              <a:t>A slice is some substructure of an array; nothing more than a referencing mechanism</a:t>
            </a:r>
          </a:p>
          <a:p>
            <a:pPr lvl="1"/>
            <a:r>
              <a:rPr lang="en-US" dirty="0"/>
              <a:t>Slices are only useful in languages that have array operations    </a:t>
            </a:r>
          </a:p>
          <a:p>
            <a:r>
              <a:rPr lang="en-US" dirty="0"/>
              <a:t>Slice Example:</a:t>
            </a:r>
          </a:p>
          <a:p>
            <a:pPr lvl="1">
              <a:buNone/>
            </a:pPr>
            <a:r>
              <a:rPr lang="en-US" dirty="0"/>
              <a:t>1. FORTRAN 90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>
                <a:latin typeface="Courier New" pitchFamily="49" charset="0"/>
              </a:rPr>
              <a:t>INTEGER MAT (1:4, 1:4)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   MAT(1:4, 1) </a:t>
            </a:r>
            <a:r>
              <a:rPr lang="en-US" dirty="0"/>
              <a:t>- the first column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   MAT(2, 1:4) </a:t>
            </a:r>
            <a:r>
              <a:rPr lang="en-US" dirty="0"/>
              <a:t>- the second row</a:t>
            </a:r>
          </a:p>
          <a:p>
            <a:endParaRPr lang="en-US" dirty="0"/>
          </a:p>
        </p:txBody>
      </p:sp>
      <p:pic>
        <p:nvPicPr>
          <p:cNvPr id="4" name="Picture 4" descr="fig0604.pct                                                    0003E7A3Macintosh HD                   ABA78158:">
            <a:extLst>
              <a:ext uri="{FF2B5EF4-FFF2-40B4-BE49-F238E27FC236}">
                <a16:creationId xmlns:a16="http://schemas.microsoft.com/office/drawing/2014/main" id="{34A74656-8565-430F-A5AE-3FC3C498C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223" y="209774"/>
            <a:ext cx="62865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67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84AD-8187-409C-B1D5-4EA7225EA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223B5-9083-4D91-8F59-A8695866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Arrays</a:t>
            </a:r>
          </a:p>
          <a:p>
            <a:pPr lvl="1"/>
            <a:r>
              <a:rPr lang="en-US" dirty="0"/>
              <a:t>Access function maps subscript expressions to an address in the array </a:t>
            </a:r>
          </a:p>
          <a:p>
            <a:pPr lvl="1"/>
            <a:r>
              <a:rPr lang="en-US" dirty="0"/>
              <a:t>Row major (by rows) or column major order (by columns)</a:t>
            </a:r>
          </a:p>
          <a:p>
            <a:r>
              <a:rPr lang="en-US" dirty="0"/>
              <a:t>Fortran: column major		</a:t>
            </a:r>
            <a:r>
              <a:rPr lang="en-US" sz="1800" dirty="0"/>
              <a:t>(see next page)</a:t>
            </a:r>
            <a:endParaRPr lang="en-US" dirty="0"/>
          </a:p>
          <a:p>
            <a:pPr lvl="1"/>
            <a:r>
              <a:rPr lang="en-US" dirty="0"/>
              <a:t>Speeds up accessing data in same column</a:t>
            </a:r>
          </a:p>
          <a:p>
            <a:r>
              <a:rPr lang="en-US" dirty="0"/>
              <a:t>Most languages, notably C and C++: row major</a:t>
            </a:r>
          </a:p>
          <a:p>
            <a:pPr lvl="1"/>
            <a:r>
              <a:rPr lang="en-US" dirty="0"/>
              <a:t>makes student[300] meaningful in</a:t>
            </a:r>
          </a:p>
          <a:p>
            <a:pPr lvl="2">
              <a:buNone/>
            </a:pPr>
            <a:r>
              <a:rPr lang="en-US" dirty="0"/>
              <a:t>char student[9999][40]; // 9999 names, 40/name</a:t>
            </a:r>
          </a:p>
        </p:txBody>
      </p:sp>
    </p:spTree>
    <p:extLst>
      <p:ext uri="{BB962C8B-B14F-4D97-AF65-F5344CB8AC3E}">
        <p14:creationId xmlns:p14="http://schemas.microsoft.com/office/powerpoint/2010/main" val="207029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0BE43-A322-46FD-8BE8-AEAD5832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Locating an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85920-FBF1-41C2-A477-BA292976C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2235" y="1409087"/>
            <a:ext cx="6039765" cy="51086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Row major: </a:t>
            </a:r>
          </a:p>
          <a:p>
            <a:pPr lvl="1"/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/>
              <a:t>][j] at a[1,1] + ((i-1) * n + (j-1)) * size</a:t>
            </a:r>
          </a:p>
          <a:p>
            <a:pPr lvl="1"/>
            <a:r>
              <a:rPr lang="en-US" dirty="0"/>
              <a:t>n: number of columns</a:t>
            </a:r>
          </a:p>
          <a:p>
            <a:pPr lvl="1"/>
            <a:r>
              <a:rPr lang="en-US" dirty="0"/>
              <a:t>(Reminder: C, C)</a:t>
            </a:r>
          </a:p>
          <a:p>
            <a:pPr lvl="1"/>
            <a:r>
              <a:rPr lang="en-US" dirty="0"/>
              <a:t>Matrix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1  2  3  |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4  5  6  |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7  8  9  |</a:t>
            </a:r>
          </a:p>
          <a:p>
            <a:pPr marL="457200" lvl="1" indent="0">
              <a:buNone/>
            </a:pPr>
            <a:r>
              <a:rPr lang="en-US" dirty="0"/>
              <a:t>stored as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-+-+-+-+-+-+-+-+-+-+-+-+-+-+-+-+-+-+-+-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| 1 | 2 | 3 | 4 | 5 | 6 | 7 | 8 | 9 |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-+-+-+-+-+-+-+-+-+-+-+-+-+-+-+-+-+-+-+-</a:t>
            </a:r>
          </a:p>
          <a:p>
            <a:r>
              <a:rPr lang="en-US" dirty="0"/>
              <a:t>Col major: a[1,1] + ((j-1) * m + (i-1)) * size</a:t>
            </a:r>
          </a:p>
          <a:p>
            <a:pPr lvl="1"/>
            <a:r>
              <a:rPr lang="en-US" dirty="0"/>
              <a:t>(Reminder: Fortran)</a:t>
            </a:r>
          </a:p>
          <a:p>
            <a:r>
              <a:rPr lang="en-US" dirty="0"/>
              <a:t>I will only ask you to calculate addresses for row major</a:t>
            </a:r>
          </a:p>
          <a:p>
            <a:endParaRPr lang="en-US" dirty="0"/>
          </a:p>
        </p:txBody>
      </p:sp>
      <p:pic>
        <p:nvPicPr>
          <p:cNvPr id="4" name="Picture 4" descr="fig0606.pct                                                    0003E7A3Macintosh HD                   ABA78158:">
            <a:extLst>
              <a:ext uri="{FF2B5EF4-FFF2-40B4-BE49-F238E27FC236}">
                <a16:creationId xmlns:a16="http://schemas.microsoft.com/office/drawing/2014/main" id="{FC66424B-923B-4FBC-9BEB-28B0E4B64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13" y="1537448"/>
            <a:ext cx="481965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58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{B6067732-8AA0-0C42-8A5B-AF0222ABE580}tf10001062</Template>
  <TotalTime>1934</TotalTime>
  <Words>1240</Words>
  <Application>Microsoft Office PowerPoint</Application>
  <PresentationFormat>Widescreen</PresentationFormat>
  <Paragraphs>168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Consolas</vt:lpstr>
      <vt:lpstr>Courier New</vt:lpstr>
      <vt:lpstr>Georgia</vt:lpstr>
      <vt:lpstr>Wingdings 3</vt:lpstr>
      <vt:lpstr>Ion</vt:lpstr>
      <vt:lpstr>CS 3040</vt:lpstr>
      <vt:lpstr>Typing details: Primitive Data Types</vt:lpstr>
      <vt:lpstr>Primitive Data Types</vt:lpstr>
      <vt:lpstr>User-Defined Ordinal Types</vt:lpstr>
      <vt:lpstr>User-Defined Ordinal Types</vt:lpstr>
      <vt:lpstr>Arrays</vt:lpstr>
      <vt:lpstr>Arrays</vt:lpstr>
      <vt:lpstr>Array Implementation</vt:lpstr>
      <vt:lpstr>Locating an Element</vt:lpstr>
      <vt:lpstr>Records</vt:lpstr>
      <vt:lpstr>Records</vt:lpstr>
      <vt:lpstr>Unions</vt:lpstr>
      <vt:lpstr>Unions</vt:lpstr>
      <vt:lpstr>Unions</vt:lpstr>
      <vt:lpstr>Haskell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Hasker, Dr. Robert</dc:creator>
  <cp:lastModifiedBy>Hasker, Robert</cp:lastModifiedBy>
  <cp:revision>68</cp:revision>
  <dcterms:created xsi:type="dcterms:W3CDTF">2019-08-24T17:23:26Z</dcterms:created>
  <dcterms:modified xsi:type="dcterms:W3CDTF">2022-11-02T18:56:49Z</dcterms:modified>
</cp:coreProperties>
</file>