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7"/>
  </p:notesMasterIdLst>
  <p:sldIdLst>
    <p:sldId id="256" r:id="rId2"/>
    <p:sldId id="262" r:id="rId3"/>
    <p:sldId id="263" r:id="rId4"/>
    <p:sldId id="284" r:id="rId5"/>
    <p:sldId id="285" r:id="rId6"/>
    <p:sldId id="286" r:id="rId7"/>
    <p:sldId id="287" r:id="rId8"/>
    <p:sldId id="288" r:id="rId9"/>
    <p:sldId id="289" r:id="rId10"/>
    <p:sldId id="295" r:id="rId11"/>
    <p:sldId id="290" r:id="rId12"/>
    <p:sldId id="291" r:id="rId13"/>
    <p:sldId id="292" r:id="rId14"/>
    <p:sldId id="293" r:id="rId15"/>
    <p:sldId id="29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1"/>
    <p:restoredTop sz="94540"/>
  </p:normalViewPr>
  <p:slideViewPr>
    <p:cSldViewPr snapToGrid="0" snapToObjects="1">
      <p:cViewPr varScale="1">
        <p:scale>
          <a:sx n="69" d="100"/>
          <a:sy n="69" d="100"/>
        </p:scale>
        <p:origin x="1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4D046-1080-E741-AC3B-BFF2A50DC05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0ABF-810F-7847-BA46-F60F24183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00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86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992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5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66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07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69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7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9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0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0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4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0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4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9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6155885-E235-9745-B873-3E2DA346069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0B9F-12BB-6A4B-A6A8-0BABFB90B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51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42E64-AF80-7442-9B69-60E1B637E5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3040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D4E7C-A228-0A43-9377-0EE82B1DC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1"/>
            <a:ext cx="8825658" cy="861420"/>
          </a:xfrm>
        </p:spPr>
        <p:txBody>
          <a:bodyPr>
            <a:normAutofit/>
          </a:bodyPr>
          <a:lstStyle/>
          <a:p>
            <a:r>
              <a:rPr lang="en-US" dirty="0"/>
              <a:t>Programming Languages &amp; Translators</a:t>
            </a:r>
          </a:p>
          <a:p>
            <a:r>
              <a:rPr lang="en-US" dirty="0"/>
              <a:t>NOTE 13: Scope and LIFETIME								CH. 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CE51D0-CEC3-1D4E-A9FC-EE69554576BB}"/>
              </a:ext>
            </a:extLst>
          </p:cNvPr>
          <p:cNvSpPr txBox="1"/>
          <p:nvPr/>
        </p:nvSpPr>
        <p:spPr>
          <a:xfrm>
            <a:off x="10546998" y="6581001"/>
            <a:ext cx="16450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Robert Hasker, 2019</a:t>
            </a:r>
          </a:p>
        </p:txBody>
      </p:sp>
    </p:spTree>
    <p:extLst>
      <p:ext uri="{BB962C8B-B14F-4D97-AF65-F5344CB8AC3E}">
        <p14:creationId xmlns:p14="http://schemas.microsoft.com/office/powerpoint/2010/main" val="1452716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99178-2CA3-384E-2FE9-2DA8EDFE3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874" y="452718"/>
            <a:ext cx="8802689" cy="1400530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static</a:t>
            </a:r>
            <a:r>
              <a:rPr lang="en-US" dirty="0"/>
              <a:t>: C++ keyword for adjusting scope and lifetime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87C20-4E97-200B-8F9C-1E17C344B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85" y="2101545"/>
            <a:ext cx="11005561" cy="4574677"/>
          </a:xfrm>
        </p:spPr>
        <p:txBody>
          <a:bodyPr>
            <a:normAutofit/>
          </a:bodyPr>
          <a:lstStyle/>
          <a:p>
            <a:r>
              <a:rPr lang="en-US" dirty="0"/>
              <a:t>Static local variable: global lifetime, static scope (as illustrated on previous slide)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int calls() { static int a = 0; return ++a; }</a:t>
            </a:r>
          </a:p>
          <a:p>
            <a:pPr lvl="1"/>
            <a:r>
              <a:rPr lang="en-US" dirty="0">
                <a:latin typeface="+mn-lt"/>
              </a:rPr>
              <a:t>“Statically” allocated at runtime – </a:t>
            </a:r>
            <a:r>
              <a:rPr lang="en-US" i="1" dirty="0">
                <a:latin typeface="+mn-lt"/>
              </a:rPr>
              <a:t>not</a:t>
            </a:r>
            <a:r>
              <a:rPr lang="en-US" dirty="0">
                <a:latin typeface="+mn-lt"/>
              </a:rPr>
              <a:t> on call stack</a:t>
            </a:r>
          </a:p>
          <a:p>
            <a:r>
              <a:rPr lang="en-US" dirty="0"/>
              <a:t>Compilation unit: 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int doit() { … </a:t>
            </a:r>
            <a:r>
              <a:rPr lang="en-US" dirty="0" err="1">
                <a:latin typeface="Consolas" panose="020B0609020204030204" pitchFamily="49" charset="0"/>
              </a:rPr>
              <a:t>do_something_internal</a:t>
            </a:r>
            <a:r>
              <a:rPr lang="en-US" dirty="0">
                <a:latin typeface="Consolas" panose="020B0609020204030204" pitchFamily="49" charset="0"/>
              </a:rPr>
              <a:t>();… }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static void </a:t>
            </a:r>
            <a:r>
              <a:rPr lang="en-US" dirty="0" err="1">
                <a:latin typeface="Consolas" panose="020B0609020204030204" pitchFamily="49" charset="0"/>
              </a:rPr>
              <a:t>do_something_internal</a:t>
            </a:r>
            <a:r>
              <a:rPr lang="en-US" dirty="0">
                <a:latin typeface="Consolas" panose="020B0609020204030204" pitchFamily="49" charset="0"/>
              </a:rPr>
              <a:t>() { … }  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do_something_internal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cannot be called from other compilation units</a:t>
            </a:r>
          </a:p>
          <a:p>
            <a:r>
              <a:rPr lang="en-US" dirty="0"/>
              <a:t>Static data in a class: class variable (vs. class instance variable)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class X { static int y; … };</a:t>
            </a:r>
          </a:p>
          <a:p>
            <a:r>
              <a:rPr lang="en-US" dirty="0"/>
              <a:t>Question: is it reasonable to use the same keyword for all of these?</a:t>
            </a:r>
          </a:p>
          <a:p>
            <a:pPr lvl="1"/>
            <a:r>
              <a:rPr lang="en-US" dirty="0"/>
              <a:t>Are they really related, or is it just a case of making every string legal C++ code?</a:t>
            </a:r>
          </a:p>
        </p:txBody>
      </p:sp>
    </p:spTree>
    <p:extLst>
      <p:ext uri="{BB962C8B-B14F-4D97-AF65-F5344CB8AC3E}">
        <p14:creationId xmlns:p14="http://schemas.microsoft.com/office/powerpoint/2010/main" val="186936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, </a:t>
            </a:r>
            <a:r>
              <a:rPr lang="en-US" dirty="0" err="1"/>
              <a:t>scanf</a:t>
            </a:r>
            <a:r>
              <a:rPr lang="en-US" dirty="0"/>
              <a:t>: binding at run-time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70660"/>
            <a:ext cx="8946541" cy="4977739"/>
          </a:xfrm>
        </p:spPr>
        <p:txBody>
          <a:bodyPr/>
          <a:lstStyle/>
          <a:p>
            <a:r>
              <a:rPr lang="en-US" dirty="0"/>
              <a:t>C++ </a:t>
            </a:r>
            <a:r>
              <a:rPr lang="en-US" dirty="0" err="1"/>
              <a:t>i</a:t>
            </a:r>
            <a:r>
              <a:rPr lang="en-US" dirty="0"/>
              <a:t>/o: </a:t>
            </a:r>
            <a:r>
              <a:rPr lang="en-US" dirty="0" err="1"/>
              <a:t>cout</a:t>
            </a:r>
            <a:r>
              <a:rPr lang="en-US" dirty="0"/>
              <a:t> &lt;&lt;, </a:t>
            </a:r>
            <a:r>
              <a:rPr lang="en-US" dirty="0" err="1"/>
              <a:t>cin</a:t>
            </a:r>
            <a:r>
              <a:rPr lang="en-US" dirty="0"/>
              <a:t> &gt;&gt;</a:t>
            </a:r>
          </a:p>
          <a:p>
            <a:r>
              <a:rPr lang="en-US" dirty="0"/>
              <a:t>C </a:t>
            </a:r>
            <a:r>
              <a:rPr lang="en-US" dirty="0" err="1"/>
              <a:t>i</a:t>
            </a:r>
            <a:r>
              <a:rPr lang="en-US" dirty="0"/>
              <a:t>/o: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Issue: How to read and write data?</a:t>
            </a:r>
          </a:p>
          <a:p>
            <a:pPr lvl="1"/>
            <a:r>
              <a:rPr lang="en-US" dirty="0"/>
              <a:t>C has no overloading</a:t>
            </a:r>
          </a:p>
          <a:p>
            <a:pPr lvl="1"/>
            <a:r>
              <a:rPr lang="en-US" dirty="0"/>
              <a:t>Want to do i/o without lots of specialized </a:t>
            </a:r>
            <a:r>
              <a:rPr lang="en-US" dirty="0" err="1"/>
              <a:t>rountines</a:t>
            </a:r>
            <a:r>
              <a:rPr lang="en-US" dirty="0"/>
              <a:t> such as </a:t>
            </a:r>
            <a:r>
              <a:rPr lang="en-US" dirty="0" err="1"/>
              <a:t>print_int</a:t>
            </a:r>
            <a:r>
              <a:rPr lang="en-US" dirty="0"/>
              <a:t>, </a:t>
            </a:r>
            <a:r>
              <a:rPr lang="en-US" dirty="0" err="1"/>
              <a:t>print_double</a:t>
            </a:r>
            <a:r>
              <a:rPr lang="en-US" dirty="0"/>
              <a:t>, </a:t>
            </a:r>
            <a:r>
              <a:rPr lang="en-US" dirty="0" err="1"/>
              <a:t>print_str</a:t>
            </a:r>
            <a:endParaRPr lang="en-US" dirty="0"/>
          </a:p>
          <a:p>
            <a:pPr lvl="1"/>
            <a:r>
              <a:rPr lang="en-US" dirty="0"/>
              <a:t>Solution: creating an interpreter for data in strings</a:t>
            </a:r>
          </a:p>
          <a:p>
            <a:pPr lvl="1"/>
            <a:r>
              <a:rPr lang="en-US" dirty="0"/>
              <a:t>Given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int x; double z; x = 5; z = 23.4;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>
              <a:buFontTx/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(“X is %d, Z is %f\n”, x, z);</a:t>
            </a:r>
          </a:p>
          <a:p>
            <a:pPr lvl="1">
              <a:buFontTx/>
              <a:buNone/>
            </a:pPr>
            <a:r>
              <a:rPr lang="en-US" dirty="0">
                <a:cs typeface="Courier New" pitchFamily="49" charset="0"/>
              </a:rPr>
              <a:t>	prints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 is 5, Z is 23.4</a:t>
            </a:r>
          </a:p>
          <a:p>
            <a:r>
              <a:rPr lang="en-US" dirty="0"/>
              <a:t>C++ version: </a:t>
            </a:r>
            <a:r>
              <a:rPr lang="en-US" dirty="0" err="1"/>
              <a:t>cout</a:t>
            </a:r>
            <a:r>
              <a:rPr lang="en-US" dirty="0"/>
              <a:t> &lt;&lt; “X is “ &lt;&lt; x &lt;&lt; “, z is “ &lt;&lt; z</a:t>
            </a:r>
          </a:p>
          <a:p>
            <a:r>
              <a:rPr lang="en-US" dirty="0"/>
              <a:t>                               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DCE18-E9A5-F047-8946-2DBC1FE08E0E}"/>
              </a:ext>
            </a:extLst>
          </p:cNvPr>
          <p:cNvSpPr txBox="1"/>
          <p:nvPr/>
        </p:nvSpPr>
        <p:spPr>
          <a:xfrm>
            <a:off x="7701931" y="4679399"/>
            <a:ext cx="3759291" cy="18158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Weakness: can perform only limited checks on types at compile time!</a:t>
            </a:r>
          </a:p>
        </p:txBody>
      </p:sp>
    </p:spTree>
    <p:extLst>
      <p:ext uri="{BB962C8B-B14F-4D97-AF65-F5344CB8AC3E}">
        <p14:creationId xmlns:p14="http://schemas.microsoft.com/office/powerpoint/2010/main" val="125375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More 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70660"/>
            <a:ext cx="8946541" cy="4977739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In general: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2000" dirty="0"/>
              <a:t>		decimal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%o</a:t>
            </a:r>
            <a:r>
              <a:rPr lang="en-US" sz="2000" dirty="0"/>
              <a:t>		octal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sz="2000" dirty="0"/>
              <a:t>		character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%s</a:t>
            </a:r>
            <a:r>
              <a:rPr lang="en-US" sz="2000" dirty="0"/>
              <a:t>		null-terminated string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%g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2000" dirty="0"/>
              <a:t>	floats; %g is friendlier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%5d	</a:t>
            </a:r>
            <a:r>
              <a:rPr lang="en-US" sz="2000" dirty="0"/>
              <a:t>	print number in 5 places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%05d</a:t>
            </a:r>
            <a:r>
              <a:rPr lang="en-US" sz="2000" dirty="0"/>
              <a:t>		print number with leading 0s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%5.2f</a:t>
            </a:r>
            <a:r>
              <a:rPr lang="en-US" sz="2000" dirty="0"/>
              <a:t>	print float in 5 places with 2 decimal digits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%%</a:t>
            </a:r>
            <a:r>
              <a:rPr lang="en-US" sz="2000" dirty="0"/>
              <a:t>		print a %</a:t>
            </a:r>
          </a:p>
          <a:p>
            <a:r>
              <a:rPr lang="en-US" sz="2400" dirty="0"/>
              <a:t>Examples:</a:t>
            </a:r>
          </a:p>
          <a:p>
            <a:pPr lvl="1">
              <a:buFontTx/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(“%d^3 is %d”, 4, 4 * 4 * 4);		// 4^3 is 64</a:t>
            </a:r>
          </a:p>
          <a:p>
            <a:pPr lvl="1">
              <a:buFontTx/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(“His name is %s”, “Bob”);		// His name is Bob</a:t>
            </a:r>
          </a:p>
          <a:p>
            <a:pPr lvl="1">
              <a:buFontTx/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(“5 %c 9 = %d“, ‘+’);				// 5 + 9 =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[random value]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3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/>
              <a:t>: reading in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70660"/>
            <a:ext cx="7058555" cy="497773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(“%d”, &amp;x);</a:t>
            </a:r>
            <a:r>
              <a:rPr lang="en-US" sz="2400" dirty="0"/>
              <a:t>	- sets x to next value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(“%f”, &amp;z);</a:t>
            </a:r>
            <a:r>
              <a:rPr lang="en-US" sz="2400" dirty="0"/>
              <a:t>	- same for a float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char name[100];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(“%s”, name);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(“x: %d”, &amp;x);</a:t>
            </a:r>
          </a:p>
          <a:p>
            <a:pPr lvl="1"/>
            <a:r>
              <a:rPr lang="en-US" sz="2000" dirty="0"/>
              <a:t>matches “x: “ in input</a:t>
            </a:r>
          </a:p>
          <a:p>
            <a:r>
              <a:rPr lang="en-US" sz="2400" dirty="0"/>
              <a:t>Both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dirty="0"/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/>
              <a:t> have other forms</a:t>
            </a:r>
          </a:p>
          <a:p>
            <a:pPr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sz="2000" dirty="0"/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2000" dirty="0"/>
              <a:t>: input/output from file</a:t>
            </a:r>
          </a:p>
          <a:p>
            <a:pPr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sscanf</a:t>
            </a:r>
            <a:r>
              <a:rPr lang="en-US" sz="2000" dirty="0"/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dirty="0"/>
              <a:t>: input/output using string buffer</a:t>
            </a:r>
          </a:p>
          <a:p>
            <a:r>
              <a:rPr lang="en-US" sz="2400" dirty="0"/>
              <a:t>Types (using C++ nomenclature):</a:t>
            </a:r>
          </a:p>
          <a:p>
            <a:pPr lvl="1"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(const char*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fmt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...);</a:t>
            </a:r>
          </a:p>
          <a:p>
            <a:pPr lvl="1"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(const char*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fmt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...);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>
                <a:cs typeface="Courier New" pitchFamily="49" charset="0"/>
              </a:rPr>
              <a:t>What does “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2000" dirty="0">
                <a:cs typeface="Courier New" pitchFamily="49" charset="0"/>
              </a:rPr>
              <a:t>” mean?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F202D8-5861-464D-BE14-9B7E553222A9}"/>
              </a:ext>
            </a:extLst>
          </p:cNvPr>
          <p:cNvSpPr txBox="1"/>
          <p:nvPr/>
        </p:nvSpPr>
        <p:spPr>
          <a:xfrm>
            <a:off x="8161867" y="3238090"/>
            <a:ext cx="3268133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Do both </a:t>
            </a:r>
            <a:r>
              <a:rPr lang="en-US" sz="2800" dirty="0" err="1"/>
              <a:t>printf</a:t>
            </a:r>
            <a:r>
              <a:rPr lang="en-US" sz="2800" dirty="0"/>
              <a:t>, scan implement a DSL?</a:t>
            </a:r>
          </a:p>
        </p:txBody>
      </p:sp>
    </p:spTree>
    <p:extLst>
      <p:ext uri="{BB962C8B-B14F-4D97-AF65-F5344CB8AC3E}">
        <p14:creationId xmlns:p14="http://schemas.microsoft.com/office/powerpoint/2010/main" val="205294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70660"/>
            <a:ext cx="8946541" cy="4977739"/>
          </a:xfrm>
        </p:spPr>
        <p:txBody>
          <a:bodyPr/>
          <a:lstStyle/>
          <a:p>
            <a:r>
              <a:rPr lang="en-US" dirty="0"/>
              <a:t>Variables, binding, aliasing</a:t>
            </a:r>
          </a:p>
          <a:p>
            <a:r>
              <a:rPr lang="en-US" dirty="0"/>
              <a:t>Dynamic vs. static scoping</a:t>
            </a:r>
          </a:p>
          <a:p>
            <a:r>
              <a:rPr lang="en-US" dirty="0"/>
              <a:t>Lifetimes</a:t>
            </a:r>
          </a:p>
          <a:p>
            <a:r>
              <a:rPr lang="en-US" dirty="0"/>
              <a:t>Typing with </a:t>
            </a:r>
            <a:r>
              <a:rPr lang="en-US" dirty="0" err="1"/>
              <a:t>printf</a:t>
            </a:r>
            <a:r>
              <a:rPr lang="en-US" dirty="0"/>
              <a:t>, </a:t>
            </a:r>
            <a:r>
              <a:rPr lang="en-US" dirty="0" err="1"/>
              <a:t>scanf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18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BE3DC-8FC1-A043-8FE9-6C553009C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F18D4-4573-5744-B9E6-0C018137E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been asked to develop a formal type system for C++ expressions over char, integers, longs, floats, and doubles</a:t>
            </a:r>
          </a:p>
          <a:p>
            <a:r>
              <a:rPr lang="en-US" dirty="0"/>
              <a:t>Give rules for inferring the type of x + y where the type of x and the type of y are known</a:t>
            </a:r>
          </a:p>
          <a:p>
            <a:pPr lvl="1"/>
            <a:r>
              <a:rPr lang="en-US" dirty="0"/>
              <a:t>Use the proof rule format discussed earlier</a:t>
            </a:r>
          </a:p>
          <a:p>
            <a:r>
              <a:rPr lang="en-US" dirty="0"/>
              <a:t>Develop rules for assignments: z = x + y, where the type </a:t>
            </a:r>
            <a:r>
              <a:rPr lang="en-US"/>
              <a:t>of variable z </a:t>
            </a:r>
            <a:r>
              <a:rPr lang="en-US" dirty="0"/>
              <a:t>is declared </a:t>
            </a:r>
            <a:r>
              <a:rPr lang="en-US"/>
              <a:t>in advance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03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70660"/>
            <a:ext cx="9801755" cy="5134622"/>
          </a:xfrm>
        </p:spPr>
        <p:txBody>
          <a:bodyPr>
            <a:normAutofit/>
          </a:bodyPr>
          <a:lstStyle/>
          <a:p>
            <a:r>
              <a:rPr lang="en-US" dirty="0"/>
              <a:t>Def: The </a:t>
            </a:r>
            <a:r>
              <a:rPr lang="en-US" dirty="0">
                <a:solidFill>
                  <a:schemeClr val="accent2"/>
                </a:solidFill>
              </a:rPr>
              <a:t>scope</a:t>
            </a:r>
            <a:r>
              <a:rPr lang="en-US" dirty="0"/>
              <a:t> of an identifier is the section of code over which it is visible</a:t>
            </a:r>
          </a:p>
          <a:p>
            <a:r>
              <a:rPr lang="en-US" dirty="0"/>
              <a:t>Def: The </a:t>
            </a:r>
            <a:r>
              <a:rPr lang="en-US" dirty="0">
                <a:solidFill>
                  <a:schemeClr val="accent2"/>
                </a:solidFill>
              </a:rPr>
              <a:t>nonlocal variables</a:t>
            </a:r>
            <a:r>
              <a:rPr lang="en-US" dirty="0"/>
              <a:t> of a program unit are those that are visible but not declared there</a:t>
            </a: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Static scope</a:t>
            </a:r>
          </a:p>
          <a:p>
            <a:pPr lvl="1"/>
            <a:r>
              <a:rPr lang="en-US" dirty="0"/>
              <a:t>Based on program text</a:t>
            </a:r>
          </a:p>
          <a:p>
            <a:pPr lvl="1"/>
            <a:r>
              <a:rPr lang="en-US" dirty="0"/>
              <a:t>Location (on stack, in memory) determined at compile &amp; link time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Examples: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           </a:t>
            </a:r>
            <a:r>
              <a:rPr lang="en-US" sz="1800" dirty="0"/>
              <a:t>C/C++:   </a:t>
            </a:r>
            <a:r>
              <a:rPr lang="en-US" sz="1800" b="1" dirty="0">
                <a:latin typeface="Courier New" pitchFamily="49" charset="0"/>
              </a:rPr>
              <a:t>for(int n = 0; n &lt; 100; ++n)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            {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                int index;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             	 ...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        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6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70660"/>
            <a:ext cx="8946541" cy="4977739"/>
          </a:xfrm>
        </p:spPr>
        <p:txBody>
          <a:bodyPr/>
          <a:lstStyle/>
          <a:p>
            <a:r>
              <a:rPr lang="en-US" dirty="0"/>
              <a:t>Variables can be hidden from a unit by having a "closer" variable with the same name</a:t>
            </a:r>
          </a:p>
          <a:p>
            <a:r>
              <a:rPr lang="en-US" dirty="0"/>
              <a:t>C++ and Ada allow access to these "hidden" variables</a:t>
            </a:r>
          </a:p>
          <a:p>
            <a:pPr lvl="1"/>
            <a:r>
              <a:rPr lang="en-US" dirty="0"/>
              <a:t>In Ada:  </a:t>
            </a:r>
            <a:r>
              <a:rPr lang="en-US" b="1" dirty="0" err="1">
                <a:latin typeface="Courier New" pitchFamily="49" charset="0"/>
              </a:rPr>
              <a:t>unit.name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In C++: </a:t>
            </a:r>
            <a:r>
              <a:rPr lang="en-US" b="1" dirty="0" err="1">
                <a:latin typeface="Courier New" pitchFamily="49" charset="0"/>
              </a:rPr>
              <a:t>class_name</a:t>
            </a:r>
            <a:r>
              <a:rPr lang="en-US" b="1" dirty="0">
                <a:latin typeface="Courier New" pitchFamily="49" charset="0"/>
              </a:rPr>
              <a:t>::name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7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70660"/>
            <a:ext cx="8946541" cy="497773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Blocks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method of creating static scopes inside program units--from ALGOL 60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Examples: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           C/C++:   </a:t>
            </a:r>
            <a:r>
              <a:rPr lang="en-US" sz="2400" b="1" dirty="0">
                <a:latin typeface="Courier New" pitchFamily="49" charset="0"/>
              </a:rPr>
              <a:t>for(int n = 0; n &lt; 100; ++n)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</a:rPr>
              <a:t>            {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b="1" dirty="0">
                <a:latin typeface="Courier New" pitchFamily="49" charset="0"/>
              </a:rPr>
              <a:t>               int index;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b="1" dirty="0">
                <a:latin typeface="Courier New" pitchFamily="49" charset="0"/>
              </a:rPr>
              <a:t>               	...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b="1" dirty="0">
                <a:latin typeface="Courier New" pitchFamily="49" charset="0"/>
              </a:rPr>
              <a:t>            }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9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Dynamic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10267"/>
            <a:ext cx="10191221" cy="4538132"/>
          </a:xfrm>
        </p:spPr>
        <p:txBody>
          <a:bodyPr>
            <a:normAutofit/>
          </a:bodyPr>
          <a:lstStyle/>
          <a:p>
            <a:r>
              <a:rPr lang="en-US" sz="2800" dirty="0"/>
              <a:t>Alternative to static scoping</a:t>
            </a:r>
          </a:p>
          <a:p>
            <a:r>
              <a:rPr lang="en-US" sz="2800" dirty="0"/>
              <a:t>Dynamic Scope</a:t>
            </a:r>
          </a:p>
          <a:p>
            <a:pPr lvl="1"/>
            <a:r>
              <a:rPr lang="en-US" sz="2400" dirty="0"/>
              <a:t>Based on calling sequences of program units rather than textual layout </a:t>
            </a:r>
          </a:p>
          <a:p>
            <a:pPr lvl="2"/>
            <a:r>
              <a:rPr lang="en-US" sz="2000" dirty="0"/>
              <a:t>Temporal rather than spatial</a:t>
            </a:r>
          </a:p>
          <a:p>
            <a:pPr lvl="1"/>
            <a:r>
              <a:rPr lang="en-US" sz="2400" dirty="0"/>
              <a:t>Basic implementation:</a:t>
            </a:r>
          </a:p>
          <a:p>
            <a:pPr lvl="2"/>
            <a:r>
              <a:rPr lang="en-US" sz="2000" dirty="0"/>
              <a:t>When variable created, it’s put in a (single) table</a:t>
            </a:r>
          </a:p>
          <a:p>
            <a:pPr lvl="2"/>
            <a:r>
              <a:rPr lang="en-US" sz="2000" dirty="0"/>
              <a:t>Stack of values in table; new declarations hide earlier ones, old ones restored when lifetime over</a:t>
            </a:r>
          </a:p>
          <a:p>
            <a:pPr lvl="2"/>
            <a:r>
              <a:rPr lang="en-US" sz="2000" dirty="0"/>
              <a:t>Lookup: find variable in table, take topmost value</a:t>
            </a:r>
          </a:p>
        </p:txBody>
      </p:sp>
    </p:spTree>
    <p:extLst>
      <p:ext uri="{BB962C8B-B14F-4D97-AF65-F5344CB8AC3E}">
        <p14:creationId xmlns:p14="http://schemas.microsoft.com/office/powerpoint/2010/main" val="46198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Scope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Helvetica" pitchFamily="34" charset="0"/>
              </a:rPr>
              <a:t>MAIN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Helvetica" pitchFamily="34" charset="0"/>
              </a:rPr>
              <a:t>                - declaration of 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Helvetica" pitchFamily="34" charset="0"/>
              </a:rPr>
              <a:t>                      def SUB1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Helvetica" pitchFamily="34" charset="0"/>
              </a:rPr>
              <a:t>                        - declaration of x 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Helvetica" pitchFamily="34" charset="0"/>
              </a:rPr>
              <a:t>                       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Helvetica" pitchFamily="34" charset="0"/>
              </a:rPr>
              <a:t>                        call SUB2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Helvetica" pitchFamily="34" charset="0"/>
              </a:rPr>
              <a:t>                        ...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4000" b="1" dirty="0">
              <a:latin typeface="Helvetic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Helvetica" pitchFamily="34" charset="0"/>
              </a:rPr>
              <a:t>                     def SUB2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Helvetica" pitchFamily="34" charset="0"/>
              </a:rPr>
              <a:t>                      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Helvetica" pitchFamily="34" charset="0"/>
              </a:rPr>
              <a:t>                       - reference to x 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Helvetica" pitchFamily="34" charset="0"/>
              </a:rPr>
              <a:t>                       ...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b="1" dirty="0">
              <a:latin typeface="Helvetic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Helvetica" pitchFamily="34" charset="0"/>
              </a:rPr>
              <a:t>               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Helvetica" pitchFamily="34" charset="0"/>
              </a:rPr>
              <a:t>               call SUB1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Helvetica" pitchFamily="34" charset="0"/>
              </a:rPr>
              <a:t>               …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967B6-789E-224D-BE99-5CB0C5611A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>
                <a:latin typeface="Times New Roman" pitchFamily="18" charset="0"/>
              </a:rPr>
              <a:t>MAIN calls SUB1</a:t>
            </a:r>
          </a:p>
          <a:p>
            <a:r>
              <a:rPr lang="en-US" sz="2400" b="1" dirty="0">
                <a:latin typeface="Times New Roman" pitchFamily="18" charset="0"/>
              </a:rPr>
              <a:t>SUB1 calls SUB2</a:t>
            </a:r>
          </a:p>
          <a:p>
            <a:r>
              <a:rPr lang="en-US" sz="2400" b="1" dirty="0">
                <a:latin typeface="Times New Roman" pitchFamily="18" charset="0"/>
              </a:rPr>
              <a:t>SUB2 uses x</a:t>
            </a:r>
          </a:p>
          <a:p>
            <a:r>
              <a:rPr lang="en-US" sz="2400" b="1" dirty="0">
                <a:latin typeface="Times New Roman" pitchFamily="18" charset="0"/>
              </a:rPr>
              <a:t>Which x is used?</a:t>
            </a:r>
          </a:p>
          <a:p>
            <a:pPr lvl="1"/>
            <a:r>
              <a:rPr lang="en-US" sz="2400" b="1" dirty="0">
                <a:latin typeface="Times New Roman" pitchFamily="18" charset="0"/>
              </a:rPr>
              <a:t>Lexical scope: </a:t>
            </a:r>
            <a:r>
              <a:rPr lang="en-US" sz="2400" b="1" dirty="0" err="1">
                <a:latin typeface="Times New Roman" pitchFamily="18" charset="0"/>
              </a:rPr>
              <a:t>MAIN.x</a:t>
            </a:r>
            <a:endParaRPr lang="en-US" sz="2400" b="1" dirty="0">
              <a:latin typeface="Times New Roman" pitchFamily="18" charset="0"/>
            </a:endParaRPr>
          </a:p>
          <a:p>
            <a:pPr lvl="1"/>
            <a:r>
              <a:rPr lang="en-US" sz="2400" b="1" dirty="0">
                <a:latin typeface="Times New Roman" pitchFamily="18" charset="0"/>
              </a:rPr>
              <a:t>Dynamic scope: SUB1.x</a:t>
            </a:r>
          </a:p>
        </p:txBody>
      </p:sp>
    </p:spTree>
    <p:extLst>
      <p:ext uri="{BB962C8B-B14F-4D97-AF65-F5344CB8AC3E}">
        <p14:creationId xmlns:p14="http://schemas.microsoft.com/office/powerpoint/2010/main" val="25993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Evaluation of Dynamic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70660"/>
            <a:ext cx="8946541" cy="4977739"/>
          </a:xfrm>
        </p:spPr>
        <p:txBody>
          <a:bodyPr/>
          <a:lstStyle/>
          <a:p>
            <a:r>
              <a:rPr lang="en-US" dirty="0"/>
              <a:t>Useful application: temporarily redefine some configuration parameter: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print: </a:t>
            </a:r>
            <a:r>
              <a:rPr lang="en-US" i="1" dirty="0">
                <a:cs typeface="Courier New" pitchFamily="49" charset="0"/>
              </a:rPr>
              <a:t>uses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colsize</a:t>
            </a:r>
            <a:r>
              <a:rPr lang="en-US" i="1" dirty="0">
                <a:cs typeface="Courier New" pitchFamily="49" charset="0"/>
              </a:rPr>
              <a:t> to control printing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main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  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8;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  print(); // print normally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  { 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20; print(); }</a:t>
            </a:r>
          </a:p>
          <a:p>
            <a:r>
              <a:rPr lang="en-US" dirty="0"/>
              <a:t>Evaluation of Dynamic Scoping: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Advantage</a:t>
            </a:r>
            <a:r>
              <a:rPr lang="en-US" dirty="0"/>
              <a:t>: convenience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Disadvantage</a:t>
            </a:r>
            <a:r>
              <a:rPr lang="en-US" dirty="0"/>
              <a:t>: poor readability, no static type checking</a:t>
            </a:r>
          </a:p>
          <a:p>
            <a:pPr lvl="1"/>
            <a:r>
              <a:rPr lang="en-US" dirty="0"/>
              <a:t>Better methods: classes, “bomb” pattern</a:t>
            </a:r>
          </a:p>
        </p:txBody>
      </p:sp>
    </p:spTree>
    <p:extLst>
      <p:ext uri="{BB962C8B-B14F-4D97-AF65-F5344CB8AC3E}">
        <p14:creationId xmlns:p14="http://schemas.microsoft.com/office/powerpoint/2010/main" val="589106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Bombed out indentation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B8AA456-B8FA-9E41-87B9-1ED32E92F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39" y="1263423"/>
            <a:ext cx="4191000" cy="4760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F946D7C3-929A-424C-8ED5-9594D6E9D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365" y="1178136"/>
            <a:ext cx="4135935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87E42777-F883-CE46-B7DC-BEC6D4A28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043" y="5262282"/>
            <a:ext cx="301657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25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F366-30C1-6043-AA90-0A391A0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3563"/>
          </a:xfrm>
        </p:spPr>
        <p:txBody>
          <a:bodyPr/>
          <a:lstStyle/>
          <a:p>
            <a:r>
              <a:rPr lang="en-US" dirty="0"/>
              <a:t>Scoping, other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4053-5772-3148-B897-6FA905AEA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70660"/>
            <a:ext cx="8946541" cy="49777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Note: scope &amp; lifetime generally related, but still independent</a:t>
            </a:r>
          </a:p>
          <a:p>
            <a:pPr lvl="1"/>
            <a:r>
              <a:rPr lang="en-US" dirty="0"/>
              <a:t>scope in C++: from declaration to end of containing block: spatial concept</a:t>
            </a:r>
          </a:p>
          <a:p>
            <a:pPr lvl="1"/>
            <a:r>
              <a:rPr lang="en-US" dirty="0"/>
              <a:t>lifetime: temporal concept</a:t>
            </a:r>
          </a:p>
          <a:p>
            <a:pPr lvl="1"/>
            <a:r>
              <a:rPr lang="en-US" dirty="0"/>
              <a:t>C++: declare local variable as static to get global lifetime:</a:t>
            </a:r>
          </a:p>
          <a:p>
            <a:pPr lvl="2">
              <a:buFontTx/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int calls() { </a:t>
            </a:r>
          </a:p>
          <a:p>
            <a:pPr lvl="2">
              <a:buFontTx/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static int count = 0;</a:t>
            </a:r>
          </a:p>
          <a:p>
            <a:pPr lvl="2">
              <a:buFontTx/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return ++count;</a:t>
            </a:r>
          </a:p>
          <a:p>
            <a:pPr lvl="2">
              <a:buFontTx/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lvl="1"/>
            <a:r>
              <a:rPr lang="en-US" dirty="0"/>
              <a:t>Used frequently for random number generation (</a:t>
            </a:r>
            <a:r>
              <a:rPr lang="en-US" dirty="0" err="1"/>
              <a:t>eg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rand() 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next random number: multiply previous random value by large prime, mask off high order bits</a:t>
            </a:r>
          </a:p>
          <a:p>
            <a:pPr lvl="2"/>
            <a:r>
              <a:rPr lang="en-US" dirty="0"/>
              <a:t>Especially useful before advent of classes</a:t>
            </a:r>
          </a:p>
          <a:p>
            <a:pPr lvl="1"/>
            <a:r>
              <a:rPr lang="en-US" dirty="0"/>
              <a:t>I now generally just use it for debugging</a:t>
            </a:r>
          </a:p>
          <a:p>
            <a:pPr lvl="2">
              <a:buFontTx/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74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{B6067732-8AA0-0C42-8A5B-AF0222ABE580}tf10001062</Template>
  <TotalTime>1671</TotalTime>
  <Words>1195</Words>
  <Application>Microsoft Office PowerPoint</Application>
  <PresentationFormat>Widescreen</PresentationFormat>
  <Paragraphs>152</Paragraphs>
  <Slides>15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Century Gothic</vt:lpstr>
      <vt:lpstr>Consolas</vt:lpstr>
      <vt:lpstr>Courier New</vt:lpstr>
      <vt:lpstr>Helvetica</vt:lpstr>
      <vt:lpstr>Times New Roman</vt:lpstr>
      <vt:lpstr>Wingdings 3</vt:lpstr>
      <vt:lpstr>Ion</vt:lpstr>
      <vt:lpstr>CS 3040</vt:lpstr>
      <vt:lpstr>Scope</vt:lpstr>
      <vt:lpstr>Scope</vt:lpstr>
      <vt:lpstr>Scope</vt:lpstr>
      <vt:lpstr>Dynamic Scope</vt:lpstr>
      <vt:lpstr>Dynamic Scope Example</vt:lpstr>
      <vt:lpstr>Evaluation of Dynamic Scope</vt:lpstr>
      <vt:lpstr>Bombed out indentation</vt:lpstr>
      <vt:lpstr>Scoping, other topics</vt:lpstr>
      <vt:lpstr>static: C++ keyword for adjusting scope and lifetime</vt:lpstr>
      <vt:lpstr>printf, scanf: binding at run-time</vt:lpstr>
      <vt:lpstr>More on printf</vt:lpstr>
      <vt:lpstr>scanf: reading in data</vt:lpstr>
      <vt:lpstr>Review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Hasker, Dr. Robert</dc:creator>
  <cp:lastModifiedBy>Hasker, Robert</cp:lastModifiedBy>
  <cp:revision>76</cp:revision>
  <dcterms:created xsi:type="dcterms:W3CDTF">2019-08-24T17:23:26Z</dcterms:created>
  <dcterms:modified xsi:type="dcterms:W3CDTF">2022-11-02T15:23:26Z</dcterms:modified>
</cp:coreProperties>
</file>