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451"/>
  </p:normalViewPr>
  <p:slideViewPr>
    <p:cSldViewPr snapToGrid="0" snapToObjects="1">
      <p:cViewPr varScale="1">
        <p:scale>
          <a:sx n="61" d="100"/>
          <a:sy n="61" d="100"/>
        </p:scale>
        <p:origin x="88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4D046-1080-E741-AC3B-BFF2A50DC05E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0ABF-810F-7847-BA46-F60F24183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0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92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6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4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155885-E235-9745-B873-3E2DA3460692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1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x.com/Java/Article/21977" TargetMode="External"/><Relationship Id="rId2" Type="http://schemas.openxmlformats.org/officeDocument/2006/relationships/hyperlink" Target="http://msdn.microsoft.com/msdnmag/issues/1200/GCI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2E64-AF80-7442-9B69-60E1B637E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3040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4E7C-A228-0A43-9377-0EE82B1DC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8" cy="861420"/>
          </a:xfrm>
        </p:spPr>
        <p:txBody>
          <a:bodyPr>
            <a:normAutofit/>
          </a:bodyPr>
          <a:lstStyle/>
          <a:p>
            <a:r>
              <a:rPr lang="en-US" dirty="0"/>
              <a:t>Programming Languages &amp; Translators</a:t>
            </a:r>
          </a:p>
          <a:p>
            <a:r>
              <a:rPr lang="en-US" dirty="0"/>
              <a:t>note 14: memory management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CE51D0-CEC3-1D4E-A9FC-EE69554576BB}"/>
              </a:ext>
            </a:extLst>
          </p:cNvPr>
          <p:cNvSpPr txBox="1"/>
          <p:nvPr/>
        </p:nvSpPr>
        <p:spPr>
          <a:xfrm>
            <a:off x="10546998" y="6581001"/>
            <a:ext cx="1645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Robert Hasker, 2019</a:t>
            </a:r>
          </a:p>
        </p:txBody>
      </p:sp>
    </p:spTree>
    <p:extLst>
      <p:ext uri="{BB962C8B-B14F-4D97-AF65-F5344CB8AC3E}">
        <p14:creationId xmlns:p14="http://schemas.microsoft.com/office/powerpoint/2010/main" val="145271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2DD4-A635-4949-A4D9-3DDE0263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D5B6-E7CA-4FC4-82C2-C15F8C2F4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Generational GC: little overhead in most cases</a:t>
            </a:r>
          </a:p>
          <a:p>
            <a:r>
              <a:rPr lang="en-US" sz="2400" dirty="0"/>
              <a:t>Generational scheme may fail to reclaim unreachable objects – combine w/ full mark &amp; sweep</a:t>
            </a:r>
          </a:p>
          <a:p>
            <a:pPr lvl="1"/>
            <a:r>
              <a:rPr lang="en-US" dirty="0">
                <a:hlinkClick r:id="rId2"/>
              </a:rPr>
              <a:t>http://msdn.microsoft.com/msdnmag/issues/1200/GCI2/</a:t>
            </a:r>
            <a:r>
              <a:rPr lang="en-US" dirty="0"/>
              <a:t>: .NET framework uses generational GC</a:t>
            </a:r>
          </a:p>
          <a:p>
            <a:pPr lvl="1"/>
            <a:r>
              <a:rPr lang="en-US" dirty="0">
                <a:hlinkClick r:id="rId3"/>
              </a:rPr>
              <a:t>http://www.devx.com/Java/Article/21977</a:t>
            </a:r>
            <a:r>
              <a:rPr lang="en-US" dirty="0"/>
              <a:t>: also used in Sun’s Java </a:t>
            </a:r>
            <a:r>
              <a:rPr lang="en-US" dirty="0" err="1"/>
              <a:t>HotSpot</a:t>
            </a:r>
            <a:r>
              <a:rPr lang="en-US" dirty="0"/>
              <a:t> virtual machine</a:t>
            </a:r>
          </a:p>
          <a:p>
            <a:r>
              <a:rPr lang="en-US" sz="2400" dirty="0"/>
              <a:t>What about real-time systems?</a:t>
            </a:r>
          </a:p>
          <a:p>
            <a:pPr lvl="1"/>
            <a:r>
              <a:rPr lang="en-US" sz="2000" dirty="0"/>
              <a:t>predictability is key: incremental collection</a:t>
            </a:r>
          </a:p>
          <a:p>
            <a:pPr lvl="1"/>
            <a:r>
              <a:rPr lang="en-US" sz="2000" dirty="0"/>
              <a:t>incremental collection: run mark &amp; sweep in parallel</a:t>
            </a:r>
          </a:p>
          <a:p>
            <a:pPr lvl="2"/>
            <a:r>
              <a:rPr lang="en-US" sz="1700" dirty="0"/>
              <a:t>synchronization can make this expensive</a:t>
            </a:r>
          </a:p>
          <a:p>
            <a:pPr lvl="2"/>
            <a:r>
              <a:rPr lang="en-US" sz="1700" dirty="0"/>
              <a:t>can take advantage of VM page locking to reduce costs dramatically!</a:t>
            </a:r>
          </a:p>
          <a:p>
            <a:r>
              <a:rPr lang="en-US" sz="2400" dirty="0"/>
              <a:t>Conclusion: GC is not a horrible 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B266A-1BF0-4F4B-AA9A-43C44955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1F2C8-2DC1-4187-9F5F-5ADCCECAE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i="1" dirty="0"/>
              <a:t>Dangling pointers (dangerous)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pointer points to a heap-dynamic variable that has been deallocated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Creating one (with explicit deallocation):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Allocate a heap-dynamic variable and set a pointer to point at it:   	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sz="200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*a = new 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Node(10);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Set a second pointer to the value of the first pointer:</a:t>
            </a:r>
          </a:p>
          <a:p>
            <a:pPr marL="857250" lvl="2" indent="0"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 *b = a;</a:t>
            </a:r>
            <a:endParaRPr lang="en-US" sz="1800" dirty="0">
              <a:solidFill>
                <a:schemeClr val="accent3">
                  <a:lumMod val="40000"/>
                  <a:lumOff val="6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Deallocate the heap-dynamic variable, using the first pointer:		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delete a;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Use the second pointer: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b-&gt;value = 42;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1DB527-EA22-D34A-A773-4E3D7A387DB8}"/>
              </a:ext>
            </a:extLst>
          </p:cNvPr>
          <p:cNvSpPr txBox="1"/>
          <p:nvPr/>
        </p:nvSpPr>
        <p:spPr>
          <a:xfrm>
            <a:off x="4982356" y="5004753"/>
            <a:ext cx="5540017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Problem: what if another process (</a:t>
            </a:r>
            <a:r>
              <a:rPr lang="en-US" dirty="0" err="1">
                <a:solidFill>
                  <a:schemeClr val="bg1"/>
                </a:solidFill>
              </a:rPr>
              <a:t>eg</a:t>
            </a:r>
            <a:r>
              <a:rPr lang="en-US" dirty="0">
                <a:solidFill>
                  <a:schemeClr val="bg1"/>
                </a:solidFill>
              </a:rPr>
              <a:t>, graphical user interface code) runs here – may re-allocate the space pointed to by 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1897EA-488A-394C-8B0B-F61222501BF8}"/>
              </a:ext>
            </a:extLst>
          </p:cNvPr>
          <p:cNvCxnSpPr/>
          <p:nvPr/>
        </p:nvCxnSpPr>
        <p:spPr>
          <a:xfrm flipH="1">
            <a:off x="3708400" y="5215467"/>
            <a:ext cx="127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64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19A6-C341-4266-9140-9503DCB7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2622022" cy="1400530"/>
          </a:xfrm>
        </p:spPr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7A4B5-FA0C-4F1E-9711-3CD7F5E2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i="1" dirty="0"/>
              <a:t>Lost Heap-Dynamic Variables (wasteful)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heap-dynamic variable that is no longer referenced by any program pointer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Creating one: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add_to_end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(Node *list, int 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Node *x = new Node;		// node on heap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for(x = list; x-&gt;next != NULL; x=x-&gt;next) ;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x-&gt;next = new Node(</a:t>
            </a:r>
            <a:r>
              <a:rPr lang="en-US" sz="2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	// create new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space for original x now lost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Result: </a:t>
            </a:r>
            <a:r>
              <a:rPr lang="en-US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memory leak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5FFBF2-BC84-C142-A47C-989212D1D69B}"/>
              </a:ext>
            </a:extLst>
          </p:cNvPr>
          <p:cNvSpPr/>
          <p:nvPr/>
        </p:nvSpPr>
        <p:spPr>
          <a:xfrm>
            <a:off x="7044268" y="452718"/>
            <a:ext cx="846666" cy="546349"/>
          </a:xfrm>
          <a:prstGeom prst="rect">
            <a:avLst/>
          </a:prstGeom>
          <a:noFill/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33B3E1-C7F4-A541-8B31-27816C8373FC}"/>
              </a:ext>
            </a:extLst>
          </p:cNvPr>
          <p:cNvSpPr/>
          <p:nvPr/>
        </p:nvSpPr>
        <p:spPr>
          <a:xfrm>
            <a:off x="10049853" y="3297518"/>
            <a:ext cx="846666" cy="546349"/>
          </a:xfrm>
          <a:prstGeom prst="rect">
            <a:avLst/>
          </a:prstGeom>
          <a:noFill/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B553FE-B834-6446-BB53-E62F6A746F69}"/>
              </a:ext>
            </a:extLst>
          </p:cNvPr>
          <p:cNvSpPr/>
          <p:nvPr/>
        </p:nvSpPr>
        <p:spPr>
          <a:xfrm>
            <a:off x="9652000" y="452717"/>
            <a:ext cx="846666" cy="546349"/>
          </a:xfrm>
          <a:prstGeom prst="rect">
            <a:avLst/>
          </a:prstGeom>
          <a:noFill/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EA3128-C409-944F-9892-44A313A58088}"/>
              </a:ext>
            </a:extLst>
          </p:cNvPr>
          <p:cNvSpPr/>
          <p:nvPr/>
        </p:nvSpPr>
        <p:spPr>
          <a:xfrm>
            <a:off x="8348134" y="452717"/>
            <a:ext cx="846666" cy="546349"/>
          </a:xfrm>
          <a:prstGeom prst="rect">
            <a:avLst/>
          </a:prstGeom>
          <a:noFill/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0D12C5-23FF-DE47-B184-CF554B3E3225}"/>
              </a:ext>
            </a:extLst>
          </p:cNvPr>
          <p:cNvSpPr txBox="1"/>
          <p:nvPr/>
        </p:nvSpPr>
        <p:spPr>
          <a:xfrm>
            <a:off x="7044268" y="16799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8212-DCF6-3E45-8A92-1BE36C7C2DBF}"/>
              </a:ext>
            </a:extLst>
          </p:cNvPr>
          <p:cNvSpPr txBox="1"/>
          <p:nvPr/>
        </p:nvSpPr>
        <p:spPr>
          <a:xfrm>
            <a:off x="7299803" y="1583751"/>
            <a:ext cx="52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EBADCC-FDF1-2B40-AFB6-A5FB4C5C6A69}"/>
              </a:ext>
            </a:extLst>
          </p:cNvPr>
          <p:cNvSpPr txBox="1"/>
          <p:nvPr/>
        </p:nvSpPr>
        <p:spPr>
          <a:xfrm>
            <a:off x="8771467" y="292818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63582F-6233-B945-A5D9-F24DB0C900AD}"/>
              </a:ext>
            </a:extLst>
          </p:cNvPr>
          <p:cNvCxnSpPr>
            <a:stCxn id="4" idx="3"/>
            <a:endCxn id="7" idx="1"/>
          </p:cNvCxnSpPr>
          <p:nvPr/>
        </p:nvCxnSpPr>
        <p:spPr>
          <a:xfrm flipV="1">
            <a:off x="7890934" y="725892"/>
            <a:ext cx="457200" cy="1"/>
          </a:xfrm>
          <a:prstGeom prst="straightConnector1">
            <a:avLst/>
          </a:prstGeom>
          <a:ln w="2857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0CDD1B-0695-7843-97BA-875CBFA92065}"/>
              </a:ext>
            </a:extLst>
          </p:cNvPr>
          <p:cNvCxnSpPr/>
          <p:nvPr/>
        </p:nvCxnSpPr>
        <p:spPr>
          <a:xfrm flipV="1">
            <a:off x="9194800" y="725891"/>
            <a:ext cx="457200" cy="1"/>
          </a:xfrm>
          <a:prstGeom prst="straightConnector1">
            <a:avLst/>
          </a:prstGeom>
          <a:ln w="2857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42850DB-FC85-7941-8ACF-2714CDD9A24A}"/>
              </a:ext>
            </a:extLst>
          </p:cNvPr>
          <p:cNvCxnSpPr>
            <a:cxnSpLocks/>
            <a:stCxn id="10" idx="3"/>
            <a:endCxn id="5" idx="1"/>
          </p:cNvCxnSpPr>
          <p:nvPr/>
        </p:nvCxnSpPr>
        <p:spPr>
          <a:xfrm>
            <a:off x="9066741" y="3112852"/>
            <a:ext cx="983112" cy="457841"/>
          </a:xfrm>
          <a:prstGeom prst="straightConnector1">
            <a:avLst/>
          </a:prstGeom>
          <a:ln w="2857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7D02B9-1E70-CE40-9133-6E34D3DA0896}"/>
              </a:ext>
            </a:extLst>
          </p:cNvPr>
          <p:cNvCxnSpPr>
            <a:cxnSpLocks/>
            <a:stCxn id="9" idx="0"/>
            <a:endCxn id="4" idx="2"/>
          </p:cNvCxnSpPr>
          <p:nvPr/>
        </p:nvCxnSpPr>
        <p:spPr>
          <a:xfrm flipH="1" flipV="1">
            <a:off x="7467601" y="999067"/>
            <a:ext cx="94669" cy="584684"/>
          </a:xfrm>
          <a:prstGeom prst="straightConnector1">
            <a:avLst/>
          </a:prstGeom>
          <a:ln w="2857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0F789A-41D3-4340-9844-00417FFCE6CA}"/>
              </a:ext>
            </a:extLst>
          </p:cNvPr>
          <p:cNvCxnSpPr>
            <a:cxnSpLocks/>
          </p:cNvCxnSpPr>
          <p:nvPr/>
        </p:nvCxnSpPr>
        <p:spPr>
          <a:xfrm flipH="1">
            <a:off x="10261439" y="569012"/>
            <a:ext cx="118534" cy="273175"/>
          </a:xfrm>
          <a:prstGeom prst="line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28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0B67-783A-4AA1-9653-6E6D8C36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6E74-C02E-4D86-80E3-93101A9A2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pointers: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Problems: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Dangling pointers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Memory leaks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Heap management overhead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Claim: pointers are like </a:t>
            </a:r>
            <a:r>
              <a:rPr lang="en-US" dirty="0" err="1"/>
              <a:t>goto's</a:t>
            </a:r>
            <a:r>
              <a:rPr lang="en-US" dirty="0"/>
              <a:t>--they widen the range of cells that can be accessed by a variable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>
                <a:highlight>
                  <a:srgbClr val="808000"/>
                </a:highlight>
              </a:rPr>
              <a:t>This is overstated!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W/o pointers: must allocate all data statically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How to know how much needed?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Result: waste space or unnecessary limits to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7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16B7-5D8E-4D5E-B610-BB46DD23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with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CB176-15DE-4AD9-A00D-62B226C5D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18795"/>
            <a:ext cx="8946541" cy="55079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Solution 1: manual memory management – works, but requires discipline</a:t>
            </a:r>
          </a:p>
          <a:p>
            <a:r>
              <a:rPr lang="en-US" dirty="0"/>
              <a:t>Solution 2: automated garbage collection</a:t>
            </a:r>
          </a:p>
          <a:p>
            <a:pPr lvl="1"/>
            <a:r>
              <a:rPr lang="en-US" dirty="0"/>
              <a:t>Need to be able to detect that memory is no longer in use</a:t>
            </a:r>
          </a:p>
          <a:p>
            <a:pPr lvl="1"/>
            <a:r>
              <a:rPr lang="en-US" dirty="0"/>
              <a:t>Must be able to reorganize memory so can reuse the bits that are no longer in use</a:t>
            </a:r>
          </a:p>
          <a:p>
            <a:r>
              <a:rPr lang="en-US" dirty="0"/>
              <a:t>One method: reference counters</a:t>
            </a:r>
          </a:p>
          <a:p>
            <a:pPr lvl="1"/>
            <a:r>
              <a:rPr lang="en-US" dirty="0"/>
              <a:t>maintain a counter in every cell that store the number of pointers currently pointing at the cell</a:t>
            </a:r>
          </a:p>
          <a:p>
            <a:pPr lvl="1"/>
            <a:r>
              <a:rPr lang="en-US" dirty="0"/>
              <a:t>When counter reaches 0, free the space</a:t>
            </a:r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Extra bits for counter in every object</a:t>
            </a:r>
          </a:p>
          <a:p>
            <a:pPr lvl="1"/>
            <a:r>
              <a:rPr lang="en-US" dirty="0"/>
              <a:t>Overhead for every assignment</a:t>
            </a:r>
          </a:p>
          <a:p>
            <a:pPr lvl="1"/>
            <a:r>
              <a:rPr lang="en-US" dirty="0"/>
              <a:t>Circular lists/</a:t>
            </a:r>
            <a:r>
              <a:rPr lang="en-US"/>
              <a:t>mutual references </a:t>
            </a:r>
            <a:r>
              <a:rPr lang="en-US" dirty="0"/>
              <a:t>cause problems</a:t>
            </a:r>
          </a:p>
          <a:p>
            <a:r>
              <a:rPr lang="en-US" i="1" dirty="0"/>
              <a:t>Reference counters are rarely used!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3AA3-2CEE-4058-BCBE-78448004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with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7455-BA6E-4409-B85F-52FA9315B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Alternative solution: allocate until no available cells, then gather all garbage</a:t>
            </a:r>
          </a:p>
          <a:p>
            <a:pPr lvl="1">
              <a:defRPr/>
            </a:pPr>
            <a:r>
              <a:rPr lang="en-US" dirty="0"/>
              <a:t>Known as “garbage collection”</a:t>
            </a:r>
          </a:p>
          <a:p>
            <a:pPr>
              <a:defRPr/>
            </a:pPr>
            <a:r>
              <a:rPr lang="en-US" dirty="0"/>
              <a:t>Common scheme: </a:t>
            </a:r>
            <a:r>
              <a:rPr lang="en-US" i="1" dirty="0"/>
              <a:t>mark and sweep</a:t>
            </a:r>
            <a:endParaRPr lang="en-US" dirty="0"/>
          </a:p>
          <a:p>
            <a:pPr lvl="1">
              <a:defRPr/>
            </a:pPr>
            <a:r>
              <a:rPr lang="en-US" dirty="0"/>
              <a:t>Set aside a bit for every object on the heap</a:t>
            </a:r>
          </a:p>
          <a:p>
            <a:pPr lvl="2">
              <a:defRPr/>
            </a:pPr>
            <a:r>
              <a:rPr lang="en-US" dirty="0"/>
              <a:t>Often use the low order bit</a:t>
            </a:r>
          </a:p>
          <a:p>
            <a:pPr lvl="1">
              <a:defRPr/>
            </a:pPr>
            <a:r>
              <a:rPr lang="en-US" dirty="0"/>
              <a:t>Initialize all objects to indicate they are “garbage”</a:t>
            </a:r>
          </a:p>
          <a:p>
            <a:pPr lvl="1">
              <a:defRPr/>
            </a:pPr>
            <a:r>
              <a:rPr lang="en-US" dirty="0"/>
              <a:t>Trace each pointer into heap, clearing garbage bits</a:t>
            </a:r>
          </a:p>
          <a:p>
            <a:pPr lvl="1">
              <a:defRPr/>
            </a:pPr>
            <a:r>
              <a:rPr lang="en-US" dirty="0"/>
              <a:t>Recursively clear garbage bits for </a:t>
            </a:r>
            <a:r>
              <a:rPr lang="en-US" i="1" dirty="0"/>
              <a:t>those</a:t>
            </a:r>
            <a:r>
              <a:rPr lang="en-US" dirty="0"/>
              <a:t> points</a:t>
            </a:r>
          </a:p>
          <a:p>
            <a:pPr lvl="2">
              <a:defRPr/>
            </a:pPr>
            <a:r>
              <a:rPr lang="en-US" dirty="0"/>
              <a:t>Starting point: “alive” program variables</a:t>
            </a:r>
          </a:p>
          <a:p>
            <a:pPr lvl="2">
              <a:defRPr/>
            </a:pPr>
            <a:r>
              <a:rPr lang="en-US" dirty="0"/>
              <a:t>Note compiler or runtime must track these alive variables!</a:t>
            </a:r>
          </a:p>
          <a:p>
            <a:pPr lvl="1">
              <a:defRPr/>
            </a:pPr>
            <a:r>
              <a:rPr lang="en-US" dirty="0"/>
              <a:t>Return remaining objects (garbage) to available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5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413A-67EE-431C-AD8B-A3C2EE61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Algorithm</a:t>
            </a:r>
          </a:p>
        </p:txBody>
      </p:sp>
      <p:pic>
        <p:nvPicPr>
          <p:cNvPr id="4" name="Picture 3" descr="fig0613.pct                                                    0003E7A3Macintosh HD                   ABA78158:">
            <a:extLst>
              <a:ext uri="{FF2B5EF4-FFF2-40B4-BE49-F238E27FC236}">
                <a16:creationId xmlns:a16="http://schemas.microsoft.com/office/drawing/2014/main" id="{372F22FE-DE7E-4995-9011-7AC703941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872" y="1280812"/>
            <a:ext cx="7397842" cy="529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90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1B58-A429-4BB1-9780-E93EAEA4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&amp; Sweep,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59A7A-4B19-4FB6-8F78-2766635F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Advantages</a:t>
            </a:r>
          </a:p>
          <a:p>
            <a:pPr lvl="2"/>
            <a:r>
              <a:rPr lang="en-US" sz="2000" dirty="0"/>
              <a:t>no overhead until need to collect garbage</a:t>
            </a:r>
          </a:p>
          <a:p>
            <a:pPr lvl="2"/>
            <a:r>
              <a:rPr lang="en-US" sz="2000" dirty="0"/>
              <a:t>little space overhead</a:t>
            </a:r>
          </a:p>
          <a:p>
            <a:pPr lvl="2"/>
            <a:r>
              <a:rPr lang="en-US" sz="2000" dirty="0"/>
              <a:t>circular lists not a problem</a:t>
            </a:r>
          </a:p>
          <a:p>
            <a:pPr lvl="1"/>
            <a:r>
              <a:rPr lang="en-US" sz="2400" dirty="0"/>
              <a:t>Disadvantages</a:t>
            </a:r>
          </a:p>
          <a:p>
            <a:pPr lvl="2"/>
            <a:r>
              <a:rPr lang="en-US" sz="2000" dirty="0"/>
              <a:t>big cost to collection</a:t>
            </a:r>
          </a:p>
          <a:p>
            <a:pPr lvl="3"/>
            <a:r>
              <a:rPr lang="en-US" sz="1800" dirty="0"/>
              <a:t>highest cost when you need it the most!</a:t>
            </a:r>
          </a:p>
          <a:p>
            <a:pPr lvl="3"/>
            <a:r>
              <a:rPr lang="en-US" sz="1800" dirty="0"/>
              <a:t>that is, when you actually need the space is exactly when there’s the most data to search</a:t>
            </a:r>
          </a:p>
          <a:p>
            <a:pPr lvl="2"/>
            <a:r>
              <a:rPr lang="en-US" sz="2000" dirty="0"/>
              <a:t>Almost impossible to use for real-time systems</a:t>
            </a:r>
          </a:p>
        </p:txBody>
      </p:sp>
    </p:spTree>
    <p:extLst>
      <p:ext uri="{BB962C8B-B14F-4D97-AF65-F5344CB8AC3E}">
        <p14:creationId xmlns:p14="http://schemas.microsoft.com/office/powerpoint/2010/main" val="189664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F1C3B-1D90-4309-9158-FFCF9827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Generational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D430-BA00-4C23-8452-CADA51C58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Observation: new objects die quickly, “surviving” objects likely to survive for many more collections</a:t>
            </a:r>
          </a:p>
          <a:p>
            <a:r>
              <a:rPr lang="en-US" sz="2400" dirty="0"/>
              <a:t>Divide heap into generations: youngest in G</a:t>
            </a:r>
            <a:r>
              <a:rPr lang="en-US" sz="2400" baseline="-25000" dirty="0"/>
              <a:t>0</a:t>
            </a:r>
            <a:r>
              <a:rPr lang="en-US" sz="2400" dirty="0"/>
              <a:t>, G</a:t>
            </a:r>
            <a:r>
              <a:rPr lang="en-US" sz="2400" baseline="-25000" dirty="0"/>
              <a:t>1</a:t>
            </a:r>
            <a:r>
              <a:rPr lang="en-US" sz="2400" dirty="0"/>
              <a:t> containing only objects older than G</a:t>
            </a:r>
            <a:r>
              <a:rPr lang="en-US" sz="2400" baseline="-25000" dirty="0"/>
              <a:t>0</a:t>
            </a:r>
            <a:r>
              <a:rPr lang="en-US" sz="2400" dirty="0"/>
              <a:t>, G</a:t>
            </a:r>
            <a:r>
              <a:rPr lang="en-US" sz="2400" baseline="-25000" dirty="0"/>
              <a:t>2</a:t>
            </a:r>
            <a:r>
              <a:rPr lang="en-US" sz="2400" dirty="0"/>
              <a:t> older objects than G</a:t>
            </a:r>
            <a:r>
              <a:rPr lang="en-US" sz="2400" baseline="-25000" dirty="0"/>
              <a:t>1</a:t>
            </a:r>
            <a:r>
              <a:rPr lang="en-US" sz="2400" dirty="0"/>
              <a:t>, etc.</a:t>
            </a:r>
          </a:p>
          <a:p>
            <a:pPr lvl="1"/>
            <a:r>
              <a:rPr lang="en-US" sz="2000" dirty="0"/>
              <a:t>Collecting: collect G</a:t>
            </a:r>
            <a:r>
              <a:rPr lang="en-US" sz="2000" baseline="-25000" dirty="0"/>
              <a:t>0</a:t>
            </a:r>
            <a:r>
              <a:rPr lang="en-US" sz="2000" dirty="0"/>
              <a:t> most frequently, G</a:t>
            </a:r>
            <a:r>
              <a:rPr lang="en-US" sz="2000" baseline="-25000" dirty="0"/>
              <a:t>0</a:t>
            </a:r>
            <a:r>
              <a:rPr lang="en-US" sz="2000" dirty="0"/>
              <a:t>+G</a:t>
            </a:r>
            <a:r>
              <a:rPr lang="en-US" sz="2000" baseline="-25000" dirty="0"/>
              <a:t>1</a:t>
            </a:r>
            <a:r>
              <a:rPr lang="en-US" sz="2000" dirty="0"/>
              <a:t> less often, G</a:t>
            </a:r>
            <a:r>
              <a:rPr lang="en-US" sz="2000" baseline="-25000" dirty="0"/>
              <a:t>0</a:t>
            </a:r>
            <a:r>
              <a:rPr lang="en-US" sz="2000" dirty="0"/>
              <a:t>+G</a:t>
            </a:r>
            <a:r>
              <a:rPr lang="en-US" sz="2000" baseline="-25000" dirty="0"/>
              <a:t>1</a:t>
            </a:r>
            <a:r>
              <a:rPr lang="en-US" sz="2000" dirty="0"/>
              <a:t>+G</a:t>
            </a:r>
            <a:r>
              <a:rPr lang="en-US" sz="2000" baseline="-25000" dirty="0"/>
              <a:t>2</a:t>
            </a:r>
            <a:r>
              <a:rPr lang="en-US" sz="2000" dirty="0"/>
              <a:t> even less often, etc.</a:t>
            </a:r>
          </a:p>
          <a:p>
            <a:pPr lvl="1"/>
            <a:r>
              <a:rPr lang="en-US" sz="2000" dirty="0"/>
              <a:t>start by collecting in G</a:t>
            </a:r>
            <a:r>
              <a:rPr lang="en-US" sz="2000" baseline="-25000" dirty="0"/>
              <a:t>0</a:t>
            </a:r>
            <a:r>
              <a:rPr lang="en-US" sz="2000" dirty="0"/>
              <a:t>, move up only if that doesn’t give you enough space</a:t>
            </a:r>
          </a:p>
          <a:p>
            <a:pPr lvl="1"/>
            <a:r>
              <a:rPr lang="en-US" sz="2000" dirty="0"/>
              <a:t>Issue: “alive” program variables not enough – also need to track entry points from G</a:t>
            </a:r>
            <a:r>
              <a:rPr lang="en-US" sz="2000" baseline="-25000" dirty="0"/>
              <a:t>i</a:t>
            </a:r>
            <a:r>
              <a:rPr lang="en-US" sz="2000" dirty="0"/>
              <a:t> to G</a:t>
            </a:r>
            <a:r>
              <a:rPr lang="en-US" sz="2000" baseline="-25000" dirty="0"/>
              <a:t>0</a:t>
            </a:r>
            <a:r>
              <a:rPr lang="en-US" sz="2000" dirty="0"/>
              <a:t> for </a:t>
            </a:r>
            <a:r>
              <a:rPr lang="en-US" sz="2000" dirty="0" err="1"/>
              <a:t>i</a:t>
            </a:r>
            <a:r>
              <a:rPr lang="en-US" sz="2000" dirty="0"/>
              <a:t> &gt; 0</a:t>
            </a:r>
          </a:p>
          <a:p>
            <a:pPr lvl="2"/>
            <a:r>
              <a:rPr lang="en-US" sz="1700" dirty="0"/>
              <a:t>But: such pointers are rare – most are set once and never changed</a:t>
            </a:r>
          </a:p>
          <a:p>
            <a:pPr lvl="1"/>
            <a:r>
              <a:rPr lang="en-US" sz="2000" dirty="0"/>
              <a:t>Can use VM page locking: when change </a:t>
            </a:r>
            <a:r>
              <a:rPr lang="en-US" sz="2000" dirty="0" err="1"/>
              <a:t>ptr</a:t>
            </a:r>
            <a:r>
              <a:rPr lang="en-US" sz="2000" dirty="0"/>
              <a:t> on page, check reference and update list of entry points to each 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4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{B6067732-8AA0-0C42-8A5B-AF0222ABE580}tf10001062</Template>
  <TotalTime>1651</TotalTime>
  <Words>827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Consolas</vt:lpstr>
      <vt:lpstr>Courier New</vt:lpstr>
      <vt:lpstr>Wingdings 3</vt:lpstr>
      <vt:lpstr>Ion</vt:lpstr>
      <vt:lpstr>CS 3040</vt:lpstr>
      <vt:lpstr>Pointers</vt:lpstr>
      <vt:lpstr>Pointers</vt:lpstr>
      <vt:lpstr>Pointers</vt:lpstr>
      <vt:lpstr>Living with pointers</vt:lpstr>
      <vt:lpstr>Living with pointers</vt:lpstr>
      <vt:lpstr>Marking Algorithm</vt:lpstr>
      <vt:lpstr>Mark &amp; Sweep, Continued</vt:lpstr>
      <vt:lpstr>Generational Collection</vt:lpstr>
      <vt:lpstr>GC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Hasker, Dr. Robert</dc:creator>
  <cp:lastModifiedBy>Hasker, Robert</cp:lastModifiedBy>
  <cp:revision>62</cp:revision>
  <dcterms:created xsi:type="dcterms:W3CDTF">2019-08-24T17:23:26Z</dcterms:created>
  <dcterms:modified xsi:type="dcterms:W3CDTF">2022-11-10T21:52:45Z</dcterms:modified>
</cp:coreProperties>
</file>