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sldIdLst>
    <p:sldId id="256" r:id="rId2"/>
    <p:sldId id="283" r:id="rId3"/>
    <p:sldId id="302" r:id="rId4"/>
    <p:sldId id="303" r:id="rId5"/>
    <p:sldId id="281" r:id="rId6"/>
    <p:sldId id="282" r:id="rId7"/>
    <p:sldId id="285" r:id="rId8"/>
    <p:sldId id="286" r:id="rId9"/>
    <p:sldId id="298" r:id="rId10"/>
    <p:sldId id="287" r:id="rId11"/>
    <p:sldId id="291" r:id="rId12"/>
    <p:sldId id="294" r:id="rId13"/>
    <p:sldId id="292" r:id="rId14"/>
    <p:sldId id="293" r:id="rId15"/>
    <p:sldId id="295" r:id="rId16"/>
    <p:sldId id="296" r:id="rId17"/>
    <p:sldId id="301" r:id="rId18"/>
    <p:sldId id="297" r:id="rId19"/>
    <p:sldId id="300" r:id="rId20"/>
    <p:sldId id="299" r:id="rId21"/>
    <p:sldId id="274" r:id="rId22"/>
    <p:sldId id="30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1" autoAdjust="0"/>
    <p:restoredTop sz="92929"/>
  </p:normalViewPr>
  <p:slideViewPr>
    <p:cSldViewPr snapToGrid="0" snapToObjects="1">
      <p:cViewPr varScale="1">
        <p:scale>
          <a:sx n="68" d="100"/>
          <a:sy n="68" d="100"/>
        </p:scale>
        <p:origin x="76" y="184"/>
      </p:cViewPr>
      <p:guideLst/>
    </p:cSldViewPr>
  </p:slideViewPr>
  <p:outlineViewPr>
    <p:cViewPr>
      <p:scale>
        <a:sx n="33" d="100"/>
        <a:sy n="33" d="100"/>
      </p:scale>
      <p:origin x="0" y="-20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BE802-6946-4D41-8A7D-3AEFC8B3411B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BF3DA-CD16-D244-8A04-0A7B7F970BE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Syntactic analysis</a:t>
          </a:r>
        </a:p>
      </dgm:t>
    </dgm:pt>
    <dgm:pt modelId="{8BCDCBAA-C321-5B4F-9735-917D46DFD15B}" type="parTrans" cxnId="{F61B5380-1119-7240-AD84-7FEC6D12BEB6}">
      <dgm:prSet/>
      <dgm:spPr/>
      <dgm:t>
        <a:bodyPr/>
        <a:lstStyle/>
        <a:p>
          <a:endParaRPr lang="en-US"/>
        </a:p>
      </dgm:t>
    </dgm:pt>
    <dgm:pt modelId="{8096677F-545F-634A-B771-E0E633BC59EE}" type="sibTrans" cxnId="{F61B5380-1119-7240-AD84-7FEC6D12BEB6}">
      <dgm:prSet/>
      <dgm:spPr/>
      <dgm:t>
        <a:bodyPr/>
        <a:lstStyle/>
        <a:p>
          <a:endParaRPr lang="en-US"/>
        </a:p>
      </dgm:t>
    </dgm:pt>
    <dgm:pt modelId="{C104D28A-0065-F749-A412-6D50C1301044}">
      <dgm:prSet phldrT="[Text]" custT="1"/>
      <dgm:spPr/>
      <dgm:t>
        <a:bodyPr/>
        <a:lstStyle/>
        <a:p>
          <a:r>
            <a:rPr lang="en-US" sz="1800" dirty="0"/>
            <a:t>Parsing</a:t>
          </a:r>
        </a:p>
      </dgm:t>
    </dgm:pt>
    <dgm:pt modelId="{AA13848B-DC00-5641-ACA7-0C51C48B3AAB}" type="parTrans" cxnId="{C1DE5BCE-0A00-284B-A971-516F8F1ADB02}">
      <dgm:prSet/>
      <dgm:spPr/>
      <dgm:t>
        <a:bodyPr/>
        <a:lstStyle/>
        <a:p>
          <a:endParaRPr lang="en-US"/>
        </a:p>
      </dgm:t>
    </dgm:pt>
    <dgm:pt modelId="{4DA91F11-6700-CD49-BB62-8797D362A4A0}" type="sibTrans" cxnId="{C1DE5BCE-0A00-284B-A971-516F8F1ADB02}">
      <dgm:prSet/>
      <dgm:spPr/>
      <dgm:t>
        <a:bodyPr/>
        <a:lstStyle/>
        <a:p>
          <a:endParaRPr lang="en-US"/>
        </a:p>
      </dgm:t>
    </dgm:pt>
    <dgm:pt modelId="{7564862A-5A56-6548-913E-C0751932066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Preprocessing</a:t>
          </a:r>
        </a:p>
      </dgm:t>
    </dgm:pt>
    <dgm:pt modelId="{1D10CF95-8339-1747-9DBC-D234FA0B439C}" type="parTrans" cxnId="{8553E139-ECC7-C240-9365-B85264691253}">
      <dgm:prSet/>
      <dgm:spPr/>
      <dgm:t>
        <a:bodyPr/>
        <a:lstStyle/>
        <a:p>
          <a:endParaRPr lang="en-US"/>
        </a:p>
      </dgm:t>
    </dgm:pt>
    <dgm:pt modelId="{99589BE9-2558-3E41-8BD9-674801BB12E0}" type="sibTrans" cxnId="{8553E139-ECC7-C240-9365-B85264691253}">
      <dgm:prSet/>
      <dgm:spPr/>
      <dgm:t>
        <a:bodyPr/>
        <a:lstStyle/>
        <a:p>
          <a:endParaRPr lang="en-US"/>
        </a:p>
      </dgm:t>
    </dgm:pt>
    <dgm:pt modelId="{590E2132-7228-304D-86DA-BF5A3C3347D9}">
      <dgm:prSet phldrT="[Text]" custT="1"/>
      <dgm:spPr/>
      <dgm:t>
        <a:bodyPr/>
        <a:lstStyle/>
        <a:p>
          <a:r>
            <a:rPr lang="en-US" sz="1800" dirty="0"/>
            <a:t>#define, #include, etc.</a:t>
          </a:r>
        </a:p>
      </dgm:t>
    </dgm:pt>
    <dgm:pt modelId="{39A95086-1B82-7B4B-AD41-BAA07F18ED90}" type="parTrans" cxnId="{2500429F-91BA-1046-A546-3B30F7D366A3}">
      <dgm:prSet/>
      <dgm:spPr/>
      <dgm:t>
        <a:bodyPr/>
        <a:lstStyle/>
        <a:p>
          <a:endParaRPr lang="en-US"/>
        </a:p>
      </dgm:t>
    </dgm:pt>
    <dgm:pt modelId="{B14C9616-44ED-1E4E-B1AE-FB9B1DD06F2D}" type="sibTrans" cxnId="{2500429F-91BA-1046-A546-3B30F7D366A3}">
      <dgm:prSet/>
      <dgm:spPr/>
      <dgm:t>
        <a:bodyPr/>
        <a:lstStyle/>
        <a:p>
          <a:endParaRPr lang="en-US"/>
        </a:p>
      </dgm:t>
    </dgm:pt>
    <dgm:pt modelId="{4D7A8ED4-79E8-8642-AA71-74A0D23A672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Semantic analysis</a:t>
          </a:r>
        </a:p>
      </dgm:t>
    </dgm:pt>
    <dgm:pt modelId="{FCE52914-54C8-764D-B43E-F698067476D9}" type="parTrans" cxnId="{1C6874C2-6458-B743-A5BF-5790ED58A785}">
      <dgm:prSet/>
      <dgm:spPr/>
      <dgm:t>
        <a:bodyPr/>
        <a:lstStyle/>
        <a:p>
          <a:endParaRPr lang="en-US"/>
        </a:p>
      </dgm:t>
    </dgm:pt>
    <dgm:pt modelId="{F3A1DBDB-778A-FD4D-AFD2-6BB4AA6B60E5}" type="sibTrans" cxnId="{1C6874C2-6458-B743-A5BF-5790ED58A785}">
      <dgm:prSet/>
      <dgm:spPr/>
      <dgm:t>
        <a:bodyPr/>
        <a:lstStyle/>
        <a:p>
          <a:endParaRPr lang="en-US"/>
        </a:p>
      </dgm:t>
    </dgm:pt>
    <dgm:pt modelId="{0E18A1ED-9A53-4E41-81CE-AC23A3A619FC}">
      <dgm:prSet phldrT="[Text]"/>
      <dgm:spPr/>
      <dgm:t>
        <a:bodyPr/>
        <a:lstStyle/>
        <a:p>
          <a:r>
            <a:rPr lang="en-US" dirty="0"/>
            <a:t>Identifiers, types, etc.</a:t>
          </a:r>
        </a:p>
      </dgm:t>
    </dgm:pt>
    <dgm:pt modelId="{410F7A82-73B9-704E-82B1-0E5204139A60}" type="parTrans" cxnId="{9A2C60C2-0D67-114B-A249-9C07BD9F3BF1}">
      <dgm:prSet/>
      <dgm:spPr/>
      <dgm:t>
        <a:bodyPr/>
        <a:lstStyle/>
        <a:p>
          <a:endParaRPr lang="en-US"/>
        </a:p>
      </dgm:t>
    </dgm:pt>
    <dgm:pt modelId="{5568D1ED-A1E9-F34C-9F30-E314505DB297}" type="sibTrans" cxnId="{9A2C60C2-0D67-114B-A249-9C07BD9F3BF1}">
      <dgm:prSet/>
      <dgm:spPr/>
      <dgm:t>
        <a:bodyPr/>
        <a:lstStyle/>
        <a:p>
          <a:endParaRPr lang="en-US"/>
        </a:p>
      </dgm:t>
    </dgm:pt>
    <dgm:pt modelId="{4A9DB458-C8F4-1648-B9BD-34B461D18917}">
      <dgm:prSet phldrT="[Text]" custT="1"/>
      <dgm:spPr/>
      <dgm:t>
        <a:bodyPr/>
        <a:lstStyle/>
        <a:p>
          <a:r>
            <a:rPr lang="en-US" sz="1800" dirty="0"/>
            <a:t>Identifying structure</a:t>
          </a:r>
        </a:p>
      </dgm:t>
    </dgm:pt>
    <dgm:pt modelId="{B8570D8F-A2FD-8F4D-B525-7E274228F2DE}" type="parTrans" cxnId="{00DEC423-88C0-E748-ADF6-69F5BBD06097}">
      <dgm:prSet/>
      <dgm:spPr/>
      <dgm:t>
        <a:bodyPr/>
        <a:lstStyle/>
        <a:p>
          <a:endParaRPr lang="en-US"/>
        </a:p>
      </dgm:t>
    </dgm:pt>
    <dgm:pt modelId="{DA77657B-4A86-8546-BAAA-9F24A0FD9CB8}" type="sibTrans" cxnId="{00DEC423-88C0-E748-ADF6-69F5BBD06097}">
      <dgm:prSet/>
      <dgm:spPr/>
      <dgm:t>
        <a:bodyPr/>
        <a:lstStyle/>
        <a:p>
          <a:endParaRPr lang="en-US"/>
        </a:p>
      </dgm:t>
    </dgm:pt>
    <dgm:pt modelId="{B4613D38-A0D5-DA4E-80F2-74634C7E881D}">
      <dgm:prSet phldrT="[Text]" custT="1"/>
      <dgm:spPr/>
      <dgm:t>
        <a:bodyPr/>
        <a:lstStyle/>
        <a:p>
          <a:r>
            <a:rPr lang="en-US" sz="1800" dirty="0"/>
            <a:t>Templates</a:t>
          </a:r>
        </a:p>
      </dgm:t>
    </dgm:pt>
    <dgm:pt modelId="{FFD3ECD7-15AB-6A4A-BF4A-BFAA61796493}" type="parTrans" cxnId="{C774EC4E-E87C-344F-B00C-DB455B451A1D}">
      <dgm:prSet/>
      <dgm:spPr/>
      <dgm:t>
        <a:bodyPr/>
        <a:lstStyle/>
        <a:p>
          <a:endParaRPr lang="en-US"/>
        </a:p>
      </dgm:t>
    </dgm:pt>
    <dgm:pt modelId="{9ECE2818-7A87-5746-99A3-E71CBE2F3B26}" type="sibTrans" cxnId="{C774EC4E-E87C-344F-B00C-DB455B451A1D}">
      <dgm:prSet/>
      <dgm:spPr/>
      <dgm:t>
        <a:bodyPr/>
        <a:lstStyle/>
        <a:p>
          <a:endParaRPr lang="en-US"/>
        </a:p>
      </dgm:t>
    </dgm:pt>
    <dgm:pt modelId="{3F9E88F9-88C6-0C43-BDC7-0DE77F86F18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Lexical analysis</a:t>
          </a:r>
        </a:p>
      </dgm:t>
    </dgm:pt>
    <dgm:pt modelId="{C48C98A3-A5CA-A947-943E-3EA43F643980}" type="parTrans" cxnId="{85F30A24-44F7-FC4C-A7A3-1BCB07E03ED4}">
      <dgm:prSet/>
      <dgm:spPr/>
      <dgm:t>
        <a:bodyPr/>
        <a:lstStyle/>
        <a:p>
          <a:endParaRPr lang="en-US"/>
        </a:p>
      </dgm:t>
    </dgm:pt>
    <dgm:pt modelId="{6980816B-FB86-3248-B19C-EC46974BE1FA}" type="sibTrans" cxnId="{85F30A24-44F7-FC4C-A7A3-1BCB07E03ED4}">
      <dgm:prSet/>
      <dgm:spPr/>
      <dgm:t>
        <a:bodyPr/>
        <a:lstStyle/>
        <a:p>
          <a:endParaRPr lang="en-US"/>
        </a:p>
      </dgm:t>
    </dgm:pt>
    <dgm:pt modelId="{27F85EA1-CC83-7442-BDD4-4FB5E9BA9769}">
      <dgm:prSet phldrT="[Text]" custT="1"/>
      <dgm:spPr/>
      <dgm:t>
        <a:bodyPr/>
        <a:lstStyle/>
        <a:p>
          <a:r>
            <a:rPr lang="en-US" sz="1800" dirty="0"/>
            <a:t>Identifying tokens</a:t>
          </a:r>
        </a:p>
      </dgm:t>
    </dgm:pt>
    <dgm:pt modelId="{F6F88D5D-21F2-E14C-A95F-B26FC5178465}" type="parTrans" cxnId="{BCE970DE-3AC1-1C45-84DA-801844734BE7}">
      <dgm:prSet/>
      <dgm:spPr/>
      <dgm:t>
        <a:bodyPr/>
        <a:lstStyle/>
        <a:p>
          <a:endParaRPr lang="en-US"/>
        </a:p>
      </dgm:t>
    </dgm:pt>
    <dgm:pt modelId="{497F6ECD-42B8-0341-B02E-67D37E586F3B}" type="sibTrans" cxnId="{BCE970DE-3AC1-1C45-84DA-801844734BE7}">
      <dgm:prSet/>
      <dgm:spPr/>
      <dgm:t>
        <a:bodyPr/>
        <a:lstStyle/>
        <a:p>
          <a:endParaRPr lang="en-US"/>
        </a:p>
      </dgm:t>
    </dgm:pt>
    <dgm:pt modelId="{44DE301C-5606-E446-BE1A-D77C7E1D94D7}">
      <dgm:prSet phldrT="[Text]" custT="1"/>
      <dgm:spPr/>
      <dgm:t>
        <a:bodyPr/>
        <a:lstStyle/>
        <a:p>
          <a:r>
            <a:rPr lang="en-US" sz="1800" dirty="0"/>
            <a:t>Removing whitespace</a:t>
          </a:r>
        </a:p>
      </dgm:t>
    </dgm:pt>
    <dgm:pt modelId="{A4E01287-915F-CA46-84CC-359369AEA16A}" type="parTrans" cxnId="{C56C564D-0721-0442-9054-7201A8FA5A6A}">
      <dgm:prSet/>
      <dgm:spPr/>
      <dgm:t>
        <a:bodyPr/>
        <a:lstStyle/>
        <a:p>
          <a:endParaRPr lang="en-US"/>
        </a:p>
      </dgm:t>
    </dgm:pt>
    <dgm:pt modelId="{4A8427C1-92A6-D840-90B0-3D826EC64C55}" type="sibTrans" cxnId="{C56C564D-0721-0442-9054-7201A8FA5A6A}">
      <dgm:prSet/>
      <dgm:spPr/>
      <dgm:t>
        <a:bodyPr/>
        <a:lstStyle/>
        <a:p>
          <a:endParaRPr lang="en-US"/>
        </a:p>
      </dgm:t>
    </dgm:pt>
    <dgm:pt modelId="{8D825E90-E170-1049-9E51-0F3167B7F8E7}" type="pres">
      <dgm:prSet presAssocID="{AACBE802-6946-4D41-8A7D-3AEFC8B3411B}" presName="rootnode" presStyleCnt="0">
        <dgm:presLayoutVars>
          <dgm:chMax/>
          <dgm:chPref/>
          <dgm:dir/>
          <dgm:animLvl val="lvl"/>
        </dgm:presLayoutVars>
      </dgm:prSet>
      <dgm:spPr/>
    </dgm:pt>
    <dgm:pt modelId="{0FFFB976-3420-C247-99B6-9F05AA41A3D6}" type="pres">
      <dgm:prSet presAssocID="{3F9E88F9-88C6-0C43-BDC7-0DE77F86F182}" presName="composite" presStyleCnt="0"/>
      <dgm:spPr/>
    </dgm:pt>
    <dgm:pt modelId="{0FFC340D-A663-4343-9683-2F7363743E62}" type="pres">
      <dgm:prSet presAssocID="{3F9E88F9-88C6-0C43-BDC7-0DE77F86F182}" presName="bentUpArrow1" presStyleLbl="alignImgPlace1" presStyleIdx="0" presStyleCnt="3"/>
      <dgm:spPr/>
    </dgm:pt>
    <dgm:pt modelId="{DEE4AE59-DEE3-B24D-8512-BF8B38AA7236}" type="pres">
      <dgm:prSet presAssocID="{3F9E88F9-88C6-0C43-BDC7-0DE77F86F18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134EC66-D925-3745-9CFF-C3E0A4077A51}" type="pres">
      <dgm:prSet presAssocID="{3F9E88F9-88C6-0C43-BDC7-0DE77F86F182}" presName="ChildText" presStyleLbl="revTx" presStyleIdx="0" presStyleCnt="4" custScaleX="136209" custLinFactNeighborX="17803" custLinFactNeighborY="3052">
        <dgm:presLayoutVars>
          <dgm:chMax val="0"/>
          <dgm:chPref val="0"/>
          <dgm:bulletEnabled val="1"/>
        </dgm:presLayoutVars>
      </dgm:prSet>
      <dgm:spPr/>
    </dgm:pt>
    <dgm:pt modelId="{08701B68-9F0C-A040-B61B-64FA21B6E018}" type="pres">
      <dgm:prSet presAssocID="{6980816B-FB86-3248-B19C-EC46974BE1FA}" presName="sibTrans" presStyleCnt="0"/>
      <dgm:spPr/>
    </dgm:pt>
    <dgm:pt modelId="{DB94663E-239B-1946-A73B-AFD10CC27F50}" type="pres">
      <dgm:prSet presAssocID="{2EDBF3DA-CD16-D244-8A04-0A7B7F970BE5}" presName="composite" presStyleCnt="0"/>
      <dgm:spPr/>
    </dgm:pt>
    <dgm:pt modelId="{5818FC25-8014-BC4A-AF18-2BCDF5692D64}" type="pres">
      <dgm:prSet presAssocID="{2EDBF3DA-CD16-D244-8A04-0A7B7F970BE5}" presName="bentUpArrow1" presStyleLbl="alignImgPlace1" presStyleIdx="1" presStyleCnt="3"/>
      <dgm:spPr/>
    </dgm:pt>
    <dgm:pt modelId="{8D87FB4E-2728-184F-A817-DADDA57EA56A}" type="pres">
      <dgm:prSet presAssocID="{2EDBF3DA-CD16-D244-8A04-0A7B7F970BE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4D2D97C-4E3B-F848-83BC-62FE1CC64189}" type="pres">
      <dgm:prSet presAssocID="{2EDBF3DA-CD16-D244-8A04-0A7B7F970BE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FC4A065-E677-C546-B978-DAA2201DC32C}" type="pres">
      <dgm:prSet presAssocID="{8096677F-545F-634A-B771-E0E633BC59EE}" presName="sibTrans" presStyleCnt="0"/>
      <dgm:spPr/>
    </dgm:pt>
    <dgm:pt modelId="{F8225F32-011E-5846-8725-2BDF8459298F}" type="pres">
      <dgm:prSet presAssocID="{7564862A-5A56-6548-913E-C0751932066B}" presName="composite" presStyleCnt="0"/>
      <dgm:spPr/>
    </dgm:pt>
    <dgm:pt modelId="{0B18E7EA-75AF-654D-AAD5-0383E0E62B83}" type="pres">
      <dgm:prSet presAssocID="{7564862A-5A56-6548-913E-C0751932066B}" presName="bentUpArrow1" presStyleLbl="alignImgPlace1" presStyleIdx="2" presStyleCnt="3"/>
      <dgm:spPr/>
    </dgm:pt>
    <dgm:pt modelId="{08A05136-1EF0-A940-909C-631A9DB9FC15}" type="pres">
      <dgm:prSet presAssocID="{7564862A-5A56-6548-913E-C0751932066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03FE95-1A82-2348-B6BF-79CE0176111D}" type="pres">
      <dgm:prSet presAssocID="{7564862A-5A56-6548-913E-C0751932066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CAAEF71-D5C1-EF4D-B103-D437FBB03A20}" type="pres">
      <dgm:prSet presAssocID="{99589BE9-2558-3E41-8BD9-674801BB12E0}" presName="sibTrans" presStyleCnt="0"/>
      <dgm:spPr/>
    </dgm:pt>
    <dgm:pt modelId="{86F4A2C8-41CC-1842-A906-6C4F736458C2}" type="pres">
      <dgm:prSet presAssocID="{4D7A8ED4-79E8-8642-AA71-74A0D23A6723}" presName="composite" presStyleCnt="0"/>
      <dgm:spPr/>
    </dgm:pt>
    <dgm:pt modelId="{03CA2A89-2365-D746-B0D0-DED142881B09}" type="pres">
      <dgm:prSet presAssocID="{4D7A8ED4-79E8-8642-AA71-74A0D23A672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D98546ED-FD48-E749-87AF-AEE7E34B54BB}" type="pres">
      <dgm:prSet presAssocID="{4D7A8ED4-79E8-8642-AA71-74A0D23A6723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2104519-5BDC-B749-8330-3320D6ED63B5}" type="presOf" srcId="{0E18A1ED-9A53-4E41-81CE-AC23A3A619FC}" destId="{D98546ED-FD48-E749-87AF-AEE7E34B54BB}" srcOrd="0" destOrd="0" presId="urn:microsoft.com/office/officeart/2005/8/layout/StepDownProcess"/>
    <dgm:cxn modelId="{7C89841C-3776-C648-8195-99EBD890F5B3}" type="presOf" srcId="{2EDBF3DA-CD16-D244-8A04-0A7B7F970BE5}" destId="{8D87FB4E-2728-184F-A817-DADDA57EA56A}" srcOrd="0" destOrd="0" presId="urn:microsoft.com/office/officeart/2005/8/layout/StepDownProcess"/>
    <dgm:cxn modelId="{00DEC423-88C0-E748-ADF6-69F5BBD06097}" srcId="{2EDBF3DA-CD16-D244-8A04-0A7B7F970BE5}" destId="{4A9DB458-C8F4-1648-B9BD-34B461D18917}" srcOrd="1" destOrd="0" parTransId="{B8570D8F-A2FD-8F4D-B525-7E274228F2DE}" sibTransId="{DA77657B-4A86-8546-BAAA-9F24A0FD9CB8}"/>
    <dgm:cxn modelId="{85F30A24-44F7-FC4C-A7A3-1BCB07E03ED4}" srcId="{AACBE802-6946-4D41-8A7D-3AEFC8B3411B}" destId="{3F9E88F9-88C6-0C43-BDC7-0DE77F86F182}" srcOrd="0" destOrd="0" parTransId="{C48C98A3-A5CA-A947-943E-3EA43F643980}" sibTransId="{6980816B-FB86-3248-B19C-EC46974BE1FA}"/>
    <dgm:cxn modelId="{14B5C926-2F58-B54C-A433-252EF502AB17}" type="presOf" srcId="{B4613D38-A0D5-DA4E-80F2-74634C7E881D}" destId="{0D03FE95-1A82-2348-B6BF-79CE0176111D}" srcOrd="0" destOrd="1" presId="urn:microsoft.com/office/officeart/2005/8/layout/StepDownProcess"/>
    <dgm:cxn modelId="{EADED82D-03F8-3B4F-8FA4-77455D985EE2}" type="presOf" srcId="{7564862A-5A56-6548-913E-C0751932066B}" destId="{08A05136-1EF0-A940-909C-631A9DB9FC15}" srcOrd="0" destOrd="0" presId="urn:microsoft.com/office/officeart/2005/8/layout/StepDownProcess"/>
    <dgm:cxn modelId="{99F3F032-33B5-FC45-AFC3-EFC82CDEC6A6}" type="presOf" srcId="{44DE301C-5606-E446-BE1A-D77C7E1D94D7}" destId="{1134EC66-D925-3745-9CFF-C3E0A4077A51}" srcOrd="0" destOrd="1" presId="urn:microsoft.com/office/officeart/2005/8/layout/StepDownProcess"/>
    <dgm:cxn modelId="{8553E139-ECC7-C240-9365-B85264691253}" srcId="{AACBE802-6946-4D41-8A7D-3AEFC8B3411B}" destId="{7564862A-5A56-6548-913E-C0751932066B}" srcOrd="2" destOrd="0" parTransId="{1D10CF95-8339-1747-9DBC-D234FA0B439C}" sibTransId="{99589BE9-2558-3E41-8BD9-674801BB12E0}"/>
    <dgm:cxn modelId="{6E282A3A-DE69-044F-A169-5FA3A782FF85}" type="presOf" srcId="{4A9DB458-C8F4-1648-B9BD-34B461D18917}" destId="{B4D2D97C-4E3B-F848-83BC-62FE1CC64189}" srcOrd="0" destOrd="1" presId="urn:microsoft.com/office/officeart/2005/8/layout/StepDownProcess"/>
    <dgm:cxn modelId="{C56C564D-0721-0442-9054-7201A8FA5A6A}" srcId="{3F9E88F9-88C6-0C43-BDC7-0DE77F86F182}" destId="{44DE301C-5606-E446-BE1A-D77C7E1D94D7}" srcOrd="1" destOrd="0" parTransId="{A4E01287-915F-CA46-84CC-359369AEA16A}" sibTransId="{4A8427C1-92A6-D840-90B0-3D826EC64C55}"/>
    <dgm:cxn modelId="{C774EC4E-E87C-344F-B00C-DB455B451A1D}" srcId="{7564862A-5A56-6548-913E-C0751932066B}" destId="{B4613D38-A0D5-DA4E-80F2-74634C7E881D}" srcOrd="1" destOrd="0" parTransId="{FFD3ECD7-15AB-6A4A-BF4A-BFAA61796493}" sibTransId="{9ECE2818-7A87-5746-99A3-E71CBE2F3B26}"/>
    <dgm:cxn modelId="{9C43BD70-DE7D-A342-B5BA-38EB11855FD1}" type="presOf" srcId="{590E2132-7228-304D-86DA-BF5A3C3347D9}" destId="{0D03FE95-1A82-2348-B6BF-79CE0176111D}" srcOrd="0" destOrd="0" presId="urn:microsoft.com/office/officeart/2005/8/layout/StepDownProcess"/>
    <dgm:cxn modelId="{F61B5380-1119-7240-AD84-7FEC6D12BEB6}" srcId="{AACBE802-6946-4D41-8A7D-3AEFC8B3411B}" destId="{2EDBF3DA-CD16-D244-8A04-0A7B7F970BE5}" srcOrd="1" destOrd="0" parTransId="{8BCDCBAA-C321-5B4F-9735-917D46DFD15B}" sibTransId="{8096677F-545F-634A-B771-E0E633BC59EE}"/>
    <dgm:cxn modelId="{BC85C891-99FF-9A40-A310-543A2A7791EE}" type="presOf" srcId="{27F85EA1-CC83-7442-BDD4-4FB5E9BA9769}" destId="{1134EC66-D925-3745-9CFF-C3E0A4077A51}" srcOrd="0" destOrd="0" presId="urn:microsoft.com/office/officeart/2005/8/layout/StepDownProcess"/>
    <dgm:cxn modelId="{08BEA293-6CE8-B74F-BD2B-D4703FED15FF}" type="presOf" srcId="{4D7A8ED4-79E8-8642-AA71-74A0D23A6723}" destId="{03CA2A89-2365-D746-B0D0-DED142881B09}" srcOrd="0" destOrd="0" presId="urn:microsoft.com/office/officeart/2005/8/layout/StepDownProcess"/>
    <dgm:cxn modelId="{2500429F-91BA-1046-A546-3B30F7D366A3}" srcId="{7564862A-5A56-6548-913E-C0751932066B}" destId="{590E2132-7228-304D-86DA-BF5A3C3347D9}" srcOrd="0" destOrd="0" parTransId="{39A95086-1B82-7B4B-AD41-BAA07F18ED90}" sibTransId="{B14C9616-44ED-1E4E-B1AE-FB9B1DD06F2D}"/>
    <dgm:cxn modelId="{4B507AA1-A61B-9E4E-8940-0402DF154C0C}" type="presOf" srcId="{AACBE802-6946-4D41-8A7D-3AEFC8B3411B}" destId="{8D825E90-E170-1049-9E51-0F3167B7F8E7}" srcOrd="0" destOrd="0" presId="urn:microsoft.com/office/officeart/2005/8/layout/StepDownProcess"/>
    <dgm:cxn modelId="{312E0FB9-7FEF-1245-AA0F-D532A6F2C7AD}" type="presOf" srcId="{C104D28A-0065-F749-A412-6D50C1301044}" destId="{B4D2D97C-4E3B-F848-83BC-62FE1CC64189}" srcOrd="0" destOrd="0" presId="urn:microsoft.com/office/officeart/2005/8/layout/StepDownProcess"/>
    <dgm:cxn modelId="{8421B2C1-CE2D-CA47-886E-5FB02881D58C}" type="presOf" srcId="{3F9E88F9-88C6-0C43-BDC7-0DE77F86F182}" destId="{DEE4AE59-DEE3-B24D-8512-BF8B38AA7236}" srcOrd="0" destOrd="0" presId="urn:microsoft.com/office/officeart/2005/8/layout/StepDownProcess"/>
    <dgm:cxn modelId="{9A2C60C2-0D67-114B-A249-9C07BD9F3BF1}" srcId="{4D7A8ED4-79E8-8642-AA71-74A0D23A6723}" destId="{0E18A1ED-9A53-4E41-81CE-AC23A3A619FC}" srcOrd="0" destOrd="0" parTransId="{410F7A82-73B9-704E-82B1-0E5204139A60}" sibTransId="{5568D1ED-A1E9-F34C-9F30-E314505DB297}"/>
    <dgm:cxn modelId="{1C6874C2-6458-B743-A5BF-5790ED58A785}" srcId="{AACBE802-6946-4D41-8A7D-3AEFC8B3411B}" destId="{4D7A8ED4-79E8-8642-AA71-74A0D23A6723}" srcOrd="3" destOrd="0" parTransId="{FCE52914-54C8-764D-B43E-F698067476D9}" sibTransId="{F3A1DBDB-778A-FD4D-AFD2-6BB4AA6B60E5}"/>
    <dgm:cxn modelId="{C1DE5BCE-0A00-284B-A971-516F8F1ADB02}" srcId="{2EDBF3DA-CD16-D244-8A04-0A7B7F970BE5}" destId="{C104D28A-0065-F749-A412-6D50C1301044}" srcOrd="0" destOrd="0" parTransId="{AA13848B-DC00-5641-ACA7-0C51C48B3AAB}" sibTransId="{4DA91F11-6700-CD49-BB62-8797D362A4A0}"/>
    <dgm:cxn modelId="{BCE970DE-3AC1-1C45-84DA-801844734BE7}" srcId="{3F9E88F9-88C6-0C43-BDC7-0DE77F86F182}" destId="{27F85EA1-CC83-7442-BDD4-4FB5E9BA9769}" srcOrd="0" destOrd="0" parTransId="{F6F88D5D-21F2-E14C-A95F-B26FC5178465}" sibTransId="{497F6ECD-42B8-0341-B02E-67D37E586F3B}"/>
    <dgm:cxn modelId="{73B1CD24-C079-1443-839A-7CAD096D870E}" type="presParOf" srcId="{8D825E90-E170-1049-9E51-0F3167B7F8E7}" destId="{0FFFB976-3420-C247-99B6-9F05AA41A3D6}" srcOrd="0" destOrd="0" presId="urn:microsoft.com/office/officeart/2005/8/layout/StepDownProcess"/>
    <dgm:cxn modelId="{40C12E1F-123B-E547-9EED-40A8815EF4C5}" type="presParOf" srcId="{0FFFB976-3420-C247-99B6-9F05AA41A3D6}" destId="{0FFC340D-A663-4343-9683-2F7363743E62}" srcOrd="0" destOrd="0" presId="urn:microsoft.com/office/officeart/2005/8/layout/StepDownProcess"/>
    <dgm:cxn modelId="{FC2D8B37-9E9E-9841-AE3F-16D5ACE6E6CE}" type="presParOf" srcId="{0FFFB976-3420-C247-99B6-9F05AA41A3D6}" destId="{DEE4AE59-DEE3-B24D-8512-BF8B38AA7236}" srcOrd="1" destOrd="0" presId="urn:microsoft.com/office/officeart/2005/8/layout/StepDownProcess"/>
    <dgm:cxn modelId="{8C3ABEEE-F05F-744A-9EE5-D2AFACFE170B}" type="presParOf" srcId="{0FFFB976-3420-C247-99B6-9F05AA41A3D6}" destId="{1134EC66-D925-3745-9CFF-C3E0A4077A51}" srcOrd="2" destOrd="0" presId="urn:microsoft.com/office/officeart/2005/8/layout/StepDownProcess"/>
    <dgm:cxn modelId="{5FF15FF2-9F2E-9344-BF1D-B9B40CF88CFC}" type="presParOf" srcId="{8D825E90-E170-1049-9E51-0F3167B7F8E7}" destId="{08701B68-9F0C-A040-B61B-64FA21B6E018}" srcOrd="1" destOrd="0" presId="urn:microsoft.com/office/officeart/2005/8/layout/StepDownProcess"/>
    <dgm:cxn modelId="{46DFFA5F-6C77-1649-A7C5-80A8EF5898FE}" type="presParOf" srcId="{8D825E90-E170-1049-9E51-0F3167B7F8E7}" destId="{DB94663E-239B-1946-A73B-AFD10CC27F50}" srcOrd="2" destOrd="0" presId="urn:microsoft.com/office/officeart/2005/8/layout/StepDownProcess"/>
    <dgm:cxn modelId="{4C0EBF97-8049-C64B-BB2C-2FCC5835C95A}" type="presParOf" srcId="{DB94663E-239B-1946-A73B-AFD10CC27F50}" destId="{5818FC25-8014-BC4A-AF18-2BCDF5692D64}" srcOrd="0" destOrd="0" presId="urn:microsoft.com/office/officeart/2005/8/layout/StepDownProcess"/>
    <dgm:cxn modelId="{066497B0-A22E-8E40-ADA2-95DC7FFFF24D}" type="presParOf" srcId="{DB94663E-239B-1946-A73B-AFD10CC27F50}" destId="{8D87FB4E-2728-184F-A817-DADDA57EA56A}" srcOrd="1" destOrd="0" presId="urn:microsoft.com/office/officeart/2005/8/layout/StepDownProcess"/>
    <dgm:cxn modelId="{675F4DC5-62D6-2043-8801-9EBCBA4D7C10}" type="presParOf" srcId="{DB94663E-239B-1946-A73B-AFD10CC27F50}" destId="{B4D2D97C-4E3B-F848-83BC-62FE1CC64189}" srcOrd="2" destOrd="0" presId="urn:microsoft.com/office/officeart/2005/8/layout/StepDownProcess"/>
    <dgm:cxn modelId="{3F2BD9E1-FC90-634D-8824-61770F6B6339}" type="presParOf" srcId="{8D825E90-E170-1049-9E51-0F3167B7F8E7}" destId="{7FC4A065-E677-C546-B978-DAA2201DC32C}" srcOrd="3" destOrd="0" presId="urn:microsoft.com/office/officeart/2005/8/layout/StepDownProcess"/>
    <dgm:cxn modelId="{47DB9F47-7502-1840-AC94-7058B4BBD473}" type="presParOf" srcId="{8D825E90-E170-1049-9E51-0F3167B7F8E7}" destId="{F8225F32-011E-5846-8725-2BDF8459298F}" srcOrd="4" destOrd="0" presId="urn:microsoft.com/office/officeart/2005/8/layout/StepDownProcess"/>
    <dgm:cxn modelId="{6105DD70-BEE6-654A-A0A9-E674D697D188}" type="presParOf" srcId="{F8225F32-011E-5846-8725-2BDF8459298F}" destId="{0B18E7EA-75AF-654D-AAD5-0383E0E62B83}" srcOrd="0" destOrd="0" presId="urn:microsoft.com/office/officeart/2005/8/layout/StepDownProcess"/>
    <dgm:cxn modelId="{EE6D0AF5-7070-CF45-BFBF-DC1490EED243}" type="presParOf" srcId="{F8225F32-011E-5846-8725-2BDF8459298F}" destId="{08A05136-1EF0-A940-909C-631A9DB9FC15}" srcOrd="1" destOrd="0" presId="urn:microsoft.com/office/officeart/2005/8/layout/StepDownProcess"/>
    <dgm:cxn modelId="{810F6F6A-9EAD-DB4A-8C3D-9C84958A7A53}" type="presParOf" srcId="{F8225F32-011E-5846-8725-2BDF8459298F}" destId="{0D03FE95-1A82-2348-B6BF-79CE0176111D}" srcOrd="2" destOrd="0" presId="urn:microsoft.com/office/officeart/2005/8/layout/StepDownProcess"/>
    <dgm:cxn modelId="{D386C998-EFBA-6741-B203-6BD78AB42895}" type="presParOf" srcId="{8D825E90-E170-1049-9E51-0F3167B7F8E7}" destId="{4CAAEF71-D5C1-EF4D-B103-D437FBB03A20}" srcOrd="5" destOrd="0" presId="urn:microsoft.com/office/officeart/2005/8/layout/StepDownProcess"/>
    <dgm:cxn modelId="{A96238D7-D391-DE4E-AB12-3A89542F955F}" type="presParOf" srcId="{8D825E90-E170-1049-9E51-0F3167B7F8E7}" destId="{86F4A2C8-41CC-1842-A906-6C4F736458C2}" srcOrd="6" destOrd="0" presId="urn:microsoft.com/office/officeart/2005/8/layout/StepDownProcess"/>
    <dgm:cxn modelId="{37C0FE7B-13B4-C14A-A7DA-75068EB26373}" type="presParOf" srcId="{86F4A2C8-41CC-1842-A906-6C4F736458C2}" destId="{03CA2A89-2365-D746-B0D0-DED142881B09}" srcOrd="0" destOrd="0" presId="urn:microsoft.com/office/officeart/2005/8/layout/StepDownProcess"/>
    <dgm:cxn modelId="{1DEF1B21-918A-914F-BB74-16B9EBFB1ECB}" type="presParOf" srcId="{86F4A2C8-41CC-1842-A906-6C4F736458C2}" destId="{D98546ED-FD48-E749-87AF-AEE7E34B54BB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BE802-6946-4D41-8A7D-3AEFC8B3411B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BF3DA-CD16-D244-8A04-0A7B7F970BE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Large-scale optimization</a:t>
          </a:r>
        </a:p>
      </dgm:t>
    </dgm:pt>
    <dgm:pt modelId="{8BCDCBAA-C321-5B4F-9735-917D46DFD15B}" type="parTrans" cxnId="{F61B5380-1119-7240-AD84-7FEC6D12BEB6}">
      <dgm:prSet/>
      <dgm:spPr/>
      <dgm:t>
        <a:bodyPr/>
        <a:lstStyle/>
        <a:p>
          <a:endParaRPr lang="en-US"/>
        </a:p>
      </dgm:t>
    </dgm:pt>
    <dgm:pt modelId="{8096677F-545F-634A-B771-E0E633BC59EE}" type="sibTrans" cxnId="{F61B5380-1119-7240-AD84-7FEC6D12BEB6}">
      <dgm:prSet/>
      <dgm:spPr/>
      <dgm:t>
        <a:bodyPr/>
        <a:lstStyle/>
        <a:p>
          <a:endParaRPr lang="en-US"/>
        </a:p>
      </dgm:t>
    </dgm:pt>
    <dgm:pt modelId="{C104D28A-0065-F749-A412-6D50C1301044}">
      <dgm:prSet phldrT="[Text]" custT="1"/>
      <dgm:spPr/>
      <dgm:t>
        <a:bodyPr/>
        <a:lstStyle/>
        <a:p>
          <a:r>
            <a:rPr lang="en-US" sz="1800" dirty="0"/>
            <a:t>Liveness analysis</a:t>
          </a:r>
        </a:p>
      </dgm:t>
    </dgm:pt>
    <dgm:pt modelId="{AA13848B-DC00-5641-ACA7-0C51C48B3AAB}" type="parTrans" cxnId="{C1DE5BCE-0A00-284B-A971-516F8F1ADB02}">
      <dgm:prSet/>
      <dgm:spPr/>
      <dgm:t>
        <a:bodyPr/>
        <a:lstStyle/>
        <a:p>
          <a:endParaRPr lang="en-US"/>
        </a:p>
      </dgm:t>
    </dgm:pt>
    <dgm:pt modelId="{4DA91F11-6700-CD49-BB62-8797D362A4A0}" type="sibTrans" cxnId="{C1DE5BCE-0A00-284B-A971-516F8F1ADB02}">
      <dgm:prSet/>
      <dgm:spPr/>
      <dgm:t>
        <a:bodyPr/>
        <a:lstStyle/>
        <a:p>
          <a:endParaRPr lang="en-US"/>
        </a:p>
      </dgm:t>
    </dgm:pt>
    <dgm:pt modelId="{7564862A-5A56-6548-913E-C0751932066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Instruction Selection</a:t>
          </a:r>
        </a:p>
      </dgm:t>
    </dgm:pt>
    <dgm:pt modelId="{1D10CF95-8339-1747-9DBC-D234FA0B439C}" type="parTrans" cxnId="{8553E139-ECC7-C240-9365-B85264691253}">
      <dgm:prSet/>
      <dgm:spPr/>
      <dgm:t>
        <a:bodyPr/>
        <a:lstStyle/>
        <a:p>
          <a:endParaRPr lang="en-US"/>
        </a:p>
      </dgm:t>
    </dgm:pt>
    <dgm:pt modelId="{99589BE9-2558-3E41-8BD9-674801BB12E0}" type="sibTrans" cxnId="{8553E139-ECC7-C240-9365-B85264691253}">
      <dgm:prSet/>
      <dgm:spPr/>
      <dgm:t>
        <a:bodyPr/>
        <a:lstStyle/>
        <a:p>
          <a:endParaRPr lang="en-US"/>
        </a:p>
      </dgm:t>
    </dgm:pt>
    <dgm:pt modelId="{4D7A8ED4-79E8-8642-AA71-74A0D23A672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Code Generation</a:t>
          </a:r>
        </a:p>
      </dgm:t>
    </dgm:pt>
    <dgm:pt modelId="{FCE52914-54C8-764D-B43E-F698067476D9}" type="parTrans" cxnId="{1C6874C2-6458-B743-A5BF-5790ED58A785}">
      <dgm:prSet/>
      <dgm:spPr/>
      <dgm:t>
        <a:bodyPr/>
        <a:lstStyle/>
        <a:p>
          <a:endParaRPr lang="en-US"/>
        </a:p>
      </dgm:t>
    </dgm:pt>
    <dgm:pt modelId="{F3A1DBDB-778A-FD4D-AFD2-6BB4AA6B60E5}" type="sibTrans" cxnId="{1C6874C2-6458-B743-A5BF-5790ED58A785}">
      <dgm:prSet/>
      <dgm:spPr/>
      <dgm:t>
        <a:bodyPr/>
        <a:lstStyle/>
        <a:p>
          <a:endParaRPr lang="en-US"/>
        </a:p>
      </dgm:t>
    </dgm:pt>
    <dgm:pt modelId="{0E18A1ED-9A53-4E41-81CE-AC23A3A619FC}">
      <dgm:prSet phldrT="[Text]" custT="1"/>
      <dgm:spPr/>
      <dgm:t>
        <a:bodyPr/>
        <a:lstStyle/>
        <a:p>
          <a:r>
            <a:rPr lang="en-US" sz="1800" dirty="0"/>
            <a:t>Link libraries</a:t>
          </a:r>
        </a:p>
      </dgm:t>
    </dgm:pt>
    <dgm:pt modelId="{410F7A82-73B9-704E-82B1-0E5204139A60}" type="parTrans" cxnId="{9A2C60C2-0D67-114B-A249-9C07BD9F3BF1}">
      <dgm:prSet/>
      <dgm:spPr/>
      <dgm:t>
        <a:bodyPr/>
        <a:lstStyle/>
        <a:p>
          <a:endParaRPr lang="en-US"/>
        </a:p>
      </dgm:t>
    </dgm:pt>
    <dgm:pt modelId="{5568D1ED-A1E9-F34C-9F30-E314505DB297}" type="sibTrans" cxnId="{9A2C60C2-0D67-114B-A249-9C07BD9F3BF1}">
      <dgm:prSet/>
      <dgm:spPr/>
      <dgm:t>
        <a:bodyPr/>
        <a:lstStyle/>
        <a:p>
          <a:endParaRPr lang="en-US"/>
        </a:p>
      </dgm:t>
    </dgm:pt>
    <dgm:pt modelId="{4A9DB458-C8F4-1648-B9BD-34B461D18917}">
      <dgm:prSet phldrT="[Text]" custT="1"/>
      <dgm:spPr/>
      <dgm:t>
        <a:bodyPr/>
        <a:lstStyle/>
        <a:p>
          <a:r>
            <a:rPr lang="en-US" sz="1800" dirty="0"/>
            <a:t>Loop optimization</a:t>
          </a:r>
        </a:p>
      </dgm:t>
    </dgm:pt>
    <dgm:pt modelId="{B8570D8F-A2FD-8F4D-B525-7E274228F2DE}" type="parTrans" cxnId="{00DEC423-88C0-E748-ADF6-69F5BBD06097}">
      <dgm:prSet/>
      <dgm:spPr/>
      <dgm:t>
        <a:bodyPr/>
        <a:lstStyle/>
        <a:p>
          <a:endParaRPr lang="en-US"/>
        </a:p>
      </dgm:t>
    </dgm:pt>
    <dgm:pt modelId="{DA77657B-4A86-8546-BAAA-9F24A0FD9CB8}" type="sibTrans" cxnId="{00DEC423-88C0-E748-ADF6-69F5BBD06097}">
      <dgm:prSet/>
      <dgm:spPr/>
      <dgm:t>
        <a:bodyPr/>
        <a:lstStyle/>
        <a:p>
          <a:endParaRPr lang="en-US"/>
        </a:p>
      </dgm:t>
    </dgm:pt>
    <dgm:pt modelId="{3F9E88F9-88C6-0C43-BDC7-0DE77F86F18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Program analysis</a:t>
          </a:r>
        </a:p>
      </dgm:t>
    </dgm:pt>
    <dgm:pt modelId="{C48C98A3-A5CA-A947-943E-3EA43F643980}" type="parTrans" cxnId="{85F30A24-44F7-FC4C-A7A3-1BCB07E03ED4}">
      <dgm:prSet/>
      <dgm:spPr/>
      <dgm:t>
        <a:bodyPr/>
        <a:lstStyle/>
        <a:p>
          <a:endParaRPr lang="en-US"/>
        </a:p>
      </dgm:t>
    </dgm:pt>
    <dgm:pt modelId="{6980816B-FB86-3248-B19C-EC46974BE1FA}" type="sibTrans" cxnId="{85F30A24-44F7-FC4C-A7A3-1BCB07E03ED4}">
      <dgm:prSet/>
      <dgm:spPr/>
      <dgm:t>
        <a:bodyPr/>
        <a:lstStyle/>
        <a:p>
          <a:endParaRPr lang="en-US"/>
        </a:p>
      </dgm:t>
    </dgm:pt>
    <dgm:pt modelId="{27F85EA1-CC83-7442-BDD4-4FB5E9BA9769}">
      <dgm:prSet phldrT="[Text]" custT="1"/>
      <dgm:spPr/>
      <dgm:t>
        <a:bodyPr/>
        <a:lstStyle/>
        <a:p>
          <a:r>
            <a:rPr lang="en-US" sz="1800" dirty="0"/>
            <a:t>Analyzing control flow</a:t>
          </a:r>
        </a:p>
      </dgm:t>
    </dgm:pt>
    <dgm:pt modelId="{F6F88D5D-21F2-E14C-A95F-B26FC5178465}" type="parTrans" cxnId="{BCE970DE-3AC1-1C45-84DA-801844734BE7}">
      <dgm:prSet/>
      <dgm:spPr/>
      <dgm:t>
        <a:bodyPr/>
        <a:lstStyle/>
        <a:p>
          <a:endParaRPr lang="en-US"/>
        </a:p>
      </dgm:t>
    </dgm:pt>
    <dgm:pt modelId="{497F6ECD-42B8-0341-B02E-67D37E586F3B}" type="sibTrans" cxnId="{BCE970DE-3AC1-1C45-84DA-801844734BE7}">
      <dgm:prSet/>
      <dgm:spPr/>
      <dgm:t>
        <a:bodyPr/>
        <a:lstStyle/>
        <a:p>
          <a:endParaRPr lang="en-US"/>
        </a:p>
      </dgm:t>
    </dgm:pt>
    <dgm:pt modelId="{44DE301C-5606-E446-BE1A-D77C7E1D94D7}">
      <dgm:prSet phldrT="[Text]" custT="1"/>
      <dgm:spPr/>
      <dgm:t>
        <a:bodyPr/>
        <a:lstStyle/>
        <a:p>
          <a:r>
            <a:rPr lang="en-US" sz="1800" dirty="0"/>
            <a:t>Identify dead code, errors</a:t>
          </a:r>
        </a:p>
      </dgm:t>
    </dgm:pt>
    <dgm:pt modelId="{A4E01287-915F-CA46-84CC-359369AEA16A}" type="parTrans" cxnId="{C56C564D-0721-0442-9054-7201A8FA5A6A}">
      <dgm:prSet/>
      <dgm:spPr/>
      <dgm:t>
        <a:bodyPr/>
        <a:lstStyle/>
        <a:p>
          <a:endParaRPr lang="en-US"/>
        </a:p>
      </dgm:t>
    </dgm:pt>
    <dgm:pt modelId="{4A8427C1-92A6-D840-90B0-3D826EC64C55}" type="sibTrans" cxnId="{C56C564D-0721-0442-9054-7201A8FA5A6A}">
      <dgm:prSet/>
      <dgm:spPr/>
      <dgm:t>
        <a:bodyPr/>
        <a:lstStyle/>
        <a:p>
          <a:endParaRPr lang="en-US"/>
        </a:p>
      </dgm:t>
    </dgm:pt>
    <dgm:pt modelId="{C1528A8C-D5A3-884A-8344-BA9BEB67A080}">
      <dgm:prSet phldrT="[Text]" custT="1"/>
      <dgm:spPr/>
      <dgm:t>
        <a:bodyPr/>
        <a:lstStyle/>
        <a:p>
          <a:r>
            <a:rPr lang="en-US" sz="1800" dirty="0"/>
            <a:t>etc.</a:t>
          </a:r>
        </a:p>
      </dgm:t>
    </dgm:pt>
    <dgm:pt modelId="{284BF0B2-545F-6E40-9434-3C20FFC08426}" type="parTrans" cxnId="{CB12F97A-E083-2348-A448-CB76B54C6FBD}">
      <dgm:prSet/>
      <dgm:spPr/>
      <dgm:t>
        <a:bodyPr/>
        <a:lstStyle/>
        <a:p>
          <a:endParaRPr lang="en-US"/>
        </a:p>
      </dgm:t>
    </dgm:pt>
    <dgm:pt modelId="{E6DA5D7B-F49A-5146-B249-6C2FF235B25A}" type="sibTrans" cxnId="{CB12F97A-E083-2348-A448-CB76B54C6FBD}">
      <dgm:prSet/>
      <dgm:spPr/>
      <dgm:t>
        <a:bodyPr/>
        <a:lstStyle/>
        <a:p>
          <a:endParaRPr lang="en-US"/>
        </a:p>
      </dgm:t>
    </dgm:pt>
    <dgm:pt modelId="{652094EC-3B21-1447-B013-729B6F37A8E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Peephole optimization</a:t>
          </a:r>
        </a:p>
      </dgm:t>
    </dgm:pt>
    <dgm:pt modelId="{A0411E24-2AB6-8C46-92F3-C9FF553F1BAE}" type="parTrans" cxnId="{565449A7-0E0E-BC4E-BEE0-701474FE1EAB}">
      <dgm:prSet/>
      <dgm:spPr/>
      <dgm:t>
        <a:bodyPr/>
        <a:lstStyle/>
        <a:p>
          <a:endParaRPr lang="en-US"/>
        </a:p>
      </dgm:t>
    </dgm:pt>
    <dgm:pt modelId="{2AC28CC4-80BF-7640-A89D-861CDE7F7163}" type="sibTrans" cxnId="{565449A7-0E0E-BC4E-BEE0-701474FE1EAB}">
      <dgm:prSet/>
      <dgm:spPr/>
      <dgm:t>
        <a:bodyPr/>
        <a:lstStyle/>
        <a:p>
          <a:endParaRPr lang="en-US"/>
        </a:p>
      </dgm:t>
    </dgm:pt>
    <dgm:pt modelId="{E66C53EF-FA56-6D40-A7B2-3755CB6191CF}">
      <dgm:prSet phldrT="[Text]" custT="1"/>
      <dgm:spPr/>
      <dgm:t>
        <a:bodyPr/>
        <a:lstStyle/>
        <a:p>
          <a:r>
            <a:rPr lang="en-US" sz="1800" dirty="0"/>
            <a:t>Simplify code like</a:t>
          </a:r>
          <a:endParaRPr lang="en-US" sz="1800" dirty="0">
            <a:solidFill>
              <a:schemeClr val="bg1"/>
            </a:solidFill>
          </a:endParaRPr>
        </a:p>
      </dgm:t>
    </dgm:pt>
    <dgm:pt modelId="{22E9FC14-93D0-344F-B74F-B1C09FF90F55}" type="parTrans" cxnId="{1B200F7F-069D-A947-AD3F-C269461C59D1}">
      <dgm:prSet/>
      <dgm:spPr/>
      <dgm:t>
        <a:bodyPr/>
        <a:lstStyle/>
        <a:p>
          <a:endParaRPr lang="en-US"/>
        </a:p>
      </dgm:t>
    </dgm:pt>
    <dgm:pt modelId="{DB57B615-2487-CB4E-8E0E-5BCF1EF94297}" type="sibTrans" cxnId="{1B200F7F-069D-A947-AD3F-C269461C59D1}">
      <dgm:prSet/>
      <dgm:spPr/>
      <dgm:t>
        <a:bodyPr/>
        <a:lstStyle/>
        <a:p>
          <a:endParaRPr lang="en-US"/>
        </a:p>
      </dgm:t>
    </dgm:pt>
    <dgm:pt modelId="{B5A76DEE-680D-6140-81BD-C8951B30F038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push X</a:t>
          </a:r>
        </a:p>
      </dgm:t>
    </dgm:pt>
    <dgm:pt modelId="{4B09302C-CA2E-664D-8424-AFA3C4640DA5}" type="parTrans" cxnId="{0BCCC364-3118-F24D-8709-5FFFDA557480}">
      <dgm:prSet/>
      <dgm:spPr/>
      <dgm:t>
        <a:bodyPr/>
        <a:lstStyle/>
        <a:p>
          <a:endParaRPr lang="en-US"/>
        </a:p>
      </dgm:t>
    </dgm:pt>
    <dgm:pt modelId="{18B44AD9-8FCB-0441-9FAF-1C652A9890E5}" type="sibTrans" cxnId="{0BCCC364-3118-F24D-8709-5FFFDA557480}">
      <dgm:prSet/>
      <dgm:spPr/>
      <dgm:t>
        <a:bodyPr/>
        <a:lstStyle/>
        <a:p>
          <a:endParaRPr lang="en-US"/>
        </a:p>
      </dgm:t>
    </dgm:pt>
    <dgm:pt modelId="{39A8E211-34FB-E748-B3BE-E61595A8C892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pop X</a:t>
          </a:r>
          <a:endParaRPr lang="en-US" sz="1500" dirty="0"/>
        </a:p>
      </dgm:t>
    </dgm:pt>
    <dgm:pt modelId="{36D28611-676A-D34C-AED7-3CFB0E75B53E}" type="parTrans" cxnId="{EFB3AB66-29C2-964D-B228-0665BC41EC2C}">
      <dgm:prSet/>
      <dgm:spPr/>
      <dgm:t>
        <a:bodyPr/>
        <a:lstStyle/>
        <a:p>
          <a:endParaRPr lang="en-US"/>
        </a:p>
      </dgm:t>
    </dgm:pt>
    <dgm:pt modelId="{2B697E00-B39B-9749-ACDA-347BD2E75A17}" type="sibTrans" cxnId="{EFB3AB66-29C2-964D-B228-0665BC41EC2C}">
      <dgm:prSet/>
      <dgm:spPr/>
      <dgm:t>
        <a:bodyPr/>
        <a:lstStyle/>
        <a:p>
          <a:endParaRPr lang="en-US"/>
        </a:p>
      </dgm:t>
    </dgm:pt>
    <dgm:pt modelId="{EAE44489-9C3F-A04E-853F-AA8087E40340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Translate to assembly code</a:t>
          </a:r>
        </a:p>
      </dgm:t>
    </dgm:pt>
    <dgm:pt modelId="{87D50E5D-2E07-CB45-B28D-E9FACA23524B}" type="parTrans" cxnId="{2EAFD775-AE11-2B46-8A20-0BBB35144756}">
      <dgm:prSet/>
      <dgm:spPr/>
      <dgm:t>
        <a:bodyPr/>
        <a:lstStyle/>
        <a:p>
          <a:endParaRPr lang="en-US"/>
        </a:p>
      </dgm:t>
    </dgm:pt>
    <dgm:pt modelId="{079B3239-4E5E-AE49-9F50-B96A217AE95F}" type="sibTrans" cxnId="{2EAFD775-AE11-2B46-8A20-0BBB35144756}">
      <dgm:prSet/>
      <dgm:spPr/>
      <dgm:t>
        <a:bodyPr/>
        <a:lstStyle/>
        <a:p>
          <a:endParaRPr lang="en-US"/>
        </a:p>
      </dgm:t>
    </dgm:pt>
    <dgm:pt modelId="{489DB3A8-DD2E-2F4C-A4CC-DE22C223AD0F}">
      <dgm:prSet phldrT="[Text]" custT="1"/>
      <dgm:spPr/>
      <dgm:t>
        <a:bodyPr/>
        <a:lstStyle/>
        <a:p>
          <a:r>
            <a:rPr lang="en-US" sz="1800" dirty="0"/>
            <a:t>Generate final executable</a:t>
          </a:r>
        </a:p>
      </dgm:t>
    </dgm:pt>
    <dgm:pt modelId="{5DF90E4B-08CA-F243-A2C9-35E7BEE8BCC7}" type="parTrans" cxnId="{0191AE3C-BE84-3A44-B09D-0F58911AC913}">
      <dgm:prSet/>
      <dgm:spPr/>
      <dgm:t>
        <a:bodyPr/>
        <a:lstStyle/>
        <a:p>
          <a:endParaRPr lang="en-US"/>
        </a:p>
      </dgm:t>
    </dgm:pt>
    <dgm:pt modelId="{A393DF45-3BC5-FA44-AE61-107B61B3DC6F}" type="sibTrans" cxnId="{0191AE3C-BE84-3A44-B09D-0F58911AC913}">
      <dgm:prSet/>
      <dgm:spPr/>
      <dgm:t>
        <a:bodyPr/>
        <a:lstStyle/>
        <a:p>
          <a:endParaRPr lang="en-US"/>
        </a:p>
      </dgm:t>
    </dgm:pt>
    <dgm:pt modelId="{8D825E90-E170-1049-9E51-0F3167B7F8E7}" type="pres">
      <dgm:prSet presAssocID="{AACBE802-6946-4D41-8A7D-3AEFC8B3411B}" presName="rootnode" presStyleCnt="0">
        <dgm:presLayoutVars>
          <dgm:chMax/>
          <dgm:chPref/>
          <dgm:dir/>
          <dgm:animLvl val="lvl"/>
        </dgm:presLayoutVars>
      </dgm:prSet>
      <dgm:spPr/>
    </dgm:pt>
    <dgm:pt modelId="{0FFFB976-3420-C247-99B6-9F05AA41A3D6}" type="pres">
      <dgm:prSet presAssocID="{3F9E88F9-88C6-0C43-BDC7-0DE77F86F182}" presName="composite" presStyleCnt="0"/>
      <dgm:spPr/>
    </dgm:pt>
    <dgm:pt modelId="{0FFC340D-A663-4343-9683-2F7363743E62}" type="pres">
      <dgm:prSet presAssocID="{3F9E88F9-88C6-0C43-BDC7-0DE77F86F182}" presName="bentUpArrow1" presStyleLbl="alignImgPlace1" presStyleIdx="0" presStyleCnt="4"/>
      <dgm:spPr/>
    </dgm:pt>
    <dgm:pt modelId="{DEE4AE59-DEE3-B24D-8512-BF8B38AA7236}" type="pres">
      <dgm:prSet presAssocID="{3F9E88F9-88C6-0C43-BDC7-0DE77F86F18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1134EC66-D925-3745-9CFF-C3E0A4077A51}" type="pres">
      <dgm:prSet presAssocID="{3F9E88F9-88C6-0C43-BDC7-0DE77F86F182}" presName="ChildText" presStyleLbl="revTx" presStyleIdx="0" presStyleCnt="5" custScaleX="157499" custLinFactNeighborX="39179" custLinFactNeighborY="395">
        <dgm:presLayoutVars>
          <dgm:chMax val="0"/>
          <dgm:chPref val="0"/>
          <dgm:bulletEnabled val="1"/>
        </dgm:presLayoutVars>
      </dgm:prSet>
      <dgm:spPr/>
    </dgm:pt>
    <dgm:pt modelId="{08701B68-9F0C-A040-B61B-64FA21B6E018}" type="pres">
      <dgm:prSet presAssocID="{6980816B-FB86-3248-B19C-EC46974BE1FA}" presName="sibTrans" presStyleCnt="0"/>
      <dgm:spPr/>
    </dgm:pt>
    <dgm:pt modelId="{DB94663E-239B-1946-A73B-AFD10CC27F50}" type="pres">
      <dgm:prSet presAssocID="{2EDBF3DA-CD16-D244-8A04-0A7B7F970BE5}" presName="composite" presStyleCnt="0"/>
      <dgm:spPr/>
    </dgm:pt>
    <dgm:pt modelId="{5818FC25-8014-BC4A-AF18-2BCDF5692D64}" type="pres">
      <dgm:prSet presAssocID="{2EDBF3DA-CD16-D244-8A04-0A7B7F970BE5}" presName="bentUpArrow1" presStyleLbl="alignImgPlace1" presStyleIdx="1" presStyleCnt="4"/>
      <dgm:spPr/>
    </dgm:pt>
    <dgm:pt modelId="{8D87FB4E-2728-184F-A817-DADDA57EA56A}" type="pres">
      <dgm:prSet presAssocID="{2EDBF3DA-CD16-D244-8A04-0A7B7F970BE5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B4D2D97C-4E3B-F848-83BC-62FE1CC64189}" type="pres">
      <dgm:prSet presAssocID="{2EDBF3DA-CD16-D244-8A04-0A7B7F970BE5}" presName="ChildText" presStyleLbl="revTx" presStyleIdx="1" presStyleCnt="5" custScaleX="218745" custLinFactNeighborX="72488" custLinFactNeighborY="13313">
        <dgm:presLayoutVars>
          <dgm:chMax val="0"/>
          <dgm:chPref val="0"/>
          <dgm:bulletEnabled val="1"/>
        </dgm:presLayoutVars>
      </dgm:prSet>
      <dgm:spPr/>
    </dgm:pt>
    <dgm:pt modelId="{7FC4A065-E677-C546-B978-DAA2201DC32C}" type="pres">
      <dgm:prSet presAssocID="{8096677F-545F-634A-B771-E0E633BC59EE}" presName="sibTrans" presStyleCnt="0"/>
      <dgm:spPr/>
    </dgm:pt>
    <dgm:pt modelId="{F8225F32-011E-5846-8725-2BDF8459298F}" type="pres">
      <dgm:prSet presAssocID="{7564862A-5A56-6548-913E-C0751932066B}" presName="composite" presStyleCnt="0"/>
      <dgm:spPr/>
    </dgm:pt>
    <dgm:pt modelId="{0B18E7EA-75AF-654D-AAD5-0383E0E62B83}" type="pres">
      <dgm:prSet presAssocID="{7564862A-5A56-6548-913E-C0751932066B}" presName="bentUpArrow1" presStyleLbl="alignImgPlace1" presStyleIdx="2" presStyleCnt="4"/>
      <dgm:spPr/>
    </dgm:pt>
    <dgm:pt modelId="{08A05136-1EF0-A940-909C-631A9DB9FC15}" type="pres">
      <dgm:prSet presAssocID="{7564862A-5A56-6548-913E-C0751932066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0D03FE95-1A82-2348-B6BF-79CE0176111D}" type="pres">
      <dgm:prSet presAssocID="{7564862A-5A56-6548-913E-C0751932066B}" presName="ChildText" presStyleLbl="revTx" presStyleIdx="2" presStyleCnt="5" custScaleX="178490" custLinFactNeighborX="47111" custLinFactNeighborY="6690">
        <dgm:presLayoutVars>
          <dgm:chMax val="0"/>
          <dgm:chPref val="0"/>
          <dgm:bulletEnabled val="1"/>
        </dgm:presLayoutVars>
      </dgm:prSet>
      <dgm:spPr/>
    </dgm:pt>
    <dgm:pt modelId="{4CAAEF71-D5C1-EF4D-B103-D437FBB03A20}" type="pres">
      <dgm:prSet presAssocID="{99589BE9-2558-3E41-8BD9-674801BB12E0}" presName="sibTrans" presStyleCnt="0"/>
      <dgm:spPr/>
    </dgm:pt>
    <dgm:pt modelId="{08D1D081-0B72-FD4E-A17A-6EBF7999B8F2}" type="pres">
      <dgm:prSet presAssocID="{652094EC-3B21-1447-B013-729B6F37A8E5}" presName="composite" presStyleCnt="0"/>
      <dgm:spPr/>
    </dgm:pt>
    <dgm:pt modelId="{12415D9B-EFE9-9942-BFCC-995AA0365995}" type="pres">
      <dgm:prSet presAssocID="{652094EC-3B21-1447-B013-729B6F37A8E5}" presName="bentUpArrow1" presStyleLbl="alignImgPlace1" presStyleIdx="3" presStyleCnt="4"/>
      <dgm:spPr/>
    </dgm:pt>
    <dgm:pt modelId="{8E186448-69CE-2741-80EA-35038B43703C}" type="pres">
      <dgm:prSet presAssocID="{652094EC-3B21-1447-B013-729B6F37A8E5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05A50F8E-EFFE-7444-B263-5EA2B77391E9}" type="pres">
      <dgm:prSet presAssocID="{652094EC-3B21-1447-B013-729B6F37A8E5}" presName="ChildText" presStyleLbl="revTx" presStyleIdx="3" presStyleCnt="5" custScaleX="224522" custLinFactNeighborX="74411" custLinFactNeighborY="-6470">
        <dgm:presLayoutVars>
          <dgm:chMax val="0"/>
          <dgm:chPref val="0"/>
          <dgm:bulletEnabled val="1"/>
        </dgm:presLayoutVars>
      </dgm:prSet>
      <dgm:spPr/>
    </dgm:pt>
    <dgm:pt modelId="{5C02C3C1-E164-594D-A276-FA424A58818F}" type="pres">
      <dgm:prSet presAssocID="{2AC28CC4-80BF-7640-A89D-861CDE7F7163}" presName="sibTrans" presStyleCnt="0"/>
      <dgm:spPr/>
    </dgm:pt>
    <dgm:pt modelId="{86F4A2C8-41CC-1842-A906-6C4F736458C2}" type="pres">
      <dgm:prSet presAssocID="{4D7A8ED4-79E8-8642-AA71-74A0D23A6723}" presName="composite" presStyleCnt="0"/>
      <dgm:spPr/>
    </dgm:pt>
    <dgm:pt modelId="{03CA2A89-2365-D746-B0D0-DED142881B09}" type="pres">
      <dgm:prSet presAssocID="{4D7A8ED4-79E8-8642-AA71-74A0D23A6723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D98546ED-FD48-E749-87AF-AEE7E34B54BB}" type="pres">
      <dgm:prSet presAssocID="{4D7A8ED4-79E8-8642-AA71-74A0D23A6723}" presName="FinalChildText" presStyleLbl="revTx" presStyleIdx="4" presStyleCnt="5" custScaleX="165807" custLinFactNeighborX="48352" custLinFactNeighborY="-845">
        <dgm:presLayoutVars>
          <dgm:chMax val="0"/>
          <dgm:chPref val="0"/>
          <dgm:bulletEnabled val="1"/>
        </dgm:presLayoutVars>
      </dgm:prSet>
      <dgm:spPr/>
    </dgm:pt>
  </dgm:ptLst>
  <dgm:cxnLst>
    <dgm:cxn modelId="{8CD66507-4EEB-8747-9FDD-6FF2302134BC}" type="presOf" srcId="{652094EC-3B21-1447-B013-729B6F37A8E5}" destId="{8E186448-69CE-2741-80EA-35038B43703C}" srcOrd="0" destOrd="0" presId="urn:microsoft.com/office/officeart/2005/8/layout/StepDownProcess"/>
    <dgm:cxn modelId="{B2104519-5BDC-B749-8330-3320D6ED63B5}" type="presOf" srcId="{0E18A1ED-9A53-4E41-81CE-AC23A3A619FC}" destId="{D98546ED-FD48-E749-87AF-AEE7E34B54BB}" srcOrd="0" destOrd="0" presId="urn:microsoft.com/office/officeart/2005/8/layout/StepDownProcess"/>
    <dgm:cxn modelId="{7C89841C-3776-C648-8195-99EBD890F5B3}" type="presOf" srcId="{2EDBF3DA-CD16-D244-8A04-0A7B7F970BE5}" destId="{8D87FB4E-2728-184F-A817-DADDA57EA56A}" srcOrd="0" destOrd="0" presId="urn:microsoft.com/office/officeart/2005/8/layout/StepDownProcess"/>
    <dgm:cxn modelId="{00DEC423-88C0-E748-ADF6-69F5BBD06097}" srcId="{2EDBF3DA-CD16-D244-8A04-0A7B7F970BE5}" destId="{4A9DB458-C8F4-1648-B9BD-34B461D18917}" srcOrd="1" destOrd="0" parTransId="{B8570D8F-A2FD-8F4D-B525-7E274228F2DE}" sibTransId="{DA77657B-4A86-8546-BAAA-9F24A0FD9CB8}"/>
    <dgm:cxn modelId="{85F30A24-44F7-FC4C-A7A3-1BCB07E03ED4}" srcId="{AACBE802-6946-4D41-8A7D-3AEFC8B3411B}" destId="{3F9E88F9-88C6-0C43-BDC7-0DE77F86F182}" srcOrd="0" destOrd="0" parTransId="{C48C98A3-A5CA-A947-943E-3EA43F643980}" sibTransId="{6980816B-FB86-3248-B19C-EC46974BE1FA}"/>
    <dgm:cxn modelId="{EADED82D-03F8-3B4F-8FA4-77455D985EE2}" type="presOf" srcId="{7564862A-5A56-6548-913E-C0751932066B}" destId="{08A05136-1EF0-A940-909C-631A9DB9FC15}" srcOrd="0" destOrd="0" presId="urn:microsoft.com/office/officeart/2005/8/layout/StepDownProcess"/>
    <dgm:cxn modelId="{99F3F032-33B5-FC45-AFC3-EFC82CDEC6A6}" type="presOf" srcId="{44DE301C-5606-E446-BE1A-D77C7E1D94D7}" destId="{1134EC66-D925-3745-9CFF-C3E0A4077A51}" srcOrd="0" destOrd="1" presId="urn:microsoft.com/office/officeart/2005/8/layout/StepDownProcess"/>
    <dgm:cxn modelId="{8553E139-ECC7-C240-9365-B85264691253}" srcId="{AACBE802-6946-4D41-8A7D-3AEFC8B3411B}" destId="{7564862A-5A56-6548-913E-C0751932066B}" srcOrd="2" destOrd="0" parTransId="{1D10CF95-8339-1747-9DBC-D234FA0B439C}" sibTransId="{99589BE9-2558-3E41-8BD9-674801BB12E0}"/>
    <dgm:cxn modelId="{6E282A3A-DE69-044F-A169-5FA3A782FF85}" type="presOf" srcId="{4A9DB458-C8F4-1648-B9BD-34B461D18917}" destId="{B4D2D97C-4E3B-F848-83BC-62FE1CC64189}" srcOrd="0" destOrd="1" presId="urn:microsoft.com/office/officeart/2005/8/layout/StepDownProcess"/>
    <dgm:cxn modelId="{0191AE3C-BE84-3A44-B09D-0F58911AC913}" srcId="{4D7A8ED4-79E8-8642-AA71-74A0D23A6723}" destId="{489DB3A8-DD2E-2F4C-A4CC-DE22C223AD0F}" srcOrd="1" destOrd="0" parTransId="{5DF90E4B-08CA-F243-A2C9-35E7BEE8BCC7}" sibTransId="{A393DF45-3BC5-FA44-AE61-107B61B3DC6F}"/>
    <dgm:cxn modelId="{B7682640-6BB0-074F-B8BB-A7C072998B14}" type="presOf" srcId="{489DB3A8-DD2E-2F4C-A4CC-DE22C223AD0F}" destId="{D98546ED-FD48-E749-87AF-AEE7E34B54BB}" srcOrd="0" destOrd="1" presId="urn:microsoft.com/office/officeart/2005/8/layout/StepDownProcess"/>
    <dgm:cxn modelId="{0BCCC364-3118-F24D-8709-5FFFDA557480}" srcId="{E66C53EF-FA56-6D40-A7B2-3755CB6191CF}" destId="{B5A76DEE-680D-6140-81BD-C8951B30F038}" srcOrd="0" destOrd="0" parTransId="{4B09302C-CA2E-664D-8424-AFA3C4640DA5}" sibTransId="{18B44AD9-8FCB-0441-9FAF-1C652A9890E5}"/>
    <dgm:cxn modelId="{EFB3AB66-29C2-964D-B228-0665BC41EC2C}" srcId="{E66C53EF-FA56-6D40-A7B2-3755CB6191CF}" destId="{39A8E211-34FB-E748-B3BE-E61595A8C892}" srcOrd="1" destOrd="0" parTransId="{36D28611-676A-D34C-AED7-3CFB0E75B53E}" sibTransId="{2B697E00-B39B-9749-ACDA-347BD2E75A17}"/>
    <dgm:cxn modelId="{D6F9016A-FD95-9549-9717-F4FE59155B49}" type="presOf" srcId="{C1528A8C-D5A3-884A-8344-BA9BEB67A080}" destId="{B4D2D97C-4E3B-F848-83BC-62FE1CC64189}" srcOrd="0" destOrd="2" presId="urn:microsoft.com/office/officeart/2005/8/layout/StepDownProcess"/>
    <dgm:cxn modelId="{B5CA144A-7CAF-7143-B084-045420977E87}" type="presOf" srcId="{B5A76DEE-680D-6140-81BD-C8951B30F038}" destId="{05A50F8E-EFFE-7444-B263-5EA2B77391E9}" srcOrd="0" destOrd="1" presId="urn:microsoft.com/office/officeart/2005/8/layout/StepDownProcess"/>
    <dgm:cxn modelId="{C56C564D-0721-0442-9054-7201A8FA5A6A}" srcId="{3F9E88F9-88C6-0C43-BDC7-0DE77F86F182}" destId="{44DE301C-5606-E446-BE1A-D77C7E1D94D7}" srcOrd="1" destOrd="0" parTransId="{A4E01287-915F-CA46-84CC-359369AEA16A}" sibTransId="{4A8427C1-92A6-D840-90B0-3D826EC64C55}"/>
    <dgm:cxn modelId="{6B3B0B73-B1DA-F246-BA4E-24FB2F282DDD}" type="presOf" srcId="{E66C53EF-FA56-6D40-A7B2-3755CB6191CF}" destId="{05A50F8E-EFFE-7444-B263-5EA2B77391E9}" srcOrd="0" destOrd="0" presId="urn:microsoft.com/office/officeart/2005/8/layout/StepDownProcess"/>
    <dgm:cxn modelId="{2EAFD775-AE11-2B46-8A20-0BBB35144756}" srcId="{7564862A-5A56-6548-913E-C0751932066B}" destId="{EAE44489-9C3F-A04E-853F-AA8087E40340}" srcOrd="0" destOrd="0" parTransId="{87D50E5D-2E07-CB45-B28D-E9FACA23524B}" sibTransId="{079B3239-4E5E-AE49-9F50-B96A217AE95F}"/>
    <dgm:cxn modelId="{CB12F97A-E083-2348-A448-CB76B54C6FBD}" srcId="{2EDBF3DA-CD16-D244-8A04-0A7B7F970BE5}" destId="{C1528A8C-D5A3-884A-8344-BA9BEB67A080}" srcOrd="2" destOrd="0" parTransId="{284BF0B2-545F-6E40-9434-3C20FFC08426}" sibTransId="{E6DA5D7B-F49A-5146-B249-6C2FF235B25A}"/>
    <dgm:cxn modelId="{1B200F7F-069D-A947-AD3F-C269461C59D1}" srcId="{652094EC-3B21-1447-B013-729B6F37A8E5}" destId="{E66C53EF-FA56-6D40-A7B2-3755CB6191CF}" srcOrd="0" destOrd="0" parTransId="{22E9FC14-93D0-344F-B74F-B1C09FF90F55}" sibTransId="{DB57B615-2487-CB4E-8E0E-5BCF1EF94297}"/>
    <dgm:cxn modelId="{F61B5380-1119-7240-AD84-7FEC6D12BEB6}" srcId="{AACBE802-6946-4D41-8A7D-3AEFC8B3411B}" destId="{2EDBF3DA-CD16-D244-8A04-0A7B7F970BE5}" srcOrd="1" destOrd="0" parTransId="{8BCDCBAA-C321-5B4F-9735-917D46DFD15B}" sibTransId="{8096677F-545F-634A-B771-E0E633BC59EE}"/>
    <dgm:cxn modelId="{EDF09091-0F7D-CE40-A86B-0062F6A67F37}" type="presOf" srcId="{EAE44489-9C3F-A04E-853F-AA8087E40340}" destId="{0D03FE95-1A82-2348-B6BF-79CE0176111D}" srcOrd="0" destOrd="0" presId="urn:microsoft.com/office/officeart/2005/8/layout/StepDownProcess"/>
    <dgm:cxn modelId="{BC85C891-99FF-9A40-A310-543A2A7791EE}" type="presOf" srcId="{27F85EA1-CC83-7442-BDD4-4FB5E9BA9769}" destId="{1134EC66-D925-3745-9CFF-C3E0A4077A51}" srcOrd="0" destOrd="0" presId="urn:microsoft.com/office/officeart/2005/8/layout/StepDownProcess"/>
    <dgm:cxn modelId="{08BEA293-6CE8-B74F-BD2B-D4703FED15FF}" type="presOf" srcId="{4D7A8ED4-79E8-8642-AA71-74A0D23A6723}" destId="{03CA2A89-2365-D746-B0D0-DED142881B09}" srcOrd="0" destOrd="0" presId="urn:microsoft.com/office/officeart/2005/8/layout/StepDownProcess"/>
    <dgm:cxn modelId="{4B507AA1-A61B-9E4E-8940-0402DF154C0C}" type="presOf" srcId="{AACBE802-6946-4D41-8A7D-3AEFC8B3411B}" destId="{8D825E90-E170-1049-9E51-0F3167B7F8E7}" srcOrd="0" destOrd="0" presId="urn:microsoft.com/office/officeart/2005/8/layout/StepDownProcess"/>
    <dgm:cxn modelId="{565449A7-0E0E-BC4E-BEE0-701474FE1EAB}" srcId="{AACBE802-6946-4D41-8A7D-3AEFC8B3411B}" destId="{652094EC-3B21-1447-B013-729B6F37A8E5}" srcOrd="3" destOrd="0" parTransId="{A0411E24-2AB6-8C46-92F3-C9FF553F1BAE}" sibTransId="{2AC28CC4-80BF-7640-A89D-861CDE7F7163}"/>
    <dgm:cxn modelId="{75DD42AA-CD84-3F49-A373-E059BF4DA8E5}" type="presOf" srcId="{39A8E211-34FB-E748-B3BE-E61595A8C892}" destId="{05A50F8E-EFFE-7444-B263-5EA2B77391E9}" srcOrd="0" destOrd="2" presId="urn:microsoft.com/office/officeart/2005/8/layout/StepDownProcess"/>
    <dgm:cxn modelId="{312E0FB9-7FEF-1245-AA0F-D532A6F2C7AD}" type="presOf" srcId="{C104D28A-0065-F749-A412-6D50C1301044}" destId="{B4D2D97C-4E3B-F848-83BC-62FE1CC64189}" srcOrd="0" destOrd="0" presId="urn:microsoft.com/office/officeart/2005/8/layout/StepDownProcess"/>
    <dgm:cxn modelId="{8421B2C1-CE2D-CA47-886E-5FB02881D58C}" type="presOf" srcId="{3F9E88F9-88C6-0C43-BDC7-0DE77F86F182}" destId="{DEE4AE59-DEE3-B24D-8512-BF8B38AA7236}" srcOrd="0" destOrd="0" presId="urn:microsoft.com/office/officeart/2005/8/layout/StepDownProcess"/>
    <dgm:cxn modelId="{9A2C60C2-0D67-114B-A249-9C07BD9F3BF1}" srcId="{4D7A8ED4-79E8-8642-AA71-74A0D23A6723}" destId="{0E18A1ED-9A53-4E41-81CE-AC23A3A619FC}" srcOrd="0" destOrd="0" parTransId="{410F7A82-73B9-704E-82B1-0E5204139A60}" sibTransId="{5568D1ED-A1E9-F34C-9F30-E314505DB297}"/>
    <dgm:cxn modelId="{1C6874C2-6458-B743-A5BF-5790ED58A785}" srcId="{AACBE802-6946-4D41-8A7D-3AEFC8B3411B}" destId="{4D7A8ED4-79E8-8642-AA71-74A0D23A6723}" srcOrd="4" destOrd="0" parTransId="{FCE52914-54C8-764D-B43E-F698067476D9}" sibTransId="{F3A1DBDB-778A-FD4D-AFD2-6BB4AA6B60E5}"/>
    <dgm:cxn modelId="{C1DE5BCE-0A00-284B-A971-516F8F1ADB02}" srcId="{2EDBF3DA-CD16-D244-8A04-0A7B7F970BE5}" destId="{C104D28A-0065-F749-A412-6D50C1301044}" srcOrd="0" destOrd="0" parTransId="{AA13848B-DC00-5641-ACA7-0C51C48B3AAB}" sibTransId="{4DA91F11-6700-CD49-BB62-8797D362A4A0}"/>
    <dgm:cxn modelId="{BCE970DE-3AC1-1C45-84DA-801844734BE7}" srcId="{3F9E88F9-88C6-0C43-BDC7-0DE77F86F182}" destId="{27F85EA1-CC83-7442-BDD4-4FB5E9BA9769}" srcOrd="0" destOrd="0" parTransId="{F6F88D5D-21F2-E14C-A95F-B26FC5178465}" sibTransId="{497F6ECD-42B8-0341-B02E-67D37E586F3B}"/>
    <dgm:cxn modelId="{73B1CD24-C079-1443-839A-7CAD096D870E}" type="presParOf" srcId="{8D825E90-E170-1049-9E51-0F3167B7F8E7}" destId="{0FFFB976-3420-C247-99B6-9F05AA41A3D6}" srcOrd="0" destOrd="0" presId="urn:microsoft.com/office/officeart/2005/8/layout/StepDownProcess"/>
    <dgm:cxn modelId="{40C12E1F-123B-E547-9EED-40A8815EF4C5}" type="presParOf" srcId="{0FFFB976-3420-C247-99B6-9F05AA41A3D6}" destId="{0FFC340D-A663-4343-9683-2F7363743E62}" srcOrd="0" destOrd="0" presId="urn:microsoft.com/office/officeart/2005/8/layout/StepDownProcess"/>
    <dgm:cxn modelId="{FC2D8B37-9E9E-9841-AE3F-16D5ACE6E6CE}" type="presParOf" srcId="{0FFFB976-3420-C247-99B6-9F05AA41A3D6}" destId="{DEE4AE59-DEE3-B24D-8512-BF8B38AA7236}" srcOrd="1" destOrd="0" presId="urn:microsoft.com/office/officeart/2005/8/layout/StepDownProcess"/>
    <dgm:cxn modelId="{8C3ABEEE-F05F-744A-9EE5-D2AFACFE170B}" type="presParOf" srcId="{0FFFB976-3420-C247-99B6-9F05AA41A3D6}" destId="{1134EC66-D925-3745-9CFF-C3E0A4077A51}" srcOrd="2" destOrd="0" presId="urn:microsoft.com/office/officeart/2005/8/layout/StepDownProcess"/>
    <dgm:cxn modelId="{5FF15FF2-9F2E-9344-BF1D-B9B40CF88CFC}" type="presParOf" srcId="{8D825E90-E170-1049-9E51-0F3167B7F8E7}" destId="{08701B68-9F0C-A040-B61B-64FA21B6E018}" srcOrd="1" destOrd="0" presId="urn:microsoft.com/office/officeart/2005/8/layout/StepDownProcess"/>
    <dgm:cxn modelId="{46DFFA5F-6C77-1649-A7C5-80A8EF5898FE}" type="presParOf" srcId="{8D825E90-E170-1049-9E51-0F3167B7F8E7}" destId="{DB94663E-239B-1946-A73B-AFD10CC27F50}" srcOrd="2" destOrd="0" presId="urn:microsoft.com/office/officeart/2005/8/layout/StepDownProcess"/>
    <dgm:cxn modelId="{4C0EBF97-8049-C64B-BB2C-2FCC5835C95A}" type="presParOf" srcId="{DB94663E-239B-1946-A73B-AFD10CC27F50}" destId="{5818FC25-8014-BC4A-AF18-2BCDF5692D64}" srcOrd="0" destOrd="0" presId="urn:microsoft.com/office/officeart/2005/8/layout/StepDownProcess"/>
    <dgm:cxn modelId="{066497B0-A22E-8E40-ADA2-95DC7FFFF24D}" type="presParOf" srcId="{DB94663E-239B-1946-A73B-AFD10CC27F50}" destId="{8D87FB4E-2728-184F-A817-DADDA57EA56A}" srcOrd="1" destOrd="0" presId="urn:microsoft.com/office/officeart/2005/8/layout/StepDownProcess"/>
    <dgm:cxn modelId="{675F4DC5-62D6-2043-8801-9EBCBA4D7C10}" type="presParOf" srcId="{DB94663E-239B-1946-A73B-AFD10CC27F50}" destId="{B4D2D97C-4E3B-F848-83BC-62FE1CC64189}" srcOrd="2" destOrd="0" presId="urn:microsoft.com/office/officeart/2005/8/layout/StepDownProcess"/>
    <dgm:cxn modelId="{3F2BD9E1-FC90-634D-8824-61770F6B6339}" type="presParOf" srcId="{8D825E90-E170-1049-9E51-0F3167B7F8E7}" destId="{7FC4A065-E677-C546-B978-DAA2201DC32C}" srcOrd="3" destOrd="0" presId="urn:microsoft.com/office/officeart/2005/8/layout/StepDownProcess"/>
    <dgm:cxn modelId="{47DB9F47-7502-1840-AC94-7058B4BBD473}" type="presParOf" srcId="{8D825E90-E170-1049-9E51-0F3167B7F8E7}" destId="{F8225F32-011E-5846-8725-2BDF8459298F}" srcOrd="4" destOrd="0" presId="urn:microsoft.com/office/officeart/2005/8/layout/StepDownProcess"/>
    <dgm:cxn modelId="{6105DD70-BEE6-654A-A0A9-E674D697D188}" type="presParOf" srcId="{F8225F32-011E-5846-8725-2BDF8459298F}" destId="{0B18E7EA-75AF-654D-AAD5-0383E0E62B83}" srcOrd="0" destOrd="0" presId="urn:microsoft.com/office/officeart/2005/8/layout/StepDownProcess"/>
    <dgm:cxn modelId="{EE6D0AF5-7070-CF45-BFBF-DC1490EED243}" type="presParOf" srcId="{F8225F32-011E-5846-8725-2BDF8459298F}" destId="{08A05136-1EF0-A940-909C-631A9DB9FC15}" srcOrd="1" destOrd="0" presId="urn:microsoft.com/office/officeart/2005/8/layout/StepDownProcess"/>
    <dgm:cxn modelId="{810F6F6A-9EAD-DB4A-8C3D-9C84958A7A53}" type="presParOf" srcId="{F8225F32-011E-5846-8725-2BDF8459298F}" destId="{0D03FE95-1A82-2348-B6BF-79CE0176111D}" srcOrd="2" destOrd="0" presId="urn:microsoft.com/office/officeart/2005/8/layout/StepDownProcess"/>
    <dgm:cxn modelId="{D386C998-EFBA-6741-B203-6BD78AB42895}" type="presParOf" srcId="{8D825E90-E170-1049-9E51-0F3167B7F8E7}" destId="{4CAAEF71-D5C1-EF4D-B103-D437FBB03A20}" srcOrd="5" destOrd="0" presId="urn:microsoft.com/office/officeart/2005/8/layout/StepDownProcess"/>
    <dgm:cxn modelId="{3E7432E2-A011-D449-9E26-E0D4560DCC45}" type="presParOf" srcId="{8D825E90-E170-1049-9E51-0F3167B7F8E7}" destId="{08D1D081-0B72-FD4E-A17A-6EBF7999B8F2}" srcOrd="6" destOrd="0" presId="urn:microsoft.com/office/officeart/2005/8/layout/StepDownProcess"/>
    <dgm:cxn modelId="{7ED60D16-3340-764F-85ED-D91AF32B66E5}" type="presParOf" srcId="{08D1D081-0B72-FD4E-A17A-6EBF7999B8F2}" destId="{12415D9B-EFE9-9942-BFCC-995AA0365995}" srcOrd="0" destOrd="0" presId="urn:microsoft.com/office/officeart/2005/8/layout/StepDownProcess"/>
    <dgm:cxn modelId="{62BEADEC-CD38-C745-9A30-5019D85BC3BA}" type="presParOf" srcId="{08D1D081-0B72-FD4E-A17A-6EBF7999B8F2}" destId="{8E186448-69CE-2741-80EA-35038B43703C}" srcOrd="1" destOrd="0" presId="urn:microsoft.com/office/officeart/2005/8/layout/StepDownProcess"/>
    <dgm:cxn modelId="{5326A253-9B14-8945-BE99-43EC1C81950F}" type="presParOf" srcId="{08D1D081-0B72-FD4E-A17A-6EBF7999B8F2}" destId="{05A50F8E-EFFE-7444-B263-5EA2B77391E9}" srcOrd="2" destOrd="0" presId="urn:microsoft.com/office/officeart/2005/8/layout/StepDownProcess"/>
    <dgm:cxn modelId="{69F125F4-4D9B-0744-8EC6-61D8827A3FB5}" type="presParOf" srcId="{8D825E90-E170-1049-9E51-0F3167B7F8E7}" destId="{5C02C3C1-E164-594D-A276-FA424A58818F}" srcOrd="7" destOrd="0" presId="urn:microsoft.com/office/officeart/2005/8/layout/StepDownProcess"/>
    <dgm:cxn modelId="{A96238D7-D391-DE4E-AB12-3A89542F955F}" type="presParOf" srcId="{8D825E90-E170-1049-9E51-0F3167B7F8E7}" destId="{86F4A2C8-41CC-1842-A906-6C4F736458C2}" srcOrd="8" destOrd="0" presId="urn:microsoft.com/office/officeart/2005/8/layout/StepDownProcess"/>
    <dgm:cxn modelId="{37C0FE7B-13B4-C14A-A7DA-75068EB26373}" type="presParOf" srcId="{86F4A2C8-41CC-1842-A906-6C4F736458C2}" destId="{03CA2A89-2365-D746-B0D0-DED142881B09}" srcOrd="0" destOrd="0" presId="urn:microsoft.com/office/officeart/2005/8/layout/StepDownProcess"/>
    <dgm:cxn modelId="{1DEF1B21-918A-914F-BB74-16B9EBFB1ECB}" type="presParOf" srcId="{86F4A2C8-41CC-1842-A906-6C4F736458C2}" destId="{D98546ED-FD48-E749-87AF-AEE7E34B54BB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340D-A663-4343-9683-2F7363743E62}">
      <dsp:nvSpPr>
        <dsp:cNvPr id="0" name=""/>
        <dsp:cNvSpPr/>
      </dsp:nvSpPr>
      <dsp:spPr>
        <a:xfrm rot="5400000">
          <a:off x="2032493" y="1404909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4AE59-DEE3-B24D-8512-BF8B38AA7236}">
      <dsp:nvSpPr>
        <dsp:cNvPr id="0" name=""/>
        <dsp:cNvSpPr/>
      </dsp:nvSpPr>
      <dsp:spPr>
        <a:xfrm>
          <a:off x="1705607" y="3719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Lexical analysis</a:t>
          </a:r>
        </a:p>
      </dsp:txBody>
      <dsp:txXfrm>
        <a:off x="1776591" y="108183"/>
        <a:ext cx="1935051" cy="1311878"/>
      </dsp:txXfrm>
    </dsp:sp>
    <dsp:sp modelId="{1134EC66-D925-3745-9CFF-C3E0A4077A51}">
      <dsp:nvSpPr>
        <dsp:cNvPr id="0" name=""/>
        <dsp:cNvSpPr/>
      </dsp:nvSpPr>
      <dsp:spPr>
        <a:xfrm>
          <a:off x="3778072" y="211720"/>
          <a:ext cx="2057608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Identifying tokens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Removing whitespace</a:t>
          </a:r>
        </a:p>
      </dsp:txBody>
      <dsp:txXfrm>
        <a:off x="3778072" y="211720"/>
        <a:ext cx="2057608" cy="1175062"/>
      </dsp:txXfrm>
    </dsp:sp>
    <dsp:sp modelId="{5818FC25-8014-BC4A-AF18-2BCDF5692D64}">
      <dsp:nvSpPr>
        <dsp:cNvPr id="0" name=""/>
        <dsp:cNvSpPr/>
      </dsp:nvSpPr>
      <dsp:spPr>
        <a:xfrm rot="5400000">
          <a:off x="3885839" y="303805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FB4E-2728-184F-A817-DADDA57EA56A}">
      <dsp:nvSpPr>
        <dsp:cNvPr id="0" name=""/>
        <dsp:cNvSpPr/>
      </dsp:nvSpPr>
      <dsp:spPr>
        <a:xfrm>
          <a:off x="3558953" y="167034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Syntactic analysis</a:t>
          </a:r>
        </a:p>
      </dsp:txBody>
      <dsp:txXfrm>
        <a:off x="3629937" y="1741333"/>
        <a:ext cx="1935051" cy="1311878"/>
      </dsp:txXfrm>
    </dsp:sp>
    <dsp:sp modelId="{B4D2D97C-4E3B-F848-83BC-62FE1CC64189}">
      <dsp:nvSpPr>
        <dsp:cNvPr id="0" name=""/>
        <dsp:cNvSpPr/>
      </dsp:nvSpPr>
      <dsp:spPr>
        <a:xfrm>
          <a:off x="5635973" y="1809006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Identifying structure</a:t>
          </a:r>
        </a:p>
      </dsp:txBody>
      <dsp:txXfrm>
        <a:off x="5635973" y="1809006"/>
        <a:ext cx="1510626" cy="1175062"/>
      </dsp:txXfrm>
    </dsp:sp>
    <dsp:sp modelId="{0B18E7EA-75AF-654D-AAD5-0383E0E62B83}">
      <dsp:nvSpPr>
        <dsp:cNvPr id="0" name=""/>
        <dsp:cNvSpPr/>
      </dsp:nvSpPr>
      <dsp:spPr>
        <a:xfrm rot="5400000">
          <a:off x="5739185" y="467120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05136-1EF0-A940-909C-631A9DB9FC15}">
      <dsp:nvSpPr>
        <dsp:cNvPr id="0" name=""/>
        <dsp:cNvSpPr/>
      </dsp:nvSpPr>
      <dsp:spPr>
        <a:xfrm>
          <a:off x="5412299" y="3303498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Preprocessing</a:t>
          </a:r>
        </a:p>
      </dsp:txBody>
      <dsp:txXfrm>
        <a:off x="5483283" y="3374482"/>
        <a:ext cx="1935051" cy="1311878"/>
      </dsp:txXfrm>
    </dsp:sp>
    <dsp:sp modelId="{0D03FE95-1A82-2348-B6BF-79CE0176111D}">
      <dsp:nvSpPr>
        <dsp:cNvPr id="0" name=""/>
        <dsp:cNvSpPr/>
      </dsp:nvSpPr>
      <dsp:spPr>
        <a:xfrm>
          <a:off x="7489319" y="3442155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#define, #include,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Templates</a:t>
          </a:r>
        </a:p>
      </dsp:txBody>
      <dsp:txXfrm>
        <a:off x="7489319" y="3442155"/>
        <a:ext cx="1510626" cy="1175062"/>
      </dsp:txXfrm>
    </dsp:sp>
    <dsp:sp modelId="{03CA2A89-2365-D746-B0D0-DED142881B09}">
      <dsp:nvSpPr>
        <dsp:cNvPr id="0" name=""/>
        <dsp:cNvSpPr/>
      </dsp:nvSpPr>
      <dsp:spPr>
        <a:xfrm>
          <a:off x="7265645" y="4936647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Semantic analysis</a:t>
          </a:r>
        </a:p>
      </dsp:txBody>
      <dsp:txXfrm>
        <a:off x="7336629" y="5007631"/>
        <a:ext cx="1935051" cy="1311878"/>
      </dsp:txXfrm>
    </dsp:sp>
    <dsp:sp modelId="{D98546ED-FD48-E749-87AF-AEE7E34B54BB}">
      <dsp:nvSpPr>
        <dsp:cNvPr id="0" name=""/>
        <dsp:cNvSpPr/>
      </dsp:nvSpPr>
      <dsp:spPr>
        <a:xfrm>
          <a:off x="9342665" y="5075305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Identifiers, types, etc.</a:t>
          </a:r>
        </a:p>
      </dsp:txBody>
      <dsp:txXfrm>
        <a:off x="9342665" y="5075305"/>
        <a:ext cx="1510626" cy="117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340D-A663-4343-9683-2F7363743E62}">
      <dsp:nvSpPr>
        <dsp:cNvPr id="0" name=""/>
        <dsp:cNvSpPr/>
      </dsp:nvSpPr>
      <dsp:spPr>
        <a:xfrm rot="5400000">
          <a:off x="1846825" y="1126901"/>
          <a:ext cx="980725" cy="1116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4AE59-DEE3-B24D-8512-BF8B38AA7236}">
      <dsp:nvSpPr>
        <dsp:cNvPr id="0" name=""/>
        <dsp:cNvSpPr/>
      </dsp:nvSpPr>
      <dsp:spPr>
        <a:xfrm>
          <a:off x="1586992" y="39747"/>
          <a:ext cx="1650964" cy="11556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Program analysis</a:t>
          </a:r>
        </a:p>
      </dsp:txBody>
      <dsp:txXfrm>
        <a:off x="1643415" y="96170"/>
        <a:ext cx="1538118" cy="1042775"/>
      </dsp:txXfrm>
    </dsp:sp>
    <dsp:sp modelId="{1134EC66-D925-3745-9CFF-C3E0A4077A51}">
      <dsp:nvSpPr>
        <dsp:cNvPr id="0" name=""/>
        <dsp:cNvSpPr/>
      </dsp:nvSpPr>
      <dsp:spPr>
        <a:xfrm>
          <a:off x="3363189" y="153651"/>
          <a:ext cx="1891175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Analyzing control flow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dead code, errors</a:t>
          </a:r>
        </a:p>
      </dsp:txBody>
      <dsp:txXfrm>
        <a:off x="3363189" y="153651"/>
        <a:ext cx="1891175" cy="934024"/>
      </dsp:txXfrm>
    </dsp:sp>
    <dsp:sp modelId="{5818FC25-8014-BC4A-AF18-2BCDF5692D64}">
      <dsp:nvSpPr>
        <dsp:cNvPr id="0" name=""/>
        <dsp:cNvSpPr/>
      </dsp:nvSpPr>
      <dsp:spPr>
        <a:xfrm rot="5400000">
          <a:off x="3381351" y="2425045"/>
          <a:ext cx="980725" cy="1116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FB4E-2728-184F-A817-DADDA57EA56A}">
      <dsp:nvSpPr>
        <dsp:cNvPr id="0" name=""/>
        <dsp:cNvSpPr/>
      </dsp:nvSpPr>
      <dsp:spPr>
        <a:xfrm>
          <a:off x="3121518" y="1337891"/>
          <a:ext cx="1650964" cy="11556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Large-scale optimization</a:t>
          </a:r>
        </a:p>
      </dsp:txBody>
      <dsp:txXfrm>
        <a:off x="3177941" y="1394314"/>
        <a:ext cx="1538118" cy="1042775"/>
      </dsp:txXfrm>
    </dsp:sp>
    <dsp:sp modelId="{B4D2D97C-4E3B-F848-83BC-62FE1CC64189}">
      <dsp:nvSpPr>
        <dsp:cNvPr id="0" name=""/>
        <dsp:cNvSpPr/>
      </dsp:nvSpPr>
      <dsp:spPr>
        <a:xfrm>
          <a:off x="4929968" y="1572453"/>
          <a:ext cx="2626589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Liveness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Loop optimization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etc.</a:t>
          </a:r>
        </a:p>
      </dsp:txBody>
      <dsp:txXfrm>
        <a:off x="4929968" y="1572453"/>
        <a:ext cx="2626589" cy="934024"/>
      </dsp:txXfrm>
    </dsp:sp>
    <dsp:sp modelId="{0B18E7EA-75AF-654D-AAD5-0383E0E62B83}">
      <dsp:nvSpPr>
        <dsp:cNvPr id="0" name=""/>
        <dsp:cNvSpPr/>
      </dsp:nvSpPr>
      <dsp:spPr>
        <a:xfrm rot="5400000">
          <a:off x="4915877" y="3723190"/>
          <a:ext cx="980725" cy="1116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05136-1EF0-A940-909C-631A9DB9FC15}">
      <dsp:nvSpPr>
        <dsp:cNvPr id="0" name=""/>
        <dsp:cNvSpPr/>
      </dsp:nvSpPr>
      <dsp:spPr>
        <a:xfrm>
          <a:off x="4656045" y="2636036"/>
          <a:ext cx="1650964" cy="11556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Instruction Selection</a:t>
          </a:r>
        </a:p>
      </dsp:txBody>
      <dsp:txXfrm>
        <a:off x="4712468" y="2692459"/>
        <a:ext cx="1538118" cy="1042775"/>
      </dsp:txXfrm>
    </dsp:sp>
    <dsp:sp modelId="{0D03FE95-1A82-2348-B6BF-79CE0176111D}">
      <dsp:nvSpPr>
        <dsp:cNvPr id="0" name=""/>
        <dsp:cNvSpPr/>
      </dsp:nvSpPr>
      <dsp:spPr>
        <a:xfrm>
          <a:off x="6401460" y="2808737"/>
          <a:ext cx="2143226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Translate to assembly code</a:t>
          </a:r>
        </a:p>
      </dsp:txBody>
      <dsp:txXfrm>
        <a:off x="6401460" y="2808737"/>
        <a:ext cx="2143226" cy="934024"/>
      </dsp:txXfrm>
    </dsp:sp>
    <dsp:sp modelId="{12415D9B-EFE9-9942-BFCC-995AA0365995}">
      <dsp:nvSpPr>
        <dsp:cNvPr id="0" name=""/>
        <dsp:cNvSpPr/>
      </dsp:nvSpPr>
      <dsp:spPr>
        <a:xfrm rot="5400000">
          <a:off x="6450403" y="5021334"/>
          <a:ext cx="980725" cy="1116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6448-69CE-2741-80EA-35038B43703C}">
      <dsp:nvSpPr>
        <dsp:cNvPr id="0" name=""/>
        <dsp:cNvSpPr/>
      </dsp:nvSpPr>
      <dsp:spPr>
        <a:xfrm>
          <a:off x="6190571" y="3934180"/>
          <a:ext cx="1650964" cy="11556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Peephole optimization</a:t>
          </a:r>
        </a:p>
      </dsp:txBody>
      <dsp:txXfrm>
        <a:off x="6246994" y="3990603"/>
        <a:ext cx="1538118" cy="1042775"/>
      </dsp:txXfrm>
    </dsp:sp>
    <dsp:sp modelId="{05A50F8E-EFFE-7444-B263-5EA2B77391E9}">
      <dsp:nvSpPr>
        <dsp:cNvPr id="0" name=""/>
        <dsp:cNvSpPr/>
      </dsp:nvSpPr>
      <dsp:spPr>
        <a:xfrm>
          <a:off x="7987427" y="3983964"/>
          <a:ext cx="2695957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Simplify code like</a:t>
          </a:r>
          <a:endParaRPr lang="en-US" sz="1800" kern="1200" dirty="0">
            <a:solidFill>
              <a:schemeClr val="bg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push X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pop X</a:t>
          </a:r>
          <a:endParaRPr lang="en-US" sz="1500" kern="1200" dirty="0"/>
        </a:p>
      </dsp:txBody>
      <dsp:txXfrm>
        <a:off x="7987427" y="3983964"/>
        <a:ext cx="2695957" cy="934024"/>
      </dsp:txXfrm>
    </dsp:sp>
    <dsp:sp modelId="{03CA2A89-2365-D746-B0D0-DED142881B09}">
      <dsp:nvSpPr>
        <dsp:cNvPr id="0" name=""/>
        <dsp:cNvSpPr/>
      </dsp:nvSpPr>
      <dsp:spPr>
        <a:xfrm>
          <a:off x="7725097" y="5232324"/>
          <a:ext cx="1650964" cy="11556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Code Generation</a:t>
          </a:r>
        </a:p>
      </dsp:txBody>
      <dsp:txXfrm>
        <a:off x="7781520" y="5288747"/>
        <a:ext cx="1538118" cy="1042775"/>
      </dsp:txXfrm>
    </dsp:sp>
    <dsp:sp modelId="{D98546ED-FD48-E749-87AF-AEE7E34B54BB}">
      <dsp:nvSpPr>
        <dsp:cNvPr id="0" name=""/>
        <dsp:cNvSpPr/>
      </dsp:nvSpPr>
      <dsp:spPr>
        <a:xfrm>
          <a:off x="9561560" y="5334647"/>
          <a:ext cx="1990934" cy="9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Link libraries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Generate final executable</a:t>
          </a:r>
        </a:p>
      </dsp:txBody>
      <dsp:txXfrm>
        <a:off x="9561560" y="5334647"/>
        <a:ext cx="1990934" cy="93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9:21:58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9:31:33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24575,'-8'0'0,"2"0"0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QUESION: do we have to have four colors in this graph?</a:t>
            </a:r>
          </a:p>
          <a:p>
            <a:r>
              <a:rPr lang="en-US" dirty="0"/>
              <a:t>Answer: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 draw a control flow graph</a:t>
            </a:r>
          </a:p>
          <a:p>
            <a:r>
              <a:rPr lang="en-US" dirty="0"/>
              <a:t>b: live range is {2 through 4}</a:t>
            </a:r>
          </a:p>
          <a:p>
            <a:r>
              <a:rPr lang="en-US" dirty="0"/>
              <a:t>a: live range is {1-&gt;2, 4-&gt;5-&gt;2}</a:t>
            </a:r>
          </a:p>
          <a:p>
            <a:r>
              <a:rPr lang="en-US" dirty="0"/>
              <a:t>c: live on entry (either as parameter or uninitialized) and alive throughout entire code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ESEQ: evaluate statement then expression, and the expression is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 index: a[</a:t>
            </a:r>
            <a:r>
              <a:rPr lang="en-US" dirty="0" err="1"/>
              <a:t>i</a:t>
            </a:r>
            <a:r>
              <a:rPr lang="en-US" dirty="0"/>
              <a:t>] translates to MEM (BINOP ‘+’ (translate ‘a’) (BINOP ‘*’ (translate ‘</a:t>
            </a:r>
            <a:r>
              <a:rPr lang="en-US" dirty="0" err="1"/>
              <a:t>i</a:t>
            </a:r>
            <a:r>
              <a:rPr lang="en-US" dirty="0"/>
              <a:t>’) (CONST w)))</a:t>
            </a:r>
          </a:p>
          <a:p>
            <a:r>
              <a:rPr lang="en-US" dirty="0"/>
              <a:t>where w is the word size and translate for a variable looks up its location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3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 draw a control flow graph</a:t>
            </a:r>
          </a:p>
          <a:p>
            <a:r>
              <a:rPr lang="en-US" dirty="0"/>
              <a:t>b: live range is {2 through 4}</a:t>
            </a:r>
          </a:p>
          <a:p>
            <a:r>
              <a:rPr lang="en-US" dirty="0"/>
              <a:t>a: live range is {1-&gt;2, 4-&gt;5-&gt;2}</a:t>
            </a:r>
          </a:p>
          <a:p>
            <a:r>
              <a:rPr lang="en-US" dirty="0"/>
              <a:t>c: live on entry (either as parameter or uninitialized) and alive throughout entire code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3" Type="http://schemas.openxmlformats.org/officeDocument/2006/relationships/image" Target="../media/image2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2.xml"/><Relationship Id="rId2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 dirty="0"/>
              <a:t>NOTE 15: Compilation, Translation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54699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Hasker, 2019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6B73-540C-4C68-971E-2AE2736C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3103"/>
            <a:ext cx="9404723" cy="1400530"/>
          </a:xfrm>
        </p:spPr>
        <p:txBody>
          <a:bodyPr/>
          <a:lstStyle/>
          <a:p>
            <a:r>
              <a:rPr lang="en-US" dirty="0"/>
              <a:t>Intermediate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6DEB-7F69-49C7-A145-72B2FA20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218" y="1285876"/>
            <a:ext cx="5261526" cy="56133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Could go straight to code: difficult to analyze, lots of detail</a:t>
            </a:r>
          </a:p>
          <a:p>
            <a:pPr lvl="1"/>
            <a:r>
              <a:rPr lang="en-US" dirty="0"/>
              <a:t>Usual solution: Intermediate representation</a:t>
            </a:r>
          </a:p>
          <a:p>
            <a:r>
              <a:rPr lang="en-US" dirty="0"/>
              <a:t>Expressed as a Haskell Datatype: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data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Expression</a:t>
            </a:r>
            <a:r>
              <a:rPr lang="en-US" dirty="0">
                <a:latin typeface="Consolas" panose="020B0609020204030204" pitchFamily="49" charset="0"/>
              </a:rPr>
              <a:t> =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		-- integer constant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NAME Int</a:t>
            </a:r>
            <a:r>
              <a:rPr lang="en-US" dirty="0">
                <a:latin typeface="Consolas" panose="020B0609020204030204" pitchFamily="49" charset="0"/>
              </a:rPr>
              <a:t>	-- ref to identified location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TEMP Int </a:t>
            </a:r>
            <a:r>
              <a:rPr lang="en-US" dirty="0">
                <a:latin typeface="Consolas" panose="020B0609020204030204" pitchFamily="49" charset="0"/>
              </a:rPr>
              <a:t>	-- numbered temporary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often allocated to a register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have an infinite number of temporaries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BINOP Char Expression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Expression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apply operator to expressions e1, e2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MEM Int</a:t>
            </a:r>
            <a:r>
              <a:rPr lang="en-US" dirty="0">
                <a:latin typeface="Consolas" panose="020B0609020204030204" pitchFamily="49" charset="0"/>
              </a:rPr>
              <a:t>	-- reference word at given address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CALL String [Argument]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call named function with argument list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evaluate arguments left-to-right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ESEQ Statement Expression 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eval statement; expression is result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331788-B100-4057-9BAD-4856213F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85876"/>
            <a:ext cx="5689782" cy="5457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data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Statement</a:t>
            </a:r>
            <a:r>
              <a:rPr lang="en-US" dirty="0">
                <a:latin typeface="Consolas" panose="020B0609020204030204" pitchFamily="49" charset="0"/>
              </a:rPr>
              <a:t> =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MOVE_TEMP Int Expression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store Expression result at identified temp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MOVE_ADDR Expression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Expression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result of second expr put at </a:t>
            </a:r>
            <a:r>
              <a:rPr lang="en-US" dirty="0" err="1">
                <a:latin typeface="Consolas" panose="020B0609020204030204" pitchFamily="49" charset="0"/>
              </a:rPr>
              <a:t>addr</a:t>
            </a:r>
            <a:r>
              <a:rPr lang="en-US" dirty="0">
                <a:latin typeface="Consolas" panose="020B0609020204030204" pitchFamily="49" charset="0"/>
              </a:rPr>
              <a:t> of first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EVAL Expression 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evaluate expression, discard result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JUMP Expression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evaluate expr and jump to that address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CJUMP Compare Expression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Statement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Statement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use operator to compare expressions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if true: jump to first statement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false: jump to second statement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SEQ Statement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Statement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-- execute s1 then s2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LABEL Int </a:t>
            </a:r>
            <a:r>
              <a:rPr lang="en-US" dirty="0">
                <a:latin typeface="Consolas" panose="020B0609020204030204" pitchFamily="49" charset="0"/>
              </a:rPr>
              <a:t>-- define label at current address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-- will use NAME Int to refer to label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data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Compare</a:t>
            </a:r>
            <a:r>
              <a:rPr lang="en-US" dirty="0">
                <a:latin typeface="Consolas" panose="020B0609020204030204" pitchFamily="49" charset="0"/>
              </a:rPr>
              <a:t> = EQ|NE|LT|LE|GT|GE</a:t>
            </a:r>
          </a:p>
        </p:txBody>
      </p:sp>
    </p:spTree>
    <p:extLst>
      <p:ext uri="{BB962C8B-B14F-4D97-AF65-F5344CB8AC3E}">
        <p14:creationId xmlns:p14="http://schemas.microsoft.com/office/powerpoint/2010/main" val="15466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C21BD2-98C5-4ECF-A7A5-102735A5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2" y="452718"/>
            <a:ext cx="9404723" cy="78553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1D5BA-4F31-485A-96BC-4B691BD3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2" y="1238250"/>
            <a:ext cx="6297613" cy="5381625"/>
          </a:xfrm>
        </p:spPr>
        <p:txBody>
          <a:bodyPr>
            <a:normAutofit/>
          </a:bodyPr>
          <a:lstStyle/>
          <a:p>
            <a:r>
              <a:rPr lang="en-US" dirty="0"/>
              <a:t>Code: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if ( a &lt; b &amp;&amp; c &gt;= d 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   ... true block with label t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else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   ... false block with label f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Translation, where</a:t>
            </a:r>
          </a:p>
          <a:p>
            <a:pPr lvl="1"/>
            <a:r>
              <a:rPr lang="en-US" dirty="0"/>
              <a:t>z is a unique integer (generated for a new label)</a:t>
            </a:r>
          </a:p>
          <a:p>
            <a:pPr lvl="1"/>
            <a:r>
              <a:rPr lang="en-US" dirty="0"/>
              <a:t>a, b, c, d are variables 10, 11, 12, 13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SEQ (CJUMP LT (NAME 10) (NAME 11) z f)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 	(SEQ (LABEL z)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     (CJUMP GE (NAME 12) (NAME 13) t f))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6BC6152-72F7-478C-AEE4-878B7FA0AA3E}"/>
              </a:ext>
            </a:extLst>
          </p:cNvPr>
          <p:cNvSpPr txBox="1">
            <a:spLocks/>
          </p:cNvSpPr>
          <p:nvPr/>
        </p:nvSpPr>
        <p:spPr>
          <a:xfrm>
            <a:off x="6875462" y="1238250"/>
            <a:ext cx="5316538" cy="5381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Translate	</a:t>
            </a:r>
            <a:r>
              <a:rPr lang="en-US" dirty="0">
                <a:latin typeface="Consolas" panose="020B0609020204030204" pitchFamily="49" charset="0"/>
              </a:rPr>
              <a:t>x = n + 99;</a:t>
            </a:r>
          </a:p>
          <a:p>
            <a:pPr lvl="1"/>
            <a:r>
              <a:rPr lang="en-US" dirty="0"/>
              <a:t>assume x is a global at 17</a:t>
            </a:r>
          </a:p>
          <a:p>
            <a:pPr lvl="1"/>
            <a:r>
              <a:rPr lang="en-US" dirty="0"/>
              <a:t>assume n on stack - local variable 5</a:t>
            </a:r>
          </a:p>
          <a:p>
            <a:pPr lvl="1"/>
            <a:r>
              <a:rPr lang="en-US" dirty="0">
                <a:latin typeface="+mn-lt"/>
              </a:rPr>
              <a:t>assume frame pointer in </a:t>
            </a:r>
            <a:r>
              <a:rPr lang="en-US" dirty="0">
                <a:latin typeface="Consolas" panose="020B0609020204030204" pitchFamily="49" charset="0"/>
              </a:rPr>
              <a:t>(TEMP 1)</a:t>
            </a:r>
          </a:p>
          <a:p>
            <a:r>
              <a:rPr lang="en-US" dirty="0"/>
              <a:t>Translation: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MOVE_ADDR (NAME 17)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  (BINOP ‘+’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		  (BINOP ‘+’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				  (TEMP 1)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				  (CONST 5))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		  (CONST 99))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D4080-F8B0-5F42-836A-49225277E0F5}"/>
              </a:ext>
            </a:extLst>
          </p:cNvPr>
          <p:cNvSpPr txBox="1"/>
          <p:nvPr/>
        </p:nvSpPr>
        <p:spPr>
          <a:xfrm>
            <a:off x="213920" y="6205227"/>
            <a:ext cx="673258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Exercises</a:t>
            </a:r>
            <a:r>
              <a:rPr lang="en-US" sz="2000" dirty="0">
                <a:solidFill>
                  <a:schemeClr val="bg1"/>
                </a:solidFill>
              </a:rPr>
              <a:t>: while loop example, array index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127AE-37D7-304C-BE63-A11EDE544B7A}"/>
              </a:ext>
            </a:extLst>
          </p:cNvPr>
          <p:cNvSpPr txBox="1"/>
          <p:nvPr/>
        </p:nvSpPr>
        <p:spPr>
          <a:xfrm>
            <a:off x="7423648" y="6143672"/>
            <a:ext cx="45079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constructs: very similar!</a:t>
            </a:r>
          </a:p>
        </p:txBody>
      </p:sp>
    </p:spTree>
    <p:extLst>
      <p:ext uri="{BB962C8B-B14F-4D97-AF65-F5344CB8AC3E}">
        <p14:creationId xmlns:p14="http://schemas.microsoft.com/office/powerpoint/2010/main" val="16541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2801-F75A-F345-A4CE-A3BCD800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Basic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C372-259C-F04B-82B8-A5AFCCB1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66092"/>
            <a:ext cx="8946541" cy="53105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the IR instruction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	CJUMP Compare Expression Expression Statement Statement</a:t>
            </a:r>
          </a:p>
          <a:p>
            <a:r>
              <a:rPr lang="en-US" dirty="0"/>
              <a:t>Most architectures: conditional jumps are similar to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	JE Label</a:t>
            </a:r>
            <a:endParaRPr lang="en-US" dirty="0"/>
          </a:p>
          <a:p>
            <a:pPr lvl="1"/>
            <a:r>
              <a:rPr lang="en-US" dirty="0"/>
              <a:t>Conditional jump to specified label if result of last comparison is equal to zero</a:t>
            </a:r>
          </a:p>
          <a:p>
            <a:r>
              <a:rPr lang="en-US" dirty="0"/>
              <a:t>Can reorganize code into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basic blocks</a:t>
            </a:r>
          </a:p>
          <a:p>
            <a:pPr lvl="1"/>
            <a:r>
              <a:rPr lang="en-US" dirty="0"/>
              <a:t>a sequence with no internal jumps</a:t>
            </a:r>
          </a:p>
          <a:p>
            <a:pPr lvl="1"/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linearize (ESEQ s1 (ESEQ s2 e)) = ESEQ (SEQ s1 s2)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linearize (BINOP op (ESEQ s e1) e2) = ESEQ s (BINOP op e1 e2)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linearize (BINOP op e1 (ESEQ s e2)) | (commutative op)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										ESEQ s (BINOP op e1 e2)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linearize (BINOP op e1 (ESEQ s e2))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let t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newNumber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 ESEQ (MOV (TEMP t) e1)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							(ESEQ s (BINOP op (TEMP t) e2))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linearize x = x -- remaining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7C085-B1C2-1147-AB9B-3FB1196BB53B}"/>
              </a:ext>
            </a:extLst>
          </p:cNvPr>
          <p:cNvSpPr txBox="1"/>
          <p:nvPr/>
        </p:nvSpPr>
        <p:spPr>
          <a:xfrm>
            <a:off x="5576582" y="452718"/>
            <a:ext cx="6303763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Note there are type issues; treat linearize as pseudocode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Apply linearize until cannot be applied any 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efficiently: recursively call linearize on each subexpression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Result: all ESEQs of the form</a:t>
            </a:r>
          </a:p>
          <a:p>
            <a:r>
              <a:rPr lang="en-US" dirty="0">
                <a:solidFill>
                  <a:schemeClr val="bg1"/>
                </a:solidFill>
              </a:rPr>
              <a:t>	ESEQ (SEQ a (SEQ b ..))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also reorganize CALLs to top level or in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then identify basic blocks, translate any CJUMP into appropriate machine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introduce CJUMP? it simplifies the initial translation</a:t>
            </a:r>
          </a:p>
        </p:txBody>
      </p:sp>
    </p:spTree>
    <p:extLst>
      <p:ext uri="{BB962C8B-B14F-4D97-AF65-F5344CB8AC3E}">
        <p14:creationId xmlns:p14="http://schemas.microsoft.com/office/powerpoint/2010/main" val="3232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F4E4-5A75-1340-9257-151D49CF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05" y="313385"/>
            <a:ext cx="4928212" cy="1415540"/>
          </a:xfrm>
        </p:spPr>
        <p:txBody>
          <a:bodyPr/>
          <a:lstStyle/>
          <a:p>
            <a:r>
              <a:rPr lang="en-US" dirty="0"/>
              <a:t>Generating Machine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980D-C730-DA4E-930D-086F7B88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891" y="516040"/>
            <a:ext cx="6160605" cy="5887442"/>
          </a:xfrm>
        </p:spPr>
        <p:txBody>
          <a:bodyPr>
            <a:normAutofit/>
          </a:bodyPr>
          <a:lstStyle/>
          <a:p>
            <a:r>
              <a:rPr lang="en-US" dirty="0"/>
              <a:t>Program: Instruction, Expression tree</a:t>
            </a:r>
          </a:p>
          <a:p>
            <a:r>
              <a:rPr lang="en-US" dirty="0"/>
              <a:t>How to generate code from this?</a:t>
            </a:r>
          </a:p>
          <a:p>
            <a:r>
              <a:rPr lang="en-US" dirty="0"/>
              <a:t>This might be implemented as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mov r4, #22	; r4 = constant 22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mov r0, @36	; r0 = data at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36</a:t>
            </a:r>
          </a:p>
          <a:p>
            <a:pPr marL="800100" lvl="2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r0, r4		; r0 = r0 * r4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mov @12, r0	; M[12] = r0</a:t>
            </a:r>
          </a:p>
          <a:p>
            <a:r>
              <a:rPr lang="en-US" dirty="0"/>
              <a:t>Basic idea: map portions of the tree to instructions</a:t>
            </a:r>
          </a:p>
          <a:p>
            <a:pPr lvl="1"/>
            <a:r>
              <a:rPr lang="en-US" dirty="0"/>
              <a:t>In some cases, will have multiple instructions for a subtree</a:t>
            </a:r>
          </a:p>
          <a:p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Instruction selection</a:t>
            </a:r>
            <a:r>
              <a:rPr lang="en-US" dirty="0"/>
              <a:t>: match segments of trees to instructions</a:t>
            </a:r>
          </a:p>
          <a:p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tiling</a:t>
            </a:r>
            <a:r>
              <a:rPr lang="en-US" dirty="0"/>
              <a:t>: the process of identifying instructions for </a:t>
            </a:r>
            <a:r>
              <a:rPr lang="en-US"/>
              <a:t>each part </a:t>
            </a:r>
            <a:r>
              <a:rPr lang="en-US" dirty="0"/>
              <a:t>of the tree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E6A31-14E4-D241-A73B-2330E0DEF9BC}"/>
              </a:ext>
            </a:extLst>
          </p:cNvPr>
          <p:cNvSpPr txBox="1"/>
          <p:nvPr/>
        </p:nvSpPr>
        <p:spPr>
          <a:xfrm>
            <a:off x="2400059" y="2355351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8BBBC-5C46-B945-B8BB-3ACBBF0FEF5D}"/>
              </a:ext>
            </a:extLst>
          </p:cNvPr>
          <p:cNvSpPr txBox="1"/>
          <p:nvPr/>
        </p:nvSpPr>
        <p:spPr>
          <a:xfrm>
            <a:off x="324189" y="3689842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D89A4-CA68-404A-823F-1600B9E1F2EE}"/>
              </a:ext>
            </a:extLst>
          </p:cNvPr>
          <p:cNvSpPr txBox="1"/>
          <p:nvPr/>
        </p:nvSpPr>
        <p:spPr>
          <a:xfrm>
            <a:off x="4062590" y="3626582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BINOP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AF0E4-77F7-F74F-9873-791A008604C9}"/>
              </a:ext>
            </a:extLst>
          </p:cNvPr>
          <p:cNvSpPr txBox="1"/>
          <p:nvPr/>
        </p:nvSpPr>
        <p:spPr>
          <a:xfrm>
            <a:off x="291599" y="4375512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7CBBB-E98C-9449-BC7C-0F7E53959AAB}"/>
              </a:ext>
            </a:extLst>
          </p:cNvPr>
          <p:cNvSpPr txBox="1"/>
          <p:nvPr/>
        </p:nvSpPr>
        <p:spPr>
          <a:xfrm>
            <a:off x="1510043" y="4272737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6BA5B-D64E-1843-B9B2-E841627AB3A1}"/>
              </a:ext>
            </a:extLst>
          </p:cNvPr>
          <p:cNvSpPr txBox="1"/>
          <p:nvPr/>
        </p:nvSpPr>
        <p:spPr>
          <a:xfrm>
            <a:off x="1420047" y="3737250"/>
            <a:ext cx="11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1013D-15EE-EA46-A749-8A7914F361A1}"/>
              </a:ext>
            </a:extLst>
          </p:cNvPr>
          <p:cNvSpPr txBox="1"/>
          <p:nvPr/>
        </p:nvSpPr>
        <p:spPr>
          <a:xfrm>
            <a:off x="618744" y="3114703"/>
            <a:ext cx="159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MOVE_TEMP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8E801-516D-9C4A-B16C-2EA3CF3A1D08}"/>
              </a:ext>
            </a:extLst>
          </p:cNvPr>
          <p:cNvSpPr txBox="1"/>
          <p:nvPr/>
        </p:nvSpPr>
        <p:spPr>
          <a:xfrm>
            <a:off x="4650831" y="4217898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EAB9C-4438-AB4D-82FA-C273914F419E}"/>
              </a:ext>
            </a:extLst>
          </p:cNvPr>
          <p:cNvSpPr txBox="1"/>
          <p:nvPr/>
        </p:nvSpPr>
        <p:spPr>
          <a:xfrm>
            <a:off x="3775187" y="4771896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8E82C-99FC-E948-8A11-C74A6B73A05E}"/>
              </a:ext>
            </a:extLst>
          </p:cNvPr>
          <p:cNvSpPr txBox="1"/>
          <p:nvPr/>
        </p:nvSpPr>
        <p:spPr>
          <a:xfrm>
            <a:off x="3726529" y="4217898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32741-0CD9-CC4E-B4DC-8AD7F5F30480}"/>
              </a:ext>
            </a:extLst>
          </p:cNvPr>
          <p:cNvSpPr txBox="1"/>
          <p:nvPr/>
        </p:nvSpPr>
        <p:spPr>
          <a:xfrm>
            <a:off x="3135851" y="4257886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‘*’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EF7EF-0A32-D04A-A87B-9FD6128E0724}"/>
              </a:ext>
            </a:extLst>
          </p:cNvPr>
          <p:cNvSpPr txBox="1"/>
          <p:nvPr/>
        </p:nvSpPr>
        <p:spPr>
          <a:xfrm>
            <a:off x="4665203" y="4713188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2E8C5D-AD02-D549-80FA-24A2513F8431}"/>
                  </a:ext>
                </a:extLst>
              </p14:cNvPr>
              <p14:cNvContentPartPr/>
              <p14:nvPr/>
            </p14:nvContentPartPr>
            <p14:xfrm>
              <a:off x="3941931" y="528464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2E8C5D-AD02-D549-80FA-24A2513F84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32931" y="52756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7DFDAA-0937-4F44-B85C-35876EB61F07}"/>
              </a:ext>
            </a:extLst>
          </p:cNvPr>
          <p:cNvSpPr txBox="1"/>
          <p:nvPr/>
        </p:nvSpPr>
        <p:spPr>
          <a:xfrm>
            <a:off x="2784445" y="3060653"/>
            <a:ext cx="159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MOVE_ADDR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E49464-842A-1F48-9F25-0B123BDF8D09}"/>
              </a:ext>
            </a:extLst>
          </p:cNvPr>
          <p:cNvSpPr txBox="1"/>
          <p:nvPr/>
        </p:nvSpPr>
        <p:spPr>
          <a:xfrm>
            <a:off x="2499068" y="3629639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4955FB-143C-6848-AFE0-64EB46D54BA9}"/>
              </a:ext>
            </a:extLst>
          </p:cNvPr>
          <p:cNvSpPr txBox="1"/>
          <p:nvPr/>
        </p:nvSpPr>
        <p:spPr>
          <a:xfrm>
            <a:off x="2436787" y="4283596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49C826-C4D9-1B45-91EA-A8DD58C5ED6B}"/>
                  </a:ext>
                </a:extLst>
              </p14:cNvPr>
              <p14:cNvContentPartPr/>
              <p14:nvPr/>
            </p14:nvContentPartPr>
            <p14:xfrm>
              <a:off x="6773949" y="2455686"/>
              <a:ext cx="540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49C826-C4D9-1B45-91EA-A8DD58C5ED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64949" y="2447046"/>
                <a:ext cx="23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591BE3DE-6E83-4F50-B4F8-EEE7895BDF94}"/>
              </a:ext>
            </a:extLst>
          </p:cNvPr>
          <p:cNvSpPr/>
          <p:nvPr/>
        </p:nvSpPr>
        <p:spPr>
          <a:xfrm rot="-1800000">
            <a:off x="1715110" y="2922592"/>
            <a:ext cx="914400" cy="0"/>
          </a:xfrm>
          <a:prstGeom prst="rtTriangle">
            <a:avLst/>
          </a:prstGeom>
          <a:solidFill>
            <a:srgbClr val="67CC01"/>
          </a:solidFill>
          <a:ln w="38100">
            <a:solidFill>
              <a:srgbClr val="66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20" name="Conector recto 19">
            <a:extLst>
              <a:ext uri="{FF2B5EF4-FFF2-40B4-BE49-F238E27FC236}">
                <a16:creationId xmlns:a16="http://schemas.microsoft.com/office/drawing/2014/main" id="{02DCA0CE-48C6-472A-8580-2A25977EE8C0}"/>
              </a:ext>
            </a:extLst>
          </p:cNvPr>
          <p:cNvSpPr/>
          <p:nvPr/>
        </p:nvSpPr>
        <p:spPr>
          <a:xfrm rot="8542480">
            <a:off x="999056" y="3657780"/>
            <a:ext cx="365760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F444A61D-8BC3-4E65-BDC3-13975EBB190B}"/>
              </a:ext>
            </a:extLst>
          </p:cNvPr>
          <p:cNvSpPr/>
          <p:nvPr/>
        </p:nvSpPr>
        <p:spPr>
          <a:xfrm rot="5400000">
            <a:off x="574698" y="4192632"/>
            <a:ext cx="365760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24" name="Conector recto de flecha 23">
            <a:extLst>
              <a:ext uri="{FF2B5EF4-FFF2-40B4-BE49-F238E27FC236}">
                <a16:creationId xmlns:a16="http://schemas.microsoft.com/office/drawing/2014/main" id="{F551936F-8F12-4EBE-882C-F01F806F3A41}"/>
              </a:ext>
            </a:extLst>
          </p:cNvPr>
          <p:cNvSpPr/>
          <p:nvPr/>
        </p:nvSpPr>
        <p:spPr>
          <a:xfrm rot="5400000">
            <a:off x="1866420" y="4195980"/>
            <a:ext cx="182880" cy="0"/>
          </a:xfrm>
          <a:prstGeom prst="straightConnector1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26" name="Conector recto 25">
            <a:extLst>
              <a:ext uri="{FF2B5EF4-FFF2-40B4-BE49-F238E27FC236}">
                <a16:creationId xmlns:a16="http://schemas.microsoft.com/office/drawing/2014/main" id="{8CC14AE6-FC89-4A0F-942F-B5336F40B0B5}"/>
              </a:ext>
            </a:extLst>
          </p:cNvPr>
          <p:cNvSpPr/>
          <p:nvPr/>
        </p:nvSpPr>
        <p:spPr>
          <a:xfrm rot="5400000">
            <a:off x="2717100" y="4150080"/>
            <a:ext cx="365760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1B8AB9F6-1726-4113-8054-BF5D85EA1466}"/>
              </a:ext>
            </a:extLst>
          </p:cNvPr>
          <p:cNvSpPr/>
          <p:nvPr/>
        </p:nvSpPr>
        <p:spPr>
          <a:xfrm rot="9185890">
            <a:off x="3498534" y="4106520"/>
            <a:ext cx="914400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1D67-988D-3959-462F-A39F4B818D6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3100893" y="2713614"/>
            <a:ext cx="479882" cy="347039"/>
          </a:xfrm>
          <a:prstGeom prst="line">
            <a:avLst/>
          </a:prstGeom>
          <a:ln w="38100">
            <a:solidFill>
              <a:srgbClr val="67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026C55-5621-5936-C92B-90A1BD4AA4A3}"/>
              </a:ext>
            </a:extLst>
          </p:cNvPr>
          <p:cNvCxnSpPr>
            <a:cxnSpLocks/>
          </p:cNvCxnSpPr>
          <p:nvPr/>
        </p:nvCxnSpPr>
        <p:spPr>
          <a:xfrm>
            <a:off x="4003004" y="3423709"/>
            <a:ext cx="312578" cy="234071"/>
          </a:xfrm>
          <a:prstGeom prst="line">
            <a:avLst/>
          </a:prstGeom>
          <a:ln w="38100">
            <a:solidFill>
              <a:srgbClr val="67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D515E7-F046-89C1-0E7D-37B006E518F4}"/>
              </a:ext>
            </a:extLst>
          </p:cNvPr>
          <p:cNvCxnSpPr>
            <a:cxnSpLocks/>
          </p:cNvCxnSpPr>
          <p:nvPr/>
        </p:nvCxnSpPr>
        <p:spPr>
          <a:xfrm>
            <a:off x="4479724" y="3894102"/>
            <a:ext cx="479882" cy="347039"/>
          </a:xfrm>
          <a:prstGeom prst="line">
            <a:avLst/>
          </a:prstGeom>
          <a:ln w="38100">
            <a:solidFill>
              <a:srgbClr val="67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ector recto 25">
            <a:extLst>
              <a:ext uri="{FF2B5EF4-FFF2-40B4-BE49-F238E27FC236}">
                <a16:creationId xmlns:a16="http://schemas.microsoft.com/office/drawing/2014/main" id="{B7CA2DA2-C3A7-AEA7-775A-EF7F6D1F30BA}"/>
              </a:ext>
            </a:extLst>
          </p:cNvPr>
          <p:cNvSpPr/>
          <p:nvPr/>
        </p:nvSpPr>
        <p:spPr>
          <a:xfrm rot="5400000">
            <a:off x="4146084" y="4629076"/>
            <a:ext cx="168224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41" name="Conector recto 25">
            <a:extLst>
              <a:ext uri="{FF2B5EF4-FFF2-40B4-BE49-F238E27FC236}">
                <a16:creationId xmlns:a16="http://schemas.microsoft.com/office/drawing/2014/main" id="{402E6DA1-B001-98E0-3741-A81D4A119F49}"/>
              </a:ext>
            </a:extLst>
          </p:cNvPr>
          <p:cNvSpPr/>
          <p:nvPr/>
        </p:nvSpPr>
        <p:spPr>
          <a:xfrm rot="5400000">
            <a:off x="4977954" y="4599274"/>
            <a:ext cx="227828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5B727E-D758-0AAE-04CC-35A3A5095C12}"/>
              </a:ext>
            </a:extLst>
          </p:cNvPr>
          <p:cNvCxnSpPr>
            <a:cxnSpLocks/>
          </p:cNvCxnSpPr>
          <p:nvPr/>
        </p:nvCxnSpPr>
        <p:spPr>
          <a:xfrm>
            <a:off x="1449137" y="3455262"/>
            <a:ext cx="436011" cy="355986"/>
          </a:xfrm>
          <a:prstGeom prst="line">
            <a:avLst/>
          </a:prstGeom>
          <a:ln w="38100">
            <a:solidFill>
              <a:srgbClr val="67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ector recto 19">
            <a:extLst>
              <a:ext uri="{FF2B5EF4-FFF2-40B4-BE49-F238E27FC236}">
                <a16:creationId xmlns:a16="http://schemas.microsoft.com/office/drawing/2014/main" id="{8C7A34CD-C755-CE57-4900-9673630ABB05}"/>
              </a:ext>
            </a:extLst>
          </p:cNvPr>
          <p:cNvSpPr/>
          <p:nvPr/>
        </p:nvSpPr>
        <p:spPr>
          <a:xfrm rot="8542480">
            <a:off x="2976805" y="3559444"/>
            <a:ext cx="365760" cy="0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24B2B-CB06-0C91-DA95-8AB76E7A1CE6}"/>
              </a:ext>
            </a:extLst>
          </p:cNvPr>
          <p:cNvSpPr txBox="1"/>
          <p:nvPr/>
        </p:nvSpPr>
        <p:spPr>
          <a:xfrm>
            <a:off x="1758288" y="1894651"/>
            <a:ext cx="20168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T4 = 22; x = y * T4</a:t>
            </a:r>
          </a:p>
        </p:txBody>
      </p:sp>
      <p:sp>
        <p:nvSpPr>
          <p:cNvPr id="57" name="Conector recto 19">
            <a:extLst>
              <a:ext uri="{FF2B5EF4-FFF2-40B4-BE49-F238E27FC236}">
                <a16:creationId xmlns:a16="http://schemas.microsoft.com/office/drawing/2014/main" id="{AD81C540-3E45-1507-D9F1-BCB71424C32A}"/>
              </a:ext>
            </a:extLst>
          </p:cNvPr>
          <p:cNvSpPr/>
          <p:nvPr/>
        </p:nvSpPr>
        <p:spPr>
          <a:xfrm rot="8542480" flipV="1">
            <a:off x="4099947" y="4031074"/>
            <a:ext cx="415188" cy="89259"/>
          </a:xfrm>
          <a:prstGeom prst="line">
            <a:avLst/>
          </a:prstGeom>
          <a:solidFill>
            <a:srgbClr val="66CC00">
              <a:alpha val="5000"/>
            </a:srgbClr>
          </a:solidFill>
          <a:ln w="3810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AD12-3E3B-9B4D-8FA4-C94B3C03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85" y="205874"/>
            <a:ext cx="9404723" cy="814608"/>
          </a:xfrm>
        </p:spPr>
        <p:txBody>
          <a:bodyPr/>
          <a:lstStyle/>
          <a:p>
            <a:r>
              <a:rPr lang="en-US" dirty="0"/>
              <a:t>Sample tiles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C82B8-F54E-C441-BD39-B2BED529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049756"/>
            <a:ext cx="9652000" cy="5372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F89ECE8-06E7-E044-A84F-91DAF5E3308C}"/>
              </a:ext>
            </a:extLst>
          </p:cNvPr>
          <p:cNvGrpSpPr/>
          <p:nvPr/>
        </p:nvGrpSpPr>
        <p:grpSpPr>
          <a:xfrm>
            <a:off x="714375" y="1365282"/>
            <a:ext cx="10039350" cy="3028950"/>
            <a:chOff x="1962150" y="1943100"/>
            <a:chExt cx="10039350" cy="30289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02E86D-6C09-2D4E-B997-02266CE43D5E}"/>
                </a:ext>
              </a:extLst>
            </p:cNvPr>
            <p:cNvSpPr/>
            <p:nvPr/>
          </p:nvSpPr>
          <p:spPr>
            <a:xfrm>
              <a:off x="1962150" y="1943100"/>
              <a:ext cx="10039350" cy="302895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384CD5-2B9A-CC4A-B1FE-6D62EC867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79" b="-1"/>
            <a:stretch/>
          </p:blipFill>
          <p:spPr>
            <a:xfrm>
              <a:off x="2183732" y="2077688"/>
              <a:ext cx="9639300" cy="2702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7983-E87D-0341-A1BF-8BED73FE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5790"/>
          </a:xfrm>
        </p:spPr>
        <p:txBody>
          <a:bodyPr/>
          <a:lstStyle/>
          <a:p>
            <a:r>
              <a:rPr lang="en-US" dirty="0"/>
              <a:t>Tiling code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D31B-FFE6-EE43-808B-40CB878A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35" y="323177"/>
            <a:ext cx="4030415" cy="925331"/>
          </a:xfrm>
        </p:spPr>
        <p:txBody>
          <a:bodyPr>
            <a:normAutofit/>
          </a:bodyPr>
          <a:lstStyle/>
          <a:p>
            <a:r>
              <a:rPr lang="en-US" dirty="0"/>
              <a:t>But this is not the only way!</a:t>
            </a:r>
          </a:p>
          <a:p>
            <a:pPr marL="0" indent="0">
              <a:buNone/>
            </a:pPr>
            <a:r>
              <a:rPr lang="en-US" dirty="0"/>
              <a:t>Alternative: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925D7A-5BE6-BE49-AF48-860E4CD9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36" y="1378049"/>
            <a:ext cx="4277488" cy="5027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E5E0F-7C79-1C40-B33F-F71DC1C3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35" y="1248508"/>
            <a:ext cx="4030415" cy="50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4FCB-B161-3A43-AA61-3CA83441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959"/>
          </a:xfrm>
        </p:spPr>
        <p:txBody>
          <a:bodyPr/>
          <a:lstStyle/>
          <a:p>
            <a:r>
              <a:rPr lang="en-US" dirty="0"/>
              <a:t>Tiling code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63BC-FFF2-EE45-9051-78B1426A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3678"/>
            <a:ext cx="8946541" cy="4964722"/>
          </a:xfrm>
        </p:spPr>
        <p:txBody>
          <a:bodyPr/>
          <a:lstStyle/>
          <a:p>
            <a:r>
              <a:rPr lang="en-US" dirty="0"/>
              <a:t>What tiling might we prefer?</a:t>
            </a:r>
          </a:p>
          <a:p>
            <a:pPr lvl="1"/>
            <a:r>
              <a:rPr lang="en-US" dirty="0"/>
              <a:t>Best tiling: lowest-cost instruction sequence</a:t>
            </a:r>
          </a:p>
          <a:p>
            <a:pPr lvl="1"/>
            <a:r>
              <a:rPr lang="en-US" dirty="0"/>
              <a:t>Implies we can assign a cost to each tile</a:t>
            </a:r>
          </a:p>
          <a:p>
            <a:r>
              <a:rPr lang="en-US" dirty="0"/>
              <a:t>optimum tiling: sum of tiles is the lowest possible value</a:t>
            </a:r>
          </a:p>
          <a:p>
            <a:r>
              <a:rPr lang="en-US" dirty="0"/>
              <a:t>optimal tiling</a:t>
            </a:r>
          </a:p>
          <a:p>
            <a:pPr lvl="1"/>
            <a:r>
              <a:rPr lang="en-US" dirty="0"/>
              <a:t>no two adjacent tiles can be combined to create a lower-cost tile</a:t>
            </a:r>
          </a:p>
          <a:p>
            <a:pPr lvl="1"/>
            <a:r>
              <a:rPr lang="en-US" dirty="0"/>
              <a:t>Optimum is often easier to compute than optimal</a:t>
            </a:r>
          </a:p>
          <a:p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Maximal Munch </a:t>
            </a:r>
            <a:r>
              <a:rPr lang="en-US" dirty="0"/>
              <a:t>algorithm: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find largest tile fitting root of tree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cover root and appropriate children by tile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recurse on uncovered children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10E3C-B188-2942-9AC1-C1580C0CF23B}"/>
              </a:ext>
            </a:extLst>
          </p:cNvPr>
          <p:cNvSpPr txBox="1"/>
          <p:nvPr/>
        </p:nvSpPr>
        <p:spPr>
          <a:xfrm>
            <a:off x="4554415" y="1283677"/>
            <a:ext cx="7461017" cy="2739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182880" tIns="91440" rIns="182880" bIns="182880" rtlCol="0">
            <a:spAutoFit/>
          </a:bodyPr>
          <a:lstStyle/>
          <a:p>
            <a:r>
              <a:rPr lang="en-US" sz="2000" dirty="0"/>
              <a:t>Cost of Maximum Munch: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Let N = number of nodes in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 = average number of non-leaf nodes per 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K’ = maximum number of nodes to examine for any 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 = number of different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T’ = average number of tiles matching at each node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COST: (K’ + T’) N / K, or O(N)</a:t>
            </a:r>
          </a:p>
        </p:txBody>
      </p:sp>
    </p:spTree>
    <p:extLst>
      <p:ext uri="{BB962C8B-B14F-4D97-AF65-F5344CB8AC3E}">
        <p14:creationId xmlns:p14="http://schemas.microsoft.com/office/powerpoint/2010/main" val="26009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E9F5-2353-BB4B-8137-AC6CCF63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r>
              <a:rPr lang="en-US" dirty="0"/>
              <a:t>Actual Instruction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3D50-19F3-724E-9D71-0B70F609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7" y="1257300"/>
            <a:ext cx="4630738" cy="5170713"/>
          </a:xfrm>
        </p:spPr>
        <p:txBody>
          <a:bodyPr>
            <a:normAutofit/>
          </a:bodyPr>
          <a:lstStyle/>
          <a:p>
            <a:r>
              <a:rPr lang="en-US" dirty="0"/>
              <a:t>Common issue: RISC vs CISC</a:t>
            </a:r>
          </a:p>
          <a:p>
            <a:pPr lvl="1"/>
            <a:r>
              <a:rPr lang="en-US" dirty="0"/>
              <a:t>Reduced Instruction Set Computers vs Complex ...</a:t>
            </a:r>
          </a:p>
          <a:p>
            <a:r>
              <a:rPr lang="en-US" dirty="0"/>
              <a:t>Pentium: six general-purpose registers, 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en-US" dirty="0" err="1"/>
              <a:t>fp</a:t>
            </a:r>
            <a:endParaRPr lang="en-US" dirty="0"/>
          </a:p>
          <a:p>
            <a:r>
              <a:rPr lang="en-US" dirty="0"/>
              <a:t>multiply requires argument to be in </a:t>
            </a:r>
            <a:r>
              <a:rPr lang="en-US" dirty="0" err="1"/>
              <a:t>eax</a:t>
            </a:r>
            <a:r>
              <a:rPr lang="en-US" dirty="0"/>
              <a:t>, result in </a:t>
            </a:r>
            <a:r>
              <a:rPr lang="en-US" dirty="0" err="1"/>
              <a:t>eax</a:t>
            </a:r>
            <a:r>
              <a:rPr lang="en-US" dirty="0"/>
              <a:t> and </a:t>
            </a:r>
            <a:r>
              <a:rPr lang="en-US" dirty="0" err="1"/>
              <a:t>edx</a:t>
            </a:r>
            <a:endParaRPr lang="en-US" dirty="0"/>
          </a:p>
          <a:p>
            <a:r>
              <a:rPr lang="en-US" dirty="0"/>
              <a:t>Has side-effect instructions such as autoincrement</a:t>
            </a:r>
          </a:p>
          <a:p>
            <a:pPr lvl="1"/>
            <a:r>
              <a:rPr lang="en-US" dirty="0"/>
              <a:t>How to use?</a:t>
            </a:r>
          </a:p>
          <a:p>
            <a:pPr lvl="1"/>
            <a:r>
              <a:rPr lang="en-US" dirty="0"/>
              <a:t>Ignore?</a:t>
            </a:r>
          </a:p>
          <a:p>
            <a:pPr lvl="1"/>
            <a:r>
              <a:rPr lang="en-US" dirty="0"/>
              <a:t>Match as a special case (ad-hoc)?</a:t>
            </a:r>
          </a:p>
          <a:p>
            <a:pPr lvl="1"/>
            <a:r>
              <a:rPr lang="en-US" dirty="0"/>
              <a:t>construct special algorithms?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8DF151-5FFA-E942-BE64-C131BA9ED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80154"/>
              </p:ext>
            </p:extLst>
          </p:nvPr>
        </p:nvGraphicFramePr>
        <p:xfrm>
          <a:off x="6096000" y="1257300"/>
          <a:ext cx="5689980" cy="3686013"/>
        </p:xfrm>
        <a:graphic>
          <a:graphicData uri="http://schemas.openxmlformats.org/drawingml/2006/table">
            <a:tbl>
              <a:tblPr/>
              <a:tblGrid>
                <a:gridCol w="1295322">
                  <a:extLst>
                    <a:ext uri="{9D8B030D-6E8A-4147-A177-3AD203B41FA5}">
                      <a16:colId xmlns:a16="http://schemas.microsoft.com/office/drawing/2014/main" val="2756689889"/>
                    </a:ext>
                  </a:extLst>
                </a:gridCol>
                <a:gridCol w="2108658">
                  <a:extLst>
                    <a:ext uri="{9D8B030D-6E8A-4147-A177-3AD203B41FA5}">
                      <a16:colId xmlns:a16="http://schemas.microsoft.com/office/drawing/2014/main" val="212400573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4991069"/>
                    </a:ext>
                  </a:extLst>
                </a:gridCol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RISC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CISC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61564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r>
                        <a:rPr lang="en-US" sz="1400"/>
                        <a:t>registers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6, 8, 16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54452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r>
                        <a:rPr lang="en-US" sz="1400" dirty="0"/>
                        <a:t>register classes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many; dedicated registers for some ops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397240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r>
                        <a:rPr lang="en-US" sz="1400"/>
                        <a:t>arithmetic operations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register only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memory and register (modes)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382114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r>
                        <a:rPr lang="en-US" sz="1400"/>
                        <a:t>instruction type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three address: r1 &lt;- r2 op r3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two address: r1 &lt;- r1 op r2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66731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r>
                        <a:rPr lang="en-US" sz="1400"/>
                        <a:t>addressing modes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M[reg+const]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many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29712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r>
                        <a:rPr lang="en-US" sz="1400"/>
                        <a:t>instruction size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one word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526987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r>
                        <a:rPr lang="en-US" sz="1400"/>
                        <a:t>side effects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none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auto-increment, others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1894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916208-E869-4A4B-9EA3-2D84013476A1}"/>
              </a:ext>
            </a:extLst>
          </p:cNvPr>
          <p:cNvSpPr txBox="1"/>
          <p:nvPr/>
        </p:nvSpPr>
        <p:spPr>
          <a:xfrm>
            <a:off x="6331140" y="4265473"/>
            <a:ext cx="52197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Argument for RISC: complex instructions are difficult to use in compilers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Result: few compilers take advantage of the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Solution: maximize registers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keep instructions lightweight and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architectures: ”register files” that are swapped in and out on calls</a:t>
            </a:r>
          </a:p>
        </p:txBody>
      </p:sp>
    </p:spTree>
    <p:extLst>
      <p:ext uri="{BB962C8B-B14F-4D97-AF65-F5344CB8AC3E}">
        <p14:creationId xmlns:p14="http://schemas.microsoft.com/office/powerpoint/2010/main" val="14422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2DBF-DF5B-CC40-8772-E43DE4FB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r>
              <a:rPr lang="en-US" dirty="0"/>
              <a:t>Allocating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AA6F-1D81-7144-9589-490E2066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02287"/>
            <a:ext cx="8946541" cy="4699575"/>
          </a:xfrm>
        </p:spPr>
        <p:txBody>
          <a:bodyPr>
            <a:normAutofit/>
          </a:bodyPr>
          <a:lstStyle/>
          <a:p>
            <a:r>
              <a:rPr lang="en-US" dirty="0"/>
              <a:t>Core issue: all machines have a finite number of registers</a:t>
            </a:r>
          </a:p>
          <a:p>
            <a:pPr lvl="1"/>
            <a:r>
              <a:rPr lang="en-US" dirty="0"/>
              <a:t>Key concept: determining where a variable is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live</a:t>
            </a:r>
          </a:p>
          <a:p>
            <a:pPr lvl="1"/>
            <a:r>
              <a:rPr lang="en-US" dirty="0"/>
              <a:t>That is: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where a variable holds a value that may be needed in the future</a:t>
            </a:r>
          </a:p>
          <a:p>
            <a:r>
              <a:rPr lang="en-US" dirty="0"/>
              <a:t>Consider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a = 0					// node 1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L1: b = a + 1				// node 2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c = c + b				// node 3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a = b * 2				// node 4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if a &lt; 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L1		// node 5</a:t>
            </a:r>
          </a:p>
          <a:p>
            <a:pPr marL="800100" lvl="2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 c				// node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CFCA0-906D-8245-AD8A-2F92DD185EC8}"/>
              </a:ext>
            </a:extLst>
          </p:cNvPr>
          <p:cNvSpPr txBox="1"/>
          <p:nvPr/>
        </p:nvSpPr>
        <p:spPr>
          <a:xfrm>
            <a:off x="7226501" y="4486217"/>
            <a:ext cx="4636206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Where is b alive?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Where is a alive?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Where is c alive?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lines: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control-flow graph</a:t>
            </a:r>
          </a:p>
        </p:txBody>
      </p:sp>
    </p:spTree>
    <p:extLst>
      <p:ext uri="{BB962C8B-B14F-4D97-AF65-F5344CB8AC3E}">
        <p14:creationId xmlns:p14="http://schemas.microsoft.com/office/powerpoint/2010/main" val="2281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2DBF-DF5B-CC40-8772-E43DE4FB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r>
              <a:rPr lang="en-US" dirty="0"/>
              <a:t>Allocating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AA6F-1D81-7144-9589-490E2066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02287"/>
            <a:ext cx="10703394" cy="52066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Control-flow graph: captures which values cannot be stored in the same register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Additional issue: some registers are interdependent</a:t>
            </a:r>
          </a:p>
          <a:p>
            <a:pPr lvl="1"/>
            <a:r>
              <a:rPr lang="en-US" dirty="0"/>
              <a:t>Example: Intel </a:t>
            </a:r>
            <a:r>
              <a:rPr lang="en-US" dirty="0" err="1"/>
              <a:t>imul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imul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AX, location</a:t>
            </a:r>
          </a:p>
          <a:p>
            <a:pPr lvl="1"/>
            <a:r>
              <a:rPr lang="en-US" dirty="0"/>
              <a:t>multiplies register AX by value at given location, storing result in AX and DX</a:t>
            </a:r>
          </a:p>
          <a:p>
            <a:r>
              <a:rPr lang="en-US" dirty="0"/>
              <a:t>Register allocation: application of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graph coloring</a:t>
            </a:r>
          </a:p>
          <a:p>
            <a:r>
              <a:rPr lang="en-US" dirty="0"/>
              <a:t>Graph coloring: </a:t>
            </a:r>
          </a:p>
          <a:p>
            <a:pPr lvl="1"/>
            <a:r>
              <a:rPr lang="en-US" dirty="0"/>
              <a:t>assign colors to all nodes such that no two adjacent nodes have the same color</a:t>
            </a:r>
          </a:p>
          <a:p>
            <a:pPr lvl="1"/>
            <a:r>
              <a:rPr lang="en-US" dirty="0"/>
              <a:t>use a minimum number of colors </a:t>
            </a:r>
          </a:p>
          <a:p>
            <a:r>
              <a:rPr lang="en-US" dirty="0"/>
              <a:t>Application to register allocation: </a:t>
            </a:r>
          </a:p>
          <a:p>
            <a:pPr lvl="1"/>
            <a:r>
              <a:rPr lang="en-US" dirty="0"/>
              <a:t>different colors = different registers</a:t>
            </a:r>
          </a:p>
          <a:p>
            <a:pPr lvl="1"/>
            <a:r>
              <a:rPr lang="en-US" dirty="0"/>
              <a:t>need distinct registers for u, v, x, y</a:t>
            </a:r>
          </a:p>
          <a:p>
            <a:pPr lvl="1"/>
            <a:r>
              <a:rPr lang="en-US" dirty="0"/>
              <a:t>Can store u, w, z in same register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C75CD2-FDD4-424C-8870-806FE6877CFE}"/>
              </a:ext>
            </a:extLst>
          </p:cNvPr>
          <p:cNvGrpSpPr/>
          <p:nvPr/>
        </p:nvGrpSpPr>
        <p:grpSpPr>
          <a:xfrm>
            <a:off x="7071155" y="5154798"/>
            <a:ext cx="2576943" cy="1136074"/>
            <a:chOff x="6726381" y="4959926"/>
            <a:chExt cx="2576943" cy="11360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A70145-9CE2-824C-9986-49BA777D88CA}"/>
                </a:ext>
              </a:extLst>
            </p:cNvPr>
            <p:cNvSpPr/>
            <p:nvPr/>
          </p:nvSpPr>
          <p:spPr>
            <a:xfrm>
              <a:off x="6726381" y="4973781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C496F1-9657-4E4B-A860-7B706D928235}"/>
                </a:ext>
              </a:extLst>
            </p:cNvPr>
            <p:cNvSpPr/>
            <p:nvPr/>
          </p:nvSpPr>
          <p:spPr>
            <a:xfrm>
              <a:off x="6726381" y="5902036"/>
              <a:ext cx="207818" cy="19396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615016-32C4-9F44-B9E0-B0FACEF4EC06}"/>
                </a:ext>
              </a:extLst>
            </p:cNvPr>
            <p:cNvSpPr/>
            <p:nvPr/>
          </p:nvSpPr>
          <p:spPr>
            <a:xfrm>
              <a:off x="7973290" y="5902036"/>
              <a:ext cx="207818" cy="193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4CBBFF-C9F4-E84C-A0C8-A234EA69D4A7}"/>
                </a:ext>
              </a:extLst>
            </p:cNvPr>
            <p:cNvSpPr/>
            <p:nvPr/>
          </p:nvSpPr>
          <p:spPr>
            <a:xfrm>
              <a:off x="7962898" y="4959926"/>
              <a:ext cx="207818" cy="19396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0326E9-2D23-9540-B2B6-273684E0A528}"/>
                </a:ext>
              </a:extLst>
            </p:cNvPr>
            <p:cNvSpPr/>
            <p:nvPr/>
          </p:nvSpPr>
          <p:spPr>
            <a:xfrm>
              <a:off x="9095506" y="5902036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F3000A-A0F4-8D4B-AB49-1433BFB4C7F3}"/>
                </a:ext>
              </a:extLst>
            </p:cNvPr>
            <p:cNvSpPr/>
            <p:nvPr/>
          </p:nvSpPr>
          <p:spPr>
            <a:xfrm>
              <a:off x="9095506" y="4959926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E0DD47-D190-0548-BA49-95D39D77B449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 flipV="1">
              <a:off x="6934199" y="5056908"/>
              <a:ext cx="1028699" cy="1385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86B04E-D429-4441-BCD1-265DCFA180C9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8066807" y="5153890"/>
              <a:ext cx="10392" cy="74814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59FCB9-5ED6-574E-BDCA-E752C8072E63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8170716" y="5056908"/>
              <a:ext cx="92479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B1DDD7-754A-8443-A484-87C51AFC6B1D}"/>
                </a:ext>
              </a:extLst>
            </p:cNvPr>
            <p:cNvCxnSpPr>
              <a:cxnSpLocks/>
              <a:stCxn id="6" idx="7"/>
              <a:endCxn id="8" idx="3"/>
            </p:cNvCxnSpPr>
            <p:nvPr/>
          </p:nvCxnSpPr>
          <p:spPr>
            <a:xfrm flipV="1">
              <a:off x="6903765" y="5125485"/>
              <a:ext cx="1089567" cy="80495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E93893-1762-C34A-AB51-E0355E1633A5}"/>
                </a:ext>
              </a:extLst>
            </p:cNvPr>
            <p:cNvCxnSpPr/>
            <p:nvPr/>
          </p:nvCxnSpPr>
          <p:spPr>
            <a:xfrm flipV="1">
              <a:off x="6934198" y="5992438"/>
              <a:ext cx="1028699" cy="1385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CDEFE9-D596-9F45-8396-1910722684D4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8181108" y="5999018"/>
              <a:ext cx="91439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9A1A005-A855-7B41-8168-BAF2AC2930D8}"/>
              </a:ext>
            </a:extLst>
          </p:cNvPr>
          <p:cNvSpPr txBox="1"/>
          <p:nvPr/>
        </p:nvSpPr>
        <p:spPr>
          <a:xfrm>
            <a:off x="9879480" y="5436861"/>
            <a:ext cx="20168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Does this graph</a:t>
            </a:r>
          </a:p>
          <a:p>
            <a:r>
              <a:rPr lang="en-US" i="1" dirty="0"/>
              <a:t>require 4 colors?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A6B96-9760-F248-930A-E31EB980925D}"/>
              </a:ext>
            </a:extLst>
          </p:cNvPr>
          <p:cNvSpPr txBox="1"/>
          <p:nvPr/>
        </p:nvSpPr>
        <p:spPr>
          <a:xfrm>
            <a:off x="7012199" y="478531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81E74-6DBC-B646-8697-4F9142BE1155}"/>
              </a:ext>
            </a:extLst>
          </p:cNvPr>
          <p:cNvSpPr txBox="1"/>
          <p:nvPr/>
        </p:nvSpPr>
        <p:spPr>
          <a:xfrm>
            <a:off x="8259108" y="62395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F3899-9203-1D43-8584-A37DE706FE05}"/>
              </a:ext>
            </a:extLst>
          </p:cNvPr>
          <p:cNvSpPr txBox="1"/>
          <p:nvPr/>
        </p:nvSpPr>
        <p:spPr>
          <a:xfrm>
            <a:off x="7012199" y="62753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5C1D8-A0A0-6D41-94BB-4E5D465E2582}"/>
              </a:ext>
            </a:extLst>
          </p:cNvPr>
          <p:cNvSpPr txBox="1"/>
          <p:nvPr/>
        </p:nvSpPr>
        <p:spPr>
          <a:xfrm>
            <a:off x="9353436" y="474627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CB4C51-4852-414D-8B87-93093A128A5A}"/>
              </a:ext>
            </a:extLst>
          </p:cNvPr>
          <p:cNvSpPr txBox="1"/>
          <p:nvPr/>
        </p:nvSpPr>
        <p:spPr>
          <a:xfrm>
            <a:off x="8248716" y="4776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FB78D1-9EAC-9347-96DB-CD8FAFBA332B}"/>
              </a:ext>
            </a:extLst>
          </p:cNvPr>
          <p:cNvSpPr txBox="1"/>
          <p:nvPr/>
        </p:nvSpPr>
        <p:spPr>
          <a:xfrm>
            <a:off x="9381324" y="623955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751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19" grpId="0"/>
      <p:bldP spid="20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3C4D-E8C2-4CD2-B14E-A578A49A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6C5A0-B0C3-454F-A7AD-7A56592E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Implemented compiler, </a:t>
            </a:r>
            <a:r>
              <a:rPr lang="en-US" sz="2400" dirty="0" err="1"/>
              <a:t>HiC</a:t>
            </a:r>
            <a:endParaRPr lang="en-US" sz="2400" dirty="0"/>
          </a:p>
          <a:p>
            <a:pPr lvl="1"/>
            <a:r>
              <a:rPr lang="en-US" sz="2000" dirty="0"/>
              <a:t>Goal: introductory environment with good error messages</a:t>
            </a:r>
          </a:p>
          <a:p>
            <a:pPr lvl="1"/>
            <a:r>
              <a:rPr lang="en-US" sz="2000" dirty="0"/>
              <a:t>Recursive descent parser – simplified error handling</a:t>
            </a:r>
          </a:p>
          <a:p>
            <a:r>
              <a:rPr lang="en-US" sz="2200" dirty="0"/>
              <a:t>Set of classes representing runtime execution</a:t>
            </a:r>
          </a:p>
          <a:p>
            <a:pPr lvl="1"/>
            <a:r>
              <a:rPr lang="en-US" sz="2000" dirty="0"/>
              <a:t>Parser: text into a syntax tree</a:t>
            </a:r>
          </a:p>
          <a:p>
            <a:pPr lvl="1"/>
            <a:r>
              <a:rPr lang="en-US" sz="2000" dirty="0"/>
              <a:t>Each statement, expression: an eval() operation for that time of element</a:t>
            </a:r>
          </a:p>
          <a:p>
            <a:r>
              <a:rPr lang="en-US" sz="2200" dirty="0"/>
              <a:t>Running a program: executing eval operations until crash or reach end of 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5FD6F-E415-D344-9705-3F64A67B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965" y="1853248"/>
            <a:ext cx="1744870" cy="17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2DBF-DF5B-CC40-8772-E43DE4FB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449889" cy="883713"/>
          </a:xfrm>
        </p:spPr>
        <p:txBody>
          <a:bodyPr/>
          <a:lstStyle/>
          <a:p>
            <a:r>
              <a:rPr lang="en-US" dirty="0"/>
              <a:t>Allocating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AA6F-1D81-7144-9589-490E2066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02287"/>
            <a:ext cx="10703394" cy="52768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Register allocation as graph coloring: different colors represent different registers</a:t>
            </a:r>
          </a:p>
          <a:p>
            <a:r>
              <a:rPr lang="en-US" dirty="0"/>
              <a:t>Issue: graph coloring is NP-Complete</a:t>
            </a:r>
          </a:p>
          <a:p>
            <a:pPr lvl="1"/>
            <a:r>
              <a:rPr lang="en-US" dirty="0"/>
              <a:t>All known algorithms take exponential time</a:t>
            </a:r>
          </a:p>
          <a:p>
            <a:pPr lvl="1"/>
            <a:r>
              <a:rPr lang="en-US" dirty="0"/>
              <a:t>If have </a:t>
            </a:r>
            <a:r>
              <a:rPr lang="en-US" i="1" dirty="0"/>
              <a:t>N</a:t>
            </a:r>
            <a:r>
              <a:rPr lang="en-US" dirty="0"/>
              <a:t> values and </a:t>
            </a:r>
            <a:r>
              <a:rPr lang="en-US" i="1" dirty="0"/>
              <a:t>k</a:t>
            </a:r>
            <a:r>
              <a:rPr lang="en-US" dirty="0"/>
              <a:t> registers, must try </a:t>
            </a:r>
            <a:r>
              <a:rPr lang="en-US" i="1" dirty="0" err="1"/>
              <a:t>k</a:t>
            </a:r>
            <a:r>
              <a:rPr lang="en-US" i="1" baseline="30000" dirty="0" err="1"/>
              <a:t>N</a:t>
            </a:r>
            <a:r>
              <a:rPr lang="en-US" dirty="0"/>
              <a:t> possible allocations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20 variables, 10 registers, then 10</a:t>
            </a:r>
            <a:r>
              <a:rPr lang="en-US" baseline="30000" dirty="0"/>
              <a:t>20</a:t>
            </a:r>
            <a:r>
              <a:rPr lang="en-US" dirty="0"/>
              <a:t> possibilities!</a:t>
            </a:r>
          </a:p>
          <a:p>
            <a:r>
              <a:rPr lang="en-US" dirty="0"/>
              <a:t>Being NP-Complete means that it shares this exponential time behavior with many other problems</a:t>
            </a:r>
          </a:p>
          <a:p>
            <a:pPr lvl="1"/>
            <a:r>
              <a:rPr lang="en-US" dirty="0"/>
              <a:t>That is, there are a large group of problems that also seem to take exponential time</a:t>
            </a:r>
          </a:p>
          <a:p>
            <a:pPr lvl="1"/>
            <a:r>
              <a:rPr lang="en-US" dirty="0"/>
              <a:t>We do not know if there is a polynomial time solution!</a:t>
            </a:r>
          </a:p>
          <a:p>
            <a:pPr lvl="1"/>
            <a:r>
              <a:rPr lang="en-US" dirty="0"/>
              <a:t>However, people have tried for 50-60 years and haven’t found one yet...</a:t>
            </a:r>
          </a:p>
          <a:p>
            <a:r>
              <a:rPr lang="en-US" dirty="0"/>
              <a:t> Approximate algorithms: see compiler construction textbook</a:t>
            </a:r>
          </a:p>
          <a:p>
            <a:pPr lvl="1"/>
            <a:r>
              <a:rPr lang="en-US" dirty="0"/>
              <a:t>Typically: use up all available registers, then start storing registers on stack as need new ones</a:t>
            </a:r>
          </a:p>
          <a:p>
            <a:pPr lvl="1"/>
            <a:r>
              <a:rPr lang="en-US" dirty="0"/>
              <a:t>See Appel’s book...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6CE5F-175E-D147-9494-5703E3C9A0D7}"/>
              </a:ext>
            </a:extLst>
          </p:cNvPr>
          <p:cNvSpPr txBox="1"/>
          <p:nvPr/>
        </p:nvSpPr>
        <p:spPr>
          <a:xfrm>
            <a:off x="5078926" y="5930150"/>
            <a:ext cx="577626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ready to build full, non-optimizing compiler!</a:t>
            </a:r>
          </a:p>
          <a:p>
            <a:r>
              <a:rPr lang="en-US" dirty="0">
                <a:solidFill>
                  <a:schemeClr val="bg1"/>
                </a:solidFill>
              </a:rPr>
              <a:t>This is left as an exercise...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37FBBA-E66B-BC4F-98B2-CE7891D52061}"/>
              </a:ext>
            </a:extLst>
          </p:cNvPr>
          <p:cNvGrpSpPr/>
          <p:nvPr/>
        </p:nvGrpSpPr>
        <p:grpSpPr>
          <a:xfrm>
            <a:off x="9750743" y="233285"/>
            <a:ext cx="1795146" cy="883713"/>
            <a:chOff x="6726381" y="4959926"/>
            <a:chExt cx="2576943" cy="11360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378A8E3-D152-DA4E-9F98-61C11D587A2E}"/>
                </a:ext>
              </a:extLst>
            </p:cNvPr>
            <p:cNvSpPr/>
            <p:nvPr/>
          </p:nvSpPr>
          <p:spPr>
            <a:xfrm>
              <a:off x="6726381" y="4973781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099688-D240-0940-B1DC-DFCE688AFDEE}"/>
                </a:ext>
              </a:extLst>
            </p:cNvPr>
            <p:cNvSpPr/>
            <p:nvPr/>
          </p:nvSpPr>
          <p:spPr>
            <a:xfrm>
              <a:off x="6726381" y="5902036"/>
              <a:ext cx="207818" cy="19396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456074-856C-5248-8160-99FFDA791910}"/>
                </a:ext>
              </a:extLst>
            </p:cNvPr>
            <p:cNvSpPr/>
            <p:nvPr/>
          </p:nvSpPr>
          <p:spPr>
            <a:xfrm>
              <a:off x="7973290" y="5902036"/>
              <a:ext cx="207818" cy="193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6216FD-E65C-0744-821A-290C77C947A3}"/>
                </a:ext>
              </a:extLst>
            </p:cNvPr>
            <p:cNvSpPr/>
            <p:nvPr/>
          </p:nvSpPr>
          <p:spPr>
            <a:xfrm>
              <a:off x="7962898" y="4959926"/>
              <a:ext cx="207818" cy="19396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195CDD-30FC-644C-BF10-5DDDD153AD51}"/>
                </a:ext>
              </a:extLst>
            </p:cNvPr>
            <p:cNvSpPr/>
            <p:nvPr/>
          </p:nvSpPr>
          <p:spPr>
            <a:xfrm>
              <a:off x="9095506" y="5902036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F86B56-227F-9045-BBD1-B9301D8B6645}"/>
                </a:ext>
              </a:extLst>
            </p:cNvPr>
            <p:cNvSpPr/>
            <p:nvPr/>
          </p:nvSpPr>
          <p:spPr>
            <a:xfrm>
              <a:off x="9095506" y="4959926"/>
              <a:ext cx="207818" cy="193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8D694-6C49-2546-8BDE-1765D93ED9D1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 flipV="1">
              <a:off x="6934199" y="5056908"/>
              <a:ext cx="1028699" cy="1385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3CB83F-4022-FF46-AEB2-3C9737C7E8BB}"/>
                </a:ext>
              </a:extLst>
            </p:cNvPr>
            <p:cNvCxnSpPr>
              <a:cxnSpLocks/>
              <a:stCxn id="10" idx="4"/>
              <a:endCxn id="9" idx="0"/>
            </p:cNvCxnSpPr>
            <p:nvPr/>
          </p:nvCxnSpPr>
          <p:spPr>
            <a:xfrm>
              <a:off x="8066807" y="5153890"/>
              <a:ext cx="10392" cy="74814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7BF2C-BA14-EB4C-962F-305C74722793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8170716" y="5056908"/>
              <a:ext cx="92479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BB4F07-A04C-AD45-83D6-5AAE4BD15C49}"/>
                </a:ext>
              </a:extLst>
            </p:cNvPr>
            <p:cNvCxnSpPr>
              <a:cxnSpLocks/>
              <a:stCxn id="8" idx="7"/>
              <a:endCxn id="10" idx="3"/>
            </p:cNvCxnSpPr>
            <p:nvPr/>
          </p:nvCxnSpPr>
          <p:spPr>
            <a:xfrm flipV="1">
              <a:off x="6903765" y="5125485"/>
              <a:ext cx="1089567" cy="804956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B22630-8343-5943-9EF4-EDA4CBE15C4C}"/>
                </a:ext>
              </a:extLst>
            </p:cNvPr>
            <p:cNvCxnSpPr/>
            <p:nvPr/>
          </p:nvCxnSpPr>
          <p:spPr>
            <a:xfrm flipV="1">
              <a:off x="6934198" y="5992438"/>
              <a:ext cx="1028699" cy="1385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DBAE2D-3CBC-C24A-9A40-8A293670AB68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8181108" y="5999018"/>
              <a:ext cx="91439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19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Compilation: translating code from source form to executable binaries</a:t>
            </a:r>
          </a:p>
          <a:p>
            <a:r>
              <a:rPr lang="en-US" dirty="0"/>
              <a:t>Intermediate representation: easy to generate from parse trees, easy to translate to actual instructions</a:t>
            </a:r>
          </a:p>
          <a:p>
            <a:r>
              <a:rPr lang="en-US" dirty="0"/>
              <a:t>Basic blocks: sequences with no embedded branches</a:t>
            </a:r>
          </a:p>
          <a:p>
            <a:pPr lvl="1"/>
            <a:r>
              <a:rPr lang="en-US" dirty="0"/>
              <a:t>These are important to many optimizations</a:t>
            </a:r>
          </a:p>
          <a:p>
            <a:r>
              <a:rPr lang="en-US" dirty="0"/>
              <a:t>Tiling: fitting instructions to intermediate representation</a:t>
            </a:r>
          </a:p>
          <a:p>
            <a:pPr lvl="1"/>
            <a:r>
              <a:rPr lang="en-US" dirty="0"/>
              <a:t>maximal munch: optimum, but possibly not optimal</a:t>
            </a:r>
          </a:p>
        </p:txBody>
      </p:sp>
    </p:spTree>
    <p:extLst>
      <p:ext uri="{BB962C8B-B14F-4D97-AF65-F5344CB8AC3E}">
        <p14:creationId xmlns:p14="http://schemas.microsoft.com/office/powerpoint/2010/main" val="339903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Compilation: translating code from source form to executable binaries</a:t>
            </a:r>
          </a:p>
          <a:p>
            <a:r>
              <a:rPr lang="en-US" dirty="0"/>
              <a:t>Intermediate representation: easy to generate from parse trees, easy to translate to actual instructions</a:t>
            </a:r>
          </a:p>
          <a:p>
            <a:r>
              <a:rPr lang="en-US" dirty="0"/>
              <a:t>Basic blocks: sequences with no embedded branches</a:t>
            </a:r>
          </a:p>
          <a:p>
            <a:pPr lvl="1"/>
            <a:r>
              <a:rPr lang="en-US" dirty="0"/>
              <a:t>These are important to many optimizations</a:t>
            </a:r>
          </a:p>
          <a:p>
            <a:r>
              <a:rPr lang="en-US" dirty="0"/>
              <a:t>Tiling: fitting instructions to intermediate representation</a:t>
            </a:r>
          </a:p>
          <a:p>
            <a:pPr lvl="1"/>
            <a:r>
              <a:rPr lang="en-US" dirty="0"/>
              <a:t>maximal munch: optimum, but possibly not optimal</a:t>
            </a:r>
          </a:p>
          <a:p>
            <a:r>
              <a:rPr lang="en-US" dirty="0"/>
              <a:t>RISC vs CISC</a:t>
            </a:r>
          </a:p>
          <a:p>
            <a:r>
              <a:rPr lang="en-US" dirty="0"/>
              <a:t>Allocating registers as a form of graph coloring</a:t>
            </a:r>
          </a:p>
        </p:txBody>
      </p:sp>
    </p:spTree>
    <p:extLst>
      <p:ext uri="{BB962C8B-B14F-4D97-AF65-F5344CB8AC3E}">
        <p14:creationId xmlns:p14="http://schemas.microsoft.com/office/powerpoint/2010/main" val="118960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FB1E-4FCA-DA45-82EE-C873B2C1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683002" cy="738999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BFAB8-BEF8-9E4D-AF2F-A830AF08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86" y="1483292"/>
            <a:ext cx="10199272" cy="5209607"/>
          </a:xfrm>
        </p:spPr>
        <p:txBody>
          <a:bodyPr>
            <a:normAutofit/>
          </a:bodyPr>
          <a:lstStyle/>
          <a:p>
            <a:r>
              <a:rPr lang="en-US" dirty="0"/>
              <a:t>Start with code: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 distance(float x1, float y1, float x2, float y2)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x2 – x1;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y2 – y1;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sqrt(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+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Machine needs basic instructions</a:t>
            </a:r>
          </a:p>
          <a:p>
            <a:r>
              <a:rPr lang="en-US" dirty="0"/>
              <a:t>How to get there?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1EF2-4EF5-E14B-B545-066C1C00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33" y="165100"/>
            <a:ext cx="3898900" cy="65278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89A83D-A3E3-2B45-9E09-0916E89FDB3B}"/>
              </a:ext>
            </a:extLst>
          </p:cNvPr>
          <p:cNvCxnSpPr/>
          <p:nvPr/>
        </p:nvCxnSpPr>
        <p:spPr>
          <a:xfrm flipV="1">
            <a:off x="5181600" y="4521200"/>
            <a:ext cx="1905000" cy="13843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133E-E816-754C-B80D-6D23D52E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3814" cy="1400530"/>
          </a:xfrm>
        </p:spPr>
        <p:txBody>
          <a:bodyPr/>
          <a:lstStyle/>
          <a:p>
            <a:r>
              <a:rPr lang="en-US" dirty="0"/>
              <a:t>First step: decomposing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D1B1-9138-0A46-A058-58E78B24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3" y="1421468"/>
            <a:ext cx="5054602" cy="477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distance(float x1, float y1,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float x2, float y2)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x2 – x1;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y2 – y1;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sqrt(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delta_x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+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delta_y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/>
          </a:p>
          <a:p>
            <a:r>
              <a:rPr lang="en-US" dirty="0"/>
              <a:t>That is: generating a </a:t>
            </a:r>
            <a:r>
              <a:rPr lang="en-US" i="1" dirty="0"/>
              <a:t>parse tree</a:t>
            </a:r>
          </a:p>
          <a:p>
            <a:r>
              <a:rPr lang="en-US" dirty="0"/>
              <a:t>Code structure, syntax errors</a:t>
            </a:r>
          </a:p>
          <a:p>
            <a:r>
              <a:rPr lang="en-US" dirty="0"/>
              <a:t>But then what?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8F47E-2441-7844-9B3B-76E9BD29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1245747"/>
            <a:ext cx="6502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135" y="277906"/>
            <a:ext cx="6292571" cy="1913964"/>
          </a:xfrm>
        </p:spPr>
        <p:txBody>
          <a:bodyPr/>
          <a:lstStyle/>
          <a:p>
            <a:r>
              <a:rPr lang="en-US" dirty="0"/>
              <a:t>Architecture of a Compiler: Front 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E0D72-CC32-B542-B5A9-47AE4BAB73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030288" y="277906"/>
          <a:ext cx="12558899" cy="64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624-940E-9F49-9B19-170099CFD906}"/>
              </a:ext>
            </a:extLst>
          </p:cNvPr>
          <p:cNvSpPr txBox="1"/>
          <p:nvPr/>
        </p:nvSpPr>
        <p:spPr>
          <a:xfrm>
            <a:off x="6991349" y="1981200"/>
            <a:ext cx="453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Lexical analysis: typically regular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Syntactic analysis: CFGs</a:t>
            </a:r>
          </a:p>
          <a:p>
            <a:endParaRPr lang="en-US" dirty="0"/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09882ACE-3F0F-4CCA-A078-DA8960565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85" y="-5576"/>
            <a:ext cx="9144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775C0AC3-9149-4943-8E9E-4A725639B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6949" y="4979019"/>
            <a:ext cx="914400" cy="9144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3B997147-671E-4302-9508-C6888880A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8302" y="1649506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99D58A2-D465-41EC-950E-59A2FC7DB400}"/>
              </a:ext>
            </a:extLst>
          </p:cNvPr>
          <p:cNvSpPr/>
          <p:nvPr/>
        </p:nvSpPr>
        <p:spPr>
          <a:xfrm>
            <a:off x="8051180" y="3491753"/>
            <a:ext cx="1694986" cy="612648"/>
          </a:xfrm>
          <a:prstGeom prst="wedgeRoundRectCallout">
            <a:avLst>
              <a:gd name="adj1" fmla="val -144517"/>
              <a:gd name="adj2" fmla="val 57039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 2040</a:t>
            </a:r>
          </a:p>
        </p:txBody>
      </p:sp>
    </p:spTree>
    <p:extLst>
      <p:ext uri="{BB962C8B-B14F-4D97-AF65-F5344CB8AC3E}">
        <p14:creationId xmlns:p14="http://schemas.microsoft.com/office/powerpoint/2010/main" val="38452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135" y="277906"/>
            <a:ext cx="6292571" cy="1913964"/>
          </a:xfrm>
        </p:spPr>
        <p:txBody>
          <a:bodyPr/>
          <a:lstStyle/>
          <a:p>
            <a:r>
              <a:rPr lang="en-US" dirty="0"/>
              <a:t>Architecture of a Compiler: Back 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E0D72-CC32-B542-B5A9-47AE4BAB7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16882"/>
              </p:ext>
            </p:extLst>
          </p:nvPr>
        </p:nvGraphicFramePr>
        <p:xfrm>
          <a:off x="-869867" y="215153"/>
          <a:ext cx="12558899" cy="64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01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045F-1317-4F2F-AC23-4D1B1D59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parse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B7B7-3427-491C-81F4-E5BF4EFC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ANTLR solutions: process each element as it is reduced (popped from the stack and replaced by a nonterminal)</a:t>
            </a:r>
          </a:p>
          <a:p>
            <a:pPr lvl="1"/>
            <a:r>
              <a:rPr lang="en-US" dirty="0"/>
              <a:t>This doesn’t scale: large amounts of code in the ANTLR file</a:t>
            </a:r>
          </a:p>
          <a:p>
            <a:r>
              <a:rPr lang="en-US" dirty="0"/>
              <a:t>Better solution: use parse trees</a:t>
            </a:r>
          </a:p>
          <a:p>
            <a:pPr lvl="1"/>
            <a:r>
              <a:rPr lang="en-US" dirty="0"/>
              <a:t>Create a tree representing the program</a:t>
            </a:r>
          </a:p>
          <a:p>
            <a:pPr lvl="1"/>
            <a:r>
              <a:rPr lang="en-US" dirty="0"/>
              <a:t>Build visitors (the design pattern) to process it</a:t>
            </a:r>
          </a:p>
          <a:p>
            <a:r>
              <a:rPr lang="en-US" dirty="0"/>
              <a:t>Visitor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DADC9-B3C5-46CA-985A-8ACF7D0BA3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7423" y="4535394"/>
            <a:ext cx="3662098" cy="214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1B56-6F96-47D4-8624-0931795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CB75-DB16-459A-B681-9B46CB1D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95" y="1449230"/>
            <a:ext cx="6422095" cy="5519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Added methods to support various inquiries:</a:t>
            </a:r>
          </a:p>
          <a:p>
            <a:pPr lvl="1"/>
            <a:r>
              <a:rPr lang="en-US" dirty="0"/>
              <a:t>area: compute area of graphic - reasonably general-purpose, though there are lots of ways to compute this</a:t>
            </a:r>
          </a:p>
          <a:p>
            <a:pPr lvl="1"/>
            <a:r>
              <a:rPr lang="en-US" dirty="0" err="1"/>
              <a:t>all_colors</a:t>
            </a:r>
            <a:r>
              <a:rPr lang="en-US" dirty="0"/>
              <a:t>: return set of colors in image - somewhat specialized</a:t>
            </a:r>
          </a:p>
          <a:p>
            <a:pPr lvl="1"/>
            <a:r>
              <a:rPr lang="en-US" dirty="0" err="1"/>
              <a:t>saysHello</a:t>
            </a:r>
            <a:r>
              <a:rPr lang="en-US" dirty="0"/>
              <a:t>: does picture contain the text "Hello" - very specific to a problem </a:t>
            </a:r>
          </a:p>
          <a:p>
            <a:r>
              <a:rPr lang="en-US" dirty="0"/>
              <a:t>Issue: adding these methods makes a class very specific to a particular problem</a:t>
            </a:r>
          </a:p>
          <a:p>
            <a:r>
              <a:rPr lang="en-US" dirty="0"/>
              <a:t>Needed: a way to process all items in hierarchy without having to add methods to those items</a:t>
            </a:r>
          </a:p>
          <a:p>
            <a:r>
              <a:rPr lang="en-US" dirty="0"/>
              <a:t>Solution: set up a visitor designed to visit each sort of item (but do nothing for each):</a:t>
            </a:r>
          </a:p>
          <a:p>
            <a:r>
              <a:rPr lang="en-US" dirty="0"/>
              <a:t>Line::accept(</a:t>
            </a:r>
            <a:r>
              <a:rPr lang="en-US" dirty="0" err="1"/>
              <a:t>GraphicVisitor</a:t>
            </a:r>
            <a:r>
              <a:rPr lang="en-US" dirty="0"/>
              <a:t> *</a:t>
            </a:r>
            <a:r>
              <a:rPr lang="en-US" dirty="0" err="1"/>
              <a:t>gv</a:t>
            </a:r>
            <a:r>
              <a:rPr lang="en-US" dirty="0"/>
              <a:t>) { </a:t>
            </a:r>
            <a:r>
              <a:rPr lang="en-US" dirty="0" err="1"/>
              <a:t>gv</a:t>
            </a:r>
            <a:r>
              <a:rPr lang="en-US" dirty="0"/>
              <a:t>-&gt;visit(*this); }</a:t>
            </a:r>
          </a:p>
          <a:p>
            <a:r>
              <a:rPr lang="en-US" dirty="0"/>
              <a:t>Picture::accept(</a:t>
            </a:r>
            <a:r>
              <a:rPr lang="en-US" dirty="0" err="1"/>
              <a:t>GrpahicVisitor</a:t>
            </a:r>
            <a:r>
              <a:rPr lang="en-US" dirty="0"/>
              <a:t> *</a:t>
            </a:r>
            <a:r>
              <a:rPr lang="en-US" dirty="0" err="1"/>
              <a:t>gv</a:t>
            </a:r>
            <a:r>
              <a:rPr lang="en-US" dirty="0"/>
              <a:t>) { </a:t>
            </a:r>
          </a:p>
          <a:p>
            <a:pPr marL="1371600" lvl="3" indent="0">
              <a:buNone/>
            </a:pPr>
            <a:r>
              <a:rPr lang="en-US" dirty="0"/>
              <a:t>				</a:t>
            </a:r>
            <a:r>
              <a:rPr lang="en-US" dirty="0" err="1"/>
              <a:t>gv</a:t>
            </a:r>
            <a:r>
              <a:rPr lang="en-US" dirty="0"/>
              <a:t>-&gt;visit(*this);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for(c in children) </a:t>
            </a:r>
            <a:r>
              <a:rPr lang="en-US" dirty="0" err="1"/>
              <a:t>c.apply</a:t>
            </a:r>
            <a:r>
              <a:rPr lang="en-US" dirty="0"/>
              <a:t>(</a:t>
            </a:r>
            <a:r>
              <a:rPr lang="en-US" dirty="0" err="1"/>
              <a:t>gv</a:t>
            </a:r>
            <a:r>
              <a:rPr lang="en-US" dirty="0"/>
              <a:t>); 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D707D-2144-4613-BB41-28EF9886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14" y="357468"/>
            <a:ext cx="4714875" cy="339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FF3C5C-680A-4106-BC27-E51D4EDC4FAA}"/>
              </a:ext>
            </a:extLst>
          </p:cNvPr>
          <p:cNvSpPr txBox="1"/>
          <p:nvPr/>
        </p:nvSpPr>
        <p:spPr>
          <a:xfrm>
            <a:off x="7052442" y="4056993"/>
            <a:ext cx="41713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</a:t>
            </a:r>
            <a:r>
              <a:rPr lang="en-US" dirty="0" err="1"/>
              <a:t>GraphicVisitor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public:</a:t>
            </a:r>
          </a:p>
          <a:p>
            <a:r>
              <a:rPr lang="en-US" dirty="0"/>
              <a:t>       virtual void visit(Line      &amp;) { }</a:t>
            </a:r>
          </a:p>
          <a:p>
            <a:r>
              <a:rPr lang="en-US" dirty="0"/>
              <a:t>       virtual void visit(Rectangle &amp;) { }</a:t>
            </a:r>
          </a:p>
          <a:p>
            <a:r>
              <a:rPr lang="en-US" dirty="0"/>
              <a:t>       virtual void visit(Text      &amp;) { }</a:t>
            </a:r>
          </a:p>
          <a:p>
            <a:r>
              <a:rPr lang="en-US" dirty="0"/>
              <a:t>       virtual void visit(Picture   &amp;) {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326F7-A4CB-4FA2-B306-8690E238AAFB}"/>
              </a:ext>
            </a:extLst>
          </p:cNvPr>
          <p:cNvSpPr txBox="1"/>
          <p:nvPr/>
        </p:nvSpPr>
        <p:spPr>
          <a:xfrm>
            <a:off x="2701159" y="2828835"/>
            <a:ext cx="8201284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Visiting parse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Tree nodes: expressions, statements,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Visit operations: type checkers, code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Win: visitors separated from the parsing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machine architecture? Just update the visitor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Preferred use of ANTLR: write visitors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parse creates an internal tree, use visitor to process this tree</a:t>
            </a:r>
          </a:p>
        </p:txBody>
      </p:sp>
    </p:spTree>
    <p:extLst>
      <p:ext uri="{BB962C8B-B14F-4D97-AF65-F5344CB8AC3E}">
        <p14:creationId xmlns:p14="http://schemas.microsoft.com/office/powerpoint/2010/main" val="32041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24B9-CA89-7349-9C8B-F2F51A3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r>
              <a:rPr lang="en-US" dirty="0"/>
              <a:t>Generating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363E-70E2-9E4A-83D4-29C15139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6431"/>
            <a:ext cx="8946541" cy="4911968"/>
          </a:xfrm>
        </p:spPr>
        <p:txBody>
          <a:bodyPr/>
          <a:lstStyle/>
          <a:p>
            <a:r>
              <a:rPr lang="en-US" dirty="0"/>
              <a:t>Basic issues</a:t>
            </a:r>
          </a:p>
          <a:p>
            <a:pPr lvl="1"/>
            <a:r>
              <a:rPr lang="en-US" dirty="0"/>
              <a:t>Create an intermediate language to avoid being too processor-specific too quickly</a:t>
            </a:r>
          </a:p>
          <a:p>
            <a:pPr lvl="1"/>
            <a:r>
              <a:rPr lang="en-US" dirty="0"/>
              <a:t>Must translate the tree generated by the parser into an instruction sequence</a:t>
            </a:r>
          </a:p>
          <a:p>
            <a:pPr lvl="1"/>
            <a:r>
              <a:rPr lang="en-US" dirty="0"/>
              <a:t>Will start by translating it to a simpler tree with core instructions</a:t>
            </a:r>
          </a:p>
          <a:p>
            <a:pPr lvl="1"/>
            <a:r>
              <a:rPr lang="en-US" dirty="0"/>
              <a:t>Will manipulate these into a </a:t>
            </a:r>
            <a:r>
              <a:rPr lang="en-US" i="1" dirty="0"/>
              <a:t>canonical</a:t>
            </a:r>
            <a:r>
              <a:rPr lang="en-US" dirty="0"/>
              <a:t> form</a:t>
            </a:r>
          </a:p>
          <a:p>
            <a:pPr lvl="2"/>
            <a:r>
              <a:rPr lang="en-US" dirty="0"/>
              <a:t>That is, a form in which each expression corresponds to a unique form</a:t>
            </a:r>
          </a:p>
          <a:p>
            <a:pPr lvl="1"/>
            <a:r>
              <a:rPr lang="en-US" dirty="0"/>
              <a:t>Will use tiling to map this tree into an instruction sequence</a:t>
            </a:r>
          </a:p>
          <a:p>
            <a:pPr lvl="1"/>
            <a:r>
              <a:rPr lang="en-US" dirty="0"/>
              <a:t>Will determine how to maximize registers</a:t>
            </a:r>
          </a:p>
          <a:p>
            <a:pPr lvl="1"/>
            <a:r>
              <a:rPr lang="en-US" dirty="0"/>
              <a:t>Last: optimizations</a:t>
            </a:r>
          </a:p>
          <a:p>
            <a:pPr lvl="1"/>
            <a:r>
              <a:rPr lang="en-US" dirty="0"/>
              <a:t>Material based on </a:t>
            </a:r>
            <a:r>
              <a:rPr lang="en-US" i="1" dirty="0"/>
              <a:t>modern compiler implementation in Java</a:t>
            </a:r>
          </a:p>
          <a:p>
            <a:pPr lvl="2"/>
            <a:r>
              <a:rPr lang="en-US" dirty="0"/>
              <a:t>Andrew Appel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20859-A26B-A34D-B813-3D182BF2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81" y="3060786"/>
            <a:ext cx="2553613" cy="33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2638</TotalTime>
  <Words>2681</Words>
  <Application>Microsoft Office PowerPoint</Application>
  <PresentationFormat>Widescreen</PresentationFormat>
  <Paragraphs>386</Paragraphs>
  <Slides>22</Slides>
  <Notes>11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Consolas</vt:lpstr>
      <vt:lpstr>Wingdings 3</vt:lpstr>
      <vt:lpstr>Ion</vt:lpstr>
      <vt:lpstr>CS 3040</vt:lpstr>
      <vt:lpstr>What is my experience</vt:lpstr>
      <vt:lpstr>The Problem</vt:lpstr>
      <vt:lpstr>First step: decomposing the program</vt:lpstr>
      <vt:lpstr>Architecture of a Compiler: Front End</vt:lpstr>
      <vt:lpstr>Architecture of a Compiler: Back End</vt:lpstr>
      <vt:lpstr>What happens after parse code?</vt:lpstr>
      <vt:lpstr>Visiting graphics</vt:lpstr>
      <vt:lpstr>Generating code</vt:lpstr>
      <vt:lpstr>Intermediate Representation</vt:lpstr>
      <vt:lpstr>Examples</vt:lpstr>
      <vt:lpstr>Basic Blocks</vt:lpstr>
      <vt:lpstr>Generating Machine Code</vt:lpstr>
      <vt:lpstr>Sample tiles</vt:lpstr>
      <vt:lpstr>Tiling code fragments</vt:lpstr>
      <vt:lpstr>Tiling code fragments</vt:lpstr>
      <vt:lpstr>Actual Instruction Sets</vt:lpstr>
      <vt:lpstr>Allocating Registers</vt:lpstr>
      <vt:lpstr>Allocating Registers</vt:lpstr>
      <vt:lpstr>Allocating Registers</vt:lpstr>
      <vt:lpstr>Review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130</cp:revision>
  <dcterms:created xsi:type="dcterms:W3CDTF">2019-08-24T17:23:26Z</dcterms:created>
  <dcterms:modified xsi:type="dcterms:W3CDTF">2022-11-10T16:54:17Z</dcterms:modified>
</cp:coreProperties>
</file>