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sldIdLst>
    <p:sldId id="256" r:id="rId2"/>
    <p:sldId id="288" r:id="rId3"/>
    <p:sldId id="276" r:id="rId4"/>
    <p:sldId id="277" r:id="rId5"/>
    <p:sldId id="278" r:id="rId6"/>
    <p:sldId id="279" r:id="rId7"/>
    <p:sldId id="280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81" r:id="rId16"/>
    <p:sldId id="282" r:id="rId17"/>
    <p:sldId id="284" r:id="rId18"/>
    <p:sldId id="283" r:id="rId19"/>
    <p:sldId id="285" r:id="rId20"/>
    <p:sldId id="286" r:id="rId21"/>
    <p:sldId id="28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2"/>
    <p:restoredTop sz="94578"/>
  </p:normalViewPr>
  <p:slideViewPr>
    <p:cSldViewPr snapToGrid="0" snapToObjects="1">
      <p:cViewPr varScale="1">
        <p:scale>
          <a:sx n="70" d="100"/>
          <a:sy n="70" d="100"/>
        </p:scale>
        <p:origin x="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4D046-1080-E741-AC3B-BFF2A50DC05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0ABF-810F-7847-BA46-F60F24183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0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Conclusion: Paradigm may not be useful as a single classifier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9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Eg</a:t>
            </a:r>
            <a:r>
              <a:rPr lang="en-US" dirty="0"/>
              <a:t>: SQL, ANT configuration, JavaScript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8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Definitions split: sourced from the online Miriam-Webster dictionary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96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86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00ABF-810F-7847-BA46-F60F24183E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92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6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4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155885-E235-9745-B873-3E2DA346069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1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y.io/api/textcategorizer" TargetMode="External"/><Relationship Id="rId2" Type="http://schemas.openxmlformats.org/officeDocument/2006/relationships/hyperlink" Target="https://spacy.i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2E64-AF80-7442-9B69-60E1B637E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3040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4E7C-A228-0A43-9377-0EE82B1DC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Programming Languages &amp; Translators</a:t>
            </a:r>
          </a:p>
          <a:p>
            <a:r>
              <a:rPr lang="en-US" dirty="0"/>
              <a:t>Note 17: Overview												Ch.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CE51D0-CEC3-1D4E-A9FC-EE69554576BB}"/>
              </a:ext>
            </a:extLst>
          </p:cNvPr>
          <p:cNvSpPr txBox="1"/>
          <p:nvPr/>
        </p:nvSpPr>
        <p:spPr>
          <a:xfrm>
            <a:off x="10546998" y="6581001"/>
            <a:ext cx="1645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Robert Hasker</a:t>
            </a:r>
            <a:r>
              <a:rPr lang="en-US" sz="1200"/>
              <a:t>, 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271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By Generality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24866"/>
            <a:ext cx="8946541" cy="3623533"/>
          </a:xfrm>
        </p:spPr>
        <p:txBody>
          <a:bodyPr/>
          <a:lstStyle/>
          <a:p>
            <a:r>
              <a:rPr lang="en-US" dirty="0"/>
              <a:t>General-purpose language vs. specialized languages</a:t>
            </a:r>
          </a:p>
          <a:p>
            <a:r>
              <a:rPr lang="en-US" i="1" dirty="0"/>
              <a:t>Name specialized languages</a:t>
            </a:r>
          </a:p>
          <a:p>
            <a:pPr lvl="1"/>
            <a:r>
              <a:rPr lang="en-US" i="1" dirty="0"/>
              <a:t>SQL, JavaScript, ANTLR, PHP</a:t>
            </a:r>
          </a:p>
          <a:p>
            <a:pPr lvl="1"/>
            <a:r>
              <a:rPr lang="en-US" i="1" dirty="0"/>
              <a:t>Especially build tools: ANT configuration, </a:t>
            </a:r>
            <a:r>
              <a:rPr lang="en-US" i="1" dirty="0" err="1"/>
              <a:t>Makefile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/>
          <a:lstStyle/>
          <a:p>
            <a:r>
              <a:rPr lang="en-US" dirty="0"/>
              <a:t>String language: also known as textual language: code elements are nothing more than strings</a:t>
            </a:r>
          </a:p>
          <a:p>
            <a:pPr lvl="1"/>
            <a:r>
              <a:rPr lang="en-US" dirty="0"/>
              <a:t>Common for theoretical languages</a:t>
            </a:r>
          </a:p>
          <a:p>
            <a:pPr lvl="1"/>
            <a:r>
              <a:rPr lang="en-US" dirty="0"/>
              <a:t>Unix shells: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5 </a:t>
            </a:r>
            <a:r>
              <a:rPr lang="en-US" dirty="0"/>
              <a:t>is usually treated as setting x to the </a:t>
            </a:r>
            <a:r>
              <a:rPr lang="en-US" i="1" dirty="0"/>
              <a:t>string</a:t>
            </a:r>
            <a:r>
              <a:rPr lang="en-US" dirty="0"/>
              <a:t> 5</a:t>
            </a:r>
          </a:p>
          <a:p>
            <a:r>
              <a:rPr lang="en-US" dirty="0"/>
              <a:t>Tree Language</a:t>
            </a:r>
          </a:p>
          <a:p>
            <a:pPr lvl="1"/>
            <a:r>
              <a:rPr lang="en-US" dirty="0"/>
              <a:t>Markdown, XML, JSON: elements reviewed and edited as trees</a:t>
            </a:r>
          </a:p>
          <a:p>
            <a:r>
              <a:rPr lang="en-US" dirty="0"/>
              <a:t>Graph Language</a:t>
            </a:r>
          </a:p>
          <a:p>
            <a:pPr lvl="1"/>
            <a:r>
              <a:rPr lang="en-US" dirty="0"/>
              <a:t>Program represented as a graph to traverse</a:t>
            </a:r>
          </a:p>
        </p:txBody>
      </p:sp>
    </p:spTree>
    <p:extLst>
      <p:ext uri="{BB962C8B-B14F-4D97-AF65-F5344CB8AC3E}">
        <p14:creationId xmlns:p14="http://schemas.microsoft.com/office/powerpoint/2010/main" val="156139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32646"/>
            <a:ext cx="9477602" cy="424682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(standard) Text languages</a:t>
            </a:r>
          </a:p>
          <a:p>
            <a:r>
              <a:rPr lang="en-US" sz="2400" dirty="0"/>
              <a:t>Markup Language: HTML, XML: used to capture structured data</a:t>
            </a:r>
          </a:p>
          <a:p>
            <a:r>
              <a:rPr lang="en-US" sz="2400" dirty="0"/>
              <a:t>Special character sets: APL</a:t>
            </a:r>
          </a:p>
          <a:p>
            <a:endParaRPr lang="en-US" sz="2400" dirty="0"/>
          </a:p>
          <a:p>
            <a:r>
              <a:rPr lang="en-US" sz="2400" dirty="0"/>
              <a:t>Visual (graphical) language: Piet, other languages based on visual notation</a:t>
            </a:r>
          </a:p>
          <a:p>
            <a:pPr lvl="1"/>
            <a:r>
              <a:rPr lang="en-US" sz="2000" dirty="0"/>
              <a:t>Very popular as research projects in the 80s and 90s</a:t>
            </a:r>
          </a:p>
          <a:p>
            <a:pPr lvl="1"/>
            <a:r>
              <a:rPr lang="en-US" sz="2000" dirty="0"/>
              <a:t>Used for constructing programs in Lego Mindstorms</a:t>
            </a:r>
          </a:p>
          <a:p>
            <a:pPr lvl="1"/>
            <a:r>
              <a:rPr lang="en-US" sz="2000" dirty="0"/>
              <a:t>None ever gained wide acceptance (for general programming) outside of specific domains such as circuit design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185896-1A75-B64A-861A-480A2627C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113" y="299046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19B017-5285-0D4B-859F-C568F97432FF}"/>
              </a:ext>
            </a:extLst>
          </p:cNvPr>
          <p:cNvSpPr txBox="1"/>
          <p:nvPr/>
        </p:nvSpPr>
        <p:spPr>
          <a:xfrm>
            <a:off x="8986567" y="2463412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Piet program to print “Piet”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E794A94A-E67F-2DE5-33DC-5A65FE06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2264" y="3844282"/>
            <a:ext cx="8458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008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Degree of </a:t>
            </a:r>
            <a:r>
              <a:rPr lang="en-US" dirty="0" err="1"/>
              <a:t>Declarativeness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65387"/>
            <a:ext cx="8946541" cy="386020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Goal: focus on what is computed, not how</a:t>
            </a:r>
          </a:p>
          <a:p>
            <a:r>
              <a:rPr lang="en-US" sz="2400" dirty="0"/>
              <a:t>Imperative: sequence of actions, no declaration</a:t>
            </a:r>
          </a:p>
          <a:p>
            <a:r>
              <a:rPr lang="en-US" sz="2400" dirty="0"/>
              <a:t>Functional: function defines what is computed, compiler determines how to do it efficiently</a:t>
            </a:r>
          </a:p>
          <a:p>
            <a:r>
              <a:rPr lang="en-US" sz="2400" dirty="0"/>
              <a:t>Rule-based: program is a collection of logic rules with inference</a:t>
            </a:r>
          </a:p>
          <a:p>
            <a:r>
              <a:rPr lang="en-US" sz="2400" dirty="0"/>
              <a:t>Constraint-based language: program is a set of constraints, runtime attempts to satisfy them all</a:t>
            </a:r>
          </a:p>
          <a:p>
            <a:pPr lvl="1"/>
            <a:r>
              <a:rPr lang="en-US" sz="2000" dirty="0"/>
              <a:t>Can lead to very efficient solutions</a:t>
            </a:r>
          </a:p>
        </p:txBody>
      </p:sp>
    </p:spTree>
    <p:extLst>
      <p:ext uri="{BB962C8B-B14F-4D97-AF65-F5344CB8AC3E}">
        <p14:creationId xmlns:p14="http://schemas.microsoft.com/office/powerpoint/2010/main" val="207841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Language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Elements of every language</a:t>
            </a:r>
          </a:p>
          <a:p>
            <a:r>
              <a:rPr lang="en-US" dirty="0"/>
              <a:t>Syntax:</a:t>
            </a:r>
          </a:p>
          <a:p>
            <a:pPr lvl="1"/>
            <a:r>
              <a:rPr lang="en-US" dirty="0"/>
              <a:t>What makes a program legal</a:t>
            </a:r>
          </a:p>
          <a:p>
            <a:pPr lvl="1"/>
            <a:r>
              <a:rPr lang="en-US" dirty="0"/>
              <a:t>Structure, elements</a:t>
            </a:r>
          </a:p>
          <a:p>
            <a:r>
              <a:rPr lang="en-US" dirty="0"/>
              <a:t>Semantics</a:t>
            </a:r>
          </a:p>
          <a:p>
            <a:pPr lvl="1"/>
            <a:r>
              <a:rPr lang="en-US" dirty="0"/>
              <a:t>Mapping from </a:t>
            </a:r>
            <a:r>
              <a:rPr lang="en-US" dirty="0" err="1"/>
              <a:t>syntatic</a:t>
            </a:r>
            <a:r>
              <a:rPr lang="en-US" dirty="0"/>
              <a:t> domains (numbers, statements, expressions) to suitable meanings (mathematical values, textual strings)</a:t>
            </a:r>
          </a:p>
          <a:p>
            <a:r>
              <a:rPr lang="en-US" dirty="0"/>
              <a:t>Pragmatics: purpose of language concepts, recommendations for usage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pointers vs. arrays in C and C++</a:t>
            </a:r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Tools to catch errors</a:t>
            </a:r>
          </a:p>
          <a:p>
            <a:pPr lvl="1"/>
            <a:r>
              <a:rPr lang="en-US" dirty="0"/>
              <a:t>Ultimately: documentation about what sorts of values are processed</a:t>
            </a:r>
          </a:p>
        </p:txBody>
      </p:sp>
    </p:spTree>
    <p:extLst>
      <p:ext uri="{BB962C8B-B14F-4D97-AF65-F5344CB8AC3E}">
        <p14:creationId xmlns:p14="http://schemas.microsoft.com/office/powerpoint/2010/main" val="3787633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1985-9671-3C49-8F11-E0B8CCFA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D1572-F6BB-E949-92E7-998E2A59B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of different programming languages</a:t>
            </a:r>
          </a:p>
          <a:p>
            <a:r>
              <a:rPr lang="en-US" dirty="0"/>
              <a:t>Classifying languages by...</a:t>
            </a:r>
          </a:p>
          <a:p>
            <a:pPr lvl="1"/>
            <a:r>
              <a:rPr lang="en-US" dirty="0"/>
              <a:t>paradigm: imperative, functional, OO, logic</a:t>
            </a:r>
          </a:p>
          <a:p>
            <a:pPr lvl="1"/>
            <a:r>
              <a:rPr lang="en-US" dirty="0"/>
              <a:t>Type system</a:t>
            </a:r>
          </a:p>
          <a:p>
            <a:pPr lvl="1"/>
            <a:r>
              <a:rPr lang="en-US" dirty="0"/>
              <a:t>Purpose – ad-hoc</a:t>
            </a:r>
          </a:p>
          <a:p>
            <a:pPr lvl="1"/>
            <a:r>
              <a:rPr lang="en-US" dirty="0"/>
              <a:t>Generality</a:t>
            </a:r>
          </a:p>
          <a:p>
            <a:pPr lvl="1"/>
            <a:r>
              <a:rPr lang="en-US" dirty="0"/>
              <a:t>Representation</a:t>
            </a:r>
          </a:p>
          <a:p>
            <a:pPr lvl="1"/>
            <a:r>
              <a:rPr lang="en-US" dirty="0" err="1"/>
              <a:t>Declarativeness</a:t>
            </a:r>
            <a:endParaRPr lang="en-US" dirty="0"/>
          </a:p>
          <a:p>
            <a:r>
              <a:rPr lang="en-US" dirty="0"/>
              <a:t>Elements of every language: syntax, semantics, pragmatics, types</a:t>
            </a:r>
          </a:p>
        </p:txBody>
      </p:sp>
    </p:spTree>
    <p:extLst>
      <p:ext uri="{BB962C8B-B14F-4D97-AF65-F5344CB8AC3E}">
        <p14:creationId xmlns:p14="http://schemas.microsoft.com/office/powerpoint/2010/main" val="303491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Language Processing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611" y="1694330"/>
            <a:ext cx="8946541" cy="4710952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What are “natural languages”?</a:t>
            </a:r>
          </a:p>
          <a:p>
            <a:pPr lvl="1"/>
            <a:r>
              <a:rPr lang="en-US" sz="2200" dirty="0"/>
              <a:t>Examples: French, English, Mandarin, ...etc...</a:t>
            </a:r>
          </a:p>
          <a:p>
            <a:r>
              <a:rPr lang="en-US" sz="2600" dirty="0"/>
              <a:t>What are some of the challenges?</a:t>
            </a:r>
          </a:p>
          <a:p>
            <a:r>
              <a:rPr lang="en-US" sz="2600" dirty="0"/>
              <a:t>Consider the following random sentence	</a:t>
            </a:r>
          </a:p>
          <a:p>
            <a:pPr lvl="1"/>
            <a:r>
              <a:rPr lang="en-US" sz="2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Sally and Tom split the ice cream sandwich she bought.</a:t>
            </a:r>
          </a:p>
          <a:p>
            <a:r>
              <a:rPr lang="en-US" sz="2600" dirty="0"/>
              <a:t>Which definition of split?</a:t>
            </a:r>
          </a:p>
          <a:p>
            <a:pPr lvl="1"/>
            <a:r>
              <a:rPr lang="en-US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Divide lengthwise usually along a grain or seam by layers</a:t>
            </a:r>
          </a:p>
          <a:p>
            <a:pPr lvl="1"/>
            <a:r>
              <a:rPr lang="en-US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Tear or rend apart</a:t>
            </a:r>
          </a:p>
          <a:p>
            <a:pPr lvl="2"/>
            <a:r>
              <a:rPr lang="en-US" sz="19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Atomic fission</a:t>
            </a:r>
          </a:p>
          <a:p>
            <a:pPr lvl="1"/>
            <a:r>
              <a:rPr lang="en-US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Divide into portions</a:t>
            </a:r>
          </a:p>
          <a:p>
            <a:pPr lvl="1"/>
            <a:r>
              <a:rPr lang="en-US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Separate the parts of a whole by interposing something</a:t>
            </a:r>
          </a:p>
          <a:p>
            <a:pPr lvl="1"/>
            <a:r>
              <a:rPr lang="en-US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Leave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F4AD4-DAC8-6F41-9FC0-5743FB4C5741}"/>
              </a:ext>
            </a:extLst>
          </p:cNvPr>
          <p:cNvSpPr txBox="1"/>
          <p:nvPr/>
        </p:nvSpPr>
        <p:spPr>
          <a:xfrm>
            <a:off x="8625054" y="4774066"/>
            <a:ext cx="3190427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 bought what?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Why don’t we have problems with this?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do we imagine is the context?</a:t>
            </a:r>
          </a:p>
        </p:txBody>
      </p:sp>
    </p:spTree>
    <p:extLst>
      <p:ext uri="{BB962C8B-B14F-4D97-AF65-F5344CB8AC3E}">
        <p14:creationId xmlns:p14="http://schemas.microsoft.com/office/powerpoint/2010/main" val="96879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E197B-98AB-DF44-8872-F563C4AC1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0270"/>
          </a:xfrm>
        </p:spPr>
        <p:txBody>
          <a:bodyPr/>
          <a:lstStyle/>
          <a:p>
            <a:r>
              <a:rPr lang="en-US" dirty="0"/>
              <a:t>Breaking down NLP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A007F-FC78-3040-9C16-B500380BE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331259"/>
            <a:ext cx="9994013" cy="507402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Morphology</a:t>
            </a:r>
            <a:r>
              <a:rPr lang="en-US" dirty="0"/>
              <a:t>: identifying meanings at the sub-word level</a:t>
            </a:r>
          </a:p>
          <a:p>
            <a:pPr lvl="1"/>
            <a:r>
              <a:rPr lang="en-US" dirty="0"/>
              <a:t>Not very relevant to English where we don’t use this a lot</a:t>
            </a:r>
          </a:p>
          <a:p>
            <a:pPr lvl="1"/>
            <a:r>
              <a:rPr lang="en-US" dirty="0"/>
              <a:t>Very relevant for some languages where words can have thousands of forms</a:t>
            </a:r>
          </a:p>
          <a:p>
            <a:pPr lvl="1"/>
            <a:r>
              <a:rPr lang="en-US" dirty="0"/>
              <a:t>An English example: dishwasher</a:t>
            </a:r>
          </a:p>
          <a:p>
            <a:r>
              <a:rPr lang="en-US" dirty="0"/>
              <a:t>Related morphological concepts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stemming</a:t>
            </a:r>
            <a:r>
              <a:rPr lang="en-US" dirty="0"/>
              <a:t>: determining the root word for plurals, etc. (dogs =&gt; dog)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part-of-speech tagging</a:t>
            </a:r>
            <a:r>
              <a:rPr lang="en-US" dirty="0"/>
              <a:t>: identifying whether a word is a noun, verb, etc.</a:t>
            </a:r>
          </a:p>
          <a:p>
            <a:pPr lvl="2"/>
            <a:r>
              <a:rPr lang="en-US" dirty="0"/>
              <a:t>Many English words can sit in multiple locations: I planed the plane.</a:t>
            </a:r>
          </a:p>
          <a:p>
            <a:pPr lvl="2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Garden path sentences</a:t>
            </a:r>
            <a:r>
              <a:rPr lang="en-US" dirty="0"/>
              <a:t>: ”The old man the boat”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Syntactic</a:t>
            </a:r>
            <a:r>
              <a:rPr lang="en-US" dirty="0"/>
              <a:t> analysis: grammar, parsing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Lexical</a:t>
            </a:r>
            <a:r>
              <a:rPr lang="en-US" dirty="0"/>
              <a:t> analysis: words in context, recognizing names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Relational</a:t>
            </a:r>
            <a:r>
              <a:rPr lang="en-US" dirty="0"/>
              <a:t> analysis: relationships among entities, sentence-level semantics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Discourse</a:t>
            </a:r>
            <a:r>
              <a:rPr lang="en-US" dirty="0"/>
              <a:t>: semantics across multiple sentences</a:t>
            </a:r>
          </a:p>
        </p:txBody>
      </p:sp>
    </p:spTree>
    <p:extLst>
      <p:ext uri="{BB962C8B-B14F-4D97-AF65-F5344CB8AC3E}">
        <p14:creationId xmlns:p14="http://schemas.microsoft.com/office/powerpoint/2010/main" val="419178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4201-B3F4-744D-ACD3-8C0BFF70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8A787-ED8C-9B48-B7F5-BCD2ABF4D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NLP: Diagram sentence, construct meanings</a:t>
            </a:r>
          </a:p>
          <a:p>
            <a:pPr lvl="1"/>
            <a:r>
              <a:rPr lang="en-US" dirty="0"/>
              <a:t>Problematic: there does seem to be a probabilistic element to natural languages</a:t>
            </a:r>
          </a:p>
          <a:p>
            <a:pPr lvl="1"/>
            <a:r>
              <a:rPr lang="en-US" dirty="0"/>
              <a:t>There was also an underlying assumption that natural things could be reduced to mechanical</a:t>
            </a:r>
          </a:p>
          <a:p>
            <a:r>
              <a:rPr lang="en-US" dirty="0"/>
              <a:t>Current methods: probabilistic approaches</a:t>
            </a:r>
          </a:p>
          <a:p>
            <a:pPr lvl="1"/>
            <a:r>
              <a:rPr lang="en-US" dirty="0"/>
              <a:t>many well-implemented in libraries</a:t>
            </a:r>
          </a:p>
          <a:p>
            <a:r>
              <a:rPr lang="en-US" dirty="0" err="1"/>
              <a:t>OpenNLP</a:t>
            </a:r>
            <a:r>
              <a:rPr lang="en-US" dirty="0"/>
              <a:t>: an early probabilistic system distributed by Stanford</a:t>
            </a:r>
          </a:p>
          <a:p>
            <a:r>
              <a:rPr lang="en-US" dirty="0"/>
              <a:t>NLTK: a good choice</a:t>
            </a:r>
          </a:p>
          <a:p>
            <a:r>
              <a:rPr lang="en-US" dirty="0" err="1"/>
              <a:t>Spacy.io</a:t>
            </a:r>
            <a:r>
              <a:rPr lang="en-US" dirty="0"/>
              <a:t>: an attempt at a production-ready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42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3E48-5F2A-934E-AA0A-DBB2531B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Spacy.io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CA10B-64D5-7A4B-A1F7-19516545F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89528" cy="4195481"/>
          </a:xfrm>
        </p:spPr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https://spacy.io/</a:t>
            </a:r>
            <a:r>
              <a:rPr lang="en-US" dirty="0"/>
              <a:t> </a:t>
            </a:r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Support Python</a:t>
            </a:r>
          </a:p>
          <a:p>
            <a:pPr lvl="1"/>
            <a:r>
              <a:rPr lang="en-US" dirty="0"/>
              <a:t>Robust implementations – production-ready</a:t>
            </a:r>
          </a:p>
          <a:p>
            <a:pPr lvl="1"/>
            <a:r>
              <a:rPr lang="en-US" dirty="0"/>
              <a:t>Working tutorials, examples - examples are not stale</a:t>
            </a:r>
          </a:p>
          <a:p>
            <a:r>
              <a:rPr lang="en-US" dirty="0"/>
              <a:t>Browse the library </a:t>
            </a:r>
          </a:p>
          <a:p>
            <a:pPr lvl="1"/>
            <a:r>
              <a:rPr lang="en-US" dirty="0">
                <a:hlinkClick r:id="rId3"/>
              </a:rPr>
              <a:t>https://spacy.io/api/textcategorizer</a:t>
            </a:r>
            <a:r>
              <a:rPr lang="en-US" dirty="0"/>
              <a:t> - executable example categorizing text</a:t>
            </a:r>
          </a:p>
          <a:p>
            <a:pPr lvl="1"/>
            <a:r>
              <a:rPr lang="en-US" dirty="0"/>
              <a:t>For example, this could be used for </a:t>
            </a:r>
            <a:r>
              <a:rPr lang="en-US"/>
              <a:t>sentiment analysis</a:t>
            </a:r>
            <a:endParaRPr lang="en-US" dirty="0"/>
          </a:p>
          <a:p>
            <a:r>
              <a:rPr lang="en-US" dirty="0"/>
              <a:t>Limitations: no application of reasoning</a:t>
            </a:r>
          </a:p>
          <a:p>
            <a:pPr lvl="1"/>
            <a:r>
              <a:rPr lang="en-US" dirty="0"/>
              <a:t>Can probabilistic inference do everything?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96CE6-60DE-D443-9206-1C7ACE38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01E4-A13C-0A4A-A8DE-BAD261F4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144" y="1416103"/>
            <a:ext cx="10137712" cy="51969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Specify regular and context free languages</a:t>
            </a:r>
          </a:p>
          <a:p>
            <a:r>
              <a:rPr lang="en-US" dirty="0"/>
              <a:t>Write moderately-sized programs in Haskell</a:t>
            </a:r>
          </a:p>
          <a:p>
            <a:r>
              <a:rPr lang="en-US" dirty="0"/>
              <a:t>Apply regular expressions to construct programming language tokenizers</a:t>
            </a:r>
          </a:p>
          <a:p>
            <a:r>
              <a:rPr lang="en-US" dirty="0"/>
              <a:t>Use recursive descent and parser generators to build parsers, interpreters, and translators for simple languages</a:t>
            </a:r>
          </a:p>
          <a:p>
            <a:r>
              <a:rPr lang="en-US" dirty="0"/>
              <a:t>Give a formal specification of a type system and compare various systems</a:t>
            </a:r>
          </a:p>
          <a:p>
            <a:r>
              <a:rPr lang="en-US" dirty="0"/>
              <a:t>Construct an operational semantics for a simple programming language</a:t>
            </a:r>
          </a:p>
          <a:p>
            <a:r>
              <a:rPr lang="en-US" dirty="0"/>
              <a:t>Discuss storage and data management, including binding, scope, lifetime, and automated garbage collection</a:t>
            </a:r>
          </a:p>
          <a:p>
            <a:r>
              <a:rPr lang="en-US" dirty="0"/>
              <a:t>Build a domain-specific language along with tools to process that language</a:t>
            </a:r>
          </a:p>
          <a:p>
            <a:r>
              <a:rPr lang="en-US" dirty="0"/>
              <a:t>If haven’t done so, please fill out the evaluation form for the course</a:t>
            </a:r>
          </a:p>
          <a:p>
            <a:pPr lvl="1"/>
            <a:r>
              <a:rPr lang="en-US" dirty="0"/>
              <a:t>Are there objectives we didn’t meet?</a:t>
            </a:r>
          </a:p>
          <a:p>
            <a:pPr lvl="1"/>
            <a:r>
              <a:rPr lang="en-US" dirty="0"/>
              <a:t>Objectives that should be there?</a:t>
            </a:r>
          </a:p>
          <a:p>
            <a:pPr lvl="1"/>
            <a:r>
              <a:rPr lang="en-US" dirty="0"/>
              <a:t>Constructive feedback on assignments, exams,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19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5920-01EA-1740-836A-F9D71243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97D82-8EBD-6649-B78E-F0DC940E5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NLP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Morphology</a:t>
            </a:r>
            <a:r>
              <a:rPr lang="en-US" dirty="0"/>
              <a:t>: identifying meanings at the sub-word level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stemming</a:t>
            </a:r>
            <a:r>
              <a:rPr lang="en-US" dirty="0"/>
              <a:t>: determining the root word for plurals, etc. (dogs =&gt; dog)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part-of-speech tagging</a:t>
            </a:r>
            <a:r>
              <a:rPr lang="en-US" dirty="0"/>
              <a:t>: identifying whether a word is a noun, verb, etc.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Syntactic</a:t>
            </a:r>
            <a:r>
              <a:rPr lang="en-US" dirty="0"/>
              <a:t> analysis: grammar, parsing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Lexical</a:t>
            </a:r>
            <a:r>
              <a:rPr lang="en-US" dirty="0"/>
              <a:t> analysis: words in context, recognizing names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Relational</a:t>
            </a:r>
            <a:r>
              <a:rPr lang="en-US" dirty="0"/>
              <a:t> analysis: relationships among entities, sentence-level semantics</a:t>
            </a:r>
          </a:p>
          <a:p>
            <a:pPr lvl="1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Discourse</a:t>
            </a:r>
            <a:endParaRPr lang="en-US" dirty="0"/>
          </a:p>
          <a:p>
            <a:r>
              <a:rPr lang="en-US" dirty="0" err="1"/>
              <a:t>spacy.io</a:t>
            </a:r>
            <a:r>
              <a:rPr lang="en-US" dirty="0"/>
              <a:t>: robust tools</a:t>
            </a:r>
          </a:p>
        </p:txBody>
      </p:sp>
    </p:spTree>
    <p:extLst>
      <p:ext uri="{BB962C8B-B14F-4D97-AF65-F5344CB8AC3E}">
        <p14:creationId xmlns:p14="http://schemas.microsoft.com/office/powerpoint/2010/main" val="934902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5920-01EA-1740-836A-F9D71243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97D82-8EBD-6649-B78E-F0DC940E5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Finite state machines, regular expressions, context-free grammars, BNF</a:t>
            </a:r>
          </a:p>
          <a:p>
            <a:pPr lvl="1"/>
            <a:r>
              <a:rPr lang="en-US" dirty="0"/>
              <a:t>Important formalisms that show up in many ways in CS</a:t>
            </a:r>
          </a:p>
          <a:p>
            <a:r>
              <a:rPr lang="en-US" dirty="0"/>
              <a:t>Parsing</a:t>
            </a:r>
          </a:p>
          <a:p>
            <a:pPr lvl="1"/>
            <a:r>
              <a:rPr lang="en-US" dirty="0"/>
              <a:t>Top-down, bottom-up</a:t>
            </a:r>
          </a:p>
          <a:p>
            <a:pPr lvl="1"/>
            <a:r>
              <a:rPr lang="en-US" dirty="0"/>
              <a:t>Parse trees</a:t>
            </a:r>
          </a:p>
          <a:p>
            <a:pPr lvl="2"/>
            <a:r>
              <a:rPr lang="en-US" dirty="0"/>
              <a:t>I did not distinguish between abstract and concrete trees; see book if interested</a:t>
            </a:r>
          </a:p>
          <a:p>
            <a:pPr lvl="1"/>
            <a:r>
              <a:rPr lang="en-US" dirty="0"/>
              <a:t>ANTLR</a:t>
            </a:r>
          </a:p>
          <a:p>
            <a:r>
              <a:rPr lang="en-US" dirty="0"/>
              <a:t>Types – brief discussion</a:t>
            </a:r>
          </a:p>
          <a:p>
            <a:r>
              <a:rPr lang="en-US" dirty="0"/>
              <a:t>Semantics, particularly ad-hoc and operational</a:t>
            </a:r>
          </a:p>
          <a:p>
            <a:pPr lvl="1"/>
            <a:r>
              <a:rPr lang="en-US" dirty="0"/>
              <a:t>proof trees: useful in reasoning systems in general</a:t>
            </a:r>
          </a:p>
          <a:p>
            <a:r>
              <a:rPr lang="en-US" dirty="0"/>
              <a:t>NLP: very brief discussion, but note how it reflects the other bits</a:t>
            </a:r>
          </a:p>
        </p:txBody>
      </p:sp>
    </p:spTree>
    <p:extLst>
      <p:ext uri="{BB962C8B-B14F-4D97-AF65-F5344CB8AC3E}">
        <p14:creationId xmlns:p14="http://schemas.microsoft.com/office/powerpoint/2010/main" val="5330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1: Programming Languages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saw no point in covering this material early on: it didn’t answer any questions students have...</a:t>
            </a:r>
          </a:p>
          <a:p>
            <a:r>
              <a:rPr lang="en-US" dirty="0"/>
              <a:t>A professor once told me the best way to write a dissertation is to write the introduction, then the body, then move the introduction to the conclusion and rewrite the introduction</a:t>
            </a:r>
          </a:p>
          <a:p>
            <a:pPr lvl="1"/>
            <a:r>
              <a:rPr lang="en-US" dirty="0"/>
              <a:t>That is, the first version of the introduction often tries to assume the very things the dissertation tries to explain</a:t>
            </a:r>
          </a:p>
          <a:p>
            <a:r>
              <a:rPr lang="en-US" dirty="0"/>
              <a:t>So now it may be time to look back at the introduction…</a:t>
            </a:r>
          </a:p>
        </p:txBody>
      </p:sp>
    </p:spTree>
    <p:extLst>
      <p:ext uri="{BB962C8B-B14F-4D97-AF65-F5344CB8AC3E}">
        <p14:creationId xmlns:p14="http://schemas.microsoft.com/office/powerpoint/2010/main" val="14465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classify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Could just treat all languages as the same, but this leads to thinking Object-Oriented Cobol (Cobol 95) is the same as C++</a:t>
            </a:r>
          </a:p>
          <a:p>
            <a:pPr lvl="1"/>
            <a:r>
              <a:rPr lang="en-US" sz="2000" dirty="0"/>
              <a:t>Interestingly, OOC has objects, but no functions with parameters</a:t>
            </a:r>
          </a:p>
          <a:p>
            <a:pPr lvl="1"/>
            <a:r>
              <a:rPr lang="en-US" sz="2000" dirty="0"/>
              <a:t>They captured the ADT abstraction, but missed on the simpler abstraction of a reusable fragment of code!</a:t>
            </a:r>
          </a:p>
          <a:p>
            <a:r>
              <a:rPr lang="en-US" sz="2400" dirty="0"/>
              <a:t>We really should be able to classify languages in different ways…</a:t>
            </a:r>
          </a:p>
        </p:txBody>
      </p:sp>
    </p:spTree>
    <p:extLst>
      <p:ext uri="{BB962C8B-B14F-4D97-AF65-F5344CB8AC3E}">
        <p14:creationId xmlns:p14="http://schemas.microsoft.com/office/powerpoint/2010/main" val="232591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09862"/>
            <a:ext cx="8946541" cy="4738538"/>
          </a:xfrm>
        </p:spPr>
        <p:txBody>
          <a:bodyPr>
            <a:normAutofit/>
          </a:bodyPr>
          <a:lstStyle/>
          <a:p>
            <a:r>
              <a:rPr lang="en-US" dirty="0"/>
              <a:t>Classic answer: by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programming paradigm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Imperative programming</a:t>
            </a:r>
            <a:r>
              <a:rPr lang="en-US" dirty="0"/>
              <a:t>: a program is a sequence of actions</a:t>
            </a:r>
          </a:p>
          <a:p>
            <a:pPr lvl="1"/>
            <a:r>
              <a:rPr lang="en-US" dirty="0"/>
              <a:t>Variables capture state, and a program is a sequence of things that act on variables</a:t>
            </a:r>
          </a:p>
          <a:p>
            <a:pPr lvl="1"/>
            <a:r>
              <a:rPr lang="en-US" dirty="0"/>
              <a:t>Abstraction: focused on control flow</a:t>
            </a:r>
          </a:p>
          <a:p>
            <a:pPr lvl="1"/>
            <a:r>
              <a:rPr lang="en-US" dirty="0"/>
              <a:t>Also known as </a:t>
            </a:r>
            <a:r>
              <a:rPr lang="en-US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procedural languages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Functional programming</a:t>
            </a:r>
            <a:r>
              <a:rPr lang="en-US" dirty="0"/>
              <a:t>: a program is a collection of expressions</a:t>
            </a:r>
          </a:p>
          <a:p>
            <a:pPr lvl="1"/>
            <a:r>
              <a:rPr lang="en-US" dirty="0"/>
              <a:t>Each computes some result</a:t>
            </a:r>
          </a:p>
          <a:p>
            <a:pPr lvl="1"/>
            <a:r>
              <a:rPr lang="en-US" dirty="0"/>
              <a:t>Functions: named expressions that should be reusable, understandable</a:t>
            </a:r>
          </a:p>
          <a:p>
            <a:pPr lvl="1"/>
            <a:r>
              <a:rPr lang="en-US" dirty="0"/>
              <a:t>Usually includes higher order functions: functions that take other functions as arguments (such as a map function)</a:t>
            </a:r>
          </a:p>
          <a:p>
            <a:pPr lvl="1"/>
            <a:r>
              <a:rPr lang="en-US" dirty="0"/>
              <a:t>Pure functional programming: no side effects, no reassignment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528BB-79FF-AB49-9970-82148A5E0E8E}"/>
              </a:ext>
            </a:extLst>
          </p:cNvPr>
          <p:cNvSpPr txBox="1"/>
          <p:nvPr/>
        </p:nvSpPr>
        <p:spPr>
          <a:xfrm>
            <a:off x="10458926" y="2262173"/>
            <a:ext cx="136018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</a:p>
          <a:p>
            <a:r>
              <a:rPr lang="en-US" dirty="0">
                <a:solidFill>
                  <a:schemeClr val="bg1"/>
                </a:solidFill>
              </a:rPr>
              <a:t>Assembly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1FEAF4-DD4B-6A49-B402-DFCC50A43F07}"/>
              </a:ext>
            </a:extLst>
          </p:cNvPr>
          <p:cNvSpPr txBox="1"/>
          <p:nvPr/>
        </p:nvSpPr>
        <p:spPr>
          <a:xfrm>
            <a:off x="10049853" y="4424809"/>
            <a:ext cx="1245795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Haskell,</a:t>
            </a:r>
          </a:p>
          <a:p>
            <a:r>
              <a:rPr lang="en-US" dirty="0">
                <a:solidFill>
                  <a:schemeClr val="bg1"/>
                </a:solidFill>
              </a:rPr>
              <a:t>ML, Miranda, Swift </a:t>
            </a:r>
          </a:p>
        </p:txBody>
      </p:sp>
    </p:spTree>
    <p:extLst>
      <p:ext uri="{BB962C8B-B14F-4D97-AF65-F5344CB8AC3E}">
        <p14:creationId xmlns:p14="http://schemas.microsoft.com/office/powerpoint/2010/main" val="226308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2" y="1438769"/>
            <a:ext cx="10236997" cy="520769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Object-oriented programming</a:t>
            </a:r>
          </a:p>
          <a:p>
            <a:pPr lvl="1"/>
            <a:r>
              <a:rPr lang="en-US" dirty="0"/>
              <a:t>Encapsulating data and behavior in a single entity</a:t>
            </a:r>
          </a:p>
          <a:p>
            <a:pPr lvl="1"/>
            <a:r>
              <a:rPr lang="en-US" dirty="0"/>
              <a:t>Focus is on structural relationships between classes/objects</a:t>
            </a:r>
          </a:p>
          <a:p>
            <a:pPr lvl="1"/>
            <a:r>
              <a:rPr lang="en-US" dirty="0"/>
              <a:t>… hence class diagrams are a key design tool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Logic Programming</a:t>
            </a:r>
          </a:p>
          <a:p>
            <a:pPr lvl="1"/>
            <a:r>
              <a:rPr lang="en-US" dirty="0"/>
              <a:t>A program is a series of implication rules</a:t>
            </a:r>
          </a:p>
          <a:p>
            <a:pPr lvl="2"/>
            <a:r>
              <a:rPr lang="en-US" dirty="0"/>
              <a:t>Consider append; goal: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append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xs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gives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zs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append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x:xs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gives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x:z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if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append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xs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gives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z</a:t>
            </a:r>
          </a:p>
          <a:p>
            <a:pPr lvl="2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append [] &amp;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gives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ys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/>
              <a:t>Straightforward to encode domain rules like birds have feathers</a:t>
            </a:r>
          </a:p>
          <a:p>
            <a:pPr lvl="1"/>
            <a:r>
              <a:rPr lang="en-US" dirty="0"/>
              <a:t>Computation consists of constructing a depth-first, left-to-right proof of some conclusion based on the known premises</a:t>
            </a:r>
          </a:p>
          <a:p>
            <a:r>
              <a:rPr lang="en-US" dirty="0"/>
              <a:t>Issue: Python, Java: support objects, but strong imperative features</a:t>
            </a:r>
          </a:p>
          <a:p>
            <a:pPr lvl="1"/>
            <a:r>
              <a:rPr lang="en-US" dirty="0"/>
              <a:t>“How good is your OO” was once a common debate in programming languages</a:t>
            </a:r>
          </a:p>
          <a:p>
            <a:pPr lvl="1"/>
            <a:r>
              <a:rPr lang="en-US" dirty="0"/>
              <a:t>Most modern languages: multi-spectrum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C4C4AC-A146-C845-A195-3C4F7C5FB3CD}"/>
              </a:ext>
            </a:extLst>
          </p:cNvPr>
          <p:cNvSpPr txBox="1"/>
          <p:nvPr/>
        </p:nvSpPr>
        <p:spPr>
          <a:xfrm>
            <a:off x="9263221" y="1438769"/>
            <a:ext cx="1245795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C++, Java, Ruby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5CE850-96CF-9749-A3B8-3D2766F73157}"/>
              </a:ext>
            </a:extLst>
          </p:cNvPr>
          <p:cNvSpPr txBox="1"/>
          <p:nvPr/>
        </p:nvSpPr>
        <p:spPr>
          <a:xfrm>
            <a:off x="9263221" y="3205935"/>
            <a:ext cx="124579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Prolog</a:t>
            </a:r>
          </a:p>
        </p:txBody>
      </p:sp>
    </p:spTree>
    <p:extLst>
      <p:ext uri="{BB962C8B-B14F-4D97-AF65-F5344CB8AC3E}">
        <p14:creationId xmlns:p14="http://schemas.microsoft.com/office/powerpoint/2010/main" val="9572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issues: message passing, concurrency</a:t>
            </a:r>
          </a:p>
          <a:p>
            <a:r>
              <a:rPr lang="en-US" dirty="0"/>
              <a:t>Scala, many functional languages: strong support for concurrency because type system allows us to determine exactly what state is modified by a piece of code</a:t>
            </a:r>
          </a:p>
          <a:p>
            <a:pPr lvl="1"/>
            <a:r>
              <a:rPr lang="en-US" dirty="0"/>
              <a:t>NOT true for C++, C, and sometimes difficult for each Java</a:t>
            </a:r>
          </a:p>
          <a:p>
            <a:r>
              <a:rPr lang="en-US" dirty="0"/>
              <a:t>Multi-paradigm languages</a:t>
            </a:r>
          </a:p>
          <a:p>
            <a:pPr lvl="1"/>
            <a:r>
              <a:rPr lang="en-US" dirty="0"/>
              <a:t>Ruby: can write pure functional, OO, and imperative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FC37-1099-4E7C-A247-AFE9A2F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787B-1C3A-4E20-B56A-A2FB9951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90918"/>
            <a:ext cx="8946541" cy="49574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Static Typing</a:t>
            </a:r>
            <a:r>
              <a:rPr lang="en-US" dirty="0"/>
              <a:t>: types of all variables can be checked at compile time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Dynamic Typing</a:t>
            </a:r>
            <a:r>
              <a:rPr lang="en-US" dirty="0"/>
              <a:t>: types must be checked at runtime</a:t>
            </a:r>
          </a:p>
          <a:p>
            <a:pPr lvl="1"/>
            <a:r>
              <a:rPr lang="en-US" dirty="0"/>
              <a:t>Ruby is dynamically typed</a:t>
            </a:r>
          </a:p>
          <a:p>
            <a:pPr lvl="1"/>
            <a:r>
              <a:rPr lang="en-US" dirty="0"/>
              <a:t>Python: starting to integrate static typing rules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Duck Typing</a:t>
            </a:r>
            <a:r>
              <a:rPr lang="en-US" dirty="0"/>
              <a:t>: check is simply that each variable responds to required methods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Structural typing</a:t>
            </a:r>
            <a:r>
              <a:rPr lang="en-US" dirty="0"/>
              <a:t>: equivalence based on having same memory layout - </a:t>
            </a:r>
            <a:r>
              <a:rPr lang="en-US" dirty="0">
                <a:solidFill>
                  <a:schemeClr val="bg1"/>
                </a:solidFill>
                <a:highlight>
                  <a:srgbClr val="00FF00"/>
                </a:highlight>
              </a:rPr>
              <a:t>Cobol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Nominal Typing</a:t>
            </a:r>
            <a:r>
              <a:rPr lang="en-US" dirty="0"/>
              <a:t>: a name-based type system: two variables are type-equivalent if both are declared to be the exact same named type</a:t>
            </a:r>
          </a:p>
          <a:p>
            <a:pPr lvl="1"/>
            <a:r>
              <a:rPr lang="en-US" dirty="0"/>
              <a:t>in Ada:</a:t>
            </a:r>
          </a:p>
          <a:p>
            <a:pPr lvl="2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5E5A4D-BB14-7F4C-931D-6C51E6E311F2}"/>
              </a:ext>
            </a:extLst>
          </p:cNvPr>
          <p:cNvSpPr txBox="1"/>
          <p:nvPr/>
        </p:nvSpPr>
        <p:spPr>
          <a:xfrm>
            <a:off x="2893136" y="5055274"/>
            <a:ext cx="661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 Distance = real;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 Weight = real;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stoppingDistance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: Distance;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carWeight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: Weight;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carWeight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stoppingDistance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  -- </a:t>
            </a:r>
            <a:r>
              <a:rPr lang="en-US" dirty="0">
                <a:solidFill>
                  <a:schemeClr val="accent1"/>
                </a:solidFill>
                <a:highlight>
                  <a:srgbClr val="8000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illegal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C52E4-A709-EE4F-9D2E-516F37E2A29A}"/>
              </a:ext>
            </a:extLst>
          </p:cNvPr>
          <p:cNvSpPr txBox="1"/>
          <p:nvPr/>
        </p:nvSpPr>
        <p:spPr>
          <a:xfrm>
            <a:off x="9988320" y="967752"/>
            <a:ext cx="149603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Haskell, C, C++, Java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BF1B8D-8B64-1549-96A7-08E820252328}"/>
              </a:ext>
            </a:extLst>
          </p:cNvPr>
          <p:cNvSpPr txBox="1"/>
          <p:nvPr/>
        </p:nvSpPr>
        <p:spPr>
          <a:xfrm>
            <a:off x="9104655" y="2686076"/>
            <a:ext cx="2136056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Ruby, JavaScript</a:t>
            </a:r>
          </a:p>
          <a:p>
            <a:r>
              <a:rPr lang="en-US" dirty="0">
                <a:solidFill>
                  <a:schemeClr val="bg1"/>
                </a:solidFill>
              </a:rPr>
              <a:t>Most dynamically typed languages</a:t>
            </a:r>
          </a:p>
        </p:txBody>
      </p:sp>
    </p:spTree>
    <p:extLst>
      <p:ext uri="{BB962C8B-B14F-4D97-AF65-F5344CB8AC3E}">
        <p14:creationId xmlns:p14="http://schemas.microsoft.com/office/powerpoint/2010/main" val="8758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Classifying by Purpose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591F99-9DE7-49A8-86FD-E8C617002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359789"/>
              </p:ext>
            </p:extLst>
          </p:nvPr>
        </p:nvGraphicFramePr>
        <p:xfrm>
          <a:off x="2963162" y="1372281"/>
          <a:ext cx="6265676" cy="4193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837">
                  <a:extLst>
                    <a:ext uri="{9D8B030D-6E8A-4147-A177-3AD203B41FA5}">
                      <a16:colId xmlns:a16="http://schemas.microsoft.com/office/drawing/2014/main" val="1759645368"/>
                    </a:ext>
                  </a:extLst>
                </a:gridCol>
                <a:gridCol w="3817839">
                  <a:extLst>
                    <a:ext uri="{9D8B030D-6E8A-4147-A177-3AD203B41FA5}">
                      <a16:colId xmlns:a16="http://schemas.microsoft.com/office/drawing/2014/main" val="1191348268"/>
                    </a:ext>
                  </a:extLst>
                </a:gridCol>
              </a:tblGrid>
              <a:tr h="586591"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4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31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XPath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3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XSLT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7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5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288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QTFF (QuickTime File Format)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15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Javadoc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74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8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Log </a:t>
                      </a:r>
                      <a:r>
                        <a:rPr lang="en-US" dirty="0" err="1"/>
                        <a:t>FOrmat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2465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181289-925E-4F5F-A7F6-51088D5E521C}"/>
              </a:ext>
            </a:extLst>
          </p:cNvPr>
          <p:cNvSpPr txBox="1"/>
          <p:nvPr/>
        </p:nvSpPr>
        <p:spPr>
          <a:xfrm>
            <a:off x="1753496" y="5821673"/>
            <a:ext cx="7402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Javadoc: a domain-specific language you’ve used </a:t>
            </a:r>
            <a:r>
              <a:rPr lang="en-US" dirty="0" err="1"/>
              <a:t>frequenty</a:t>
            </a:r>
            <a:r>
              <a:rPr lang="en-US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then almost every language has some specific purpose...</a:t>
            </a:r>
          </a:p>
        </p:txBody>
      </p:sp>
    </p:spTree>
    <p:extLst>
      <p:ext uri="{BB962C8B-B14F-4D97-AF65-F5344CB8AC3E}">
        <p14:creationId xmlns:p14="http://schemas.microsoft.com/office/powerpoint/2010/main" val="4120279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{B6067732-8AA0-0C42-8A5B-AF0222ABE580}tf10001062</Template>
  <TotalTime>2077</TotalTime>
  <Words>1699</Words>
  <Application>Microsoft Office PowerPoint</Application>
  <PresentationFormat>Widescreen</PresentationFormat>
  <Paragraphs>238</Paragraphs>
  <Slides>21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Consolas</vt:lpstr>
      <vt:lpstr>Wingdings 3</vt:lpstr>
      <vt:lpstr>Ion</vt:lpstr>
      <vt:lpstr>CS 3040</vt:lpstr>
      <vt:lpstr>Course Objectives</vt:lpstr>
      <vt:lpstr>Ch. 1: Programming Languages </vt:lpstr>
      <vt:lpstr>How to classify languages?</vt:lpstr>
      <vt:lpstr>Paradigm</vt:lpstr>
      <vt:lpstr>Paradigm</vt:lpstr>
      <vt:lpstr>Paradigm</vt:lpstr>
      <vt:lpstr>Type System</vt:lpstr>
      <vt:lpstr>Classifying by Purpose</vt:lpstr>
      <vt:lpstr>By Generality </vt:lpstr>
      <vt:lpstr>Representation</vt:lpstr>
      <vt:lpstr>Notation</vt:lpstr>
      <vt:lpstr>Degree of Declarativeness</vt:lpstr>
      <vt:lpstr>Language Definition</vt:lpstr>
      <vt:lpstr>Review</vt:lpstr>
      <vt:lpstr>Natural Language Processing </vt:lpstr>
      <vt:lpstr>Breaking down NLP</vt:lpstr>
      <vt:lpstr>Solutions</vt:lpstr>
      <vt:lpstr>Spacy.io</vt:lpstr>
      <vt:lpstr>Review</vt:lpstr>
      <vt:lpstr>Review of the course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Hasker, Dr. Robert</dc:creator>
  <cp:lastModifiedBy>Hasker, Robert</cp:lastModifiedBy>
  <cp:revision>71</cp:revision>
  <dcterms:created xsi:type="dcterms:W3CDTF">2019-08-24T17:23:26Z</dcterms:created>
  <dcterms:modified xsi:type="dcterms:W3CDTF">2022-11-09T19:09:14Z</dcterms:modified>
</cp:coreProperties>
</file>