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handoutMasterIdLst>
    <p:handoutMasterId r:id="rId19"/>
  </p:handoutMasterIdLst>
  <p:sldIdLst>
    <p:sldId id="309" r:id="rId2"/>
    <p:sldId id="321" r:id="rId3"/>
    <p:sldId id="357" r:id="rId4"/>
    <p:sldId id="358" r:id="rId5"/>
    <p:sldId id="355" r:id="rId6"/>
    <p:sldId id="351" r:id="rId7"/>
    <p:sldId id="352" r:id="rId8"/>
    <p:sldId id="325" r:id="rId9"/>
    <p:sldId id="353" r:id="rId10"/>
    <p:sldId id="326" r:id="rId11"/>
    <p:sldId id="356" r:id="rId12"/>
    <p:sldId id="328" r:id="rId13"/>
    <p:sldId id="329" r:id="rId14"/>
    <p:sldId id="347" r:id="rId15"/>
    <p:sldId id="348" r:id="rId16"/>
    <p:sldId id="349" r:id="rId1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3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75"/>
    <a:srgbClr val="5600AC"/>
    <a:srgbClr val="340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36" autoAdjust="0"/>
    <p:restoredTop sz="94689" autoAdjust="0"/>
  </p:normalViewPr>
  <p:slideViewPr>
    <p:cSldViewPr>
      <p:cViewPr varScale="1">
        <p:scale>
          <a:sx n="65" d="100"/>
          <a:sy n="65" d="100"/>
        </p:scale>
        <p:origin x="4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6"/>
    </p:cViewPr>
  </p:sorterViewPr>
  <p:notesViewPr>
    <p:cSldViewPr>
      <p:cViewPr varScale="1">
        <p:scale>
          <a:sx n="52" d="100"/>
          <a:sy n="52" d="100"/>
        </p:scale>
        <p:origin x="-1260" y="-96"/>
      </p:cViewPr>
      <p:guideLst>
        <p:guide orient="horz" pos="3023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SE-280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7D9ADB9E-8060-46ED-9E06-07FBC1ABCD81}" type="datetime3">
              <a:rPr lang="en-US"/>
              <a:pPr>
                <a:defRPr/>
              </a:pPr>
              <a:t>7 March 2023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3" tIns="48301" rIns="96603" bIns="4830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642631D-313C-4D2F-95E4-43B27D5AE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SE-280</a:t>
            </a: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6388" y="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342A579-CDB7-499E-B26F-CA66BB056F56}" type="datetime1">
              <a:rPr lang="en-US"/>
              <a:pPr>
                <a:defRPr/>
              </a:pPr>
              <a:t>3/7/2023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Dr. Mark L. Hornick</a:t>
            </a:r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6388" y="9144000"/>
            <a:ext cx="3198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B66A37-7E37-43D5-B0E6-D9C79C6BC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8"/>
          <p:cNvPicPr>
            <a:picLocks noRot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5029200" cy="3771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>
                <a:latin typeface="Times New Roman" panose="02020603050405020304" pitchFamily="18" charset="0"/>
              </a:rPr>
              <a:t>SE-280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865B755-3467-433F-B2E9-091015EA3458}" type="datetime1">
              <a:rPr kumimoji="0" lang="en-US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3/7/2023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en-US">
                <a:latin typeface="Times New Roman" panose="02020603050405020304" pitchFamily="18" charset="0"/>
              </a:rPr>
              <a:t>Dr. Mark L. Hornick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AD63EF-FACF-4691-BFE0-A60EA3451C93}" type="slidenum">
              <a:rPr kumimoji="0" lang="en-US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en-US" altLang="en-US">
              <a:latin typeface="Times New Roman" panose="02020603050405020304" pitchFamily="18" charset="0"/>
            </a:endParaRPr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5C35-CD7D-41A3-9A4D-E9E3B87A91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AD33-A01D-4546-AF08-DD68FEC9B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053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BC658-DF41-4686-A1AB-C478FAB97C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27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54034-7F35-43D9-AE53-8AD3118306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62658-8BA5-4A27-ADA1-78F509B01F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40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0E4C-AED7-4AAF-8B29-7A580A49D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42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FD487-8365-4542-ADC8-BAEF83433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500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58976-5497-4AEA-AF74-866EFA97A1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787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869D6-0A16-4B23-BE82-8C5040BA2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36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D71F4-E483-47C7-9129-729B827237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9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01FC0-356E-46FF-8468-280D37B98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791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3FC89-CC60-4E3A-9DE0-C876AF0B5B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615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SE-280</a:t>
            </a:r>
            <a:br>
              <a:rPr lang="en-US" altLang="en-US"/>
            </a:br>
            <a:r>
              <a:rPr lang="en-US" altLang="en-US"/>
              <a:t>Dr. Mark L. Hornick</a:t>
            </a:r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C35CF969-4632-49F5-9F16-782F8D53CA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sker@mso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6328358-7E9B-4FA3-8A5B-1CE1C40424B9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5600AC"/>
                </a:solidFill>
              </a:rPr>
              <a:t>SE 2800</a:t>
            </a:r>
            <a:br>
              <a:rPr lang="en-US" altLang="en-US" dirty="0">
                <a:solidFill>
                  <a:srgbClr val="5600AC"/>
                </a:solidFill>
              </a:rPr>
            </a:br>
            <a:r>
              <a:rPr lang="en-US" altLang="en-US" dirty="0">
                <a:solidFill>
                  <a:srgbClr val="5600AC"/>
                </a:solidFill>
              </a:rPr>
              <a:t>Software Engineering Process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Dr. Rob Hasker</a:t>
            </a:r>
          </a:p>
          <a:p>
            <a:pPr eaLnBrk="1" hangingPunct="1"/>
            <a:r>
              <a:rPr lang="en-US" altLang="en-US" dirty="0"/>
              <a:t>email: </a:t>
            </a:r>
            <a:r>
              <a:rPr lang="en-US" altLang="en-US" dirty="0">
                <a:hlinkClick r:id="rId3"/>
              </a:rPr>
              <a:t>hasker@msoe.edu</a:t>
            </a:r>
            <a:endParaRPr lang="en-US" altLang="en-US" dirty="0"/>
          </a:p>
          <a:p>
            <a:pPr eaLnBrk="1" hangingPunct="1"/>
            <a:r>
              <a:rPr lang="en-US" altLang="en-US" dirty="0"/>
              <a:t>Syllabus: on Canvas</a:t>
            </a:r>
          </a:p>
          <a:p>
            <a:pPr eaLnBrk="1" hangingPunct="1"/>
            <a:r>
              <a:rPr lang="en-US" altLang="en-US" dirty="0"/>
              <a:t>GitLab: </a:t>
            </a:r>
            <a:r>
              <a:rPr lang="en-US" altLang="en-US" b="1" i="1" dirty="0"/>
              <a:t>must</a:t>
            </a:r>
            <a:r>
              <a:rPr lang="en-US" altLang="en-US" dirty="0"/>
              <a:t> </a:t>
            </a:r>
            <a:r>
              <a:rPr lang="en-US" altLang="en-US" b="1" i="1" dirty="0"/>
              <a:t>use MSOE email address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80988" eaLnBrk="1" hangingPunct="1"/>
            <a:r>
              <a:rPr lang="en-US" altLang="en-US" sz="2800">
                <a:solidFill>
                  <a:srgbClr val="0070C0"/>
                </a:solidFill>
              </a:rPr>
              <a:t>Process models provide frameworks for organizing software development activities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36625" lvl="1" eaLnBrk="1" hangingPunct="1"/>
            <a:r>
              <a:rPr lang="en-US" altLang="en-US"/>
              <a:t>One pass, sequential (</a:t>
            </a:r>
            <a:r>
              <a:rPr lang="ja-JP" altLang="en-US">
                <a:ea typeface="MS PGothic" panose="020B0600070205080204" pitchFamily="34" charset="-128"/>
              </a:rPr>
              <a:t>“</a:t>
            </a:r>
            <a:r>
              <a:rPr lang="en-US" altLang="ja-JP">
                <a:ea typeface="MS PGothic" panose="020B0600070205080204" pitchFamily="34" charset="-128"/>
              </a:rPr>
              <a:t>waterfall</a:t>
            </a:r>
            <a:r>
              <a:rPr lang="ja-JP" altLang="en-US">
                <a:ea typeface="MS PGothic" panose="020B0600070205080204" pitchFamily="34" charset="-128"/>
              </a:rPr>
              <a:t>”</a:t>
            </a:r>
            <a:r>
              <a:rPr lang="en-US" altLang="ja-JP">
                <a:ea typeface="MS PGothic" panose="020B0600070205080204" pitchFamily="34" charset="-128"/>
              </a:rPr>
              <a:t>)</a:t>
            </a:r>
            <a:br>
              <a:rPr lang="en-US" altLang="ja-JP">
                <a:ea typeface="MS PGothic" panose="020B0600070205080204" pitchFamily="34" charset="-128"/>
              </a:rPr>
            </a:br>
            <a:br>
              <a:rPr lang="en-US" altLang="ja-JP">
                <a:ea typeface="MS PGothic" panose="020B0600070205080204" pitchFamily="34" charset="-128"/>
              </a:rPr>
            </a:br>
            <a:endParaRPr lang="en-US" altLang="ja-JP">
              <a:ea typeface="MS PGothic" panose="020B0600070205080204" pitchFamily="34" charset="-128"/>
            </a:endParaRPr>
          </a:p>
          <a:p>
            <a:pPr marL="936625" lvl="1" eaLnBrk="1" hangingPunct="1"/>
            <a:r>
              <a:rPr lang="en-US" altLang="en-US"/>
              <a:t>Iterative/incremental</a:t>
            </a:r>
          </a:p>
          <a:p>
            <a:pPr marL="1249363" lvl="2" eaLnBrk="1" hangingPunct="1"/>
            <a:r>
              <a:rPr lang="ja-JP" altLang="en-US">
                <a:solidFill>
                  <a:srgbClr val="9A0075"/>
                </a:solidFill>
                <a:ea typeface="MS PGothic" panose="020B0600070205080204" pitchFamily="34" charset="-128"/>
              </a:rPr>
              <a:t>“</a:t>
            </a:r>
            <a:r>
              <a:rPr lang="en-US" altLang="ja-JP">
                <a:solidFill>
                  <a:srgbClr val="9A0075"/>
                </a:solidFill>
                <a:ea typeface="MS PGothic" panose="020B0600070205080204" pitchFamily="34" charset="-128"/>
              </a:rPr>
              <a:t>Agile</a:t>
            </a:r>
            <a:r>
              <a:rPr lang="ja-JP" altLang="en-US">
                <a:solidFill>
                  <a:srgbClr val="9A0075"/>
                </a:solidFill>
                <a:ea typeface="MS PGothic" panose="020B0600070205080204" pitchFamily="34" charset="-128"/>
              </a:rPr>
              <a:t>”</a:t>
            </a:r>
            <a:r>
              <a:rPr lang="en-US" altLang="ja-JP">
                <a:solidFill>
                  <a:srgbClr val="9A0075"/>
                </a:solidFill>
                <a:ea typeface="MS PGothic" panose="020B0600070205080204" pitchFamily="34" charset="-128"/>
              </a:rPr>
              <a:t>: XP, Scrum</a:t>
            </a:r>
          </a:p>
          <a:p>
            <a:pPr marL="1249363" lvl="2" eaLnBrk="1" hangingPunct="1"/>
            <a:r>
              <a:rPr lang="en-US" altLang="en-US">
                <a:solidFill>
                  <a:srgbClr val="9A0075"/>
                </a:solidFill>
              </a:rPr>
              <a:t> PSP/TSP</a:t>
            </a:r>
          </a:p>
          <a:p>
            <a:pPr marL="1249363" lvl="2" eaLnBrk="1" hangingPunct="1"/>
            <a:r>
              <a:rPr lang="en-US" altLang="en-US">
                <a:solidFill>
                  <a:srgbClr val="9A0075"/>
                </a:solidFill>
              </a:rPr>
              <a:t>“Spiral”</a:t>
            </a:r>
          </a:p>
        </p:txBody>
      </p:sp>
      <p:pic>
        <p:nvPicPr>
          <p:cNvPr id="16388" name="Picture 6" descr="http://sr.photos3.fotosearch.com/bthumb/CSP/CSP736/k73606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81350"/>
            <a:ext cx="16002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8" descr="http://ec.l.thumbs.canstockphoto.com/canstock16293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52600"/>
            <a:ext cx="1419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639762"/>
          </a:xfrm>
        </p:spPr>
        <p:txBody>
          <a:bodyPr/>
          <a:lstStyle/>
          <a:p>
            <a:r>
              <a:rPr lang="en-US" altLang="en-US"/>
              <a:t>Waterfall vs. Incremental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CCECA9-2AFE-46E0-A57E-69713EC7C33C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/>
          </a:p>
        </p:txBody>
      </p:sp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" y="1137879"/>
            <a:ext cx="4064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40" y="3134650"/>
            <a:ext cx="2209800" cy="169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 descr="http://www.chinadaily.com.cn/china/images/09tentopnews/attachement/jpg/site1/20100105/00221917dead0cacf6e7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98950"/>
            <a:ext cx="3667125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http://upload.wikimedia.org/wikipedia/commons/1/16/STS122_Atlant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812800"/>
            <a:ext cx="12700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111858"/>
            <a:ext cx="178978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1FE42C-D3B3-6044-58E5-CB71ABB32632}"/>
              </a:ext>
            </a:extLst>
          </p:cNvPr>
          <p:cNvSpPr/>
          <p:nvPr/>
        </p:nvSpPr>
        <p:spPr bwMode="auto">
          <a:xfrm>
            <a:off x="4821240" y="2736850"/>
            <a:ext cx="4246560" cy="2468563"/>
          </a:xfrm>
          <a:prstGeom prst="rect">
            <a:avLst/>
          </a:prstGeom>
          <a:noFill/>
          <a:ln w="28575" cap="flat" cmpd="sng" algn="ctr">
            <a:solidFill>
              <a:schemeClr val="accent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1843088" y="20638"/>
            <a:ext cx="4648200" cy="1630362"/>
          </a:xfrm>
        </p:spPr>
        <p:txBody>
          <a:bodyPr/>
          <a:lstStyle/>
          <a:p>
            <a:pPr eaLnBrk="1" hangingPunct="1"/>
            <a:r>
              <a:rPr lang="en-US" altLang="en-US">
                <a:sym typeface="Gill Sans" pitchFamily="-84" charset="0"/>
              </a:rPr>
              <a:t>Comparing Process Models</a:t>
            </a:r>
          </a:p>
        </p:txBody>
      </p:sp>
      <p:graphicFrame>
        <p:nvGraphicFramePr>
          <p:cNvPr id="23554" name="Group 2"/>
          <p:cNvGraphicFramePr>
            <a:graphicFrameLocks noGrp="1"/>
          </p:cNvGraphicFramePr>
          <p:nvPr/>
        </p:nvGraphicFramePr>
        <p:xfrm>
          <a:off x="228600" y="2098675"/>
          <a:ext cx="8496300" cy="4675188"/>
        </p:xfrm>
        <a:graphic>
          <a:graphicData uri="http://schemas.openxmlformats.org/drawingml/2006/table">
            <a:tbl>
              <a:tblPr/>
              <a:tblGrid>
                <a:gridCol w="19461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23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25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0"/>
                        <a:cs typeface="ヒラギノ角ゴ ProN W3" charset="0"/>
                        <a:sym typeface="Gill Sans" charset="0"/>
                      </a:endParaRPr>
                    </a:p>
                  </a:txBody>
                  <a:tcPr marL="35722" marR="35722" marT="35726" marB="35726" anchor="ctr" horzOverflow="overflow">
                    <a:lnL cap="flat">
                      <a:noFill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Waterfall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Incremental </a:t>
                      </a:r>
                      <a:b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</a:b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(Scrum/others)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Planning model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Upfront, track and adjust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Iterative, team experience, integrated customer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Quality management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Explicit focus on defects after release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Short cycles to provide monitoring, make improvements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8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Final product definition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Schedule target, defined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 charset="0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" charset="0"/>
                          <a:ea typeface="ヒラギノ角ゴ ProN W3" charset="0"/>
                          <a:cs typeface="ヒラギノ角ゴ ProN W3" charset="0"/>
                          <a:sym typeface="Gill Sans" charset="0"/>
                        </a:rPr>
                        <a:t>Flexible, adaptive</a:t>
                      </a:r>
                    </a:p>
                  </a:txBody>
                  <a:tcPr marL="35722" marR="35722" marT="35726" marB="35726" anchor="ctr" horzOverflow="overflow">
                    <a:lnL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8457" name="Picture 26" descr="http://4.bp.blogspot.com/-ewf8_6ps-wI/TdskKhlgslI/AAAAAAAAAZo/-Q-4kK7as84/s1600/0511-0905-2605-2038_Teacher_Yelling_at_a_Student_clipart_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547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8" name="AutoShape 28" descr="data:image/jpeg;base64,/9j/4AAQSkZJRgABAQAAAQABAAD/2wCEAAkGBxQSEhUUEhMWFRUXFx0ZGBcWGB4ZHBseGB0ZGSEaIxoaHSggHR4lIBcYITEhJSkrLi4uGCAzODMtNygtLisBCgoKDg0OGxAQGywkICYsLCwsLSwsLCwsLCwsLCwsLCwsLCwsLCwsLCwsLCwsLCwsLCwsLCwsLCwsLCwsLCwsLP/AABEIAMEBBgMBEQACEQEDEQH/xAAcAAEAAgMBAQEAAAAAAAAAAAAABQYDBAcCAQj/xABMEAACAQMBBAYFBgoHBwUAAAABAgMABBEhBQYSMQcTQVFhgSIycZGhFCNCUnKxJDM0Q2JzgpLB0RVTg6KywvAWY5Ojs8PhCCVk0uL/xAAbAQEAAwEBAQEAAAAAAAAAAAAAAgMEAQUGB//EADMRAAIBAgQCCAUEAwEAAAAAAAABAgMRBBIhMUFREzJhcYGRsdEFFCKh8EJSweEjM/EV/9oADAMBAAIRAxEAPwDuNAKAUAoBQCgIDezeiOxRcqZJpMiKFTgtjmSfooO1j8a43YHPL7bN7cZMt00Sn83bfNgf2n4w+8Dwqp1eRLKR7Weeck7HvM8hP+OodJI7lRmt3niOYbu5jPYDKZF/ck4lNdVVjKi2bt79uJFhvwoLnhjuE0RieSup9Rj2HOCe6rozUiLVjoFSOCgFAKAUAoCD3p3ttdnR8d1KFyPRQau+PqoNT7eQzqRQHEt6enK6mJWyRbZOx2AeQ+8cC57sH20BzraO8t3cEma6nkz2NIxH7ucAeAFAadntCWE5ilkjPejlT7waA6Hub0yXlqyrdMbqHQHjPzqjvD82Pg+c9450B+iNh7YhvIEnt3DxuMgjs7wR2EciKA36AUAoBQCgFAKAUAoBQCgFAKAUAoDzI4UEk4AGST2AdtAcUa+N1NJdvnMpxGD9CJSeBfDI9I+LGs9SV3YnFGSqyQoBQGO5gWRWRxlWGCK6nbUHQ+jjazT2nDKeKWBzC7Hm3Dgq3mjLk9pzWpO6uVFqroFAKAUAoCgdMu6cd7YvKSEmt1Lxv3gDWI41PFpgDXix3kEDmW7vQ07qHvJurJH4qMBmHtc+iD4AH21RKtyNcMK31mTFx0LWxHzdxOp72CMPcAv31Hp3yJvCx4Mjl6EjnW908Idf+pXen7CPynaULfbdWTZ1x1TnjRhxRyYxxLy8mHaPZ3irYTUlcz1Kbg7Fr6Ct7Gtb0Wzt8zckLgnRZPoMPFvUPfle4VMrP0vQCgFAKA8u4UZJAHeTigMUN5G5wkiMe5WB+40BnoBQCgFAKAUAoBQCgKz0k3Zj2bccPN1EQ/tmWM/BjQHOo0CgAcgMDy0rGWmCz2XLcXEvUyBGjiQ4YZRss+jY1HLmOVSclGKuShBzbsfbmZ4NLmGSLH0sF4z7HXI9+KJJ9V3OSjKO6NcbagOgkDHuUFj7gK70cuRHMjagM0n4m1nfxZeqX96TFcslu0SUZPZFx6I7aQwzXTFQlwylEUklTFxxtxZA1OBy7q0xVlYpbuX6ugUAoBQCgK1vc/HJawZ0Z2mcfWW3AI90skDfs1XVdol2HjeYrGekKAUByL/1AOMWYxrmU58PmtPP+FaKHEx4vgcjtp2jdXQ4ZGDKe4qcg+8VoMZ+2bScSIjjkyhh5jP8aAy0AoDnm9O/UjStbbOCs6nEtw2qRn6qjkzDzAxjB1xXUqxpq7LKVKVR2iVObYImPFdyy3L98jnA9gB9EeANYZYub20PQhg4Lranl91rU8o+E9hDNke81FYmouJN4Sk+HqSOztr3tgcxyNdwD1oZTlwP0H5+XLw7a00sUpaS0MlXCOOsdfU6du/tyG9hWaBsqdCDoykc1YdhH8QRkEGtZjJKgFAKAUAoBQCgKn0oxE7OlI14GikPsSRCfcMnyrj2BQqyFpL7gQ5NzP2PIsa+IhGCR4cTt7qjWeiRow63ZbqoNIAxyoBmgNTop12bG3Y8kzD2GV8V6qPJbuW+gFAKAUAoCrbyIRfWrfR6i4T9pmtnA90bnyqmt1TRhev4GSsp6AoBQFe3w3Qg2iiLMXVkJKOhAI4sZGoIIOB7qnCbjsV1KSnuUe46HYFaJRcykyTIgHCo0OreYRXPlV8Krk7GSrQUI3ud4s7cRxpGCSEUKCeeFAH8KuMxmoCldJe33iRLW3bFxc5HEOccY9Z9OR7B+0RqKjOahFyZKEHOSiiqbOsUgjWOMYA+J7z415E5ucrs9qnBQjlRs1AmKAUBo2e0Ds26FymeokIW5QcsE6Sgd4J+JH0q9DC1r/Q/A87F0bfXHxOxowIBByCMgjkQe2thhPVAKAUAoBQCgMF9arNG8UgyjqUYd4YYI9xoDhO2ets+stZA3WxDSQLkGLOFn+IGM+tpVTp/Vclm0Ol7Dtoo7eJICDEEHCw+kDrxe0kknxNYZtuTbPSgkopI3qiSFAQW+G0GSHqYdbi4PUwqOeX0LeAUHJPIaVdRhmkU155Yl02Js5ba3igTURIqA9/CMZ9pOvnW8883aAUAoBQCgITe2xaSFZI1LSwOJo1HNsBldBqNWjeRRnTLKeyoyjmVicJZZJkfaXKSoskbBkdQysO0HUGsTVj1E01dGauHRQCgNbY8fyi848fNWoIzjQzyLjQ/7uNmB8Z8c1IrTRjbUw4md3lRbqvMooDjMd38ru7m8Oqluqh8I49MjwY+l7SawYyeqiejgqejn4G/WI3CgFAKAx3EIdWRhlWBB867GTi7o5KKkrMs/RVtJntWt5DmS1cxHxTmh9mMqPsV7MZKSTR4couMnFl0qREUAoBQCgFAKApvUjaV6xcBrSzbgCkZE049YnvSLOMcuInuoCNutiXOzWZrSNrmzJLGAH52EnU8GfXX9Hn8WNNSip68S6lWcNOBjh36sjo8picc0lRlYeBGCM+dZnQmuBqWIg+JqX/SDbghLYNcSsQqKAUUsxwAWcA6kjkDU4YWck5W0W7IyxMVtqe9q7uTW9u+0Licm/RkMIjz1cZLBBAFz6Svx8LE/W9pbVGKirIxyk5u7LDsPa10t2lvcvFKJYXkBjjMZRo2jBXVm4lPWaHQ+j41GnUz3J1aeS2pb6sKhQCgFAKA+E450BymbeELcySWcRe0clmUsFLuTkywqRgK3MhmAc+kOHJZ/Pr4mkp5ePF8D18JgsQ6edLTguL7v7/7NWG89rLos6K+cGOQ9W4IxkcD4PaOWmo766ldXWxxySeV6PkbV3te3iGZJ4kHezqPvOtLMOSXEhZt50mkESSG2jb1rqWNlUDOMJxLwhj2PJhRkEB+VSp5JStddxCv0kI3UXbnY6HsyxjgiWKFeFFGgznOTksSdWYkkljqSSTqa2nmG1QEZvM8gtLgwqWl6p+ALqeIqQMDtOdcUByHdi7i6lIlbDoMMjeiwb6Wh8c15eIhNTcmtD1sNUg4KKepNVnNJ8JoCJN3JdOYLLU/nJ/oRjwPae7Hl2kaqdFRWap5GSpXcnkp+fIPbvs6UQTMXgf8TMew9qN3f68eGVSCqrPHfiiNKbpPJLbg/wCCXrGbTLuTP1W1mX6Nzb59rxHT+7xe+vSwkrwtyPLxkbVL8zqVajIKAUAoBQCgInezaptbOecaskZKDvc+io82KigPu6+yRaWkMHMog4z9Z29J29pYsfOgJWgNe8so5VKyxq4IIIZQdDoRrQH5ee+W02iZYFBWGclFY5BCOSuSdeQGvPt519nQwdbG/BVG+qbcVzUW1l9beHAzuSjUO6by7Uju7KzliOY5bq3PiOGTiKnxDJgjvFfFT0izVDWS7zFfbGaScTpczQOI+rHVCPkW4j66NzIXu9UVip1nBWSN1Sipu7ZI7s7ZkDz291KrtCEdZiAnGkvGBxAeiHBjYEjAIxoK2U5543MdSm4ysZto77WkWnH1h7kGfjyqMq0I8SUaE5cCCTpLXj1gITvDZb28seVVfNRvsW/KO25aNlbzW1x6koDfVb0W9x5+VXxqRlsyidKUd0TFTKymdJO0cRpaKdbji6z9SmOMftlkTH1WfHKsuLrdFSbW70Ru+H4bp6yT2Wr/ADt9CoAV88fYnm22jLA0qRRq4uFGrgMkTpp1hU+sxRsAdpiTOBmvRwmLVKlJPhseLj/h7r14yjs+s+7+XsZNk7Jjj9RACSSWwOJidSSQOZrO5zqu8mbI0qdCOWCsTBstOVT6Mh0xn3U2mbSVLZz+DSHhiz+ZkPKMf7t+Sj6LYUaMAvo4TEOX0S3PF+IYRQ/yw24rkdBrceWKAofSzsGGSymuBCvXxhWEgGG4Qy8QJHMcPFzzigIAblSYBtr+QIQCBIok0Oo1yB8KwOcH1or0PQUJrqzfqZIdxC5/C7uSZfqIOrU+3BOfLFFUjHqRsHSlLryb+xbLGyjhQRxIqIOQUY8/E+J1qpybd2WxioqyMe1dnR3ETRSrxI3vB7CD2Ed9djJxd0clFSVmc8Ny1jN8luXDDAMUvepyAGHYfRI8u7Wp1KOdZ4eK9iNKt0b6Ob7n7klsiQPtWw6shiOuJ4TnCmJhk47KswaazX7CvGtNxt2nYK2GEUBC70b022z4+suZAuc8KDV3I7FXmezXkMjJFSjFy2ONpHM9odI+0rv8igS1iPKWb0nI7wCOEfusPGknTh1nd9gWZ7EJPY3kxJudpXL5+ijlF/dB4f7oqDxKXVid6N8Wajbnxk5ae4J7y4J+K1z5uXJDokepN2nC4jvLkDIOGcsuVIYZUEA4IB8qLFc4oOnyZZdi9JF5ZMqbTUTwE4FzGuHXP1lAAbs0wDzwWOlWxyVOrvyIu8dzr9ldpNGskTh0cBlZTkEHtBqBI87QnMcUjgElUZgAMk8IJwAOZ05UB+TI9mzSseGNm72xpp3sdB5mv0f4fj8HhsBSz1Yq0VfXjx033Mkqc5zdkXjdqSSC2kgmcYMkU0QT0+CSJg2TyXBChSATnw7fg/jWNwdXFSnh7uL30trxavz9bno0MNVSWbQsN7vjM2iBYx4an3mvAzLgj0cr4sgrm7eQ5d2Y+Jrjk2dUUjDUSQoAKHCb2TvXdW+AshZR9F/SHx1HlV0K849pTOhCRlv9uC5nM0noMY0jC/RAQs2h8S5545DuqnFXr2s7W4f2bPh84YbNmV78f69j2D29nfXnTpyh1ke5TrQqdR3PoqCLGSFm+K0U2ZKsbkp14xWjMrGLI7kLteMSIy5IyNGHNTzDA9hBwQe8CqekyyUlwNSoqcHCWzOhbr7TN1awzNjjZcSAchIhKOB4B1YeVe/GSkk1xPkJwcJOL3WhK1Iia9/aLNFJE4ykiMjDwYEH4GgKBuZcsqPZzfj7Q9W3ZxIPUkA7iuPh31hrwtK/M34ed425FjqgvFAeJ5lRWdyFVQSxPIAak11K+gbsrsg9wbOK/F5dTKkiTyCJY2w3BHD6uR9FiTxY9hFejCOWNjzJzzSbLTsTdS0s3Z7eBY3YYLZZjjngFicDQaDA0FTIE1QFf343pj2batO44mzwxx5wXc8h4AYJJ7geZwDKMczscbsjjdps+S4lN3fnrbh9Qp9WMcwoXkMd3Z7cmqqtb9MNvUlGHFk3WYsFAKAUB4miDqVYBlIwQdQRXU2ndAj92N55tjStbY6y2m9KHjP4t86jPccgEfZPa2djnnpuaWq3K4RWdRb0ZMbR31u5dOs6sd0Yx8ededLETe2h6McNBdpASysxyxLHvJzVLbe5eklsea4dFAKAUAoBQCgFAe4pWX1SR7K6m0c7Tdh2ofpDPiND7uX3VVKjTlwt3e3/AA1U8ZVhxuu3397kjbXytybXuOh/17KpeHmurr6+Xtc2QxtKfW079vP3sbfyg1U5NaM0qCeqMTyZqDZYo2LX0ZTHq7mM8kuMr9mSONz/AHzIfOvewMs1Fdmh8n8UhlxMu2z+xc61nnkbvFtdbS2luH1CLkL2sx0VR4sxA86A449jc/KLeVJAL2eRy7sTwlmXi6sjX0MLwAezuGKYyVRtPY9HEYb5elCX6uPsWiHfRI26q/ie0mHMOpKN4qy5yPHl4mqJYeS21IQxMXvoZ7rfixjGflAbuCBmJ8NBgeeKgqM3wJuvBcStXu1Jdpu0RVoLaMjjRtJJDzCt9UcjgctOemLsqpK/Enh6TxUtdIrft7Pz/kpsm8+QXccq+jbzFYZ1GgU8o5cdmD6J8GqVGd/pZP4nhlG1WK02f8P+PI6vWg8gUBw/fe9+XbYZCcw2KhQOwyNgk+3OB/Y+NSqSyU+1nEry7jPWEuFAKAUAoBQETvRs/r7dwB6S+mnflezzGR51dQnkmiE43RG7Iu+thR+3GD7Rof5+dZMRT6Oo4npUKnSU1I3KpLhQCgFAKAUAoBQCgFAKA+UBsQ3jryOR3HUf+PKj+pWlr3nYSlB3g7d35Yz2d4F4sljk5HEeIA45A8wuRnGuMnGmAK6lGE7Zfp9Pc1UMbUp3U/q9fb0OgdG6oqyO08TSSlcxIT6HACMZYAuddTwgchjtPpYWnGnDLF3PGx1adarnlG3A2N5NqzyXPyO1k6kJGsk83CGYBywWNA2gY8LEsQcDGNatq1MiM9KnndiHu90FlXEl3euchgXnLAMNQeAjg0PhWb5iRrWHitU3crFxcvEVaVuJrO9j43xjiTK+kQOWUkGfOradlJNcUXV5yq4V5t4y/PU65e3tqw4ZpIGH1ZGQj3Ma02PKIXaV9s+xt5biCO14kX0RCsYZmOir6AzqxA8NTXLApuxbRo4vnDmV2Mkrd7ueJj8ceVYaks0rn1ODodDSUXvu+/8ANDPtC0E0TxtydSvv7fLnUYuzuW1aaqQcHxLzuNtRrmxgkf8AGBeCT7cZMbHzKk+degfItNaMnqA/PG6knWG6nPOW5kbPtPF97mo4rdLsFLVNk9WUtFAKAUAoBQFV3n22S4tYWwzEK7/Vz9EePf3cufLVSpqMXUktFwK3LNJQXEy2FmsKBF5dp7z3151WrKpLNI9WlSjTjlRs1WWCgFAKAUAoBQCgFAKAUAoBQCgCsQcg4PeKJ22Obkts3eGWF2fRywUMW1JCZCjPPQE1Y6jfW1IKml1dD3tbpId/mLKHiuD6zNqid58T7dB48q10sNFxzzdl9zJVxNnkjqyvHdl52aS8uHkdzxMFwq5AA7u4AaAcqu+YUdKcbGVxcuszKu5toPzZP7bfwNR+aqczvRo+NubadiMviHP8c0+aqczjpxZ4TdyWL8mu5Y8fRY8S+4YHwNd6eMuvFMshKrT6k2jPFvPc2pAvYg6cuui/iOX+HzrjoU6n+t68mb6PxWcNKyuua/PY6X0RXiy29y0bcUfytyh8GSJ+R1GrGpqLikmYK8oyqSlDZu/mXqulR+eN1Iur+UwHnFcyLj2Hh+9DUcV1k+wUtE0T1ZS0UAoBQCgIreTaZgi9AZkc8EYAyeI9uO3Hd34FXUaeeWu3EhN2Who707rCxtbIY47mS4BkYalmYZ4AeZAOAO8kntq2FbpXPlldic6XRxjzuY474Zw44T4/60rysrWq1XZ7G+NXmbQNRTTLU7n2unRQGC6u0jGXbGeQ5k+AA1PlXVFvYjKSjuaTbQkb1Igo75Tg/uLk+8ioupTju793uRzTey8zx1lx/WRj2Rk/e9Q+Yh+1+f8AQtPmvL+z6LqdeYik9nEh+PEPurqr03vdff2H+Rcn9vc2LbaaMQrAxueSvpn2EaN5GrLXV4u6Cmr2ejN6uFgoBQCgFAKAUBF7bvGULFFrLIcLjsB0z/59p7K14SiptzlsjJiqzhHLHdk/sPZKW0YRdWOrt9Y/yHYKsq1XUldmKEFFWJGqyYoBQCgPjKCCCMg8waAhbS6l2PP8qtctbsQLi3zoR3juIzoew6eqSBtpVekWWW/BlEo5XdbHetlbRjuYY5oW4o5FDKfA+HYRyI7CDRq2hI4zvrZfIdss2MQ3yhlPYJFwGHtyc/2wrtSOen2o5F2l3mesJcKAUAoBQFd3xkMPUXS4LQShgp5NqG/yD41pw31XhzRXN2alyZb95PwnbOy7YZ+bY3Dju4fTXPnCR+0O8VzCRtCUvAvxTvJIv+8G6VreA9bGA/8AWJ6L+/t881ydKMtdnzKozaOabd6Obq2y9sevj7gMOP2O39nXwrNUovdq/at/zz7i+FVdxVkvcHhkUqw0OR/DmKz5XutfX8/LGmNXmeL2/wAYSLDSEZ/RUfWbHwHbXLxSzS2+/cTc76R3NW3tQp4iS7nm7cz4DuHgKyVK0p6bLkdjBLXd8zYqomKAUBjmhVwVYAg9hqUZOLvFnHFSVmebW6aJgkhLIThHPNT2Kx7c9jeRrbCaqLt9e72K7uDs9ufuS9dLRQCgFAKAUBHbqxie4muDqF9CPw8fDT/E1epUXRUo0/FnjuXSVHPwRbazExQCgFAKAUB5kjDAqwyCMEHtB0IrqdtUcJPoR2iYnutnO2eqbrYc8+BiAw9mSje2Q1vk80VPmUx0di6b/wC6q7StGhJCyKeOF/quAcZx9E5IPtzzAqMJZXc61dHItibScs1vcqY7qI8Lo2hOPpdx7Dpoc5GhqmtSy/VHYlCV9HuTFZywUAoBQFV3i2jCbu2imbhhjcSTEAty1C4Guo0/bFbKEJdHKS3eiKpSjnSex0ToksHuZrna06lTOTHAp7I1Iyf7qrnvRj9KpuKhFQXAOWeTkdPqAFAU7pMtrNbSSe5iDuo4Y+E8Ls7eiiBh3k9uQBk40qqpTg1menaThKSdkcRsbXq11OWJyzd5/kOQHdXhVqrqSvw4HqU4ZFY2aqJigFAKAUB4ljDKVYZBGCK7GTi7o40mrM97JnOGic5ePGp+kp9VvboQfEeNehdSSmuPqQg31Xw9CRrhYKAUAoBQFf2hYlJ4BakxyzSBBg4X0iq6jHLLDI5eFephaspwkqmqS8TzMVRjGUcmjfkWG5nv7TS7tGdR+dg9JT4nGg8+H2UUKVTqSt2P89ytxqQ6y8jFFvlakauy+BQn/DkVx4WpyIqpEwX++kCqDEesbIypBXI7cEjQ++pQwk2/q0OSqpLQsdtMHRXHJlDD2EZ/jWZqzsWJ3VzJXDooBQFT2ztdrK+66Pm9vwnH2/8A8LW/DLNTt2merLLI/RW1dox20Mk8zcMcalmPgO4dpPIDtJqKV3Ymcii3LudsRSbTkkMFzKQ1mn0UiTPCGOM+lnOR9rUMVq1yUfp3XEha+pAR7fMDmC/ja3nXQhlOG/SGM6HvGV7jWeeGe8NUTVT9xJQbUhf1Joz4Bxn3ZzVDpzW6ZNST4m4pzy1qBIjtubWW2jLNqx0RO1j/AC7zVlKk6krIjKSii47gdHyiym+XpxTXozKDzReaqPqsCeLTkcD6IrZKWyjsipLmZ+jraElrNJsi7bLwLx2sh062Ds815Y8CPoElNX+pHVyLRvVvNDs+ISTcRLNwxxoOJ5GPJVXtP+u6oJXOlX/212kMO2yD1faq3KGUDv4OHU/o86j0lK9sxZ0NS17FM373wTaUsKwh1jgUs6SKUYTPlOFgdMoobkSPnPCsXxGeWKhz9C7CQvJyfAr1eMegKAUAoBQCgFAa07cEkcnceBvsuQPg3CffWrDSveHPXxX9Fc9GpeHn/ZNVcWCgFAKAUBrWYH9J2GeXWH39nxxW7D/6angYsR/th4naqxmk157CJzl4o2PeyA/eKkpNbM44p7op++mx7id0tLSCKGCRSZrjgXAwc8AA1HIdmpIwRg1qoVIRTnN3a2RnrQlJ5Yqy4sq0lrcbMnhtrh1lhlHDDIBw4IwOHHZqVGDn1gQeYq55K0XOKs1uZZQlSkovYnKzEhQCgK+Nhf0jtJoBr1dtxHwIdf4Sit9B5aV+bM80pSOidIhN/e2myVJ6tvwi7x/VRn0VyPrMCPA8BrsNE5EmdDRAoAAAAGABoAB2Yqs6a20dmQ3C8M8Mcq/VkRXHuYGuptbArF70XbLl1Noqn/du8fwVgvwqSqSXE5lRDz9CtgTmOS5i+xIp/wAaE/GpdLJ7nMiJDdvoss7SYTs0txIuOAzsGCEciAFGSOwnOOYwdai6jtZaDKi9VAkULpZ2c6wxbRtx+EWL9YP0ojgSIfDGp8AwHOrKb4PicZD7Auf6UvZNosD1MXzForDlpmSXH1iTjPdofVrNi55Eqa72asLC/wBZca882nE9pT9Zc3Un1riQD2Rnqh8Ix76zYp/WlyS9/wCTlLZvt/ow1mLRQCgFAKAUAoDDdw8aMv1lI+FTpyyTUuRGcc0Wjf2fP1kSP9ZQT7SNfjW+atJo5CWaKZsVEmKAUB4kkCjJOK5fWyIykluQm1NocEkE6qT1Eqv5BlOPPhA869DBJ3lCX6lsYMTO7jO2zO+wyh1DKcqwBUjtBGQfdWNqzsbU7q56rgPMkgUEsQAOZJwB5mupXDdjle+22o9oXdtBbHrEgfrJJV1XmugPaPRxnkSwxyNehRpulTlKe70SPPr1FOSjHgSNZzgoDDeXKxI0jnCqMn+XtPLzqUYuTsjjdlcsXQjsdxDNfzDD3b+gD2RoTg+ZJ9oVD21unZWiuBTHmbfRwPlF/tW+bXNx8lj8EgABx4N6Bx3ik9EkdR0KqzooBQCgFAKAx3MCyIyOMqylWB7QwwR7jQHLei4mO3mtG1a0uZYc94DFs+ZLe6s2NX1qXNG3CyvC3IuYrGaTg9ufWPfJIT5yMayYn/a/D0FLqIy1QWCgFAKAUAoBQCgPmwXHV8OdVd1x4B2x8MV6MpbPml6FVJq1u1+pJVwtPEkgUZJxXL62RFyS3NaOeSVgkCM7HkAMk+wCp5P3PwW/53eZRKq+Bd93ei6SQh71+Af1anLH2tyXyz5VqhRduS+/55maVVcC9Xm59q1nLZpGsccqcJIGWzzV8nUlWAYZ7RWqnFU9YlEm5bnP+jjazxF9mXfo3NsSqZ5Og1wCeeAQR3oVPYapxlHXpI7M04WrdZHuXysJsIbebdmC/WNbji4Y34wFbhycEYJxnGvZg6VbSrSpNuJXUpKe5ze/sItn7VeJMRwyQKygnQY09Zjk6o51P0q3ZpVaCk9WmYKkFTq2WzRuSbdtl5zx+TA/dmqVRqcmM8eZpy722o/OE+xG+8jFTWGqciPSxM27+yJNt3CqA6WETAyudC558A8T4eqDk6lRWiFNUld7kHLO9NjvcEKoqoihVUBVUDAAAwAB2ACoEijdDH5BJn1/lU3H9ri/lirKm5xF9qs6KAUAoBQCgFAcu3XH/um2APV66L94o3F8apxnVh4mnCby8P5NnevePqsW1qOtvZvRiiXUrn84/wBVVGTr3dwJFOHoObu+qXV6ygrLc5XbWbQccLnieGWSNm11KOwzrrrz8687Gq1eRbhnemjNWUuFAKAUAoBQHiSUAgakscKoBLMe4KNSfAVOnTlUdoq5GU4xV2y5budG91c4e6JtIj9AYM7D4rF/ePgK9SjgIx1nr6GKpim9I6HnfPo/isuBrV2w5Y8LnJBGCTx8znPb76uqUZcNVy9uH5uVRqriVeNZ88ARmckBQF4ifZjnWNxipJars/NfLwNKqO25Yo9yOoha72pN1EKDJVfSkbPJR2AnsGviBWunQlLRfSvv7epRKql2ktsa82gEzs6wtbOI8jds7TSDsJCar9luXZVydClotX2e7OdFVnqT+wN95hcJabThSCaT8TNESYZT9UFtUbuB5+GVzdFxms0H7lU4Sg7SJzffeVNnWjzsOJ/ViT68jeqvf3k47FNdjHM7EG7HCttbAlNxABOz7TbjuLtuL0YS3AY04l9VlAIwM+sOwCrZVIxi8223eTo4edaajDfmWXdfpQQgRX44HBKiZBxRvg4yeHOD4rle3QViq4J70/LiaKeKW09+fA6DY7QimXihlSRe9GDD4GsUoSjo1Y1xkpbMit5d17O6ZZLtc8CkAmQxjGc6kEVbSrVIaQK6lKE9ZFI2tebGt8R2lpHeTnREQNKCftni4vYuT7K1wjiJ6yk0vL7GWUqENIq7LF0edGzCX5btGONZM5itkRVSPuZlX0eIdi645kluWiU7LLEzWu8zM8qf0DtBWXTZt6/Cy/Rt5jnBHYFOPcD9QZdddqGx1CqiRzEXh2FfTmZWOzryXrVlUFhBM3rKwGoDaY8AuM4bFts603I7HR7G9jmQSQyLIjcmRgwPmKqJGegFAKAUAoCr7478W9gvCT1ty2kVtH6UjsdFBAyVBPaR7ATpU4wcjjdis7s9F8csJn2krm8nd5ZTHK6cPWHPV+g2NOZ56sRkgCuynwWwSLnu5unaWAPyWBYy3rPqzt26uxLY8M4qLk3udNTbe4VjdMzyQBZWOTLExjcnvJUjiP2garlCMlaSudUnHZnPd4Oja7t8tbN8ri+qeFJlHwSTy4T4GsNXAResNPQ1U8U1pLUo8l+isUcmORTho5FZHB7irDOawSwtWP6TUq9N8TE214g5RiUP6alf8QyPPFPlauXMlfu1HTwva5tfKExnjXHfkVTkltZlmZczAdooeLg4peFSzdWOLhA1JJHogeJNWrDTdr6d+n9lbrQW2vcT+xN2bm7wwU28R/OSr6Z+zEdf2mwO4GqalSlS6zzPktvF+32GaUurp2v2Lpujs2LZd2quokS5PAl1IAZo5DjELNgDq5MejwgYYcJzkGvR+G42NZZGkmuXEyYik4vNe50+vVMpR+kw6Qe1/wDLQEZ0fD8K/Yb+FAbfSioe42Wj6xG74mB5F1QlPiTRtqEmuRKnbOrk5XlHqEPvZsMXts8XJ/WifkUkXVWB5jXTTsJq2jVdOafmV1YZ42OVbY3rutp3dnGB1ctuvCeMDAnUHrJuHlkcIKg8ivjXrvLTg5PY82lTlWqqnHcltmbEaeY7OsmbX0767OrAHORxdrtqAPE/pEZ4Jy/yT8EejiKkKEXQo7/qf8fm3mdhTdSz+SpaG3jaBBhUZQ2O9snXiJJJbnkk1LM73PNsVC/6FNnO3FG08HgkgYf8xWb41Z00jmRGKDoRseIGSa5lx2M6Ae8Jn3EU6aXAZUXTd/dSzsR+C26Rk6F9Wc+12JYjwzioOTe51JImqidIrenYaX1rLbScpFwD9VhqreRANdi7O4ZA9FO2nuLLqp/yi0drabJycx6AnvOMAntKtUqis9DiLfcQLIpR1V1YYZWAIIPYQdCKgdKNedF0CuZbCe4sJDqeoc9WT4xk6j9EEDwqxVHx1OWMY2Xt+DSO9tLpf/kRGNv+UNfM0vB8Bqff6X2+g9LZ9pKf91PwD3SNS0OZzU+f7Q7dPLY8Q8TdxkfBs0yw5ndT6bjeGT1YdnwD9NpHI81JHwp9HaNTydzNp3P5btd1Q847SMReXWaHHtBpmitkLE/uxuRZWHpW8I6w85pDxyHPP0jyz2hcA1GU29xYsdROigFAUvaW1ZL6R4bZ2itkYpLcIcPKw0MUTfRVTo0o1zkLqCwwYzGKj9MdZehdSpZtXsbWztmRwIEhRUXuUcz3k8yT2k5Jrwp5qjzTd2bVaKsjzf7NimGJoo5B3SIHHuYGq1mhrFtdxLR7kR/shYg5+RW//CX7sVyWKr/vfmzqpQ5IlIbZEXhRFVR9FVAGngNKyuUm7tliSRlqJ00ts7PFxBJCTjjXAYc1Yaq47irAMD3iraFV0qimuBGcVKLTLBuntU3VpDMww7LiQd0iEpIvk6sPKvt4tSV0eM1bQrnSWdYP2v8ALXQaPR2Pwlv1Z+9aAlelnZjS7PaSIfPWrrcx+2I5PLn6BbTvAqULXs9noL21Muyr9biGOZPVkQOPMZx7Ry8q8qcXGTi+B6sZZldHu/uhFFJK3KNGc+xQW/hSKzNISdk2cGsZJYpYGRC91cwM645mW4mdFOvIcChu7XXtr25wUo5eCf2R5tCt0U3NbtO3efoXcndlNn2qQr6Tn0pZO2SQ+s2eeOwZ7AKplK7IE/UQKAUAoBQCgOZpdLs/b91xHEV3apOfto3Vf/cn7VW7wRzidMqo6KAUAoBQCgFAKAUAoCsb8X7hI7WFik10SvGuhjiUZlkB7GAIVT9aRT2VRia6o03N+HeTpwzysetn2qRIscahURQqqOQA0Ar5qLcnmluz0GrKyN0CtKSsQMUgqioicTVesUy5HiqiQrgFAY9w34JL6D6lx1qjuW4RXPl1gm+NfX/DqmfDR7NPL+jyq8bVGaPSWfSh9jfeK3FJq9HA/CH/AFR/xLQHRWGRg6igOTAnYc7QTBv6OlctbzAEiFmOTC+OQydD56+lwwr0elWaO/HtL6FbJ9MtiR3u2pC+zroxzxMGgkClZFOcqdBg6k8sVlowkqsbrijTUnFwdnwM/RzupblLPaOWaX5HFGoOCiFUCllGMhvWGpPrN316M5PWJ5yXE6FVZ0UAoBQCgFAKA4z0zQPNtC3jh/GLbMzAc+EyAD4g1dT0i7kJHZqpJigFAKAUAoBQCgFAKAokMvX393PzERW1j9kYDyEe2R+E/qR3V8/8YrXnGny18/z7m7CQ0ciZRq86EzQ0ZRJWhVCvKeHeqpzJpGuxrLJliPNVEhQCgNXd9uDakq/1tpG2O8wyyKT7p1r6X4LK9GUeT9Uedi19aZqdJR+ci+yfvr2DKYujcfPyfq/8y0B0SgMc8CupR1VlYYKsAQR3EHQigK2ejzZnFxfIYM/Z0/d5fCpZ5czlip7F2s+wGNnfK7WJcm2u1BYIHJbq5ABkHJJ01yTgEerNrPqtzi0Ok7N2nDcIJIJUlQ/SjYMPZpyPhVbTW5I264BQCgFAKAq28+/9nZei0glnJwsEPpyFjyXA9XPjjwzU4wbOXIzcPYdw88+0toIEnnUJHDz6mEEEKf0iQpx2YycFiB2TVsqC5l8qs6KAUAoBQCgFAKAUB8Y4GTQHO9zCWs4pD603HOfbO7S/58eVfH4+ebEzfbby0PVoK1NE6DWVSLbH3iqec5Y+Fqi5Cx5qDZIVwCgFAaNoeHatt+na3K+57Vq9/wCCPSa7v5MOM4Gr0kn56L9X/mNe8Yj70bD56X7H8RQHQaAUAoDHPCrqVdQysMFWAII7iDoRQFJ2h0U2LuZbfrrOX69rIU/unIA8FxViqPZnLGuN0NrQ/k+2mZexbiBXPm5LE+3Apmi90LM+/Jd4l5T7OkHeyyKfcqgU+jtGo4d4z27MH/F/lT6O0anz+h9vyevtC0g/Uw8f/UQUvDkNT4ejWaf8v2reTg80jIhQ+BQcQ+6nSJbIWLLu5ubZWP5NbojYx1h9J9efptlseAOKi5N7ixPVE6KAUAoBQCgFAKAUAoDW2kjNFIE1YowX2kHHxoDne7214IYIraZxBNDEiPFPiJxwKFyA2Ay6aOuVPfXyOMwleNWUnHdt3Wq1Z6lKrBxSubFrdXV47SWAhe3jGOKUsFuHJ9JY5FBwEA9fDKWYjsJGzDfCc9JupdN7dneVVMVaVo6ozPtSaPSewuoz3xoLhfIwFmx7VFVVPg9ePVs/ztJRxUHuYm3otxzFwp7jaXA/7VU/+Ziv2/de5P5mnzC7zwH1VuWPctpcH/tU/wDLxX7fuvcfM0+ZlTasz/idn3j/AGo1gH/PdD8Kth8Hrvey8fYg8XBbGxHsjaM+jGCzQ9qk3EvxCxofH0/576PwanF3qO/2X55FM8XJ9VWI+x26sQMN9LHDcxaSdYwQOBoJl4sAo4w2nIkg6ivLxmAqUqjUItp7W18DTSrxlHV6mxsKY3d9BNAjNbwpKGnI4UYyBQFTOsmq5LAcOnMnSvV+FYSrRzSmrX4cTLiasZ2SMXSR+Pj/AFf+Zq9gymbo1Hzkp/RH30BfqAUAoBQCgFAKAUAoBQCgFAKAUAoBQCgFAKAUAoBQFO6S/wAVF9v+VAWqx/Fp9hfuFAZ6AUAoBQCgKpvzzt/t/wAqAtSchQFW369WP9r+FAetxPxcn2h91AWigFAKAUAoBQCgFAKAUAo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59" name="AutoShape 30" descr="data:image/jpeg;base64,/9j/4AAQSkZJRgABAQAAAQABAAD/2wCEAAkGBxQSEhUUEhMWFRUXFx0ZGBcWGB4ZHBseGB0ZGSEaIxoaHSggHR4lIBcYITEhJSkrLi4uGCAzODMtNygtLisBCgoKDg0OGxAQGywkICYsLCwsLSwsLCwsLCwsLCwsLCwsLCwsLCwsLCwsLCwsLCwsLCwsLCwsLCwsLCwsLCwsLP/AABEIAMEBBgMBEQACEQEDEQH/xAAcAAEAAgMBAQEAAAAAAAAAAAAABQYDBAcCAQj/xABMEAACAQMBBAYFBgoHBwUAAAABAgMABBEhBQYSMQcTQVFhgSIycZGhFCNCUnKxJDM0Q2JzgpLB0RVTg6KywvAWY5Ojs8PhCCVk0uL/xAAbAQEAAwEBAQEAAAAAAAAAAAAAAgMEAQUGB//EADMRAAIBAgQCCAUEAwEAAAAAAAABAgMRBBIhMUFREzJhcYGRsdEFFCKh8EJSweEjM/EV/9oADAMBAAIRAxEAPwDuNAKAUAoBQCgIDezeiOxRcqZJpMiKFTgtjmSfooO1j8a43YHPL7bN7cZMt00Sn83bfNgf2n4w+8Dwqp1eRLKR7Weeck7HvM8hP+OodJI7lRmt3niOYbu5jPYDKZF/ck4lNdVVjKi2bt79uJFhvwoLnhjuE0RieSup9Rj2HOCe6rozUiLVjoFSOCgFAKAUAoCD3p3ttdnR8d1KFyPRQau+PqoNT7eQzqRQHEt6enK6mJWyRbZOx2AeQ+8cC57sH20BzraO8t3cEma6nkz2NIxH7ucAeAFAadntCWE5ilkjPejlT7waA6Hub0yXlqyrdMbqHQHjPzqjvD82Pg+c9450B+iNh7YhvIEnt3DxuMgjs7wR2EciKA36AUAoBQCgFAKAUAoBQCgFAKAUAoDzI4UEk4AGST2AdtAcUa+N1NJdvnMpxGD9CJSeBfDI9I+LGs9SV3YnFGSqyQoBQGO5gWRWRxlWGCK6nbUHQ+jjazT2nDKeKWBzC7Hm3Dgq3mjLk9pzWpO6uVFqroFAKAUAoCgdMu6cd7YvKSEmt1Lxv3gDWI41PFpgDXix3kEDmW7vQ07qHvJurJH4qMBmHtc+iD4AH21RKtyNcMK31mTFx0LWxHzdxOp72CMPcAv31Hp3yJvCx4Mjl6EjnW908Idf+pXen7CPynaULfbdWTZ1x1TnjRhxRyYxxLy8mHaPZ3irYTUlcz1Kbg7Fr6Ct7Gtb0Wzt8zckLgnRZPoMPFvUPfle4VMrP0vQCgFAKA8u4UZJAHeTigMUN5G5wkiMe5WB+40BnoBQCgFAKAUAoBQCgKz0k3Zj2bccPN1EQ/tmWM/BjQHOo0CgAcgMDy0rGWmCz2XLcXEvUyBGjiQ4YZRss+jY1HLmOVSclGKuShBzbsfbmZ4NLmGSLH0sF4z7HXI9+KJJ9V3OSjKO6NcbagOgkDHuUFj7gK70cuRHMjagM0n4m1nfxZeqX96TFcslu0SUZPZFx6I7aQwzXTFQlwylEUklTFxxtxZA1OBy7q0xVlYpbuX6ugUAoBQCgK1vc/HJawZ0Z2mcfWW3AI90skDfs1XVdol2HjeYrGekKAUByL/1AOMWYxrmU58PmtPP+FaKHEx4vgcjtp2jdXQ4ZGDKe4qcg+8VoMZ+2bScSIjjkyhh5jP8aAy0AoDnm9O/UjStbbOCs6nEtw2qRn6qjkzDzAxjB1xXUqxpq7LKVKVR2iVObYImPFdyy3L98jnA9gB9EeANYZYub20PQhg4Lranl91rU8o+E9hDNke81FYmouJN4Sk+HqSOztr3tgcxyNdwD1oZTlwP0H5+XLw7a00sUpaS0MlXCOOsdfU6du/tyG9hWaBsqdCDoykc1YdhH8QRkEGtZjJKgFAKAUAoBQCgKn0oxE7OlI14GikPsSRCfcMnyrj2BQqyFpL7gQ5NzP2PIsa+IhGCR4cTt7qjWeiRow63ZbqoNIAxyoBmgNTop12bG3Y8kzD2GV8V6qPJbuW+gFAKAUAoCrbyIRfWrfR6i4T9pmtnA90bnyqmt1TRhev4GSsp6AoBQFe3w3Qg2iiLMXVkJKOhAI4sZGoIIOB7qnCbjsV1KSnuUe46HYFaJRcykyTIgHCo0OreYRXPlV8Krk7GSrQUI3ud4s7cRxpGCSEUKCeeFAH8KuMxmoCldJe33iRLW3bFxc5HEOccY9Z9OR7B+0RqKjOahFyZKEHOSiiqbOsUgjWOMYA+J7z415E5ucrs9qnBQjlRs1AmKAUBo2e0Ds26FymeokIW5QcsE6Sgd4J+JH0q9DC1r/Q/A87F0bfXHxOxowIBByCMgjkQe2thhPVAKAUAoBQCgMF9arNG8UgyjqUYd4YYI9xoDhO2ets+stZA3WxDSQLkGLOFn+IGM+tpVTp/Vclm0Ol7Dtoo7eJICDEEHCw+kDrxe0kknxNYZtuTbPSgkopI3qiSFAQW+G0GSHqYdbi4PUwqOeX0LeAUHJPIaVdRhmkU155Yl02Js5ba3igTURIqA9/CMZ9pOvnW8883aAUAoBQCgITe2xaSFZI1LSwOJo1HNsBldBqNWjeRRnTLKeyoyjmVicJZZJkfaXKSoskbBkdQysO0HUGsTVj1E01dGauHRQCgNbY8fyi848fNWoIzjQzyLjQ/7uNmB8Z8c1IrTRjbUw4md3lRbqvMooDjMd38ru7m8Oqluqh8I49MjwY+l7SawYyeqiejgqejn4G/WI3CgFAKAx3EIdWRhlWBB867GTi7o5KKkrMs/RVtJntWt5DmS1cxHxTmh9mMqPsV7MZKSTR4couMnFl0qREUAoBQCgFAKApvUjaV6xcBrSzbgCkZE049YnvSLOMcuInuoCNutiXOzWZrSNrmzJLGAH52EnU8GfXX9Hn8WNNSip68S6lWcNOBjh36sjo8picc0lRlYeBGCM+dZnQmuBqWIg+JqX/SDbghLYNcSsQqKAUUsxwAWcA6kjkDU4YWck5W0W7IyxMVtqe9q7uTW9u+0Licm/RkMIjz1cZLBBAFz6Svx8LE/W9pbVGKirIxyk5u7LDsPa10t2lvcvFKJYXkBjjMZRo2jBXVm4lPWaHQ+j41GnUz3J1aeS2pb6sKhQCgFAKA+E450BymbeELcySWcRe0clmUsFLuTkywqRgK3MhmAc+kOHJZ/Pr4mkp5ePF8D18JgsQ6edLTguL7v7/7NWG89rLos6K+cGOQ9W4IxkcD4PaOWmo766ldXWxxySeV6PkbV3te3iGZJ4kHezqPvOtLMOSXEhZt50mkESSG2jb1rqWNlUDOMJxLwhj2PJhRkEB+VSp5JStddxCv0kI3UXbnY6HsyxjgiWKFeFFGgznOTksSdWYkkljqSSTqa2nmG1QEZvM8gtLgwqWl6p+ALqeIqQMDtOdcUByHdi7i6lIlbDoMMjeiwb6Wh8c15eIhNTcmtD1sNUg4KKepNVnNJ8JoCJN3JdOYLLU/nJ/oRjwPae7Hl2kaqdFRWap5GSpXcnkp+fIPbvs6UQTMXgf8TMew9qN3f68eGVSCqrPHfiiNKbpPJLbg/wCCXrGbTLuTP1W1mX6Nzb59rxHT+7xe+vSwkrwtyPLxkbVL8zqVajIKAUAoBQCgInezaptbOecaskZKDvc+io82KigPu6+yRaWkMHMog4z9Z29J29pYsfOgJWgNe8so5VKyxq4IIIZQdDoRrQH5ee+W02iZYFBWGclFY5BCOSuSdeQGvPt519nQwdbG/BVG+qbcVzUW1l9beHAzuSjUO6by7Uju7KzliOY5bq3PiOGTiKnxDJgjvFfFT0izVDWS7zFfbGaScTpczQOI+rHVCPkW4j66NzIXu9UVip1nBWSN1Sipu7ZI7s7ZkDz291KrtCEdZiAnGkvGBxAeiHBjYEjAIxoK2U5543MdSm4ysZto77WkWnH1h7kGfjyqMq0I8SUaE5cCCTpLXj1gITvDZb28seVVfNRvsW/KO25aNlbzW1x6koDfVb0W9x5+VXxqRlsyidKUd0TFTKymdJO0cRpaKdbji6z9SmOMftlkTH1WfHKsuLrdFSbW70Ru+H4bp6yT2Wr/ADt9CoAV88fYnm22jLA0qRRq4uFGrgMkTpp1hU+sxRsAdpiTOBmvRwmLVKlJPhseLj/h7r14yjs+s+7+XsZNk7Jjj9RACSSWwOJidSSQOZrO5zqu8mbI0qdCOWCsTBstOVT6Mh0xn3U2mbSVLZz+DSHhiz+ZkPKMf7t+Sj6LYUaMAvo4TEOX0S3PF+IYRQ/yw24rkdBrceWKAofSzsGGSymuBCvXxhWEgGG4Qy8QJHMcPFzzigIAblSYBtr+QIQCBIok0Oo1yB8KwOcH1or0PQUJrqzfqZIdxC5/C7uSZfqIOrU+3BOfLFFUjHqRsHSlLryb+xbLGyjhQRxIqIOQUY8/E+J1qpybd2WxioqyMe1dnR3ETRSrxI3vB7CD2Ed9djJxd0clFSVmc8Ny1jN8luXDDAMUvepyAGHYfRI8u7Wp1KOdZ4eK9iNKt0b6Ob7n7klsiQPtWw6shiOuJ4TnCmJhk47KswaazX7CvGtNxt2nYK2GEUBC70b022z4+suZAuc8KDV3I7FXmezXkMjJFSjFy2ONpHM9odI+0rv8igS1iPKWb0nI7wCOEfusPGknTh1nd9gWZ7EJPY3kxJudpXL5+ijlF/dB4f7oqDxKXVid6N8Wajbnxk5ae4J7y4J+K1z5uXJDokepN2nC4jvLkDIOGcsuVIYZUEA4IB8qLFc4oOnyZZdi9JF5ZMqbTUTwE4FzGuHXP1lAAbs0wDzwWOlWxyVOrvyIu8dzr9ldpNGskTh0cBlZTkEHtBqBI87QnMcUjgElUZgAMk8IJwAOZ05UB+TI9mzSseGNm72xpp3sdB5mv0f4fj8HhsBSz1Yq0VfXjx033Mkqc5zdkXjdqSSC2kgmcYMkU0QT0+CSJg2TyXBChSATnw7fg/jWNwdXFSnh7uL30trxavz9bno0MNVSWbQsN7vjM2iBYx4an3mvAzLgj0cr4sgrm7eQ5d2Y+Jrjk2dUUjDUSQoAKHCb2TvXdW+AshZR9F/SHx1HlV0K849pTOhCRlv9uC5nM0noMY0jC/RAQs2h8S5545DuqnFXr2s7W4f2bPh84YbNmV78f69j2D29nfXnTpyh1ke5TrQqdR3PoqCLGSFm+K0U2ZKsbkp14xWjMrGLI7kLteMSIy5IyNGHNTzDA9hBwQe8CqekyyUlwNSoqcHCWzOhbr7TN1awzNjjZcSAchIhKOB4B1YeVe/GSkk1xPkJwcJOL3WhK1Iia9/aLNFJE4ykiMjDwYEH4GgKBuZcsqPZzfj7Q9W3ZxIPUkA7iuPh31hrwtK/M34ed425FjqgvFAeJ5lRWdyFVQSxPIAak11K+gbsrsg9wbOK/F5dTKkiTyCJY2w3BHD6uR9FiTxY9hFejCOWNjzJzzSbLTsTdS0s3Z7eBY3YYLZZjjngFicDQaDA0FTIE1QFf343pj2batO44mzwxx5wXc8h4AYJJ7geZwDKMczscbsjjdps+S4lN3fnrbh9Qp9WMcwoXkMd3Z7cmqqtb9MNvUlGHFk3WYsFAKAUB4miDqVYBlIwQdQRXU2ndAj92N55tjStbY6y2m9KHjP4t86jPccgEfZPa2djnnpuaWq3K4RWdRb0ZMbR31u5dOs6sd0Yx8ededLETe2h6McNBdpASysxyxLHvJzVLbe5eklsea4dFAKAUAoBQCgFAe4pWX1SR7K6m0c7Tdh2ofpDPiND7uX3VVKjTlwt3e3/AA1U8ZVhxuu3397kjbXytybXuOh/17KpeHmurr6+Xtc2QxtKfW079vP3sbfyg1U5NaM0qCeqMTyZqDZYo2LX0ZTHq7mM8kuMr9mSONz/AHzIfOvewMs1Fdmh8n8UhlxMu2z+xc61nnkbvFtdbS2luH1CLkL2sx0VR4sxA86A449jc/KLeVJAL2eRy7sTwlmXi6sjX0MLwAezuGKYyVRtPY9HEYb5elCX6uPsWiHfRI26q/ie0mHMOpKN4qy5yPHl4mqJYeS21IQxMXvoZ7rfixjGflAbuCBmJ8NBgeeKgqM3wJuvBcStXu1Jdpu0RVoLaMjjRtJJDzCt9UcjgctOemLsqpK/Enh6TxUtdIrft7Pz/kpsm8+QXccq+jbzFYZ1GgU8o5cdmD6J8GqVGd/pZP4nhlG1WK02f8P+PI6vWg8gUBw/fe9+XbYZCcw2KhQOwyNgk+3OB/Y+NSqSyU+1nEry7jPWEuFAKAUAoBQETvRs/r7dwB6S+mnflezzGR51dQnkmiE43RG7Iu+thR+3GD7Rof5+dZMRT6Oo4npUKnSU1I3KpLhQCgFAKAUAoBQCgFAKA+UBsQ3jryOR3HUf+PKj+pWlr3nYSlB3g7d35Yz2d4F4sljk5HEeIA45A8wuRnGuMnGmAK6lGE7Zfp9Pc1UMbUp3U/q9fb0OgdG6oqyO08TSSlcxIT6HACMZYAuddTwgchjtPpYWnGnDLF3PGx1adarnlG3A2N5NqzyXPyO1k6kJGsk83CGYBywWNA2gY8LEsQcDGNatq1MiM9KnndiHu90FlXEl3euchgXnLAMNQeAjg0PhWb5iRrWHitU3crFxcvEVaVuJrO9j43xjiTK+kQOWUkGfOradlJNcUXV5yq4V5t4y/PU65e3tqw4ZpIGH1ZGQj3Ma02PKIXaV9s+xt5biCO14kX0RCsYZmOir6AzqxA8NTXLApuxbRo4vnDmV2Mkrd7ueJj8ceVYaks0rn1ODodDSUXvu+/8ANDPtC0E0TxtydSvv7fLnUYuzuW1aaqQcHxLzuNtRrmxgkf8AGBeCT7cZMbHzKk+degfItNaMnqA/PG6knWG6nPOW5kbPtPF97mo4rdLsFLVNk9WUtFAKAUAoBQFV3n22S4tYWwzEK7/Vz9EePf3cufLVSpqMXUktFwK3LNJQXEy2FmsKBF5dp7z3151WrKpLNI9WlSjTjlRs1WWCgFAKAUAoBQCgFAKAUAoBQCgCsQcg4PeKJ22Obkts3eGWF2fRywUMW1JCZCjPPQE1Y6jfW1IKml1dD3tbpId/mLKHiuD6zNqid58T7dB48q10sNFxzzdl9zJVxNnkjqyvHdl52aS8uHkdzxMFwq5AA7u4AaAcqu+YUdKcbGVxcuszKu5toPzZP7bfwNR+aqczvRo+NubadiMviHP8c0+aqczjpxZ4TdyWL8mu5Y8fRY8S+4YHwNd6eMuvFMshKrT6k2jPFvPc2pAvYg6cuui/iOX+HzrjoU6n+t68mb6PxWcNKyuua/PY6X0RXiy29y0bcUfytyh8GSJ+R1GrGpqLikmYK8oyqSlDZu/mXqulR+eN1Iur+UwHnFcyLj2Hh+9DUcV1k+wUtE0T1ZS0UAoBQCgIreTaZgi9AZkc8EYAyeI9uO3Hd34FXUaeeWu3EhN2Who707rCxtbIY47mS4BkYalmYZ4AeZAOAO8kntq2FbpXPlldic6XRxjzuY474Zw44T4/60rysrWq1XZ7G+NXmbQNRTTLU7n2unRQGC6u0jGXbGeQ5k+AA1PlXVFvYjKSjuaTbQkb1Igo75Tg/uLk+8ioupTju793uRzTey8zx1lx/WRj2Rk/e9Q+Yh+1+f8AQtPmvL+z6LqdeYik9nEh+PEPurqr03vdff2H+Rcn9vc2LbaaMQrAxueSvpn2EaN5GrLXV4u6Cmr2ejN6uFgoBQCgFAKAUBF7bvGULFFrLIcLjsB0z/59p7K14SiptzlsjJiqzhHLHdk/sPZKW0YRdWOrt9Y/yHYKsq1XUldmKEFFWJGqyYoBQCgPjKCCCMg8waAhbS6l2PP8qtctbsQLi3zoR3juIzoew6eqSBtpVekWWW/BlEo5XdbHetlbRjuYY5oW4o5FDKfA+HYRyI7CDRq2hI4zvrZfIdss2MQ3yhlPYJFwGHtyc/2wrtSOen2o5F2l3mesJcKAUAoBQFd3xkMPUXS4LQShgp5NqG/yD41pw31XhzRXN2alyZb95PwnbOy7YZ+bY3Dju4fTXPnCR+0O8VzCRtCUvAvxTvJIv+8G6VreA9bGA/8AWJ6L+/t881ydKMtdnzKozaOabd6Obq2y9sevj7gMOP2O39nXwrNUovdq/at/zz7i+FVdxVkvcHhkUqw0OR/DmKz5XutfX8/LGmNXmeL2/wAYSLDSEZ/RUfWbHwHbXLxSzS2+/cTc76R3NW3tQp4iS7nm7cz4DuHgKyVK0p6bLkdjBLXd8zYqomKAUBjmhVwVYAg9hqUZOLvFnHFSVmebW6aJgkhLIThHPNT2Kx7c9jeRrbCaqLt9e72K7uDs9ufuS9dLRQCgFAKAUBHbqxie4muDqF9CPw8fDT/E1epUXRUo0/FnjuXSVHPwRbazExQCgFAKAUB5kjDAqwyCMEHtB0IrqdtUcJPoR2iYnutnO2eqbrYc8+BiAw9mSje2Q1vk80VPmUx0di6b/wC6q7StGhJCyKeOF/quAcZx9E5IPtzzAqMJZXc61dHItibScs1vcqY7qI8Lo2hOPpdx7Dpoc5GhqmtSy/VHYlCV9HuTFZywUAoBQFV3i2jCbu2imbhhjcSTEAty1C4Guo0/bFbKEJdHKS3eiKpSjnSex0ToksHuZrna06lTOTHAp7I1Iyf7qrnvRj9KpuKhFQXAOWeTkdPqAFAU7pMtrNbSSe5iDuo4Y+E8Ls7eiiBh3k9uQBk40qqpTg1menaThKSdkcRsbXq11OWJyzd5/kOQHdXhVqrqSvw4HqU4ZFY2aqJigFAKAUB4ljDKVYZBGCK7GTi7o40mrM97JnOGic5ePGp+kp9VvboQfEeNehdSSmuPqQg31Xw9CRrhYKAUAoBQFf2hYlJ4BakxyzSBBg4X0iq6jHLLDI5eFephaspwkqmqS8TzMVRjGUcmjfkWG5nv7TS7tGdR+dg9JT4nGg8+H2UUKVTqSt2P89ytxqQ6y8jFFvlakauy+BQn/DkVx4WpyIqpEwX++kCqDEesbIypBXI7cEjQ++pQwk2/q0OSqpLQsdtMHRXHJlDD2EZ/jWZqzsWJ3VzJXDooBQFT2ztdrK+66Pm9vwnH2/8A8LW/DLNTt2merLLI/RW1dox20Mk8zcMcalmPgO4dpPIDtJqKV3Ymcii3LudsRSbTkkMFzKQ1mn0UiTPCGOM+lnOR9rUMVq1yUfp3XEha+pAR7fMDmC/ja3nXQhlOG/SGM6HvGV7jWeeGe8NUTVT9xJQbUhf1Joz4Bxn3ZzVDpzW6ZNST4m4pzy1qBIjtubWW2jLNqx0RO1j/AC7zVlKk6krIjKSii47gdHyiym+XpxTXozKDzReaqPqsCeLTkcD6IrZKWyjsipLmZ+jraElrNJsi7bLwLx2sh062Ds815Y8CPoElNX+pHVyLRvVvNDs+ISTcRLNwxxoOJ5GPJVXtP+u6oJXOlX/212kMO2yD1faq3KGUDv4OHU/o86j0lK9sxZ0NS17FM373wTaUsKwh1jgUs6SKUYTPlOFgdMoobkSPnPCsXxGeWKhz9C7CQvJyfAr1eMegKAUAoBQCgFAa07cEkcnceBvsuQPg3CffWrDSveHPXxX9Fc9GpeHn/ZNVcWCgFAKAUBrWYH9J2GeXWH39nxxW7D/6angYsR/th4naqxmk157CJzl4o2PeyA/eKkpNbM44p7op++mx7id0tLSCKGCRSZrjgXAwc8AA1HIdmpIwRg1qoVIRTnN3a2RnrQlJ5Yqy4sq0lrcbMnhtrh1lhlHDDIBw4IwOHHZqVGDn1gQeYq55K0XOKs1uZZQlSkovYnKzEhQCgK+Nhf0jtJoBr1dtxHwIdf4Sit9B5aV+bM80pSOidIhN/e2myVJ6tvwi7x/VRn0VyPrMCPA8BrsNE5EmdDRAoAAAAGABoAB2Yqs6a20dmQ3C8M8Mcq/VkRXHuYGuptbArF70XbLl1Noqn/du8fwVgvwqSqSXE5lRDz9CtgTmOS5i+xIp/wAaE/GpdLJ7nMiJDdvoss7SYTs0txIuOAzsGCEciAFGSOwnOOYwdai6jtZaDKi9VAkULpZ2c6wxbRtx+EWL9YP0ojgSIfDGp8AwHOrKb4PicZD7Auf6UvZNosD1MXzForDlpmSXH1iTjPdofVrNi55Eqa72asLC/wBZca882nE9pT9Zc3Un1riQD2Rnqh8Ix76zYp/WlyS9/wCTlLZvt/ow1mLRQCgFAKAUAoDDdw8aMv1lI+FTpyyTUuRGcc0Wjf2fP1kSP9ZQT7SNfjW+atJo5CWaKZsVEmKAUB4kkCjJOK5fWyIykluQm1NocEkE6qT1Eqv5BlOPPhA869DBJ3lCX6lsYMTO7jO2zO+wyh1DKcqwBUjtBGQfdWNqzsbU7q56rgPMkgUEsQAOZJwB5mupXDdjle+22o9oXdtBbHrEgfrJJV1XmugPaPRxnkSwxyNehRpulTlKe70SPPr1FOSjHgSNZzgoDDeXKxI0jnCqMn+XtPLzqUYuTsjjdlcsXQjsdxDNfzDD3b+gD2RoTg+ZJ9oVD21unZWiuBTHmbfRwPlF/tW+bXNx8lj8EgABx4N6Bx3ik9EkdR0KqzooBQCgFAKAx3MCyIyOMqylWB7QwwR7jQHLei4mO3mtG1a0uZYc94DFs+ZLe6s2NX1qXNG3CyvC3IuYrGaTg9ufWPfJIT5yMayYn/a/D0FLqIy1QWCgFAKAUAoBQCgPmwXHV8OdVd1x4B2x8MV6MpbPml6FVJq1u1+pJVwtPEkgUZJxXL62RFyS3NaOeSVgkCM7HkAMk+wCp5P3PwW/53eZRKq+Bd93ei6SQh71+Af1anLH2tyXyz5VqhRduS+/55maVVcC9Xm59q1nLZpGsccqcJIGWzzV8nUlWAYZ7RWqnFU9YlEm5bnP+jjazxF9mXfo3NsSqZ5Og1wCeeAQR3oVPYapxlHXpI7M04WrdZHuXysJsIbebdmC/WNbji4Y34wFbhycEYJxnGvZg6VbSrSpNuJXUpKe5ze/sItn7VeJMRwyQKygnQY09Zjk6o51P0q3ZpVaCk9WmYKkFTq2WzRuSbdtl5zx+TA/dmqVRqcmM8eZpy722o/OE+xG+8jFTWGqciPSxM27+yJNt3CqA6WETAyudC558A8T4eqDk6lRWiFNUld7kHLO9NjvcEKoqoihVUBVUDAAAwAB2ACoEijdDH5BJn1/lU3H9ri/lirKm5xF9qs6KAUAoBQCgFAcu3XH/um2APV66L94o3F8apxnVh4mnCby8P5NnevePqsW1qOtvZvRiiXUrn84/wBVVGTr3dwJFOHoObu+qXV6ygrLc5XbWbQccLnieGWSNm11KOwzrrrz8687Gq1eRbhnemjNWUuFAKAUAoBQHiSUAgakscKoBLMe4KNSfAVOnTlUdoq5GU4xV2y5budG91c4e6JtIj9AYM7D4rF/ePgK9SjgIx1nr6GKpim9I6HnfPo/isuBrV2w5Y8LnJBGCTx8znPb76uqUZcNVy9uH5uVRqriVeNZ88ARmckBQF4ifZjnWNxipJars/NfLwNKqO25Yo9yOoha72pN1EKDJVfSkbPJR2AnsGviBWunQlLRfSvv7epRKql2ktsa82gEzs6wtbOI8jds7TSDsJCar9luXZVydClotX2e7OdFVnqT+wN95hcJabThSCaT8TNESYZT9UFtUbuB5+GVzdFxms0H7lU4Sg7SJzffeVNnWjzsOJ/ViT68jeqvf3k47FNdjHM7EG7HCttbAlNxABOz7TbjuLtuL0YS3AY04l9VlAIwM+sOwCrZVIxi8223eTo4edaajDfmWXdfpQQgRX44HBKiZBxRvg4yeHOD4rle3QViq4J70/LiaKeKW09+fA6DY7QimXihlSRe9GDD4GsUoSjo1Y1xkpbMit5d17O6ZZLtc8CkAmQxjGc6kEVbSrVIaQK6lKE9ZFI2tebGt8R2lpHeTnREQNKCftni4vYuT7K1wjiJ6yk0vL7GWUqENIq7LF0edGzCX5btGONZM5itkRVSPuZlX0eIdi645kluWiU7LLEzWu8zM8qf0DtBWXTZt6/Cy/Rt5jnBHYFOPcD9QZdddqGx1CqiRzEXh2FfTmZWOzryXrVlUFhBM3rKwGoDaY8AuM4bFts603I7HR7G9jmQSQyLIjcmRgwPmKqJGegFAKAUAoCr7478W9gvCT1ty2kVtH6UjsdFBAyVBPaR7ATpU4wcjjdis7s9F8csJn2krm8nd5ZTHK6cPWHPV+g2NOZ56sRkgCuynwWwSLnu5unaWAPyWBYy3rPqzt26uxLY8M4qLk3udNTbe4VjdMzyQBZWOTLExjcnvJUjiP2garlCMlaSudUnHZnPd4Oja7t8tbN8ri+qeFJlHwSTy4T4GsNXAResNPQ1U8U1pLUo8l+isUcmORTho5FZHB7irDOawSwtWP6TUq9N8TE214g5RiUP6alf8QyPPFPlauXMlfu1HTwva5tfKExnjXHfkVTkltZlmZczAdooeLg4peFSzdWOLhA1JJHogeJNWrDTdr6d+n9lbrQW2vcT+xN2bm7wwU28R/OSr6Z+zEdf2mwO4GqalSlS6zzPktvF+32GaUurp2v2Lpujs2LZd2quokS5PAl1IAZo5DjELNgDq5MejwgYYcJzkGvR+G42NZZGkmuXEyYik4vNe50+vVMpR+kw6Qe1/wDLQEZ0fD8K/Yb+FAbfSioe42Wj6xG74mB5F1QlPiTRtqEmuRKnbOrk5XlHqEPvZsMXts8XJ/WifkUkXVWB5jXTTsJq2jVdOafmV1YZ42OVbY3rutp3dnGB1ctuvCeMDAnUHrJuHlkcIKg8ivjXrvLTg5PY82lTlWqqnHcltmbEaeY7OsmbX0767OrAHORxdrtqAPE/pEZ4Jy/yT8EejiKkKEXQo7/qf8fm3mdhTdSz+SpaG3jaBBhUZQ2O9snXiJJJbnkk1LM73PNsVC/6FNnO3FG08HgkgYf8xWb41Z00jmRGKDoRseIGSa5lx2M6Ae8Jn3EU6aXAZUXTd/dSzsR+C26Rk6F9Wc+12JYjwzioOTe51JImqidIrenYaX1rLbScpFwD9VhqreRANdi7O4ZA9FO2nuLLqp/yi0drabJycx6AnvOMAntKtUqis9DiLfcQLIpR1V1YYZWAIIPYQdCKgdKNedF0CuZbCe4sJDqeoc9WT4xk6j9EEDwqxVHx1OWMY2Xt+DSO9tLpf/kRGNv+UNfM0vB8Bqff6X2+g9LZ9pKf91PwD3SNS0OZzU+f7Q7dPLY8Q8TdxkfBs0yw5ndT6bjeGT1YdnwD9NpHI81JHwp9HaNTydzNp3P5btd1Q847SMReXWaHHtBpmitkLE/uxuRZWHpW8I6w85pDxyHPP0jyz2hcA1GU29xYsdROigFAUvaW1ZL6R4bZ2itkYpLcIcPKw0MUTfRVTo0o1zkLqCwwYzGKj9MdZehdSpZtXsbWztmRwIEhRUXuUcz3k8yT2k5Jrwp5qjzTd2bVaKsjzf7NimGJoo5B3SIHHuYGq1mhrFtdxLR7kR/shYg5+RW//CX7sVyWKr/vfmzqpQ5IlIbZEXhRFVR9FVAGngNKyuUm7tliSRlqJ00ts7PFxBJCTjjXAYc1Yaq47irAMD3iraFV0qimuBGcVKLTLBuntU3VpDMww7LiQd0iEpIvk6sPKvt4tSV0eM1bQrnSWdYP2v8ALXQaPR2Pwlv1Z+9aAlelnZjS7PaSIfPWrrcx+2I5PLn6BbTvAqULXs9noL21Muyr9biGOZPVkQOPMZx7Ry8q8qcXGTi+B6sZZldHu/uhFFJK3KNGc+xQW/hSKzNISdk2cGsZJYpYGRC91cwM645mW4mdFOvIcChu7XXtr25wUo5eCf2R5tCt0U3NbtO3efoXcndlNn2qQr6Tn0pZO2SQ+s2eeOwZ7AKplK7IE/UQKAUAoBQCgOZpdLs/b91xHEV3apOfto3Vf/cn7VW7wRzidMqo6KAUAoBQCgFAKAUAoCsb8X7hI7WFik10SvGuhjiUZlkB7GAIVT9aRT2VRia6o03N+HeTpwzysetn2qRIscahURQqqOQA0Ar5qLcnmluz0GrKyN0CtKSsQMUgqioicTVesUy5HiqiQrgFAY9w34JL6D6lx1qjuW4RXPl1gm+NfX/DqmfDR7NPL+jyq8bVGaPSWfSh9jfeK3FJq9HA/CH/AFR/xLQHRWGRg6igOTAnYc7QTBv6OlctbzAEiFmOTC+OQydD56+lwwr0elWaO/HtL6FbJ9MtiR3u2pC+zroxzxMGgkClZFOcqdBg6k8sVlowkqsbrijTUnFwdnwM/RzupblLPaOWaX5HFGoOCiFUCllGMhvWGpPrN316M5PWJ5yXE6FVZ0UAoBQCgFAKA4z0zQPNtC3jh/GLbMzAc+EyAD4g1dT0i7kJHZqpJigFAKAUAoBQCgFAKAokMvX393PzERW1j9kYDyEe2R+E/qR3V8/8YrXnGny18/z7m7CQ0ciZRq86EzQ0ZRJWhVCvKeHeqpzJpGuxrLJliPNVEhQCgNXd9uDakq/1tpG2O8wyyKT7p1r6X4LK9GUeT9Uedi19aZqdJR+ci+yfvr2DKYujcfPyfq/8y0B0SgMc8CupR1VlYYKsAQR3EHQigK2ejzZnFxfIYM/Z0/d5fCpZ5czlip7F2s+wGNnfK7WJcm2u1BYIHJbq5ABkHJJ01yTgEerNrPqtzi0Ok7N2nDcIJIJUlQ/SjYMPZpyPhVbTW5I264BQCgFAKAq28+/9nZei0glnJwsEPpyFjyXA9XPjjwzU4wbOXIzcPYdw88+0toIEnnUJHDz6mEEEKf0iQpx2YycFiB2TVsqC5l8qs6KAUAoBQCgFAKAUB8Y4GTQHO9zCWs4pD603HOfbO7S/58eVfH4+ebEzfbby0PVoK1NE6DWVSLbH3iqec5Y+Fqi5Cx5qDZIVwCgFAaNoeHatt+na3K+57Vq9/wCCPSa7v5MOM4Gr0kn56L9X/mNe8Yj70bD56X7H8RQHQaAUAoDHPCrqVdQysMFWAII7iDoRQFJ2h0U2LuZbfrrOX69rIU/unIA8FxViqPZnLGuN0NrQ/k+2mZexbiBXPm5LE+3Apmi90LM+/Jd4l5T7OkHeyyKfcqgU+jtGo4d4z27MH/F/lT6O0anz+h9vyevtC0g/Uw8f/UQUvDkNT4ejWaf8v2reTg80jIhQ+BQcQ+6nSJbIWLLu5ubZWP5NbojYx1h9J9efptlseAOKi5N7ixPVE6KAUAoBQCgFAKAUAoDW2kjNFIE1YowX2kHHxoDne7214IYIraZxBNDEiPFPiJxwKFyA2Ay6aOuVPfXyOMwleNWUnHdt3Wq1Z6lKrBxSubFrdXV47SWAhe3jGOKUsFuHJ9JY5FBwEA9fDKWYjsJGzDfCc9JupdN7dneVVMVaVo6ozPtSaPSewuoz3xoLhfIwFmx7VFVVPg9ePVs/ztJRxUHuYm3otxzFwp7jaXA/7VU/+Ziv2/de5P5mnzC7zwH1VuWPctpcH/tU/wDLxX7fuvcfM0+ZlTasz/idn3j/AGo1gH/PdD8Kth8Hrvey8fYg8XBbGxHsjaM+jGCzQ9qk3EvxCxofH0/576PwanF3qO/2X55FM8XJ9VWI+x26sQMN9LHDcxaSdYwQOBoJl4sAo4w2nIkg6ivLxmAqUqjUItp7W18DTSrxlHV6mxsKY3d9BNAjNbwpKGnI4UYyBQFTOsmq5LAcOnMnSvV+FYSrRzSmrX4cTLiasZ2SMXSR+Pj/AFf+Zq9gymbo1Hzkp/RH30BfqAUAoBQCgFAKAUAoBQCgFAKAUAoBQCgFAKAUAoBQFO6S/wAVF9v+VAWqx/Fp9hfuFAZ6AUAoBQCgKpvzzt/t/wAqAtSchQFW369WP9r+FAetxPxcn2h91AWigFAKAUAoBQCgFAKAUAoBQH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60" name="AutoShape 32" descr="data:image/jpeg;base64,/9j/4AAQSkZJRgABAQAAAQABAAD/2wCEAAkGBxQSEhUUEhMWFRUXFx0ZGBcWGB4ZHBseGB0ZGSEaIxoaHSggHR4lIBcYITEhJSkrLi4uGCAzODMtNygtLisBCgoKDg0OGxAQGywkICYsLCwsLSwsLCwsLCwsLCwsLCwsLCwsLCwsLCwsLCwsLCwsLCwsLCwsLCwsLCwsLCwsLP/AABEIAMEBBgMBEQACEQEDEQH/xAAcAAEAAgMBAQEAAAAAAAAAAAAABQYDBAcCAQj/xABMEAACAQMBBAYFBgoHBwUAAAABAgMABBEhBQYSMQcTQVFhgSIycZGhFCNCUnKxJDM0Q2JzgpLB0RVTg6KywvAWY5Ojs8PhCCVk0uL/xAAbAQEAAwEBAQEAAAAAAAAAAAAAAgMEAQUGB//EADMRAAIBAgQCCAUEAwEAAAAAAAABAgMRBBIhMUFREzJhcYGRsdEFFCKh8EJSweEjM/EV/9oADAMBAAIRAxEAPwDuNAKAUAoBQCgIDezeiOxRcqZJpMiKFTgtjmSfooO1j8a43YHPL7bN7cZMt00Sn83bfNgf2n4w+8Dwqp1eRLKR7Weeck7HvM8hP+OodJI7lRmt3niOYbu5jPYDKZF/ck4lNdVVjKi2bt79uJFhvwoLnhjuE0RieSup9Rj2HOCe6rozUiLVjoFSOCgFAKAUAoCD3p3ttdnR8d1KFyPRQau+PqoNT7eQzqRQHEt6enK6mJWyRbZOx2AeQ+8cC57sH20BzraO8t3cEma6nkz2NIxH7ucAeAFAadntCWE5ilkjPejlT7waA6Hub0yXlqyrdMbqHQHjPzqjvD82Pg+c9450B+iNh7YhvIEnt3DxuMgjs7wR2EciKA36AUAoBQCgFAKAUAoBQCgFAKAUAoDzI4UEk4AGST2AdtAcUa+N1NJdvnMpxGD9CJSeBfDI9I+LGs9SV3YnFGSqyQoBQGO5gWRWRxlWGCK6nbUHQ+jjazT2nDKeKWBzC7Hm3Dgq3mjLk9pzWpO6uVFqroFAKAUAoCgdMu6cd7YvKSEmt1Lxv3gDWI41PFpgDXix3kEDmW7vQ07qHvJurJH4qMBmHtc+iD4AH21RKtyNcMK31mTFx0LWxHzdxOp72CMPcAv31Hp3yJvCx4Mjl6EjnW908Idf+pXen7CPynaULfbdWTZ1x1TnjRhxRyYxxLy8mHaPZ3irYTUlcz1Kbg7Fr6Ct7Gtb0Wzt8zckLgnRZPoMPFvUPfle4VMrP0vQCgFAKA8u4UZJAHeTigMUN5G5wkiMe5WB+40BnoBQCgFAKAUAoBQCgKz0k3Zj2bccPN1EQ/tmWM/BjQHOo0CgAcgMDy0rGWmCz2XLcXEvUyBGjiQ4YZRss+jY1HLmOVSclGKuShBzbsfbmZ4NLmGSLH0sF4z7HXI9+KJJ9V3OSjKO6NcbagOgkDHuUFj7gK70cuRHMjagM0n4m1nfxZeqX96TFcslu0SUZPZFx6I7aQwzXTFQlwylEUklTFxxtxZA1OBy7q0xVlYpbuX6ugUAoBQCgK1vc/HJawZ0Z2mcfWW3AI90skDfs1XVdol2HjeYrGekKAUByL/1AOMWYxrmU58PmtPP+FaKHEx4vgcjtp2jdXQ4ZGDKe4qcg+8VoMZ+2bScSIjjkyhh5jP8aAy0AoDnm9O/UjStbbOCs6nEtw2qRn6qjkzDzAxjB1xXUqxpq7LKVKVR2iVObYImPFdyy3L98jnA9gB9EeANYZYub20PQhg4Lranl91rU8o+E9hDNke81FYmouJN4Sk+HqSOztr3tgcxyNdwD1oZTlwP0H5+XLw7a00sUpaS0MlXCOOsdfU6du/tyG9hWaBsqdCDoykc1YdhH8QRkEGtZjJKgFAKAUAoBQCgKn0oxE7OlI14GikPsSRCfcMnyrj2BQqyFpL7gQ5NzP2PIsa+IhGCR4cTt7qjWeiRow63ZbqoNIAxyoBmgNTop12bG3Y8kzD2GV8V6qPJbuW+gFAKAUAoCrbyIRfWrfR6i4T9pmtnA90bnyqmt1TRhev4GSsp6AoBQFe3w3Qg2iiLMXVkJKOhAI4sZGoIIOB7qnCbjsV1KSnuUe46HYFaJRcykyTIgHCo0OreYRXPlV8Krk7GSrQUI3ud4s7cRxpGCSEUKCeeFAH8KuMxmoCldJe33iRLW3bFxc5HEOccY9Z9OR7B+0RqKjOahFyZKEHOSiiqbOsUgjWOMYA+J7z415E5ucrs9qnBQjlRs1AmKAUBo2e0Ds26FymeokIW5QcsE6Sgd4J+JH0q9DC1r/Q/A87F0bfXHxOxowIBByCMgjkQe2thhPVAKAUAoBQCgMF9arNG8UgyjqUYd4YYI9xoDhO2ets+stZA3WxDSQLkGLOFn+IGM+tpVTp/Vclm0Ol7Dtoo7eJICDEEHCw+kDrxe0kknxNYZtuTbPSgkopI3qiSFAQW+G0GSHqYdbi4PUwqOeX0LeAUHJPIaVdRhmkU155Yl02Js5ba3igTURIqA9/CMZ9pOvnW8883aAUAoBQCgITe2xaSFZI1LSwOJo1HNsBldBqNWjeRRnTLKeyoyjmVicJZZJkfaXKSoskbBkdQysO0HUGsTVj1E01dGauHRQCgNbY8fyi848fNWoIzjQzyLjQ/7uNmB8Z8c1IrTRjbUw4md3lRbqvMooDjMd38ru7m8Oqluqh8I49MjwY+l7SawYyeqiejgqejn4G/WI3CgFAKAx3EIdWRhlWBB867GTi7o5KKkrMs/RVtJntWt5DmS1cxHxTmh9mMqPsV7MZKSTR4couMnFl0qREUAoBQCgFAKApvUjaV6xcBrSzbgCkZE049YnvSLOMcuInuoCNutiXOzWZrSNrmzJLGAH52EnU8GfXX9Hn8WNNSip68S6lWcNOBjh36sjo8picc0lRlYeBGCM+dZnQmuBqWIg+JqX/SDbghLYNcSsQqKAUUsxwAWcA6kjkDU4YWck5W0W7IyxMVtqe9q7uTW9u+0Licm/RkMIjz1cZLBBAFz6Svx8LE/W9pbVGKirIxyk5u7LDsPa10t2lvcvFKJYXkBjjMZRo2jBXVm4lPWaHQ+j41GnUz3J1aeS2pb6sKhQCgFAKA+E450BymbeELcySWcRe0clmUsFLuTkywqRgK3MhmAc+kOHJZ/Pr4mkp5ePF8D18JgsQ6edLTguL7v7/7NWG89rLos6K+cGOQ9W4IxkcD4PaOWmo766ldXWxxySeV6PkbV3te3iGZJ4kHezqPvOtLMOSXEhZt50mkESSG2jb1rqWNlUDOMJxLwhj2PJhRkEB+VSp5JStddxCv0kI3UXbnY6HsyxjgiWKFeFFGgznOTksSdWYkkljqSSTqa2nmG1QEZvM8gtLgwqWl6p+ALqeIqQMDtOdcUByHdi7i6lIlbDoMMjeiwb6Wh8c15eIhNTcmtD1sNUg4KKepNVnNJ8JoCJN3JdOYLLU/nJ/oRjwPae7Hl2kaqdFRWap5GSpXcnkp+fIPbvs6UQTMXgf8TMew9qN3f68eGVSCqrPHfiiNKbpPJLbg/wCCXrGbTLuTP1W1mX6Nzb59rxHT+7xe+vSwkrwtyPLxkbVL8zqVajIKAUAoBQCgInezaptbOecaskZKDvc+io82KigPu6+yRaWkMHMog4z9Z29J29pYsfOgJWgNe8so5VKyxq4IIIZQdDoRrQH5ee+W02iZYFBWGclFY5BCOSuSdeQGvPt519nQwdbG/BVG+qbcVzUW1l9beHAzuSjUO6by7Uju7KzliOY5bq3PiOGTiKnxDJgjvFfFT0izVDWS7zFfbGaScTpczQOI+rHVCPkW4j66NzIXu9UVip1nBWSN1Sipu7ZI7s7ZkDz291KrtCEdZiAnGkvGBxAeiHBjYEjAIxoK2U5543MdSm4ysZto77WkWnH1h7kGfjyqMq0I8SUaE5cCCTpLXj1gITvDZb28seVVfNRvsW/KO25aNlbzW1x6koDfVb0W9x5+VXxqRlsyidKUd0TFTKymdJO0cRpaKdbji6z9SmOMftlkTH1WfHKsuLrdFSbW70Ru+H4bp6yT2Wr/ADt9CoAV88fYnm22jLA0qRRq4uFGrgMkTpp1hU+sxRsAdpiTOBmvRwmLVKlJPhseLj/h7r14yjs+s+7+XsZNk7Jjj9RACSSWwOJidSSQOZrO5zqu8mbI0qdCOWCsTBstOVT6Mh0xn3U2mbSVLZz+DSHhiz+ZkPKMf7t+Sj6LYUaMAvo4TEOX0S3PF+IYRQ/yw24rkdBrceWKAofSzsGGSymuBCvXxhWEgGG4Qy8QJHMcPFzzigIAblSYBtr+QIQCBIok0Oo1yB8KwOcH1or0PQUJrqzfqZIdxC5/C7uSZfqIOrU+3BOfLFFUjHqRsHSlLryb+xbLGyjhQRxIqIOQUY8/E+J1qpybd2WxioqyMe1dnR3ETRSrxI3vB7CD2Ed9djJxd0clFSVmc8Ny1jN8luXDDAMUvepyAGHYfRI8u7Wp1KOdZ4eK9iNKt0b6Ob7n7klsiQPtWw6shiOuJ4TnCmJhk47KswaazX7CvGtNxt2nYK2GEUBC70b022z4+suZAuc8KDV3I7FXmezXkMjJFSjFy2ONpHM9odI+0rv8igS1iPKWb0nI7wCOEfusPGknTh1nd9gWZ7EJPY3kxJudpXL5+ijlF/dB4f7oqDxKXVid6N8Wajbnxk5ae4J7y4J+K1z5uXJDokepN2nC4jvLkDIOGcsuVIYZUEA4IB8qLFc4oOnyZZdi9JF5ZMqbTUTwE4FzGuHXP1lAAbs0wDzwWOlWxyVOrvyIu8dzr9ldpNGskTh0cBlZTkEHtBqBI87QnMcUjgElUZgAMk8IJwAOZ05UB+TI9mzSseGNm72xpp3sdB5mv0f4fj8HhsBSz1Yq0VfXjx033Mkqc5zdkXjdqSSC2kgmcYMkU0QT0+CSJg2TyXBChSATnw7fg/jWNwdXFSnh7uL30trxavz9bno0MNVSWbQsN7vjM2iBYx4an3mvAzLgj0cr4sgrm7eQ5d2Y+Jrjk2dUUjDUSQoAKHCb2TvXdW+AshZR9F/SHx1HlV0K849pTOhCRlv9uC5nM0noMY0jC/RAQs2h8S5545DuqnFXr2s7W4f2bPh84YbNmV78f69j2D29nfXnTpyh1ke5TrQqdR3PoqCLGSFm+K0U2ZKsbkp14xWjMrGLI7kLteMSIy5IyNGHNTzDA9hBwQe8CqekyyUlwNSoqcHCWzOhbr7TN1awzNjjZcSAchIhKOB4B1YeVe/GSkk1xPkJwcJOL3WhK1Iia9/aLNFJE4ykiMjDwYEH4GgKBuZcsqPZzfj7Q9W3ZxIPUkA7iuPh31hrwtK/M34ed425FjqgvFAeJ5lRWdyFVQSxPIAak11K+gbsrsg9wbOK/F5dTKkiTyCJY2w3BHD6uR9FiTxY9hFejCOWNjzJzzSbLTsTdS0s3Z7eBY3YYLZZjjngFicDQaDA0FTIE1QFf343pj2batO44mzwxx5wXc8h4AYJJ7geZwDKMczscbsjjdps+S4lN3fnrbh9Qp9WMcwoXkMd3Z7cmqqtb9MNvUlGHFk3WYsFAKAUB4miDqVYBlIwQdQRXU2ndAj92N55tjStbY6y2m9KHjP4t86jPccgEfZPa2djnnpuaWq3K4RWdRb0ZMbR31u5dOs6sd0Yx8ededLETe2h6McNBdpASysxyxLHvJzVLbe5eklsea4dFAKAUAoBQCgFAe4pWX1SR7K6m0c7Tdh2ofpDPiND7uX3VVKjTlwt3e3/AA1U8ZVhxuu3397kjbXytybXuOh/17KpeHmurr6+Xtc2QxtKfW079vP3sbfyg1U5NaM0qCeqMTyZqDZYo2LX0ZTHq7mM8kuMr9mSONz/AHzIfOvewMs1Fdmh8n8UhlxMu2z+xc61nnkbvFtdbS2luH1CLkL2sx0VR4sxA86A449jc/KLeVJAL2eRy7sTwlmXi6sjX0MLwAezuGKYyVRtPY9HEYb5elCX6uPsWiHfRI26q/ie0mHMOpKN4qy5yPHl4mqJYeS21IQxMXvoZ7rfixjGflAbuCBmJ8NBgeeKgqM3wJuvBcStXu1Jdpu0RVoLaMjjRtJJDzCt9UcjgctOemLsqpK/Enh6TxUtdIrft7Pz/kpsm8+QXccq+jbzFYZ1GgU8o5cdmD6J8GqVGd/pZP4nhlG1WK02f8P+PI6vWg8gUBw/fe9+XbYZCcw2KhQOwyNgk+3OB/Y+NSqSyU+1nEry7jPWEuFAKAUAoBQETvRs/r7dwB6S+mnflezzGR51dQnkmiE43RG7Iu+thR+3GD7Rof5+dZMRT6Oo4npUKnSU1I3KpLhQCgFAKAUAoBQCgFAKA+UBsQ3jryOR3HUf+PKj+pWlr3nYSlB3g7d35Yz2d4F4sljk5HEeIA45A8wuRnGuMnGmAK6lGE7Zfp9Pc1UMbUp3U/q9fb0OgdG6oqyO08TSSlcxIT6HACMZYAuddTwgchjtPpYWnGnDLF3PGx1adarnlG3A2N5NqzyXPyO1k6kJGsk83CGYBywWNA2gY8LEsQcDGNatq1MiM9KnndiHu90FlXEl3euchgXnLAMNQeAjg0PhWb5iRrWHitU3crFxcvEVaVuJrO9j43xjiTK+kQOWUkGfOradlJNcUXV5yq4V5t4y/PU65e3tqw4ZpIGH1ZGQj3Ma02PKIXaV9s+xt5biCO14kX0RCsYZmOir6AzqxA8NTXLApuxbRo4vnDmV2Mkrd7ueJj8ceVYaks0rn1ODodDSUXvu+/8ANDPtC0E0TxtydSvv7fLnUYuzuW1aaqQcHxLzuNtRrmxgkf8AGBeCT7cZMbHzKk+degfItNaMnqA/PG6knWG6nPOW5kbPtPF97mo4rdLsFLVNk9WUtFAKAUAoBQFV3n22S4tYWwzEK7/Vz9EePf3cufLVSpqMXUktFwK3LNJQXEy2FmsKBF5dp7z3151WrKpLNI9WlSjTjlRs1WWCgFAKAUAoBQCgFAKAUAoBQCgCsQcg4PeKJ22Obkts3eGWF2fRywUMW1JCZCjPPQE1Y6jfW1IKml1dD3tbpId/mLKHiuD6zNqid58T7dB48q10sNFxzzdl9zJVxNnkjqyvHdl52aS8uHkdzxMFwq5AA7u4AaAcqu+YUdKcbGVxcuszKu5toPzZP7bfwNR+aqczvRo+NubadiMviHP8c0+aqczjpxZ4TdyWL8mu5Y8fRY8S+4YHwNd6eMuvFMshKrT6k2jPFvPc2pAvYg6cuui/iOX+HzrjoU6n+t68mb6PxWcNKyuua/PY6X0RXiy29y0bcUfytyh8GSJ+R1GrGpqLikmYK8oyqSlDZu/mXqulR+eN1Iur+UwHnFcyLj2Hh+9DUcV1k+wUtE0T1ZS0UAoBQCgIreTaZgi9AZkc8EYAyeI9uO3Hd34FXUaeeWu3EhN2Who707rCxtbIY47mS4BkYalmYZ4AeZAOAO8kntq2FbpXPlldic6XRxjzuY474Zw44T4/60rysrWq1XZ7G+NXmbQNRTTLU7n2unRQGC6u0jGXbGeQ5k+AA1PlXVFvYjKSjuaTbQkb1Igo75Tg/uLk+8ioupTju793uRzTey8zx1lx/WRj2Rk/e9Q+Yh+1+f8AQtPmvL+z6LqdeYik9nEh+PEPurqr03vdff2H+Rcn9vc2LbaaMQrAxueSvpn2EaN5GrLXV4u6Cmr2ejN6uFgoBQCgFAKAUBF7bvGULFFrLIcLjsB0z/59p7K14SiptzlsjJiqzhHLHdk/sPZKW0YRdWOrt9Y/yHYKsq1XUldmKEFFWJGqyYoBQCgPjKCCCMg8waAhbS6l2PP8qtctbsQLi3zoR3juIzoew6eqSBtpVekWWW/BlEo5XdbHetlbRjuYY5oW4o5FDKfA+HYRyI7CDRq2hI4zvrZfIdss2MQ3yhlPYJFwGHtyc/2wrtSOen2o5F2l3mesJcKAUAoBQFd3xkMPUXS4LQShgp5NqG/yD41pw31XhzRXN2alyZb95PwnbOy7YZ+bY3Dju4fTXPnCR+0O8VzCRtCUvAvxTvJIv+8G6VreA9bGA/8AWJ6L+/t881ydKMtdnzKozaOabd6Obq2y9sevj7gMOP2O39nXwrNUovdq/at/zz7i+FVdxVkvcHhkUqw0OR/DmKz5XutfX8/LGmNXmeL2/wAYSLDSEZ/RUfWbHwHbXLxSzS2+/cTc76R3NW3tQp4iS7nm7cz4DuHgKyVK0p6bLkdjBLXd8zYqomKAUBjmhVwVYAg9hqUZOLvFnHFSVmebW6aJgkhLIThHPNT2Kx7c9jeRrbCaqLt9e72K7uDs9ufuS9dLRQCgFAKAUBHbqxie4muDqF9CPw8fDT/E1epUXRUo0/FnjuXSVHPwRbazExQCgFAKAUB5kjDAqwyCMEHtB0IrqdtUcJPoR2iYnutnO2eqbrYc8+BiAw9mSje2Q1vk80VPmUx0di6b/wC6q7StGhJCyKeOF/quAcZx9E5IPtzzAqMJZXc61dHItibScs1vcqY7qI8Lo2hOPpdx7Dpoc5GhqmtSy/VHYlCV9HuTFZywUAoBQFV3i2jCbu2imbhhjcSTEAty1C4Guo0/bFbKEJdHKS3eiKpSjnSex0ToksHuZrna06lTOTHAp7I1Iyf7qrnvRj9KpuKhFQXAOWeTkdPqAFAU7pMtrNbSSe5iDuo4Y+E8Ls7eiiBh3k9uQBk40qqpTg1menaThKSdkcRsbXq11OWJyzd5/kOQHdXhVqrqSvw4HqU4ZFY2aqJigFAKAUB4ljDKVYZBGCK7GTi7o40mrM97JnOGic5ePGp+kp9VvboQfEeNehdSSmuPqQg31Xw9CRrhYKAUAoBQFf2hYlJ4BakxyzSBBg4X0iq6jHLLDI5eFephaspwkqmqS8TzMVRjGUcmjfkWG5nv7TS7tGdR+dg9JT4nGg8+H2UUKVTqSt2P89ytxqQ6y8jFFvlakauy+BQn/DkVx4WpyIqpEwX++kCqDEesbIypBXI7cEjQ++pQwk2/q0OSqpLQsdtMHRXHJlDD2EZ/jWZqzsWJ3VzJXDooBQFT2ztdrK+66Pm9vwnH2/8A8LW/DLNTt2merLLI/RW1dox20Mk8zcMcalmPgO4dpPIDtJqKV3Ymcii3LudsRSbTkkMFzKQ1mn0UiTPCGOM+lnOR9rUMVq1yUfp3XEha+pAR7fMDmC/ja3nXQhlOG/SGM6HvGV7jWeeGe8NUTVT9xJQbUhf1Joz4Bxn3ZzVDpzW6ZNST4m4pzy1qBIjtubWW2jLNqx0RO1j/AC7zVlKk6krIjKSii47gdHyiym+XpxTXozKDzReaqPqsCeLTkcD6IrZKWyjsipLmZ+jraElrNJsi7bLwLx2sh062Ds815Y8CPoElNX+pHVyLRvVvNDs+ISTcRLNwxxoOJ5GPJVXtP+u6oJXOlX/212kMO2yD1faq3KGUDv4OHU/o86j0lK9sxZ0NS17FM373wTaUsKwh1jgUs6SKUYTPlOFgdMoobkSPnPCsXxGeWKhz9C7CQvJyfAr1eMegKAUAoBQCgFAa07cEkcnceBvsuQPg3CffWrDSveHPXxX9Fc9GpeHn/ZNVcWCgFAKAUBrWYH9J2GeXWH39nxxW7D/6angYsR/th4naqxmk157CJzl4o2PeyA/eKkpNbM44p7op++mx7id0tLSCKGCRSZrjgXAwc8AA1HIdmpIwRg1qoVIRTnN3a2RnrQlJ5Yqy4sq0lrcbMnhtrh1lhlHDDIBw4IwOHHZqVGDn1gQeYq55K0XOKs1uZZQlSkovYnKzEhQCgK+Nhf0jtJoBr1dtxHwIdf4Sit9B5aV+bM80pSOidIhN/e2myVJ6tvwi7x/VRn0VyPrMCPA8BrsNE5EmdDRAoAAAAGABoAB2Yqs6a20dmQ3C8M8Mcq/VkRXHuYGuptbArF70XbLl1Noqn/du8fwVgvwqSqSXE5lRDz9CtgTmOS5i+xIp/wAaE/GpdLJ7nMiJDdvoss7SYTs0txIuOAzsGCEciAFGSOwnOOYwdai6jtZaDKi9VAkULpZ2c6wxbRtx+EWL9YP0ojgSIfDGp8AwHOrKb4PicZD7Auf6UvZNosD1MXzForDlpmSXH1iTjPdofVrNi55Eqa72asLC/wBZca882nE9pT9Zc3Un1riQD2Rnqh8Ix76zYp/WlyS9/wCTlLZvt/ow1mLRQCgFAKAUAoDDdw8aMv1lI+FTpyyTUuRGcc0Wjf2fP1kSP9ZQT7SNfjW+atJo5CWaKZsVEmKAUB4kkCjJOK5fWyIykluQm1NocEkE6qT1Eqv5BlOPPhA869DBJ3lCX6lsYMTO7jO2zO+wyh1DKcqwBUjtBGQfdWNqzsbU7q56rgPMkgUEsQAOZJwB5mupXDdjle+22o9oXdtBbHrEgfrJJV1XmugPaPRxnkSwxyNehRpulTlKe70SPPr1FOSjHgSNZzgoDDeXKxI0jnCqMn+XtPLzqUYuTsjjdlcsXQjsdxDNfzDD3b+gD2RoTg+ZJ9oVD21unZWiuBTHmbfRwPlF/tW+bXNx8lj8EgABx4N6Bx3ik9EkdR0KqzooBQCgFAKAx3MCyIyOMqylWB7QwwR7jQHLei4mO3mtG1a0uZYc94DFs+ZLe6s2NX1qXNG3CyvC3IuYrGaTg9ufWPfJIT5yMayYn/a/D0FLqIy1QWCgFAKAUAoBQCgPmwXHV8OdVd1x4B2x8MV6MpbPml6FVJq1u1+pJVwtPEkgUZJxXL62RFyS3NaOeSVgkCM7HkAMk+wCp5P3PwW/53eZRKq+Bd93ei6SQh71+Af1anLH2tyXyz5VqhRduS+/55maVVcC9Xm59q1nLZpGsccqcJIGWzzV8nUlWAYZ7RWqnFU9YlEm5bnP+jjazxF9mXfo3NsSqZ5Og1wCeeAQR3oVPYapxlHXpI7M04WrdZHuXysJsIbebdmC/WNbji4Y34wFbhycEYJxnGvZg6VbSrSpNuJXUpKe5ze/sItn7VeJMRwyQKygnQY09Zjk6o51P0q3ZpVaCk9WmYKkFTq2WzRuSbdtl5zx+TA/dmqVRqcmM8eZpy722o/OE+xG+8jFTWGqciPSxM27+yJNt3CqA6WETAyudC558A8T4eqDk6lRWiFNUld7kHLO9NjvcEKoqoihVUBVUDAAAwAB2ACoEijdDH5BJn1/lU3H9ri/lirKm5xF9qs6KAUAoBQCgFAcu3XH/um2APV66L94o3F8apxnVh4mnCby8P5NnevePqsW1qOtvZvRiiXUrn84/wBVVGTr3dwJFOHoObu+qXV6ygrLc5XbWbQccLnieGWSNm11KOwzrrrz8687Gq1eRbhnemjNWUuFAKAUAoBQHiSUAgakscKoBLMe4KNSfAVOnTlUdoq5GU4xV2y5budG91c4e6JtIj9AYM7D4rF/ePgK9SjgIx1nr6GKpim9I6HnfPo/isuBrV2w5Y8LnJBGCTx8znPb76uqUZcNVy9uH5uVRqriVeNZ88ARmckBQF4ifZjnWNxipJars/NfLwNKqO25Yo9yOoha72pN1EKDJVfSkbPJR2AnsGviBWunQlLRfSvv7epRKql2ktsa82gEzs6wtbOI8jds7TSDsJCar9luXZVydClotX2e7OdFVnqT+wN95hcJabThSCaT8TNESYZT9UFtUbuB5+GVzdFxms0H7lU4Sg7SJzffeVNnWjzsOJ/ViT68jeqvf3k47FNdjHM7EG7HCttbAlNxABOz7TbjuLtuL0YS3AY04l9VlAIwM+sOwCrZVIxi8223eTo4edaajDfmWXdfpQQgRX44HBKiZBxRvg4yeHOD4rle3QViq4J70/LiaKeKW09+fA6DY7QimXihlSRe9GDD4GsUoSjo1Y1xkpbMit5d17O6ZZLtc8CkAmQxjGc6kEVbSrVIaQK6lKE9ZFI2tebGt8R2lpHeTnREQNKCftni4vYuT7K1wjiJ6yk0vL7GWUqENIq7LF0edGzCX5btGONZM5itkRVSPuZlX0eIdi645kluWiU7LLEzWu8zM8qf0DtBWXTZt6/Cy/Rt5jnBHYFOPcD9QZdddqGx1CqiRzEXh2FfTmZWOzryXrVlUFhBM3rKwGoDaY8AuM4bFts603I7HR7G9jmQSQyLIjcmRgwPmKqJGegFAKAUAoCr7478W9gvCT1ty2kVtH6UjsdFBAyVBPaR7ATpU4wcjjdis7s9F8csJn2krm8nd5ZTHK6cPWHPV+g2NOZ56sRkgCuynwWwSLnu5unaWAPyWBYy3rPqzt26uxLY8M4qLk3udNTbe4VjdMzyQBZWOTLExjcnvJUjiP2garlCMlaSudUnHZnPd4Oja7t8tbN8ri+qeFJlHwSTy4T4GsNXAResNPQ1U8U1pLUo8l+isUcmORTho5FZHB7irDOawSwtWP6TUq9N8TE214g5RiUP6alf8QyPPFPlauXMlfu1HTwva5tfKExnjXHfkVTkltZlmZczAdooeLg4peFSzdWOLhA1JJHogeJNWrDTdr6d+n9lbrQW2vcT+xN2bm7wwU28R/OSr6Z+zEdf2mwO4GqalSlS6zzPktvF+32GaUurp2v2Lpujs2LZd2quokS5PAl1IAZo5DjELNgDq5MejwgYYcJzkGvR+G42NZZGkmuXEyYik4vNe50+vVMpR+kw6Qe1/wDLQEZ0fD8K/Yb+FAbfSioe42Wj6xG74mB5F1QlPiTRtqEmuRKnbOrk5XlHqEPvZsMXts8XJ/WifkUkXVWB5jXTTsJq2jVdOafmV1YZ42OVbY3rutp3dnGB1ctuvCeMDAnUHrJuHlkcIKg8ivjXrvLTg5PY82lTlWqqnHcltmbEaeY7OsmbX0767OrAHORxdrtqAPE/pEZ4Jy/yT8EejiKkKEXQo7/qf8fm3mdhTdSz+SpaG3jaBBhUZQ2O9snXiJJJbnkk1LM73PNsVC/6FNnO3FG08HgkgYf8xWb41Z00jmRGKDoRseIGSa5lx2M6Ae8Jn3EU6aXAZUXTd/dSzsR+C26Rk6F9Wc+12JYjwzioOTe51JImqidIrenYaX1rLbScpFwD9VhqreRANdi7O4ZA9FO2nuLLqp/yi0drabJycx6AnvOMAntKtUqis9DiLfcQLIpR1V1YYZWAIIPYQdCKgdKNedF0CuZbCe4sJDqeoc9WT4xk6j9EEDwqxVHx1OWMY2Xt+DSO9tLpf/kRGNv+UNfM0vB8Bqff6X2+g9LZ9pKf91PwD3SNS0OZzU+f7Q7dPLY8Q8TdxkfBs0yw5ndT6bjeGT1YdnwD9NpHI81JHwp9HaNTydzNp3P5btd1Q847SMReXWaHHtBpmitkLE/uxuRZWHpW8I6w85pDxyHPP0jyz2hcA1GU29xYsdROigFAUvaW1ZL6R4bZ2itkYpLcIcPKw0MUTfRVTo0o1zkLqCwwYzGKj9MdZehdSpZtXsbWztmRwIEhRUXuUcz3k8yT2k5Jrwp5qjzTd2bVaKsjzf7NimGJoo5B3SIHHuYGq1mhrFtdxLR7kR/shYg5+RW//CX7sVyWKr/vfmzqpQ5IlIbZEXhRFVR9FVAGngNKyuUm7tliSRlqJ00ts7PFxBJCTjjXAYc1Yaq47irAMD3iraFV0qimuBGcVKLTLBuntU3VpDMww7LiQd0iEpIvk6sPKvt4tSV0eM1bQrnSWdYP2v8ALXQaPR2Pwlv1Z+9aAlelnZjS7PaSIfPWrrcx+2I5PLn6BbTvAqULXs9noL21Muyr9biGOZPVkQOPMZx7Ry8q8qcXGTi+B6sZZldHu/uhFFJK3KNGc+xQW/hSKzNISdk2cGsZJYpYGRC91cwM645mW4mdFOvIcChu7XXtr25wUo5eCf2R5tCt0U3NbtO3efoXcndlNn2qQr6Tn0pZO2SQ+s2eeOwZ7AKplK7IE/UQKAUAoBQCgOZpdLs/b91xHEV3apOfto3Vf/cn7VW7wRzidMqo6KAUAoBQCgFAKAUAoCsb8X7hI7WFik10SvGuhjiUZlkB7GAIVT9aRT2VRia6o03N+HeTpwzysetn2qRIscahURQqqOQA0Ar5qLcnmluz0GrKyN0CtKSsQMUgqioicTVesUy5HiqiQrgFAY9w34JL6D6lx1qjuW4RXPl1gm+NfX/DqmfDR7NPL+jyq8bVGaPSWfSh9jfeK3FJq9HA/CH/AFR/xLQHRWGRg6igOTAnYc7QTBv6OlctbzAEiFmOTC+OQydD56+lwwr0elWaO/HtL6FbJ9MtiR3u2pC+zroxzxMGgkClZFOcqdBg6k8sVlowkqsbrijTUnFwdnwM/RzupblLPaOWaX5HFGoOCiFUCllGMhvWGpPrN316M5PWJ5yXE6FVZ0UAoBQCgFAKA4z0zQPNtC3jh/GLbMzAc+EyAD4g1dT0i7kJHZqpJigFAKAUAoBQCgFAKAokMvX393PzERW1j9kYDyEe2R+E/qR3V8/8YrXnGny18/z7m7CQ0ciZRq86EzQ0ZRJWhVCvKeHeqpzJpGuxrLJliPNVEhQCgNXd9uDakq/1tpG2O8wyyKT7p1r6X4LK9GUeT9Uedi19aZqdJR+ci+yfvr2DKYujcfPyfq/8y0B0SgMc8CupR1VlYYKsAQR3EHQigK2ejzZnFxfIYM/Z0/d5fCpZ5czlip7F2s+wGNnfK7WJcm2u1BYIHJbq5ABkHJJ01yTgEerNrPqtzi0Ok7N2nDcIJIJUlQ/SjYMPZpyPhVbTW5I264BQCgFAKAq28+/9nZei0glnJwsEPpyFjyXA9XPjjwzU4wbOXIzcPYdw88+0toIEnnUJHDz6mEEEKf0iQpx2YycFiB2TVsqC5l8qs6KAUAoBQCgFAKAUB8Y4GTQHO9zCWs4pD603HOfbO7S/58eVfH4+ebEzfbby0PVoK1NE6DWVSLbH3iqec5Y+Fqi5Cx5qDZIVwCgFAaNoeHatt+na3K+57Vq9/wCCPSa7v5MOM4Gr0kn56L9X/mNe8Yj70bD56X7H8RQHQaAUAoDHPCrqVdQysMFWAII7iDoRQFJ2h0U2LuZbfrrOX69rIU/unIA8FxViqPZnLGuN0NrQ/k+2mZexbiBXPm5LE+3Apmi90LM+/Jd4l5T7OkHeyyKfcqgU+jtGo4d4z27MH/F/lT6O0anz+h9vyevtC0g/Uw8f/UQUvDkNT4ejWaf8v2reTg80jIhQ+BQcQ+6nSJbIWLLu5ubZWP5NbojYx1h9J9efptlseAOKi5N7ixPVE6KAUAoBQCgFAKAUAoDW2kjNFIE1YowX2kHHxoDne7214IYIraZxBNDEiPFPiJxwKFyA2Ay6aOuVPfXyOMwleNWUnHdt3Wq1Z6lKrBxSubFrdXV47SWAhe3jGOKUsFuHJ9JY5FBwEA9fDKWYjsJGzDfCc9JupdN7dneVVMVaVo6ozPtSaPSewuoz3xoLhfIwFmx7VFVVPg9ePVs/ztJRxUHuYm3otxzFwp7jaXA/7VU/+Ziv2/de5P5mnzC7zwH1VuWPctpcH/tU/wDLxX7fuvcfM0+ZlTasz/idn3j/AGo1gH/PdD8Kth8Hrvey8fYg8XBbGxHsjaM+jGCzQ9qk3EvxCxofH0/576PwanF3qO/2X55FM8XJ9VWI+x26sQMN9LHDcxaSdYwQOBoJl4sAo4w2nIkg6ivLxmAqUqjUItp7W18DTSrxlHV6mxsKY3d9BNAjNbwpKGnI4UYyBQFTOsmq5LAcOnMnSvV+FYSrRzSmrX4cTLiasZ2SMXSR+Pj/AFf+Zq9gymbo1Hzkp/RH30BfqAUAoBQCgFAKAUAoBQCgFAKAUAoBQCgFAKAUAoBQFO6S/wAVF9v+VAWqx/Fp9hfuFAZ6AUAoBQCgKpvzzt/t/wAqAtSchQFW369WP9r+FAetxPxcn2h91AWigFAKAUAoBQCgFAKAUAoBQH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461" name="AutoShape 34" descr="data:image/jpeg;base64,/9j/4AAQSkZJRgABAQAAAQABAAD/2wCEAAkGBxQSEhUUEhMWFRUXFx0ZGBcWGB4ZHBseGB0ZGSEaIxoaHSggHR4lIBcYITEhJSkrLi4uGCAzODMtNygtLisBCgoKDg0OGxAQGywkICYsLCwsLSwsLCwsLCwsLCwsLCwsLCwsLCwsLCwsLCwsLCwsLCwsLCwsLCwsLCwsLCwsLP/AABEIAMEBBgMBEQACEQEDEQH/xAAcAAEAAgMBAQEAAAAAAAAAAAAABQYDBAcCAQj/xABMEAACAQMBBAYFBgoHBwUAAAABAgMABBEhBQYSMQcTQVFhgSIycZGhFCNCUnKxJDM0Q2JzgpLB0RVTg6KywvAWY5Ojs8PhCCVk0uL/xAAbAQEAAwEBAQEAAAAAAAAAAAAAAgMEAQUGB//EADMRAAIBAgQCCAUEAwEAAAAAAAABAgMRBBIhMUFREzJhcYGRsdEFFCKh8EJSweEjM/EV/9oADAMBAAIRAxEAPwDuNAKAUAoBQCgIDezeiOxRcqZJpMiKFTgtjmSfooO1j8a43YHPL7bN7cZMt00Sn83bfNgf2n4w+8Dwqp1eRLKR7Weeck7HvM8hP+OodJI7lRmt3niOYbu5jPYDKZF/ck4lNdVVjKi2bt79uJFhvwoLnhjuE0RieSup9Rj2HOCe6rozUiLVjoFSOCgFAKAUAoCD3p3ttdnR8d1KFyPRQau+PqoNT7eQzqRQHEt6enK6mJWyRbZOx2AeQ+8cC57sH20BzraO8t3cEma6nkz2NIxH7ucAeAFAadntCWE5ilkjPejlT7waA6Hub0yXlqyrdMbqHQHjPzqjvD82Pg+c9450B+iNh7YhvIEnt3DxuMgjs7wR2EciKA36AUAoBQCgFAKAUAoBQCgFAKAUAoDzI4UEk4AGST2AdtAcUa+N1NJdvnMpxGD9CJSeBfDI9I+LGs9SV3YnFGSqyQoBQGO5gWRWRxlWGCK6nbUHQ+jjazT2nDKeKWBzC7Hm3Dgq3mjLk9pzWpO6uVFqroFAKAUAoCgdMu6cd7YvKSEmt1Lxv3gDWI41PFpgDXix3kEDmW7vQ07qHvJurJH4qMBmHtc+iD4AH21RKtyNcMK31mTFx0LWxHzdxOp72CMPcAv31Hp3yJvCx4Mjl6EjnW908Idf+pXen7CPynaULfbdWTZ1x1TnjRhxRyYxxLy8mHaPZ3irYTUlcz1Kbg7Fr6Ct7Gtb0Wzt8zckLgnRZPoMPFvUPfle4VMrP0vQCgFAKA8u4UZJAHeTigMUN5G5wkiMe5WB+40BnoBQCgFAKAUAoBQCgKz0k3Zj2bccPN1EQ/tmWM/BjQHOo0CgAcgMDy0rGWmCz2XLcXEvUyBGjiQ4YZRss+jY1HLmOVSclGKuShBzbsfbmZ4NLmGSLH0sF4z7HXI9+KJJ9V3OSjKO6NcbagOgkDHuUFj7gK70cuRHMjagM0n4m1nfxZeqX96TFcslu0SUZPZFx6I7aQwzXTFQlwylEUklTFxxtxZA1OBy7q0xVlYpbuX6ugUAoBQCgK1vc/HJawZ0Z2mcfWW3AI90skDfs1XVdol2HjeYrGekKAUByL/1AOMWYxrmU58PmtPP+FaKHEx4vgcjtp2jdXQ4ZGDKe4qcg+8VoMZ+2bScSIjjkyhh5jP8aAy0AoDnm9O/UjStbbOCs6nEtw2qRn6qjkzDzAxjB1xXUqxpq7LKVKVR2iVObYImPFdyy3L98jnA9gB9EeANYZYub20PQhg4Lranl91rU8o+E9hDNke81FYmouJN4Sk+HqSOztr3tgcxyNdwD1oZTlwP0H5+XLw7a00sUpaS0MlXCOOsdfU6du/tyG9hWaBsqdCDoykc1YdhH8QRkEGtZjJKgFAKAUAoBQCgKn0oxE7OlI14GikPsSRCfcMnyrj2BQqyFpL7gQ5NzP2PIsa+IhGCR4cTt7qjWeiRow63ZbqoNIAxyoBmgNTop12bG3Y8kzD2GV8V6qPJbuW+gFAKAUAoCrbyIRfWrfR6i4T9pmtnA90bnyqmt1TRhev4GSsp6AoBQFe3w3Qg2iiLMXVkJKOhAI4sZGoIIOB7qnCbjsV1KSnuUe46HYFaJRcykyTIgHCo0OreYRXPlV8Krk7GSrQUI3ud4s7cRxpGCSEUKCeeFAH8KuMxmoCldJe33iRLW3bFxc5HEOccY9Z9OR7B+0RqKjOahFyZKEHOSiiqbOsUgjWOMYA+J7z415E5ucrs9qnBQjlRs1AmKAUBo2e0Ds26FymeokIW5QcsE6Sgd4J+JH0q9DC1r/Q/A87F0bfXHxOxowIBByCMgjkQe2thhPVAKAUAoBQCgMF9arNG8UgyjqUYd4YYI9xoDhO2ets+stZA3WxDSQLkGLOFn+IGM+tpVTp/Vclm0Ol7Dtoo7eJICDEEHCw+kDrxe0kknxNYZtuTbPSgkopI3qiSFAQW+G0GSHqYdbi4PUwqOeX0LeAUHJPIaVdRhmkU155Yl02Js5ba3igTURIqA9/CMZ9pOvnW8883aAUAoBQCgITe2xaSFZI1LSwOJo1HNsBldBqNWjeRRnTLKeyoyjmVicJZZJkfaXKSoskbBkdQysO0HUGsTVj1E01dGauHRQCgNbY8fyi848fNWoIzjQzyLjQ/7uNmB8Z8c1IrTRjbUw4md3lRbqvMooDjMd38ru7m8Oqluqh8I49MjwY+l7SawYyeqiejgqejn4G/WI3CgFAKAx3EIdWRhlWBB867GTi7o5KKkrMs/RVtJntWt5DmS1cxHxTmh9mMqPsV7MZKSTR4couMnFl0qREUAoBQCgFAKApvUjaV6xcBrSzbgCkZE049YnvSLOMcuInuoCNutiXOzWZrSNrmzJLGAH52EnU8GfXX9Hn8WNNSip68S6lWcNOBjh36sjo8picc0lRlYeBGCM+dZnQmuBqWIg+JqX/SDbghLYNcSsQqKAUUsxwAWcA6kjkDU4YWck5W0W7IyxMVtqe9q7uTW9u+0Licm/RkMIjz1cZLBBAFz6Svx8LE/W9pbVGKirIxyk5u7LDsPa10t2lvcvFKJYXkBjjMZRo2jBXVm4lPWaHQ+j41GnUz3J1aeS2pb6sKhQCgFAKA+E450BymbeELcySWcRe0clmUsFLuTkywqRgK3MhmAc+kOHJZ/Pr4mkp5ePF8D18JgsQ6edLTguL7v7/7NWG89rLos6K+cGOQ9W4IxkcD4PaOWmo766ldXWxxySeV6PkbV3te3iGZJ4kHezqPvOtLMOSXEhZt50mkESSG2jb1rqWNlUDOMJxLwhj2PJhRkEB+VSp5JStddxCv0kI3UXbnY6HsyxjgiWKFeFFGgznOTksSdWYkkljqSSTqa2nmG1QEZvM8gtLgwqWl6p+ALqeIqQMDtOdcUByHdi7i6lIlbDoMMjeiwb6Wh8c15eIhNTcmtD1sNUg4KKepNVnNJ8JoCJN3JdOYLLU/nJ/oRjwPae7Hl2kaqdFRWap5GSpXcnkp+fIPbvs6UQTMXgf8TMew9qN3f68eGVSCqrPHfiiNKbpPJLbg/wCCXrGbTLuTP1W1mX6Nzb59rxHT+7xe+vSwkrwtyPLxkbVL8zqVajIKAUAoBQCgInezaptbOecaskZKDvc+io82KigPu6+yRaWkMHMog4z9Z29J29pYsfOgJWgNe8so5VKyxq4IIIZQdDoRrQH5ee+W02iZYFBWGclFY5BCOSuSdeQGvPt519nQwdbG/BVG+qbcVzUW1l9beHAzuSjUO6by7Uju7KzliOY5bq3PiOGTiKnxDJgjvFfFT0izVDWS7zFfbGaScTpczQOI+rHVCPkW4j66NzIXu9UVip1nBWSN1Sipu7ZI7s7ZkDz291KrtCEdZiAnGkvGBxAeiHBjYEjAIxoK2U5543MdSm4ysZto77WkWnH1h7kGfjyqMq0I8SUaE5cCCTpLXj1gITvDZb28seVVfNRvsW/KO25aNlbzW1x6koDfVb0W9x5+VXxqRlsyidKUd0TFTKymdJO0cRpaKdbji6z9SmOMftlkTH1WfHKsuLrdFSbW70Ru+H4bp6yT2Wr/ADt9CoAV88fYnm22jLA0qRRq4uFGrgMkTpp1hU+sxRsAdpiTOBmvRwmLVKlJPhseLj/h7r14yjs+s+7+XsZNk7Jjj9RACSSWwOJidSSQOZrO5zqu8mbI0qdCOWCsTBstOVT6Mh0xn3U2mbSVLZz+DSHhiz+ZkPKMf7t+Sj6LYUaMAvo4TEOX0S3PF+IYRQ/yw24rkdBrceWKAofSzsGGSymuBCvXxhWEgGG4Qy8QJHMcPFzzigIAblSYBtr+QIQCBIok0Oo1yB8KwOcH1or0PQUJrqzfqZIdxC5/C7uSZfqIOrU+3BOfLFFUjHqRsHSlLryb+xbLGyjhQRxIqIOQUY8/E+J1qpybd2WxioqyMe1dnR3ETRSrxI3vB7CD2Ed9djJxd0clFSVmc8Ny1jN8luXDDAMUvepyAGHYfRI8u7Wp1KOdZ4eK9iNKt0b6Ob7n7klsiQPtWw6shiOuJ4TnCmJhk47KswaazX7CvGtNxt2nYK2GEUBC70b022z4+suZAuc8KDV3I7FXmezXkMjJFSjFy2ONpHM9odI+0rv8igS1iPKWb0nI7wCOEfusPGknTh1nd9gWZ7EJPY3kxJudpXL5+ijlF/dB4f7oqDxKXVid6N8Wajbnxk5ae4J7y4J+K1z5uXJDokepN2nC4jvLkDIOGcsuVIYZUEA4IB8qLFc4oOnyZZdi9JF5ZMqbTUTwE4FzGuHXP1lAAbs0wDzwWOlWxyVOrvyIu8dzr9ldpNGskTh0cBlZTkEHtBqBI87QnMcUjgElUZgAMk8IJwAOZ05UB+TI9mzSseGNm72xpp3sdB5mv0f4fj8HhsBSz1Yq0VfXjx033Mkqc5zdkXjdqSSC2kgmcYMkU0QT0+CSJg2TyXBChSATnw7fg/jWNwdXFSnh7uL30trxavz9bno0MNVSWbQsN7vjM2iBYx4an3mvAzLgj0cr4sgrm7eQ5d2Y+Jrjk2dUUjDUSQoAKHCb2TvXdW+AshZR9F/SHx1HlV0K849pTOhCRlv9uC5nM0noMY0jC/RAQs2h8S5545DuqnFXr2s7W4f2bPh84YbNmV78f69j2D29nfXnTpyh1ke5TrQqdR3PoqCLGSFm+K0U2ZKsbkp14xWjMrGLI7kLteMSIy5IyNGHNTzDA9hBwQe8CqekyyUlwNSoqcHCWzOhbr7TN1awzNjjZcSAchIhKOB4B1YeVe/GSkk1xPkJwcJOL3WhK1Iia9/aLNFJE4ykiMjDwYEH4GgKBuZcsqPZzfj7Q9W3ZxIPUkA7iuPh31hrwtK/M34ed425FjqgvFAeJ5lRWdyFVQSxPIAak11K+gbsrsg9wbOK/F5dTKkiTyCJY2w3BHD6uR9FiTxY9hFejCOWNjzJzzSbLTsTdS0s3Z7eBY3YYLZZjjngFicDQaDA0FTIE1QFf343pj2batO44mzwxx5wXc8h4AYJJ7geZwDKMczscbsjjdps+S4lN3fnrbh9Qp9WMcwoXkMd3Z7cmqqtb9MNvUlGHFk3WYsFAKAUB4miDqVYBlIwQdQRXU2ndAj92N55tjStbY6y2m9KHjP4t86jPccgEfZPa2djnnpuaWq3K4RWdRb0ZMbR31u5dOs6sd0Yx8ededLETe2h6McNBdpASysxyxLHvJzVLbe5eklsea4dFAKAUAoBQCgFAe4pWX1SR7K6m0c7Tdh2ofpDPiND7uX3VVKjTlwt3e3/AA1U8ZVhxuu3397kjbXytybXuOh/17KpeHmurr6+Xtc2QxtKfW079vP3sbfyg1U5NaM0qCeqMTyZqDZYo2LX0ZTHq7mM8kuMr9mSONz/AHzIfOvewMs1Fdmh8n8UhlxMu2z+xc61nnkbvFtdbS2luH1CLkL2sx0VR4sxA86A449jc/KLeVJAL2eRy7sTwlmXi6sjX0MLwAezuGKYyVRtPY9HEYb5elCX6uPsWiHfRI26q/ie0mHMOpKN4qy5yPHl4mqJYeS21IQxMXvoZ7rfixjGflAbuCBmJ8NBgeeKgqM3wJuvBcStXu1Jdpu0RVoLaMjjRtJJDzCt9UcjgctOemLsqpK/Enh6TxUtdIrft7Pz/kpsm8+QXccq+jbzFYZ1GgU8o5cdmD6J8GqVGd/pZP4nhlG1WK02f8P+PI6vWg8gUBw/fe9+XbYZCcw2KhQOwyNgk+3OB/Y+NSqSyU+1nEry7jPWEuFAKAUAoBQETvRs/r7dwB6S+mnflezzGR51dQnkmiE43RG7Iu+thR+3GD7Rof5+dZMRT6Oo4npUKnSU1I3KpLhQCgFAKAUAoBQCgFAKA+UBsQ3jryOR3HUf+PKj+pWlr3nYSlB3g7d35Yz2d4F4sljk5HEeIA45A8wuRnGuMnGmAK6lGE7Zfp9Pc1UMbUp3U/q9fb0OgdG6oqyO08TSSlcxIT6HACMZYAuddTwgchjtPpYWnGnDLF3PGx1adarnlG3A2N5NqzyXPyO1k6kJGsk83CGYBywWNA2gY8LEsQcDGNatq1MiM9KnndiHu90FlXEl3euchgXnLAMNQeAjg0PhWb5iRrWHitU3crFxcvEVaVuJrO9j43xjiTK+kQOWUkGfOradlJNcUXV5yq4V5t4y/PU65e3tqw4ZpIGH1ZGQj3Ma02PKIXaV9s+xt5biCO14kX0RCsYZmOir6AzqxA8NTXLApuxbRo4vnDmV2Mkrd7ueJj8ceVYaks0rn1ODodDSUXvu+/8ANDPtC0E0TxtydSvv7fLnUYuzuW1aaqQcHxLzuNtRrmxgkf8AGBeCT7cZMbHzKk+degfItNaMnqA/PG6knWG6nPOW5kbPtPF97mo4rdLsFLVNk9WUtFAKAUAoBQFV3n22S4tYWwzEK7/Vz9EePf3cufLVSpqMXUktFwK3LNJQXEy2FmsKBF5dp7z3151WrKpLNI9WlSjTjlRs1WWCgFAKAUAoBQCgFAKAUAoBQCgCsQcg4PeKJ22Obkts3eGWF2fRywUMW1JCZCjPPQE1Y6jfW1IKml1dD3tbpId/mLKHiuD6zNqid58T7dB48q10sNFxzzdl9zJVxNnkjqyvHdl52aS8uHkdzxMFwq5AA7u4AaAcqu+YUdKcbGVxcuszKu5toPzZP7bfwNR+aqczvRo+NubadiMviHP8c0+aqczjpxZ4TdyWL8mu5Y8fRY8S+4YHwNd6eMuvFMshKrT6k2jPFvPc2pAvYg6cuui/iOX+HzrjoU6n+t68mb6PxWcNKyuua/PY6X0RXiy29y0bcUfytyh8GSJ+R1GrGpqLikmYK8oyqSlDZu/mXqulR+eN1Iur+UwHnFcyLj2Hh+9DUcV1k+wUtE0T1ZS0UAoBQCgIreTaZgi9AZkc8EYAyeI9uO3Hd34FXUaeeWu3EhN2Who707rCxtbIY47mS4BkYalmYZ4AeZAOAO8kntq2FbpXPlldic6XRxjzuY474Zw44T4/60rysrWq1XZ7G+NXmbQNRTTLU7n2unRQGC6u0jGXbGeQ5k+AA1PlXVFvYjKSjuaTbQkb1Igo75Tg/uLk+8ioupTju793uRzTey8zx1lx/WRj2Rk/e9Q+Yh+1+f8AQtPmvL+z6LqdeYik9nEh+PEPurqr03vdff2H+Rcn9vc2LbaaMQrAxueSvpn2EaN5GrLXV4u6Cmr2ejN6uFgoBQCgFAKAUBF7bvGULFFrLIcLjsB0z/59p7K14SiptzlsjJiqzhHLHdk/sPZKW0YRdWOrt9Y/yHYKsq1XUldmKEFFWJGqyYoBQCgPjKCCCMg8waAhbS6l2PP8qtctbsQLi3zoR3juIzoew6eqSBtpVekWWW/BlEo5XdbHetlbRjuYY5oW4o5FDKfA+HYRyI7CDRq2hI4zvrZfIdss2MQ3yhlPYJFwGHtyc/2wrtSOen2o5F2l3mesJcKAUAoBQFd3xkMPUXS4LQShgp5NqG/yD41pw31XhzRXN2alyZb95PwnbOy7YZ+bY3Dju4fTXPnCR+0O8VzCRtCUvAvxTvJIv+8G6VreA9bGA/8AWJ6L+/t881ydKMtdnzKozaOabd6Obq2y9sevj7gMOP2O39nXwrNUovdq/at/zz7i+FVdxVkvcHhkUqw0OR/DmKz5XutfX8/LGmNXmeL2/wAYSLDSEZ/RUfWbHwHbXLxSzS2+/cTc76R3NW3tQp4iS7nm7cz4DuHgKyVK0p6bLkdjBLXd8zYqomKAUBjmhVwVYAg9hqUZOLvFnHFSVmebW6aJgkhLIThHPNT2Kx7c9jeRrbCaqLt9e72K7uDs9ufuS9dLRQCgFAKAUBHbqxie4muDqF9CPw8fDT/E1epUXRUo0/FnjuXSVHPwRbazExQCgFAKAUB5kjDAqwyCMEHtB0IrqdtUcJPoR2iYnutnO2eqbrYc8+BiAw9mSje2Q1vk80VPmUx0di6b/wC6q7StGhJCyKeOF/quAcZx9E5IPtzzAqMJZXc61dHItibScs1vcqY7qI8Lo2hOPpdx7Dpoc5GhqmtSy/VHYlCV9HuTFZywUAoBQFV3i2jCbu2imbhhjcSTEAty1C4Guo0/bFbKEJdHKS3eiKpSjnSex0ToksHuZrna06lTOTHAp7I1Iyf7qrnvRj9KpuKhFQXAOWeTkdPqAFAU7pMtrNbSSe5iDuo4Y+E8Ls7eiiBh3k9uQBk40qqpTg1menaThKSdkcRsbXq11OWJyzd5/kOQHdXhVqrqSvw4HqU4ZFY2aqJigFAKAUB4ljDKVYZBGCK7GTi7o40mrM97JnOGic5ePGp+kp9VvboQfEeNehdSSmuPqQg31Xw9CRrhYKAUAoBQFf2hYlJ4BakxyzSBBg4X0iq6jHLLDI5eFephaspwkqmqS8TzMVRjGUcmjfkWG5nv7TS7tGdR+dg9JT4nGg8+H2UUKVTqSt2P89ytxqQ6y8jFFvlakauy+BQn/DkVx4WpyIqpEwX++kCqDEesbIypBXI7cEjQ++pQwk2/q0OSqpLQsdtMHRXHJlDD2EZ/jWZqzsWJ3VzJXDooBQFT2ztdrK+66Pm9vwnH2/8A8LW/DLNTt2merLLI/RW1dox20Mk8zcMcalmPgO4dpPIDtJqKV3Ymcii3LudsRSbTkkMFzKQ1mn0UiTPCGOM+lnOR9rUMVq1yUfp3XEha+pAR7fMDmC/ja3nXQhlOG/SGM6HvGV7jWeeGe8NUTVT9xJQbUhf1Joz4Bxn3ZzVDpzW6ZNST4m4pzy1qBIjtubWW2jLNqx0RO1j/AC7zVlKk6krIjKSii47gdHyiym+XpxTXozKDzReaqPqsCeLTkcD6IrZKWyjsipLmZ+jraElrNJsi7bLwLx2sh062Ds815Y8CPoElNX+pHVyLRvVvNDs+ISTcRLNwxxoOJ5GPJVXtP+u6oJXOlX/212kMO2yD1faq3KGUDv4OHU/o86j0lK9sxZ0NS17FM373wTaUsKwh1jgUs6SKUYTPlOFgdMoobkSPnPCsXxGeWKhz9C7CQvJyfAr1eMegKAUAoBQCgFAa07cEkcnceBvsuQPg3CffWrDSveHPXxX9Fc9GpeHn/ZNVcWCgFAKAUBrWYH9J2GeXWH39nxxW7D/6angYsR/th4naqxmk157CJzl4o2PeyA/eKkpNbM44p7op++mx7id0tLSCKGCRSZrjgXAwc8AA1HIdmpIwRg1qoVIRTnN3a2RnrQlJ5Yqy4sq0lrcbMnhtrh1lhlHDDIBw4IwOHHZqVGDn1gQeYq55K0XOKs1uZZQlSkovYnKzEhQCgK+Nhf0jtJoBr1dtxHwIdf4Sit9B5aV+bM80pSOidIhN/e2myVJ6tvwi7x/VRn0VyPrMCPA8BrsNE5EmdDRAoAAAAGABoAB2Yqs6a20dmQ3C8M8Mcq/VkRXHuYGuptbArF70XbLl1Noqn/du8fwVgvwqSqSXE5lRDz9CtgTmOS5i+xIp/wAaE/GpdLJ7nMiJDdvoss7SYTs0txIuOAzsGCEciAFGSOwnOOYwdai6jtZaDKi9VAkULpZ2c6wxbRtx+EWL9YP0ojgSIfDGp8AwHOrKb4PicZD7Auf6UvZNosD1MXzForDlpmSXH1iTjPdofVrNi55Eqa72asLC/wBZca882nE9pT9Zc3Un1riQD2Rnqh8Ix76zYp/WlyS9/wCTlLZvt/ow1mLRQCgFAKAUAoDDdw8aMv1lI+FTpyyTUuRGcc0Wjf2fP1kSP9ZQT7SNfjW+atJo5CWaKZsVEmKAUB4kkCjJOK5fWyIykluQm1NocEkE6qT1Eqv5BlOPPhA869DBJ3lCX6lsYMTO7jO2zO+wyh1DKcqwBUjtBGQfdWNqzsbU7q56rgPMkgUEsQAOZJwB5mupXDdjle+22o9oXdtBbHrEgfrJJV1XmugPaPRxnkSwxyNehRpulTlKe70SPPr1FOSjHgSNZzgoDDeXKxI0jnCqMn+XtPLzqUYuTsjjdlcsXQjsdxDNfzDD3b+gD2RoTg+ZJ9oVD21unZWiuBTHmbfRwPlF/tW+bXNx8lj8EgABx4N6Bx3ik9EkdR0KqzooBQCgFAKAx3MCyIyOMqylWB7QwwR7jQHLei4mO3mtG1a0uZYc94DFs+ZLe6s2NX1qXNG3CyvC3IuYrGaTg9ufWPfJIT5yMayYn/a/D0FLqIy1QWCgFAKAUAoBQCgPmwXHV8OdVd1x4B2x8MV6MpbPml6FVJq1u1+pJVwtPEkgUZJxXL62RFyS3NaOeSVgkCM7HkAMk+wCp5P3PwW/53eZRKq+Bd93ei6SQh71+Af1anLH2tyXyz5VqhRduS+/55maVVcC9Xm59q1nLZpGsccqcJIGWzzV8nUlWAYZ7RWqnFU9YlEm5bnP+jjazxF9mXfo3NsSqZ5Og1wCeeAQR3oVPYapxlHXpI7M04WrdZHuXysJsIbebdmC/WNbji4Y34wFbhycEYJxnGvZg6VbSrSpNuJXUpKe5ze/sItn7VeJMRwyQKygnQY09Zjk6o51P0q3ZpVaCk9WmYKkFTq2WzRuSbdtl5zx+TA/dmqVRqcmM8eZpy722o/OE+xG+8jFTWGqciPSxM27+yJNt3CqA6WETAyudC558A8T4eqDk6lRWiFNUld7kHLO9NjvcEKoqoihVUBVUDAAAwAB2ACoEijdDH5BJn1/lU3H9ri/lirKm5xF9qs6KAUAoBQCgFAcu3XH/um2APV66L94o3F8apxnVh4mnCby8P5NnevePqsW1qOtvZvRiiXUrn84/wBVVGTr3dwJFOHoObu+qXV6ygrLc5XbWbQccLnieGWSNm11KOwzrrrz8687Gq1eRbhnemjNWUuFAKAUAoBQHiSUAgakscKoBLMe4KNSfAVOnTlUdoq5GU4xV2y5budG91c4e6JtIj9AYM7D4rF/ePgK9SjgIx1nr6GKpim9I6HnfPo/isuBrV2w5Y8LnJBGCTx8znPb76uqUZcNVy9uH5uVRqriVeNZ88ARmckBQF4ifZjnWNxipJars/NfLwNKqO25Yo9yOoha72pN1EKDJVfSkbPJR2AnsGviBWunQlLRfSvv7epRKql2ktsa82gEzs6wtbOI8jds7TSDsJCar9luXZVydClotX2e7OdFVnqT+wN95hcJabThSCaT8TNESYZT9UFtUbuB5+GVzdFxms0H7lU4Sg7SJzffeVNnWjzsOJ/ViT68jeqvf3k47FNdjHM7EG7HCttbAlNxABOz7TbjuLtuL0YS3AY04l9VlAIwM+sOwCrZVIxi8223eTo4edaajDfmWXdfpQQgRX44HBKiZBxRvg4yeHOD4rle3QViq4J70/LiaKeKW09+fA6DY7QimXihlSRe9GDD4GsUoSjo1Y1xkpbMit5d17O6ZZLtc8CkAmQxjGc6kEVbSrVIaQK6lKE9ZFI2tebGt8R2lpHeTnREQNKCftni4vYuT7K1wjiJ6yk0vL7GWUqENIq7LF0edGzCX5btGONZM5itkRVSPuZlX0eIdi645kluWiU7LLEzWu8zM8qf0DtBWXTZt6/Cy/Rt5jnBHYFOPcD9QZdddqGx1CqiRzEXh2FfTmZWOzryXrVlUFhBM3rKwGoDaY8AuM4bFts603I7HR7G9jmQSQyLIjcmRgwPmKqJGegFAKAUAoCr7478W9gvCT1ty2kVtH6UjsdFBAyVBPaR7ATpU4wcjjdis7s9F8csJn2krm8nd5ZTHK6cPWHPV+g2NOZ56sRkgCuynwWwSLnu5unaWAPyWBYy3rPqzt26uxLY8M4qLk3udNTbe4VjdMzyQBZWOTLExjcnvJUjiP2garlCMlaSudUnHZnPd4Oja7t8tbN8ri+qeFJlHwSTy4T4GsNXAResNPQ1U8U1pLUo8l+isUcmORTho5FZHB7irDOawSwtWP6TUq9N8TE214g5RiUP6alf8QyPPFPlauXMlfu1HTwva5tfKExnjXHfkVTkltZlmZczAdooeLg4peFSzdWOLhA1JJHogeJNWrDTdr6d+n9lbrQW2vcT+xN2bm7wwU28R/OSr6Z+zEdf2mwO4GqalSlS6zzPktvF+32GaUurp2v2Lpujs2LZd2quokS5PAl1IAZo5DjELNgDq5MejwgYYcJzkGvR+G42NZZGkmuXEyYik4vNe50+vVMpR+kw6Qe1/wDLQEZ0fD8K/Yb+FAbfSioe42Wj6xG74mB5F1QlPiTRtqEmuRKnbOrk5XlHqEPvZsMXts8XJ/WifkUkXVWB5jXTTsJq2jVdOafmV1YZ42OVbY3rutp3dnGB1ctuvCeMDAnUHrJuHlkcIKg8ivjXrvLTg5PY82lTlWqqnHcltmbEaeY7OsmbX0767OrAHORxdrtqAPE/pEZ4Jy/yT8EejiKkKEXQo7/qf8fm3mdhTdSz+SpaG3jaBBhUZQ2O9snXiJJJbnkk1LM73PNsVC/6FNnO3FG08HgkgYf8xWb41Z00jmRGKDoRseIGSa5lx2M6Ae8Jn3EU6aXAZUXTd/dSzsR+C26Rk6F9Wc+12JYjwzioOTe51JImqidIrenYaX1rLbScpFwD9VhqreRANdi7O4ZA9FO2nuLLqp/yi0drabJycx6AnvOMAntKtUqis9DiLfcQLIpR1V1YYZWAIIPYQdCKgdKNedF0CuZbCe4sJDqeoc9WT4xk6j9EEDwqxVHx1OWMY2Xt+DSO9tLpf/kRGNv+UNfM0vB8Bqff6X2+g9LZ9pKf91PwD3SNS0OZzU+f7Q7dPLY8Q8TdxkfBs0yw5ndT6bjeGT1YdnwD9NpHI81JHwp9HaNTydzNp3P5btd1Q847SMReXWaHHtBpmitkLE/uxuRZWHpW8I6w85pDxyHPP0jyz2hcA1GU29xYsdROigFAUvaW1ZL6R4bZ2itkYpLcIcPKw0MUTfRVTo0o1zkLqCwwYzGKj9MdZehdSpZtXsbWztmRwIEhRUXuUcz3k8yT2k5Jrwp5qjzTd2bVaKsjzf7NimGJoo5B3SIHHuYGq1mhrFtdxLR7kR/shYg5+RW//CX7sVyWKr/vfmzqpQ5IlIbZEXhRFVR9FVAGngNKyuUm7tliSRlqJ00ts7PFxBJCTjjXAYc1Yaq47irAMD3iraFV0qimuBGcVKLTLBuntU3VpDMww7LiQd0iEpIvk6sPKvt4tSV0eM1bQrnSWdYP2v8ALXQaPR2Pwlv1Z+9aAlelnZjS7PaSIfPWrrcx+2I5PLn6BbTvAqULXs9noL21Muyr9biGOZPVkQOPMZx7Ry8q8qcXGTi+B6sZZldHu/uhFFJK3KNGc+xQW/hSKzNISdk2cGsZJYpYGRC91cwM645mW4mdFOvIcChu7XXtr25wUo5eCf2R5tCt0U3NbtO3efoXcndlNn2qQr6Tn0pZO2SQ+s2eeOwZ7AKplK7IE/UQKAUAoBQCgOZpdLs/b91xHEV3apOfto3Vf/cn7VW7wRzidMqo6KAUAoBQCgFAKAUAoCsb8X7hI7WFik10SvGuhjiUZlkB7GAIVT9aRT2VRia6o03N+HeTpwzysetn2qRIscahURQqqOQA0Ar5qLcnmluz0GrKyN0CtKSsQMUgqioicTVesUy5HiqiQrgFAY9w34JL6D6lx1qjuW4RXPl1gm+NfX/DqmfDR7NPL+jyq8bVGaPSWfSh9jfeK3FJq9HA/CH/AFR/xLQHRWGRg6igOTAnYc7QTBv6OlctbzAEiFmOTC+OQydD56+lwwr0elWaO/HtL6FbJ9MtiR3u2pC+zroxzxMGgkClZFOcqdBg6k8sVlowkqsbrijTUnFwdnwM/RzupblLPaOWaX5HFGoOCiFUCllGMhvWGpPrN316M5PWJ5yXE6FVZ0UAoBQCgFAKA4z0zQPNtC3jh/GLbMzAc+EyAD4g1dT0i7kJHZqpJigFAKAUAoBQCgFAKAokMvX393PzERW1j9kYDyEe2R+E/qR3V8/8YrXnGny18/z7m7CQ0ciZRq86EzQ0ZRJWhVCvKeHeqpzJpGuxrLJliPNVEhQCgNXd9uDakq/1tpG2O8wyyKT7p1r6X4LK9GUeT9Uedi19aZqdJR+ci+yfvr2DKYujcfPyfq/8y0B0SgMc8CupR1VlYYKsAQR3EHQigK2ejzZnFxfIYM/Z0/d5fCpZ5czlip7F2s+wGNnfK7WJcm2u1BYIHJbq5ABkHJJ01yTgEerNrPqtzi0Ok7N2nDcIJIJUlQ/SjYMPZpyPhVbTW5I264BQCgFAKAq28+/9nZei0glnJwsEPpyFjyXA9XPjjwzU4wbOXIzcPYdw88+0toIEnnUJHDz6mEEEKf0iQpx2YycFiB2TVsqC5l8qs6KAUAoBQCgFAKAUB8Y4GTQHO9zCWs4pD603HOfbO7S/58eVfH4+ebEzfbby0PVoK1NE6DWVSLbH3iqec5Y+Fqi5Cx5qDZIVwCgFAaNoeHatt+na3K+57Vq9/wCCPSa7v5MOM4Gr0kn56L9X/mNe8Yj70bD56X7H8RQHQaAUAoDHPCrqVdQysMFWAII7iDoRQFJ2h0U2LuZbfrrOX69rIU/unIA8FxViqPZnLGuN0NrQ/k+2mZexbiBXPm5LE+3Apmi90LM+/Jd4l5T7OkHeyyKfcqgU+jtGo4d4z27MH/F/lT6O0anz+h9vyevtC0g/Uw8f/UQUvDkNT4ejWaf8v2reTg80jIhQ+BQcQ+6nSJbIWLLu5ubZWP5NbojYx1h9J9efptlseAOKi5N7ixPVE6KAUAoBQCgFAKAUAoDW2kjNFIE1YowX2kHHxoDne7214IYIraZxBNDEiPFPiJxwKFyA2Ay6aOuVPfXyOMwleNWUnHdt3Wq1Z6lKrBxSubFrdXV47SWAhe3jGOKUsFuHJ9JY5FBwEA9fDKWYjsJGzDfCc9JupdN7dneVVMVaVo6ozPtSaPSewuoz3xoLhfIwFmx7VFVVPg9ePVs/ztJRxUHuYm3otxzFwp7jaXA/7VU/+Ziv2/de5P5mnzC7zwH1VuWPctpcH/tU/wDLxX7fuvcfM0+ZlTasz/idn3j/AGo1gH/PdD8Kth8Hrvey8fYg8XBbGxHsjaM+jGCzQ9qk3EvxCxofH0/576PwanF3qO/2X55FM8XJ9VWI+x26sQMN9LHDcxaSdYwQOBoJl4sAo4w2nIkg6ivLxmAqUqjUItp7W18DTSrxlHV6mxsKY3d9BNAjNbwpKGnI4UYyBQFTOsmq5LAcOnMnSvV+FYSrRzSmrX4cTLiasZ2SMXSR+Pj/AFf+Zq9gymbo1Hzkp/RH30BfqAUAoBQCgFAKAUAoBQCgFAKAUAoBQCgFAKAUAoBQFO6S/wAVF9v+VAWqx/Fp9hfuFAZ6AUAoBQCgKpvzzt/t/wAqAtSchQFW369WP9r+FAetxPxcn2h91AWigFAKAUAoBQCgFAKAUAoBQH/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8462" name="Picture 38" descr="http://thumbs.gograph.com/gg59775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639763"/>
            <a:ext cx="19050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Gill Sans" pitchFamily="-84" charset="0"/>
              </a:rPr>
              <a:t>Course Goal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 eaLnBrk="1" hangingPunct="1">
              <a:buFont typeface="Gill Sans" pitchFamily="-84" charset="0"/>
              <a:buChar char="•"/>
            </a:pPr>
            <a:r>
              <a:rPr lang="en-US" altLang="en-US">
                <a:sym typeface="Gill Sans" pitchFamily="-84" charset="0"/>
              </a:rPr>
              <a:t>Experience with one approach to software process</a:t>
            </a:r>
          </a:p>
          <a:p>
            <a:pPr marL="623888" eaLnBrk="1" hangingPunct="1">
              <a:buFont typeface="Gill Sans" pitchFamily="-84" charset="0"/>
              <a:buChar char="•"/>
            </a:pPr>
            <a:r>
              <a:rPr lang="en-US" altLang="en-US">
                <a:sym typeface="Gill Sans" pitchFamily="-84" charset="0"/>
              </a:rPr>
              <a:t>Why Scrum/Iterative?</a:t>
            </a:r>
          </a:p>
          <a:p>
            <a:pPr marL="936625" lvl="1" eaLnBrk="1" hangingPunct="1">
              <a:buFont typeface="Gill Sans" pitchFamily="-84" charset="0"/>
              <a:buChar char="•"/>
            </a:pPr>
            <a:r>
              <a:rPr lang="en-US" altLang="en-US">
                <a:sym typeface="Gill Sans" pitchFamily="-84" charset="0"/>
              </a:rPr>
              <a:t>Widely used in industry</a:t>
            </a:r>
          </a:p>
          <a:p>
            <a:pPr marL="936625" lvl="1" eaLnBrk="1" hangingPunct="1">
              <a:buFont typeface="Gill Sans" pitchFamily="-84" charset="0"/>
              <a:buChar char="•"/>
            </a:pPr>
            <a:r>
              <a:rPr lang="en-US" altLang="en-US">
                <a:sym typeface="Gill Sans" pitchFamily="-84" charset="0"/>
              </a:rPr>
              <a:t>Well-suited for a lot of SW projects</a:t>
            </a:r>
          </a:p>
        </p:txBody>
      </p:sp>
      <p:sp>
        <p:nvSpPr>
          <p:cNvPr id="19460" name="AutoShape 5" descr="data:image/jpeg;base64,/9j/4AAQSkZJRgABAQAAAQABAAD/2wCEAAkGBxQSEhUUEhMWFRUXFx0ZGBcWGB4ZHBseGB0ZGSEaIxoaHSggHR4lIBcYITEhJSkrLi4uGCAzODMtNygtLisBCgoKDg0OGxAQGywkICYsLCwsLSwsLCwsLCwsLCwsLCwsLCwsLCwsLCwsLCwsLCwsLCwsLCwsLCwsLCwsLCwsLP/AABEIAMEBBgMBEQACEQEDEQH/xAAcAAEAAgMBAQEAAAAAAAAAAAAABQYDBAcCAQj/xABMEAACAQMBBAYFBgoHBwUAAAABAgMABBEhBQYSMQcTQVFhgSIycZGhFCNCUnKxJDM0Q2JzgpLB0RVTg6KywvAWY5Ojs8PhCCVk0uL/xAAbAQEAAwEBAQEAAAAAAAAAAAAAAgMEAQUGB//EADMRAAIBAgQCCAUEAwEAAAAAAAABAgMRBBIhMUFREzJhcYGRsdEFFCKh8EJSweEjM/EV/9oADAMBAAIRAxEAPwDuNAKAUAoBQCgIDezeiOxRcqZJpMiKFTgtjmSfooO1j8a43YHPL7bN7cZMt00Sn83bfNgf2n4w+8Dwqp1eRLKR7Weeck7HvM8hP+OodJI7lRmt3niOYbu5jPYDKZF/ck4lNdVVjKi2bt79uJFhvwoLnhjuE0RieSup9Rj2HOCe6rozUiLVjoFSOCgFAKAUAoCD3p3ttdnR8d1KFyPRQau+PqoNT7eQzqRQHEt6enK6mJWyRbZOx2AeQ+8cC57sH20BzraO8t3cEma6nkz2NIxH7ucAeAFAadntCWE5ilkjPejlT7waA6Hub0yXlqyrdMbqHQHjPzqjvD82Pg+c9450B+iNh7YhvIEnt3DxuMgjs7wR2EciKA36AUAoBQCgFAKAUAoBQCgFAKAUAoDzI4UEk4AGST2AdtAcUa+N1NJdvnMpxGD9CJSeBfDI9I+LGs9SV3YnFGSqyQoBQGO5gWRWRxlWGCK6nbUHQ+jjazT2nDKeKWBzC7Hm3Dgq3mjLk9pzWpO6uVFqroFAKAUAoCgdMu6cd7YvKSEmt1Lxv3gDWI41PFpgDXix3kEDmW7vQ07qHvJurJH4qMBmHtc+iD4AH21RKtyNcMK31mTFx0LWxHzdxOp72CMPcAv31Hp3yJvCx4Mjl6EjnW908Idf+pXen7CPynaULfbdWTZ1x1TnjRhxRyYxxLy8mHaPZ3irYTUlcz1Kbg7Fr6Ct7Gtb0Wzt8zckLgnRZPoMPFvUPfle4VMrP0vQCgFAKA8u4UZJAHeTigMUN5G5wkiMe5WB+40BnoBQCgFAKAUAoBQCgKz0k3Zj2bccPN1EQ/tmWM/BjQHOo0CgAcgMDy0rGWmCz2XLcXEvUyBGjiQ4YZRss+jY1HLmOVSclGKuShBzbsfbmZ4NLmGSLH0sF4z7HXI9+KJJ9V3OSjKO6NcbagOgkDHuUFj7gK70cuRHMjagM0n4m1nfxZeqX96TFcslu0SUZPZFx6I7aQwzXTFQlwylEUklTFxxtxZA1OBy7q0xVlYpbuX6ugUAoBQCgK1vc/HJawZ0Z2mcfWW3AI90skDfs1XVdol2HjeYrGekKAUByL/1AOMWYxrmU58PmtPP+FaKHEx4vgcjtp2jdXQ4ZGDKe4qcg+8VoMZ+2bScSIjjkyhh5jP8aAy0AoDnm9O/UjStbbOCs6nEtw2qRn6qjkzDzAxjB1xXUqxpq7LKVKVR2iVObYImPFdyy3L98jnA9gB9EeANYZYub20PQhg4Lranl91rU8o+E9hDNke81FYmouJN4Sk+HqSOztr3tgcxyNdwD1oZTlwP0H5+XLw7a00sUpaS0MlXCOOsdfU6du/tyG9hWaBsqdCDoykc1YdhH8QRkEGtZjJKgFAKAUAoBQCgKn0oxE7OlI14GikPsSRCfcMnyrj2BQqyFpL7gQ5NzP2PIsa+IhGCR4cTt7qjWeiRow63ZbqoNIAxyoBmgNTop12bG3Y8kzD2GV8V6qPJbuW+gFAKAUAoCrbyIRfWrfR6i4T9pmtnA90bnyqmt1TRhev4GSsp6AoBQFe3w3Qg2iiLMXVkJKOhAI4sZGoIIOB7qnCbjsV1KSnuUe46HYFaJRcykyTIgHCo0OreYRXPlV8Krk7GSrQUI3ud4s7cRxpGCSEUKCeeFAH8KuMxmoCldJe33iRLW3bFxc5HEOccY9Z9OR7B+0RqKjOahFyZKEHOSiiqbOsUgjWOMYA+J7z415E5ucrs9qnBQjlRs1AmKAUBo2e0Ds26FymeokIW5QcsE6Sgd4J+JH0q9DC1r/Q/A87F0bfXHxOxowIBByCMgjkQe2thhPVAKAUAoBQCgMF9arNG8UgyjqUYd4YYI9xoDhO2ets+stZA3WxDSQLkGLOFn+IGM+tpVTp/Vclm0Ol7Dtoo7eJICDEEHCw+kDrxe0kknxNYZtuTbPSgkopI3qiSFAQW+G0GSHqYdbi4PUwqOeX0LeAUHJPIaVdRhmkU155Yl02Js5ba3igTURIqA9/CMZ9pOvnW8883aAUAoBQCgITe2xaSFZI1LSwOJo1HNsBldBqNWjeRRnTLKeyoyjmVicJZZJkfaXKSoskbBkdQysO0HUGsTVj1E01dGauHRQCgNbY8fyi848fNWoIzjQzyLjQ/7uNmB8Z8c1IrTRjbUw4md3lRbqvMooDjMd38ru7m8Oqluqh8I49MjwY+l7SawYyeqiejgqejn4G/WI3CgFAKAx3EIdWRhlWBB867GTi7o5KKkrMs/RVtJntWt5DmS1cxHxTmh9mMqPsV7MZKSTR4couMnFl0qREUAoBQCgFAKApvUjaV6xcBrSzbgCkZE049YnvSLOMcuInuoCNutiXOzWZrSNrmzJLGAH52EnU8GfXX9Hn8WNNSip68S6lWcNOBjh36sjo8picc0lRlYeBGCM+dZnQmuBqWIg+JqX/SDbghLYNcSsQqKAUUsxwAWcA6kjkDU4YWck5W0W7IyxMVtqe9q7uTW9u+0Licm/RkMIjz1cZLBBAFz6Svx8LE/W9pbVGKirIxyk5u7LDsPa10t2lvcvFKJYXkBjjMZRo2jBXVm4lPWaHQ+j41GnUz3J1aeS2pb6sKhQCgFAKA+E450BymbeELcySWcRe0clmUsFLuTkywqRgK3MhmAc+kOHJZ/Pr4mkp5ePF8D18JgsQ6edLTguL7v7/7NWG89rLos6K+cGOQ9W4IxkcD4PaOWmo766ldXWxxySeV6PkbV3te3iGZJ4kHezqPvOtLMOSXEhZt50mkESSG2jb1rqWNlUDOMJxLwhj2PJhRkEB+VSp5JStddxCv0kI3UXbnY6HsyxjgiWKFeFFGgznOTksSdWYkkljqSSTqa2nmG1QEZvM8gtLgwqWl6p+ALqeIqQMDtOdcUByHdi7i6lIlbDoMMjeiwb6Wh8c15eIhNTcmtD1sNUg4KKepNVnNJ8JoCJN3JdOYLLU/nJ/oRjwPae7Hl2kaqdFRWap5GSpXcnkp+fIPbvs6UQTMXgf8TMew9qN3f68eGVSCqrPHfiiNKbpPJLbg/wCCXrGbTLuTP1W1mX6Nzb59rxHT+7xe+vSwkrwtyPLxkbVL8zqVajIKAUAoBQCgInezaptbOecaskZKDvc+io82KigPu6+yRaWkMHMog4z9Z29J29pYsfOgJWgNe8so5VKyxq4IIIZQdDoRrQH5ee+W02iZYFBWGclFY5BCOSuSdeQGvPt519nQwdbG/BVG+qbcVzUW1l9beHAzuSjUO6by7Uju7KzliOY5bq3PiOGTiKnxDJgjvFfFT0izVDWS7zFfbGaScTpczQOI+rHVCPkW4j66NzIXu9UVip1nBWSN1Sipu7ZI7s7ZkDz291KrtCEdZiAnGkvGBxAeiHBjYEjAIxoK2U5543MdSm4ysZto77WkWnH1h7kGfjyqMq0I8SUaE5cCCTpLXj1gITvDZb28seVVfNRvsW/KO25aNlbzW1x6koDfVb0W9x5+VXxqRlsyidKUd0TFTKymdJO0cRpaKdbji6z9SmOMftlkTH1WfHKsuLrdFSbW70Ru+H4bp6yT2Wr/ADt9CoAV88fYnm22jLA0qRRq4uFGrgMkTpp1hU+sxRsAdpiTOBmvRwmLVKlJPhseLj/h7r14yjs+s+7+XsZNk7Jjj9RACSSWwOJidSSQOZrO5zqu8mbI0qdCOWCsTBstOVT6Mh0xn3U2mbSVLZz+DSHhiz+ZkPKMf7t+Sj6LYUaMAvo4TEOX0S3PF+IYRQ/yw24rkdBrceWKAofSzsGGSymuBCvXxhWEgGG4Qy8QJHMcPFzzigIAblSYBtr+QIQCBIok0Oo1yB8KwOcH1or0PQUJrqzfqZIdxC5/C7uSZfqIOrU+3BOfLFFUjHqRsHSlLryb+xbLGyjhQRxIqIOQUY8/E+J1qpybd2WxioqyMe1dnR3ETRSrxI3vB7CD2Ed9djJxd0clFSVmc8Ny1jN8luXDDAMUvepyAGHYfRI8u7Wp1KOdZ4eK9iNKt0b6Ob7n7klsiQPtWw6shiOuJ4TnCmJhk47KswaazX7CvGtNxt2nYK2GEUBC70b022z4+suZAuc8KDV3I7FXmezXkMjJFSjFy2ONpHM9odI+0rv8igS1iPKWb0nI7wCOEfusPGknTh1nd9gWZ7EJPY3kxJudpXL5+ijlF/dB4f7oqDxKXVid6N8Wajbnxk5ae4J7y4J+K1z5uXJDokepN2nC4jvLkDIOGcsuVIYZUEA4IB8qLFc4oOnyZZdi9JF5ZMqbTUTwE4FzGuHXP1lAAbs0wDzwWOlWxyVOrvyIu8dzr9ldpNGskTh0cBlZTkEHtBqBI87QnMcUjgElUZgAMk8IJwAOZ05UB+TI9mzSseGNm72xpp3sdB5mv0f4fj8HhsBSz1Yq0VfXjx033Mkqc5zdkXjdqSSC2kgmcYMkU0QT0+CSJg2TyXBChSATnw7fg/jWNwdXFSnh7uL30trxavz9bno0MNVSWbQsN7vjM2iBYx4an3mvAzLgj0cr4sgrm7eQ5d2Y+Jrjk2dUUjDUSQoAKHCb2TvXdW+AshZR9F/SHx1HlV0K849pTOhCRlv9uC5nM0noMY0jC/RAQs2h8S5545DuqnFXr2s7W4f2bPh84YbNmV78f69j2D29nfXnTpyh1ke5TrQqdR3PoqCLGSFm+K0U2ZKsbkp14xWjMrGLI7kLteMSIy5IyNGHNTzDA9hBwQe8CqekyyUlwNSoqcHCWzOhbr7TN1awzNjjZcSAchIhKOB4B1YeVe/GSkk1xPkJwcJOL3WhK1Iia9/aLNFJE4ykiMjDwYEH4GgKBuZcsqPZzfj7Q9W3ZxIPUkA7iuPh31hrwtK/M34ed425FjqgvFAeJ5lRWdyFVQSxPIAak11K+gbsrsg9wbOK/F5dTKkiTyCJY2w3BHD6uR9FiTxY9hFejCOWNjzJzzSbLTsTdS0s3Z7eBY3YYLZZjjngFicDQaDA0FTIE1QFf343pj2batO44mzwxx5wXc8h4AYJJ7geZwDKMczscbsjjdps+S4lN3fnrbh9Qp9WMcwoXkMd3Z7cmqqtb9MNvUlGHFk3WYsFAKAUB4miDqVYBlIwQdQRXU2ndAj92N55tjStbY6y2m9KHjP4t86jPccgEfZPa2djnnpuaWq3K4RWdRb0ZMbR31u5dOs6sd0Yx8ededLETe2h6McNBdpASysxyxLHvJzVLbe5eklsea4dFAKAUAoBQCgFAe4pWX1SR7K6m0c7Tdh2ofpDPiND7uX3VVKjTlwt3e3/AA1U8ZVhxuu3397kjbXytybXuOh/17KpeHmurr6+Xtc2QxtKfW079vP3sbfyg1U5NaM0qCeqMTyZqDZYo2LX0ZTHq7mM8kuMr9mSONz/AHzIfOvewMs1Fdmh8n8UhlxMu2z+xc61nnkbvFtdbS2luH1CLkL2sx0VR4sxA86A449jc/KLeVJAL2eRy7sTwlmXi6sjX0MLwAezuGKYyVRtPY9HEYb5elCX6uPsWiHfRI26q/ie0mHMOpKN4qy5yPHl4mqJYeS21IQxMXvoZ7rfixjGflAbuCBmJ8NBgeeKgqM3wJuvBcStXu1Jdpu0RVoLaMjjRtJJDzCt9UcjgctOemLsqpK/Enh6TxUtdIrft7Pz/kpsm8+QXccq+jbzFYZ1GgU8o5cdmD6J8GqVGd/pZP4nhlG1WK02f8P+PI6vWg8gUBw/fe9+XbYZCcw2KhQOwyNgk+3OB/Y+NSqSyU+1nEry7jPWEuFAKAUAoBQETvRs/r7dwB6S+mnflezzGR51dQnkmiE43RG7Iu+thR+3GD7Rof5+dZMRT6Oo4npUKnSU1I3KpLhQCgFAKAUAoBQCgFAKA+UBsQ3jryOR3HUf+PKj+pWlr3nYSlB3g7d35Yz2d4F4sljk5HEeIA45A8wuRnGuMnGmAK6lGE7Zfp9Pc1UMbUp3U/q9fb0OgdG6oqyO08TSSlcxIT6HACMZYAuddTwgchjtPpYWnGnDLF3PGx1adarnlG3A2N5NqzyXPyO1k6kJGsk83CGYBywWNA2gY8LEsQcDGNatq1MiM9KnndiHu90FlXEl3euchgXnLAMNQeAjg0PhWb5iRrWHitU3crFxcvEVaVuJrO9j43xjiTK+kQOWUkGfOradlJNcUXV5yq4V5t4y/PU65e3tqw4ZpIGH1ZGQj3Ma02PKIXaV9s+xt5biCO14kX0RCsYZmOir6AzqxA8NTXLApuxbRo4vnDmV2Mkrd7ueJj8ceVYaks0rn1ODodDSUXvu+/8ANDPtC0E0TxtydSvv7fLnUYuzuW1aaqQcHxLzuNtRrmxgkf8AGBeCT7cZMbHzKk+degfItNaMnqA/PG6knWG6nPOW5kbPtPF97mo4rdLsFLVNk9WUtFAKAUAoBQFV3n22S4tYWwzEK7/Vz9EePf3cufLVSpqMXUktFwK3LNJQXEy2FmsKBF5dp7z3151WrKpLNI9WlSjTjlRs1WWCgFAKAUAoBQCgFAKAUAoBQCgCsQcg4PeKJ22Obkts3eGWF2fRywUMW1JCZCjPPQE1Y6jfW1IKml1dD3tbpId/mLKHiuD6zNqid58T7dB48q10sNFxzzdl9zJVxNnkjqyvHdl52aS8uHkdzxMFwq5AA7u4AaAcqu+YUdKcbGVxcuszKu5toPzZP7bfwNR+aqczvRo+NubadiMviHP8c0+aqczjpxZ4TdyWL8mu5Y8fRY8S+4YHwNd6eMuvFMshKrT6k2jPFvPc2pAvYg6cuui/iOX+HzrjoU6n+t68mb6PxWcNKyuua/PY6X0RXiy29y0bcUfytyh8GSJ+R1GrGpqLikmYK8oyqSlDZu/mXqulR+eN1Iur+UwHnFcyLj2Hh+9DUcV1k+wUtE0T1ZS0UAoBQCgIreTaZgi9AZkc8EYAyeI9uO3Hd34FXUaeeWu3EhN2Who707rCxtbIY47mS4BkYalmYZ4AeZAOAO8kntq2FbpXPlldic6XRxjzuY474Zw44T4/60rysrWq1XZ7G+NXmbQNRTTLU7n2unRQGC6u0jGXbGeQ5k+AA1PlXVFvYjKSjuaTbQkb1Igo75Tg/uLk+8ioupTju793uRzTey8zx1lx/WRj2Rk/e9Q+Yh+1+f8AQtPmvL+z6LqdeYik9nEh+PEPurqr03vdff2H+Rcn9vc2LbaaMQrAxueSvpn2EaN5GrLXV4u6Cmr2ejN6uFgoBQCgFAKAUBF7bvGULFFrLIcLjsB0z/59p7K14SiptzlsjJiqzhHLHdk/sPZKW0YRdWOrt9Y/yHYKsq1XUldmKEFFWJGqyYoBQCgPjKCCCMg8waAhbS6l2PP8qtctbsQLi3zoR3juIzoew6eqSBtpVekWWW/BlEo5XdbHetlbRjuYY5oW4o5FDKfA+HYRyI7CDRq2hI4zvrZfIdss2MQ3yhlPYJFwGHtyc/2wrtSOen2o5F2l3mesJcKAUAoBQFd3xkMPUXS4LQShgp5NqG/yD41pw31XhzRXN2alyZb95PwnbOy7YZ+bY3Dju4fTXPnCR+0O8VzCRtCUvAvxTvJIv+8G6VreA9bGA/8AWJ6L+/t881ydKMtdnzKozaOabd6Obq2y9sevj7gMOP2O39nXwrNUovdq/at/zz7i+FVdxVkvcHhkUqw0OR/DmKz5XutfX8/LGmNXmeL2/wAYSLDSEZ/RUfWbHwHbXLxSzS2+/cTc76R3NW3tQp4iS7nm7cz4DuHgKyVK0p6bLkdjBLXd8zYqomKAUBjmhVwVYAg9hqUZOLvFnHFSVmebW6aJgkhLIThHPNT2Kx7c9jeRrbCaqLt9e72K7uDs9ufuS9dLRQCgFAKAUBHbqxie4muDqF9CPw8fDT/E1epUXRUo0/FnjuXSVHPwRbazExQCgFAKAUB5kjDAqwyCMEHtB0IrqdtUcJPoR2iYnutnO2eqbrYc8+BiAw9mSje2Q1vk80VPmUx0di6b/wC6q7StGhJCyKeOF/quAcZx9E5IPtzzAqMJZXc61dHItibScs1vcqY7qI8Lo2hOPpdx7Dpoc5GhqmtSy/VHYlCV9HuTFZywUAoBQFV3i2jCbu2imbhhjcSTEAty1C4Guo0/bFbKEJdHKS3eiKpSjnSex0ToksHuZrna06lTOTHAp7I1Iyf7qrnvRj9KpuKhFQXAOWeTkdPqAFAU7pMtrNbSSe5iDuo4Y+E8Ls7eiiBh3k9uQBk40qqpTg1menaThKSdkcRsbXq11OWJyzd5/kOQHdXhVqrqSvw4HqU4ZFY2aqJigFAKAUB4ljDKVYZBGCK7GTi7o40mrM97JnOGic5ePGp+kp9VvboQfEeNehdSSmuPqQg31Xw9CRrhYKAUAoBQFf2hYlJ4BakxyzSBBg4X0iq6jHLLDI5eFephaspwkqmqS8TzMVRjGUcmjfkWG5nv7TS7tGdR+dg9JT4nGg8+H2UUKVTqSt2P89ytxqQ6y8jFFvlakauy+BQn/DkVx4WpyIqpEwX++kCqDEesbIypBXI7cEjQ++pQwk2/q0OSqpLQsdtMHRXHJlDD2EZ/jWZqzsWJ3VzJXDooBQFT2ztdrK+66Pm9vwnH2/8A8LW/DLNTt2merLLI/RW1dox20Mk8zcMcalmPgO4dpPIDtJqKV3Ymcii3LudsRSbTkkMFzKQ1mn0UiTPCGOM+lnOR9rUMVq1yUfp3XEha+pAR7fMDmC/ja3nXQhlOG/SGM6HvGV7jWeeGe8NUTVT9xJQbUhf1Joz4Bxn3ZzVDpzW6ZNST4m4pzy1qBIjtubWW2jLNqx0RO1j/AC7zVlKk6krIjKSii47gdHyiym+XpxTXozKDzReaqPqsCeLTkcD6IrZKWyjsipLmZ+jraElrNJsi7bLwLx2sh062Ds815Y8CPoElNX+pHVyLRvVvNDs+ISTcRLNwxxoOJ5GPJVXtP+u6oJXOlX/212kMO2yD1faq3KGUDv4OHU/o86j0lK9sxZ0NS17FM373wTaUsKwh1jgUs6SKUYTPlOFgdMoobkSPnPCsXxGeWKhz9C7CQvJyfAr1eMegKAUAoBQCgFAa07cEkcnceBvsuQPg3CffWrDSveHPXxX9Fc9GpeHn/ZNVcWCgFAKAUBrWYH9J2GeXWH39nxxW7D/6angYsR/th4naqxmk157CJzl4o2PeyA/eKkpNbM44p7op++mx7id0tLSCKGCRSZrjgXAwc8AA1HIdmpIwRg1qoVIRTnN3a2RnrQlJ5Yqy4sq0lrcbMnhtrh1lhlHDDIBw4IwOHHZqVGDn1gQeYq55K0XOKs1uZZQlSkovYnKzEhQCgK+Nhf0jtJoBr1dtxHwIdf4Sit9B5aV+bM80pSOidIhN/e2myVJ6tvwi7x/VRn0VyPrMCPA8BrsNE5EmdDRAoAAAAGABoAB2Yqs6a20dmQ3C8M8Mcq/VkRXHuYGuptbArF70XbLl1Noqn/du8fwVgvwqSqSXE5lRDz9CtgTmOS5i+xIp/wAaE/GpdLJ7nMiJDdvoss7SYTs0txIuOAzsGCEciAFGSOwnOOYwdai6jtZaDKi9VAkULpZ2c6wxbRtx+EWL9YP0ojgSIfDGp8AwHOrKb4PicZD7Auf6UvZNosD1MXzForDlpmSXH1iTjPdofVrNi55Eqa72asLC/wBZca882nE9pT9Zc3Un1riQD2Rnqh8Ix76zYp/WlyS9/wCTlLZvt/ow1mLRQCgFAKAUAoDDdw8aMv1lI+FTpyyTUuRGcc0Wjf2fP1kSP9ZQT7SNfjW+atJo5CWaKZsVEmKAUB4kkCjJOK5fWyIykluQm1NocEkE6qT1Eqv5BlOPPhA869DBJ3lCX6lsYMTO7jO2zO+wyh1DKcqwBUjtBGQfdWNqzsbU7q56rgPMkgUEsQAOZJwB5mupXDdjle+22o9oXdtBbHrEgfrJJV1XmugPaPRxnkSwxyNehRpulTlKe70SPPr1FOSjHgSNZzgoDDeXKxI0jnCqMn+XtPLzqUYuTsjjdlcsXQjsdxDNfzDD3b+gD2RoTg+ZJ9oVD21unZWiuBTHmbfRwPlF/tW+bXNx8lj8EgABx4N6Bx3ik9EkdR0KqzooBQCgFAKAx3MCyIyOMqylWB7QwwR7jQHLei4mO3mtG1a0uZYc94DFs+ZLe6s2NX1qXNG3CyvC3IuYrGaTg9ufWPfJIT5yMayYn/a/D0FLqIy1QWCgFAKAUAoBQCgPmwXHV8OdVd1x4B2x8MV6MpbPml6FVJq1u1+pJVwtPEkgUZJxXL62RFyS3NaOeSVgkCM7HkAMk+wCp5P3PwW/53eZRKq+Bd93ei6SQh71+Af1anLH2tyXyz5VqhRduS+/55maVVcC9Xm59q1nLZpGsccqcJIGWzzV8nUlWAYZ7RWqnFU9YlEm5bnP+jjazxF9mXfo3NsSqZ5Og1wCeeAQR3oVPYapxlHXpI7M04WrdZHuXysJsIbebdmC/WNbji4Y34wFbhycEYJxnGvZg6VbSrSpNuJXUpKe5ze/sItn7VeJMRwyQKygnQY09Zjk6o51P0q3ZpVaCk9WmYKkFTq2WzRuSbdtl5zx+TA/dmqVRqcmM8eZpy722o/OE+xG+8jFTWGqciPSxM27+yJNt3CqA6WETAyudC558A8T4eqDk6lRWiFNUld7kHLO9NjvcEKoqoihVUBVUDAAAwAB2ACoEijdDH5BJn1/lU3H9ri/lirKm5xF9qs6KAUAoBQCgFAcu3XH/um2APV66L94o3F8apxnVh4mnCby8P5NnevePqsW1qOtvZvRiiXUrn84/wBVVGTr3dwJFOHoObu+qXV6ygrLc5XbWbQccLnieGWSNm11KOwzrrrz8687Gq1eRbhnemjNWUuFAKAUAoBQHiSUAgakscKoBLMe4KNSfAVOnTlUdoq5GU4xV2y5budG91c4e6JtIj9AYM7D4rF/ePgK9SjgIx1nr6GKpim9I6HnfPo/isuBrV2w5Y8LnJBGCTx8znPb76uqUZcNVy9uH5uVRqriVeNZ88ARmckBQF4ifZjnWNxipJars/NfLwNKqO25Yo9yOoha72pN1EKDJVfSkbPJR2AnsGviBWunQlLRfSvv7epRKql2ktsa82gEzs6wtbOI8jds7TSDsJCar9luXZVydClotX2e7OdFVnqT+wN95hcJabThSCaT8TNESYZT9UFtUbuB5+GVzdFxms0H7lU4Sg7SJzffeVNnWjzsOJ/ViT68jeqvf3k47FNdjHM7EG7HCttbAlNxABOz7TbjuLtuL0YS3AY04l9VlAIwM+sOwCrZVIxi8223eTo4edaajDfmWXdfpQQgRX44HBKiZBxRvg4yeHOD4rle3QViq4J70/LiaKeKW09+fA6DY7QimXihlSRe9GDD4GsUoSjo1Y1xkpbMit5d17O6ZZLtc8CkAmQxjGc6kEVbSrVIaQK6lKE9ZFI2tebGt8R2lpHeTnREQNKCftni4vYuT7K1wjiJ6yk0vL7GWUqENIq7LF0edGzCX5btGONZM5itkRVSPuZlX0eIdi645kluWiU7LLEzWu8zM8qf0DtBWXTZt6/Cy/Rt5jnBHYFOPcD9QZdddqGx1CqiRzEXh2FfTmZWOzryXrVlUFhBM3rKwGoDaY8AuM4bFts603I7HR7G9jmQSQyLIjcmRgwPmKqJGegFAKAUAoCr7478W9gvCT1ty2kVtH6UjsdFBAyVBPaR7ATpU4wcjjdis7s9F8csJn2krm8nd5ZTHK6cPWHPV+g2NOZ56sRkgCuynwWwSLnu5unaWAPyWBYy3rPqzt26uxLY8M4qLk3udNTbe4VjdMzyQBZWOTLExjcnvJUjiP2garlCMlaSudUnHZnPd4Oja7t8tbN8ri+qeFJlHwSTy4T4GsNXAResNPQ1U8U1pLUo8l+isUcmORTho5FZHB7irDOawSwtWP6TUq9N8TE214g5RiUP6alf8QyPPFPlauXMlfu1HTwva5tfKExnjXHfkVTkltZlmZczAdooeLg4peFSzdWOLhA1JJHogeJNWrDTdr6d+n9lbrQW2vcT+xN2bm7wwU28R/OSr6Z+zEdf2mwO4GqalSlS6zzPktvF+32GaUurp2v2Lpujs2LZd2quokS5PAl1IAZo5DjELNgDq5MejwgYYcJzkGvR+G42NZZGkmuXEyYik4vNe50+vVMpR+kw6Qe1/wDLQEZ0fD8K/Yb+FAbfSioe42Wj6xG74mB5F1QlPiTRtqEmuRKnbOrk5XlHqEPvZsMXts8XJ/WifkUkXVWB5jXTTsJq2jVdOafmV1YZ42OVbY3rutp3dnGB1ctuvCeMDAnUHrJuHlkcIKg8ivjXrvLTg5PY82lTlWqqnHcltmbEaeY7OsmbX0767OrAHORxdrtqAPE/pEZ4Jy/yT8EejiKkKEXQo7/qf8fm3mdhTdSz+SpaG3jaBBhUZQ2O9snXiJJJbnkk1LM73PNsVC/6FNnO3FG08HgkgYf8xWb41Z00jmRGKDoRseIGSa5lx2M6Ae8Jn3EU6aXAZUXTd/dSzsR+C26Rk6F9Wc+12JYjwzioOTe51JImqidIrenYaX1rLbScpFwD9VhqreRANdi7O4ZA9FO2nuLLqp/yi0drabJycx6AnvOMAntKtUqis9DiLfcQLIpR1V1YYZWAIIPYQdCKgdKNedF0CuZbCe4sJDqeoc9WT4xk6j9EEDwqxVHx1OWMY2Xt+DSO9tLpf/kRGNv+UNfM0vB8Bqff6X2+g9LZ9pKf91PwD3SNS0OZzU+f7Q7dPLY8Q8TdxkfBs0yw5ndT6bjeGT1YdnwD9NpHI81JHwp9HaNTydzNp3P5btd1Q847SMReXWaHHtBpmitkLE/uxuRZWHpW8I6w85pDxyHPP0jyz2hcA1GU29xYsdROigFAUvaW1ZL6R4bZ2itkYpLcIcPKw0MUTfRVTo0o1zkLqCwwYzGKj9MdZehdSpZtXsbWztmRwIEhRUXuUcz3k8yT2k5Jrwp5qjzTd2bVaKsjzf7NimGJoo5B3SIHHuYGq1mhrFtdxLR7kR/shYg5+RW//CX7sVyWKr/vfmzqpQ5IlIbZEXhRFVR9FVAGngNKyuUm7tliSRlqJ00ts7PFxBJCTjjXAYc1Yaq47irAMD3iraFV0qimuBGcVKLTLBuntU3VpDMww7LiQd0iEpIvk6sPKvt4tSV0eM1bQrnSWdYP2v8ALXQaPR2Pwlv1Z+9aAlelnZjS7PaSIfPWrrcx+2I5PLn6BbTvAqULXs9noL21Muyr9biGOZPVkQOPMZx7Ry8q8qcXGTi+B6sZZldHu/uhFFJK3KNGc+xQW/hSKzNISdk2cGsZJYpYGRC91cwM645mW4mdFOvIcChu7XXtr25wUo5eCf2R5tCt0U3NbtO3efoXcndlNn2qQr6Tn0pZO2SQ+s2eeOwZ7AKplK7IE/UQKAUAoBQCgOZpdLs/b91xHEV3apOfto3Vf/cn7VW7wRzidMqo6KAUAoBQCgFAKAUAoCsb8X7hI7WFik10SvGuhjiUZlkB7GAIVT9aRT2VRia6o03N+HeTpwzysetn2qRIscahURQqqOQA0Ar5qLcnmluz0GrKyN0CtKSsQMUgqioicTVesUy5HiqiQrgFAY9w34JL6D6lx1qjuW4RXPl1gm+NfX/DqmfDR7NPL+jyq8bVGaPSWfSh9jfeK3FJq9HA/CH/AFR/xLQHRWGRg6igOTAnYc7QTBv6OlctbzAEiFmOTC+OQydD56+lwwr0elWaO/HtL6FbJ9MtiR3u2pC+zroxzxMGgkClZFOcqdBg6k8sVlowkqsbrijTUnFwdnwM/RzupblLPaOWaX5HFGoOCiFUCllGMhvWGpPrN316M5PWJ5yXE6FVZ0UAoBQCgFAKA4z0zQPNtC3jh/GLbMzAc+EyAD4g1dT0i7kJHZqpJigFAKAUAoBQCgFAKAokMvX393PzERW1j9kYDyEe2R+E/qR3V8/8YrXnGny18/z7m7CQ0ciZRq86EzQ0ZRJWhVCvKeHeqpzJpGuxrLJliPNVEhQCgNXd9uDakq/1tpG2O8wyyKT7p1r6X4LK9GUeT9Uedi19aZqdJR+ci+yfvr2DKYujcfPyfq/8y0B0SgMc8CupR1VlYYKsAQR3EHQigK2ejzZnFxfIYM/Z0/d5fCpZ5czlip7F2s+wGNnfK7WJcm2u1BYIHJbq5ABkHJJ01yTgEerNrPqtzi0Ok7N2nDcIJIJUlQ/SjYMPZpyPhVbTW5I264BQCgFAKAq28+/9nZei0glnJwsEPpyFjyXA9XPjjwzU4wbOXIzcPYdw88+0toIEnnUJHDz6mEEEKf0iQpx2YycFiB2TVsqC5l8qs6KAUAoBQCgFAKAUB8Y4GTQHO9zCWs4pD603HOfbO7S/58eVfH4+ebEzfbby0PVoK1NE6DWVSLbH3iqec5Y+Fqi5Cx5qDZIVwCgFAaNoeHatt+na3K+57Vq9/wCCPSa7v5MOM4Gr0kn56L9X/mNe8Yj70bD56X7H8RQHQaAUAoDHPCrqVdQysMFWAII7iDoRQFJ2h0U2LuZbfrrOX69rIU/unIA8FxViqPZnLGuN0NrQ/k+2mZexbiBXPm5LE+3Apmi90LM+/Jd4l5T7OkHeyyKfcqgU+jtGo4d4z27MH/F/lT6O0anz+h9vyevtC0g/Uw8f/UQUvDkNT4ejWaf8v2reTg80jIhQ+BQcQ+6nSJbIWLLu5ubZWP5NbojYx1h9J9efptlseAOKi5N7ixPVE6KAUAoBQCgFAKAUAoDW2kjNFIE1YowX2kHHxoDne7214IYIraZxBNDEiPFPiJxwKFyA2Ay6aOuVPfXyOMwleNWUnHdt3Wq1Z6lKrBxSubFrdXV47SWAhe3jGOKUsFuHJ9JY5FBwEA9fDKWYjsJGzDfCc9JupdN7dneVVMVaVo6ozPtSaPSewuoz3xoLhfIwFmx7VFVVPg9ePVs/ztJRxUHuYm3otxzFwp7jaXA/7VU/+Ziv2/de5P5mnzC7zwH1VuWPctpcH/tU/wDLxX7fuvcfM0+ZlTasz/idn3j/AGo1gH/PdD8Kth8Hrvey8fYg8XBbGxHsjaM+jGCzQ9qk3EvxCxofH0/576PwanF3qO/2X55FM8XJ9VWI+x26sQMN9LHDcxaSdYwQOBoJl4sAo4w2nIkg6ivLxmAqUqjUItp7W18DTSrxlHV6mxsKY3d9BNAjNbwpKGnI4UYyBQFTOsmq5LAcOnMnSvV+FYSrRzSmrX4cTLiasZ2SMXSR+Pj/AFf+Zq9gymbo1Hzkp/RH30BfqAUAoBQCgFAKAUAoBQCgFAKAUAoBQCgFAKAUAoBQFO6S/wAVF9v+VAWqx/Fp9hfuFAZ6AUAoBQCgKpvzzt/t/wAqAtSchQFW369WP9r+FAetxPxcn2h91AWigFAKAUAoBQCgFAKAUAoBQ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1" name="AutoShape 7" descr="data:image/jpeg;base64,/9j/4AAQSkZJRgABAQAAAQABAAD/2wCEAAkGBxQSEhUUEhMWFRUXFx0ZGBcWGB4ZHBseGB0ZGSEaIxoaHSggHR4lIBcYITEhJSkrLi4uGCAzODMtNygtLisBCgoKDg0OGxAQGywkICYsLCwsLSwsLCwsLCwsLCwsLCwsLCwsLCwsLCwsLCwsLCwsLCwsLCwsLCwsLCwsLCwsLP/AABEIAMEBBgMBEQACEQEDEQH/xAAcAAEAAgMBAQEAAAAAAAAAAAAABQYDBAcCAQj/xABMEAACAQMBBAYFBgoHBwUAAAABAgMABBEhBQYSMQcTQVFhgSIycZGhFCNCUnKxJDM0Q2JzgpLB0RVTg6KywvAWY5Ojs8PhCCVk0uL/xAAbAQEAAwEBAQEAAAAAAAAAAAAAAgMEAQUGB//EADMRAAIBAgQCCAUEAwEAAAAAAAABAgMRBBIhMUFREzJhcYGRsdEFFCKh8EJSweEjM/EV/9oADAMBAAIRAxEAPwDuNAKAUAoBQCgIDezeiOxRcqZJpMiKFTgtjmSfooO1j8a43YHPL7bN7cZMt00Sn83bfNgf2n4w+8Dwqp1eRLKR7Weeck7HvM8hP+OodJI7lRmt3niOYbu5jPYDKZF/ck4lNdVVjKi2bt79uJFhvwoLnhjuE0RieSup9Rj2HOCe6rozUiLVjoFSOCgFAKAUAoCD3p3ttdnR8d1KFyPRQau+PqoNT7eQzqRQHEt6enK6mJWyRbZOx2AeQ+8cC57sH20BzraO8t3cEma6nkz2NIxH7ucAeAFAadntCWE5ilkjPejlT7waA6Hub0yXlqyrdMbqHQHjPzqjvD82Pg+c9450B+iNh7YhvIEnt3DxuMgjs7wR2EciKA36AUAoBQCgFAKAUAoBQCgFAKAUAoDzI4UEk4AGST2AdtAcUa+N1NJdvnMpxGD9CJSeBfDI9I+LGs9SV3YnFGSqyQoBQGO5gWRWRxlWGCK6nbUHQ+jjazT2nDKeKWBzC7Hm3Dgq3mjLk9pzWpO6uVFqroFAKAUAoCgdMu6cd7YvKSEmt1Lxv3gDWI41PFpgDXix3kEDmW7vQ07qHvJurJH4qMBmHtc+iD4AH21RKtyNcMK31mTFx0LWxHzdxOp72CMPcAv31Hp3yJvCx4Mjl6EjnW908Idf+pXen7CPynaULfbdWTZ1x1TnjRhxRyYxxLy8mHaPZ3irYTUlcz1Kbg7Fr6Ct7Gtb0Wzt8zckLgnRZPoMPFvUPfle4VMrP0vQCgFAKA8u4UZJAHeTigMUN5G5wkiMe5WB+40BnoBQCgFAKAUAoBQCgKz0k3Zj2bccPN1EQ/tmWM/BjQHOo0CgAcgMDy0rGWmCz2XLcXEvUyBGjiQ4YZRss+jY1HLmOVSclGKuShBzbsfbmZ4NLmGSLH0sF4z7HXI9+KJJ9V3OSjKO6NcbagOgkDHuUFj7gK70cuRHMjagM0n4m1nfxZeqX96TFcslu0SUZPZFx6I7aQwzXTFQlwylEUklTFxxtxZA1OBy7q0xVlYpbuX6ugUAoBQCgK1vc/HJawZ0Z2mcfWW3AI90skDfs1XVdol2HjeYrGekKAUByL/1AOMWYxrmU58PmtPP+FaKHEx4vgcjtp2jdXQ4ZGDKe4qcg+8VoMZ+2bScSIjjkyhh5jP8aAy0AoDnm9O/UjStbbOCs6nEtw2qRn6qjkzDzAxjB1xXUqxpq7LKVKVR2iVObYImPFdyy3L98jnA9gB9EeANYZYub20PQhg4Lranl91rU8o+E9hDNke81FYmouJN4Sk+HqSOztr3tgcxyNdwD1oZTlwP0H5+XLw7a00sUpaS0MlXCOOsdfU6du/tyG9hWaBsqdCDoykc1YdhH8QRkEGtZjJKgFAKAUAoBQCgKn0oxE7OlI14GikPsSRCfcMnyrj2BQqyFpL7gQ5NzP2PIsa+IhGCR4cTt7qjWeiRow63ZbqoNIAxyoBmgNTop12bG3Y8kzD2GV8V6qPJbuW+gFAKAUAoCrbyIRfWrfR6i4T9pmtnA90bnyqmt1TRhev4GSsp6AoBQFe3w3Qg2iiLMXVkJKOhAI4sZGoIIOB7qnCbjsV1KSnuUe46HYFaJRcykyTIgHCo0OreYRXPlV8Krk7GSrQUI3ud4s7cRxpGCSEUKCeeFAH8KuMxmoCldJe33iRLW3bFxc5HEOccY9Z9OR7B+0RqKjOahFyZKEHOSiiqbOsUgjWOMYA+J7z415E5ucrs9qnBQjlRs1AmKAUBo2e0Ds26FymeokIW5QcsE6Sgd4J+JH0q9DC1r/Q/A87F0bfXHxOxowIBByCMgjkQe2thhPVAKAUAoBQCgMF9arNG8UgyjqUYd4YYI9xoDhO2ets+stZA3WxDSQLkGLOFn+IGM+tpVTp/Vclm0Ol7Dtoo7eJICDEEHCw+kDrxe0kknxNYZtuTbPSgkopI3qiSFAQW+G0GSHqYdbi4PUwqOeX0LeAUHJPIaVdRhmkU155Yl02Js5ba3igTURIqA9/CMZ9pOvnW8883aAUAoBQCgITe2xaSFZI1LSwOJo1HNsBldBqNWjeRRnTLKeyoyjmVicJZZJkfaXKSoskbBkdQysO0HUGsTVj1E01dGauHRQCgNbY8fyi848fNWoIzjQzyLjQ/7uNmB8Z8c1IrTRjbUw4md3lRbqvMooDjMd38ru7m8Oqluqh8I49MjwY+l7SawYyeqiejgqejn4G/WI3CgFAKAx3EIdWRhlWBB867GTi7o5KKkrMs/RVtJntWt5DmS1cxHxTmh9mMqPsV7MZKSTR4couMnFl0qREUAoBQCgFAKApvUjaV6xcBrSzbgCkZE049YnvSLOMcuInuoCNutiXOzWZrSNrmzJLGAH52EnU8GfXX9Hn8WNNSip68S6lWcNOBjh36sjo8picc0lRlYeBGCM+dZnQmuBqWIg+JqX/SDbghLYNcSsQqKAUUsxwAWcA6kjkDU4YWck5W0W7IyxMVtqe9q7uTW9u+0Licm/RkMIjz1cZLBBAFz6Svx8LE/W9pbVGKirIxyk5u7LDsPa10t2lvcvFKJYXkBjjMZRo2jBXVm4lPWaHQ+j41GnUz3J1aeS2pb6sKhQCgFAKA+E450BymbeELcySWcRe0clmUsFLuTkywqRgK3MhmAc+kOHJZ/Pr4mkp5ePF8D18JgsQ6edLTguL7v7/7NWG89rLos6K+cGOQ9W4IxkcD4PaOWmo766ldXWxxySeV6PkbV3te3iGZJ4kHezqPvOtLMOSXEhZt50mkESSG2jb1rqWNlUDOMJxLwhj2PJhRkEB+VSp5JStddxCv0kI3UXbnY6HsyxjgiWKFeFFGgznOTksSdWYkkljqSSTqa2nmG1QEZvM8gtLgwqWl6p+ALqeIqQMDtOdcUByHdi7i6lIlbDoMMjeiwb6Wh8c15eIhNTcmtD1sNUg4KKepNVnNJ8JoCJN3JdOYLLU/nJ/oRjwPae7Hl2kaqdFRWap5GSpXcnkp+fIPbvs6UQTMXgf8TMew9qN3f68eGVSCqrPHfiiNKbpPJLbg/wCCXrGbTLuTP1W1mX6Nzb59rxHT+7xe+vSwkrwtyPLxkbVL8zqVajIKAUAoBQCgInezaptbOecaskZKDvc+io82KigPu6+yRaWkMHMog4z9Z29J29pYsfOgJWgNe8so5VKyxq4IIIZQdDoRrQH5ee+W02iZYFBWGclFY5BCOSuSdeQGvPt519nQwdbG/BVG+qbcVzUW1l9beHAzuSjUO6by7Uju7KzliOY5bq3PiOGTiKnxDJgjvFfFT0izVDWS7zFfbGaScTpczQOI+rHVCPkW4j66NzIXu9UVip1nBWSN1Sipu7ZI7s7ZkDz291KrtCEdZiAnGkvGBxAeiHBjYEjAIxoK2U5543MdSm4ysZto77WkWnH1h7kGfjyqMq0I8SUaE5cCCTpLXj1gITvDZb28seVVfNRvsW/KO25aNlbzW1x6koDfVb0W9x5+VXxqRlsyidKUd0TFTKymdJO0cRpaKdbji6z9SmOMftlkTH1WfHKsuLrdFSbW70Ru+H4bp6yT2Wr/ADt9CoAV88fYnm22jLA0qRRq4uFGrgMkTpp1hU+sxRsAdpiTOBmvRwmLVKlJPhseLj/h7r14yjs+s+7+XsZNk7Jjj9RACSSWwOJidSSQOZrO5zqu8mbI0qdCOWCsTBstOVT6Mh0xn3U2mbSVLZz+DSHhiz+ZkPKMf7t+Sj6LYUaMAvo4TEOX0S3PF+IYRQ/yw24rkdBrceWKAofSzsGGSymuBCvXxhWEgGG4Qy8QJHMcPFzzigIAblSYBtr+QIQCBIok0Oo1yB8KwOcH1or0PQUJrqzfqZIdxC5/C7uSZfqIOrU+3BOfLFFUjHqRsHSlLryb+xbLGyjhQRxIqIOQUY8/E+J1qpybd2WxioqyMe1dnR3ETRSrxI3vB7CD2Ed9djJxd0clFSVmc8Ny1jN8luXDDAMUvepyAGHYfRI8u7Wp1KOdZ4eK9iNKt0b6Ob7n7klsiQPtWw6shiOuJ4TnCmJhk47KswaazX7CvGtNxt2nYK2GEUBC70b022z4+suZAuc8KDV3I7FXmezXkMjJFSjFy2ONpHM9odI+0rv8igS1iPKWb0nI7wCOEfusPGknTh1nd9gWZ7EJPY3kxJudpXL5+ijlF/dB4f7oqDxKXVid6N8Wajbnxk5ae4J7y4J+K1z5uXJDokepN2nC4jvLkDIOGcsuVIYZUEA4IB8qLFc4oOnyZZdi9JF5ZMqbTUTwE4FzGuHXP1lAAbs0wDzwWOlWxyVOrvyIu8dzr9ldpNGskTh0cBlZTkEHtBqBI87QnMcUjgElUZgAMk8IJwAOZ05UB+TI9mzSseGNm72xpp3sdB5mv0f4fj8HhsBSz1Yq0VfXjx033Mkqc5zdkXjdqSSC2kgmcYMkU0QT0+CSJg2TyXBChSATnw7fg/jWNwdXFSnh7uL30trxavz9bno0MNVSWbQsN7vjM2iBYx4an3mvAzLgj0cr4sgrm7eQ5d2Y+Jrjk2dUUjDUSQoAKHCb2TvXdW+AshZR9F/SHx1HlV0K849pTOhCRlv9uC5nM0noMY0jC/RAQs2h8S5545DuqnFXr2s7W4f2bPh84YbNmV78f69j2D29nfXnTpyh1ke5TrQqdR3PoqCLGSFm+K0U2ZKsbkp14xWjMrGLI7kLteMSIy5IyNGHNTzDA9hBwQe8CqekyyUlwNSoqcHCWzOhbr7TN1awzNjjZcSAchIhKOB4B1YeVe/GSkk1xPkJwcJOL3WhK1Iia9/aLNFJE4ykiMjDwYEH4GgKBuZcsqPZzfj7Q9W3ZxIPUkA7iuPh31hrwtK/M34ed425FjqgvFAeJ5lRWdyFVQSxPIAak11K+gbsrsg9wbOK/F5dTKkiTyCJY2w3BHD6uR9FiTxY9hFejCOWNjzJzzSbLTsTdS0s3Z7eBY3YYLZZjjngFicDQaDA0FTIE1QFf343pj2batO44mzwxx5wXc8h4AYJJ7geZwDKMczscbsjjdps+S4lN3fnrbh9Qp9WMcwoXkMd3Z7cmqqtb9MNvUlGHFk3WYsFAKAUB4miDqVYBlIwQdQRXU2ndAj92N55tjStbY6y2m9KHjP4t86jPccgEfZPa2djnnpuaWq3K4RWdRb0ZMbR31u5dOs6sd0Yx8ededLETe2h6McNBdpASysxyxLHvJzVLbe5eklsea4dFAKAUAoBQCgFAe4pWX1SR7K6m0c7Tdh2ofpDPiND7uX3VVKjTlwt3e3/AA1U8ZVhxuu3397kjbXytybXuOh/17KpeHmurr6+Xtc2QxtKfW079vP3sbfyg1U5NaM0qCeqMTyZqDZYo2LX0ZTHq7mM8kuMr9mSONz/AHzIfOvewMs1Fdmh8n8UhlxMu2z+xc61nnkbvFtdbS2luH1CLkL2sx0VR4sxA86A449jc/KLeVJAL2eRy7sTwlmXi6sjX0MLwAezuGKYyVRtPY9HEYb5elCX6uPsWiHfRI26q/ie0mHMOpKN4qy5yPHl4mqJYeS21IQxMXvoZ7rfixjGflAbuCBmJ8NBgeeKgqM3wJuvBcStXu1Jdpu0RVoLaMjjRtJJDzCt9UcjgctOemLsqpK/Enh6TxUtdIrft7Pz/kpsm8+QXccq+jbzFYZ1GgU8o5cdmD6J8GqVGd/pZP4nhlG1WK02f8P+PI6vWg8gUBw/fe9+XbYZCcw2KhQOwyNgk+3OB/Y+NSqSyU+1nEry7jPWEuFAKAUAoBQETvRs/r7dwB6S+mnflezzGR51dQnkmiE43RG7Iu+thR+3GD7Rof5+dZMRT6Oo4npUKnSU1I3KpLhQCgFAKAUAoBQCgFAKA+UBsQ3jryOR3HUf+PKj+pWlr3nYSlB3g7d35Yz2d4F4sljk5HEeIA45A8wuRnGuMnGmAK6lGE7Zfp9Pc1UMbUp3U/q9fb0OgdG6oqyO08TSSlcxIT6HACMZYAuddTwgchjtPpYWnGnDLF3PGx1adarnlG3A2N5NqzyXPyO1k6kJGsk83CGYBywWNA2gY8LEsQcDGNatq1MiM9KnndiHu90FlXEl3euchgXnLAMNQeAjg0PhWb5iRrWHitU3crFxcvEVaVuJrO9j43xjiTK+kQOWUkGfOradlJNcUXV5yq4V5t4y/PU65e3tqw4ZpIGH1ZGQj3Ma02PKIXaV9s+xt5biCO14kX0RCsYZmOir6AzqxA8NTXLApuxbRo4vnDmV2Mkrd7ueJj8ceVYaks0rn1ODodDSUXvu+/8ANDPtC0E0TxtydSvv7fLnUYuzuW1aaqQcHxLzuNtRrmxgkf8AGBeCT7cZMbHzKk+degfItNaMnqA/PG6knWG6nPOW5kbPtPF97mo4rdLsFLVNk9WUtFAKAUAoBQFV3n22S4tYWwzEK7/Vz9EePf3cufLVSpqMXUktFwK3LNJQXEy2FmsKBF5dp7z3151WrKpLNI9WlSjTjlRs1WWCgFAKAUAoBQCgFAKAUAoBQCgCsQcg4PeKJ22Obkts3eGWF2fRywUMW1JCZCjPPQE1Y6jfW1IKml1dD3tbpId/mLKHiuD6zNqid58T7dB48q10sNFxzzdl9zJVxNnkjqyvHdl52aS8uHkdzxMFwq5AA7u4AaAcqu+YUdKcbGVxcuszKu5toPzZP7bfwNR+aqczvRo+NubadiMviHP8c0+aqczjpxZ4TdyWL8mu5Y8fRY8S+4YHwNd6eMuvFMshKrT6k2jPFvPc2pAvYg6cuui/iOX+HzrjoU6n+t68mb6PxWcNKyuua/PY6X0RXiy29y0bcUfytyh8GSJ+R1GrGpqLikmYK8oyqSlDZu/mXqulR+eN1Iur+UwHnFcyLj2Hh+9DUcV1k+wUtE0T1ZS0UAoBQCgIreTaZgi9AZkc8EYAyeI9uO3Hd34FXUaeeWu3EhN2Who707rCxtbIY47mS4BkYalmYZ4AeZAOAO8kntq2FbpXPlldic6XRxjzuY474Zw44T4/60rysrWq1XZ7G+NXmbQNRTTLU7n2unRQGC6u0jGXbGeQ5k+AA1PlXVFvYjKSjuaTbQkb1Igo75Tg/uLk+8ioupTju793uRzTey8zx1lx/WRj2Rk/e9Q+Yh+1+f8AQtPmvL+z6LqdeYik9nEh+PEPurqr03vdff2H+Rcn9vc2LbaaMQrAxueSvpn2EaN5GrLXV4u6Cmr2ejN6uFgoBQCgFAKAUBF7bvGULFFrLIcLjsB0z/59p7K14SiptzlsjJiqzhHLHdk/sPZKW0YRdWOrt9Y/yHYKsq1XUldmKEFFWJGqyYoBQCgPjKCCCMg8waAhbS6l2PP8qtctbsQLi3zoR3juIzoew6eqSBtpVekWWW/BlEo5XdbHetlbRjuYY5oW4o5FDKfA+HYRyI7CDRq2hI4zvrZfIdss2MQ3yhlPYJFwGHtyc/2wrtSOen2o5F2l3mesJcKAUAoBQFd3xkMPUXS4LQShgp5NqG/yD41pw31XhzRXN2alyZb95PwnbOy7YZ+bY3Dju4fTXPnCR+0O8VzCRtCUvAvxTvJIv+8G6VreA9bGA/8AWJ6L+/t881ydKMtdnzKozaOabd6Obq2y9sevj7gMOP2O39nXwrNUovdq/at/zz7i+FVdxVkvcHhkUqw0OR/DmKz5XutfX8/LGmNXmeL2/wAYSLDSEZ/RUfWbHwHbXLxSzS2+/cTc76R3NW3tQp4iS7nm7cz4DuHgKyVK0p6bLkdjBLXd8zYqomKAUBjmhVwVYAg9hqUZOLvFnHFSVmebW6aJgkhLIThHPNT2Kx7c9jeRrbCaqLt9e72K7uDs9ufuS9dLRQCgFAKAUBHbqxie4muDqF9CPw8fDT/E1epUXRUo0/FnjuXSVHPwRbazExQCgFAKAUB5kjDAqwyCMEHtB0IrqdtUcJPoR2iYnutnO2eqbrYc8+BiAw9mSje2Q1vk80VPmUx0di6b/wC6q7StGhJCyKeOF/quAcZx9E5IPtzzAqMJZXc61dHItibScs1vcqY7qI8Lo2hOPpdx7Dpoc5GhqmtSy/VHYlCV9HuTFZywUAoBQFV3i2jCbu2imbhhjcSTEAty1C4Guo0/bFbKEJdHKS3eiKpSjnSex0ToksHuZrna06lTOTHAp7I1Iyf7qrnvRj9KpuKhFQXAOWeTkdPqAFAU7pMtrNbSSe5iDuo4Y+E8Ls7eiiBh3k9uQBk40qqpTg1menaThKSdkcRsbXq11OWJyzd5/kOQHdXhVqrqSvw4HqU4ZFY2aqJigFAKAUB4ljDKVYZBGCK7GTi7o40mrM97JnOGic5ePGp+kp9VvboQfEeNehdSSmuPqQg31Xw9CRrhYKAUAoBQFf2hYlJ4BakxyzSBBg4X0iq6jHLLDI5eFephaspwkqmqS8TzMVRjGUcmjfkWG5nv7TS7tGdR+dg9JT4nGg8+H2UUKVTqSt2P89ytxqQ6y8jFFvlakauy+BQn/DkVx4WpyIqpEwX++kCqDEesbIypBXI7cEjQ++pQwk2/q0OSqpLQsdtMHRXHJlDD2EZ/jWZqzsWJ3VzJXDooBQFT2ztdrK+66Pm9vwnH2/8A8LW/DLNTt2merLLI/RW1dox20Mk8zcMcalmPgO4dpPIDtJqKV3Ymcii3LudsRSbTkkMFzKQ1mn0UiTPCGOM+lnOR9rUMVq1yUfp3XEha+pAR7fMDmC/ja3nXQhlOG/SGM6HvGV7jWeeGe8NUTVT9xJQbUhf1Joz4Bxn3ZzVDpzW6ZNST4m4pzy1qBIjtubWW2jLNqx0RO1j/AC7zVlKk6krIjKSii47gdHyiym+XpxTXozKDzReaqPqsCeLTkcD6IrZKWyjsipLmZ+jraElrNJsi7bLwLx2sh062Ds815Y8CPoElNX+pHVyLRvVvNDs+ISTcRLNwxxoOJ5GPJVXtP+u6oJXOlX/212kMO2yD1faq3KGUDv4OHU/o86j0lK9sxZ0NS17FM373wTaUsKwh1jgUs6SKUYTPlOFgdMoobkSPnPCsXxGeWKhz9C7CQvJyfAr1eMegKAUAoBQCgFAa07cEkcnceBvsuQPg3CffWrDSveHPXxX9Fc9GpeHn/ZNVcWCgFAKAUBrWYH9J2GeXWH39nxxW7D/6angYsR/th4naqxmk157CJzl4o2PeyA/eKkpNbM44p7op++mx7id0tLSCKGCRSZrjgXAwc8AA1HIdmpIwRg1qoVIRTnN3a2RnrQlJ5Yqy4sq0lrcbMnhtrh1lhlHDDIBw4IwOHHZqVGDn1gQeYq55K0XOKs1uZZQlSkovYnKzEhQCgK+Nhf0jtJoBr1dtxHwIdf4Sit9B5aV+bM80pSOidIhN/e2myVJ6tvwi7x/VRn0VyPrMCPA8BrsNE5EmdDRAoAAAAGABoAB2Yqs6a20dmQ3C8M8Mcq/VkRXHuYGuptbArF70XbLl1Noqn/du8fwVgvwqSqSXE5lRDz9CtgTmOS5i+xIp/wAaE/GpdLJ7nMiJDdvoss7SYTs0txIuOAzsGCEciAFGSOwnOOYwdai6jtZaDKi9VAkULpZ2c6wxbRtx+EWL9YP0ojgSIfDGp8AwHOrKb4PicZD7Auf6UvZNosD1MXzForDlpmSXH1iTjPdofVrNi55Eqa72asLC/wBZca882nE9pT9Zc3Un1riQD2Rnqh8Ix76zYp/WlyS9/wCTlLZvt/ow1mLRQCgFAKAUAoDDdw8aMv1lI+FTpyyTUuRGcc0Wjf2fP1kSP9ZQT7SNfjW+atJo5CWaKZsVEmKAUB4kkCjJOK5fWyIykluQm1NocEkE6qT1Eqv5BlOPPhA869DBJ3lCX6lsYMTO7jO2zO+wyh1DKcqwBUjtBGQfdWNqzsbU7q56rgPMkgUEsQAOZJwB5mupXDdjle+22o9oXdtBbHrEgfrJJV1XmugPaPRxnkSwxyNehRpulTlKe70SPPr1FOSjHgSNZzgoDDeXKxI0jnCqMn+XtPLzqUYuTsjjdlcsXQjsdxDNfzDD3b+gD2RoTg+ZJ9oVD21unZWiuBTHmbfRwPlF/tW+bXNx8lj8EgABx4N6Bx3ik9EkdR0KqzooBQCgFAKAx3MCyIyOMqylWB7QwwR7jQHLei4mO3mtG1a0uZYc94DFs+ZLe6s2NX1qXNG3CyvC3IuYrGaTg9ufWPfJIT5yMayYn/a/D0FLqIy1QWCgFAKAUAoBQCgPmwXHV8OdVd1x4B2x8MV6MpbPml6FVJq1u1+pJVwtPEkgUZJxXL62RFyS3NaOeSVgkCM7HkAMk+wCp5P3PwW/53eZRKq+Bd93ei6SQh71+Af1anLH2tyXyz5VqhRduS+/55maVVcC9Xm59q1nLZpGsccqcJIGWzzV8nUlWAYZ7RWqnFU9YlEm5bnP+jjazxF9mXfo3NsSqZ5Og1wCeeAQR3oVPYapxlHXpI7M04WrdZHuXysJsIbebdmC/WNbji4Y34wFbhycEYJxnGvZg6VbSrSpNuJXUpKe5ze/sItn7VeJMRwyQKygnQY09Zjk6o51P0q3ZpVaCk9WmYKkFTq2WzRuSbdtl5zx+TA/dmqVRqcmM8eZpy722o/OE+xG+8jFTWGqciPSxM27+yJNt3CqA6WETAyudC558A8T4eqDk6lRWiFNUld7kHLO9NjvcEKoqoihVUBVUDAAAwAB2ACoEijdDH5BJn1/lU3H9ri/lirKm5xF9qs6KAUAoBQCgFAcu3XH/um2APV66L94o3F8apxnVh4mnCby8P5NnevePqsW1qOtvZvRiiXUrn84/wBVVGTr3dwJFOHoObu+qXV6ygrLc5XbWbQccLnieGWSNm11KOwzrrrz8687Gq1eRbhnemjNWUuFAKAUAoBQHiSUAgakscKoBLMe4KNSfAVOnTlUdoq5GU4xV2y5budG91c4e6JtIj9AYM7D4rF/ePgK9SjgIx1nr6GKpim9I6HnfPo/isuBrV2w5Y8LnJBGCTx8znPb76uqUZcNVy9uH5uVRqriVeNZ88ARmckBQF4ifZjnWNxipJars/NfLwNKqO25Yo9yOoha72pN1EKDJVfSkbPJR2AnsGviBWunQlLRfSvv7epRKql2ktsa82gEzs6wtbOI8jds7TSDsJCar9luXZVydClotX2e7OdFVnqT+wN95hcJabThSCaT8TNESYZT9UFtUbuB5+GVzdFxms0H7lU4Sg7SJzffeVNnWjzsOJ/ViT68jeqvf3k47FNdjHM7EG7HCttbAlNxABOz7TbjuLtuL0YS3AY04l9VlAIwM+sOwCrZVIxi8223eTo4edaajDfmWXdfpQQgRX44HBKiZBxRvg4yeHOD4rle3QViq4J70/LiaKeKW09+fA6DY7QimXihlSRe9GDD4GsUoSjo1Y1xkpbMit5d17O6ZZLtc8CkAmQxjGc6kEVbSrVIaQK6lKE9ZFI2tebGt8R2lpHeTnREQNKCftni4vYuT7K1wjiJ6yk0vL7GWUqENIq7LF0edGzCX5btGONZM5itkRVSPuZlX0eIdi645kluWiU7LLEzWu8zM8qf0DtBWXTZt6/Cy/Rt5jnBHYFOPcD9QZdddqGx1CqiRzEXh2FfTmZWOzryXrVlUFhBM3rKwGoDaY8AuM4bFts603I7HR7G9jmQSQyLIjcmRgwPmKqJGegFAKAUAoCr7478W9gvCT1ty2kVtH6UjsdFBAyVBPaR7ATpU4wcjjdis7s9F8csJn2krm8nd5ZTHK6cPWHPV+g2NOZ56sRkgCuynwWwSLnu5unaWAPyWBYy3rPqzt26uxLY8M4qLk3udNTbe4VjdMzyQBZWOTLExjcnvJUjiP2garlCMlaSudUnHZnPd4Oja7t8tbN8ri+qeFJlHwSTy4T4GsNXAResNPQ1U8U1pLUo8l+isUcmORTho5FZHB7irDOawSwtWP6TUq9N8TE214g5RiUP6alf8QyPPFPlauXMlfu1HTwva5tfKExnjXHfkVTkltZlmZczAdooeLg4peFSzdWOLhA1JJHogeJNWrDTdr6d+n9lbrQW2vcT+xN2bm7wwU28R/OSr6Z+zEdf2mwO4GqalSlS6zzPktvF+32GaUurp2v2Lpujs2LZd2quokS5PAl1IAZo5DjELNgDq5MejwgYYcJzkGvR+G42NZZGkmuXEyYik4vNe50+vVMpR+kw6Qe1/wDLQEZ0fD8K/Yb+FAbfSioe42Wj6xG74mB5F1QlPiTRtqEmuRKnbOrk5XlHqEPvZsMXts8XJ/WifkUkXVWB5jXTTsJq2jVdOafmV1YZ42OVbY3rutp3dnGB1ctuvCeMDAnUHrJuHlkcIKg8ivjXrvLTg5PY82lTlWqqnHcltmbEaeY7OsmbX0767OrAHORxdrtqAPE/pEZ4Jy/yT8EejiKkKEXQo7/qf8fm3mdhTdSz+SpaG3jaBBhUZQ2O9snXiJJJbnkk1LM73PNsVC/6FNnO3FG08HgkgYf8xWb41Z00jmRGKDoRseIGSa5lx2M6Ae8Jn3EU6aXAZUXTd/dSzsR+C26Rk6F9Wc+12JYjwzioOTe51JImqidIrenYaX1rLbScpFwD9VhqreRANdi7O4ZA9FO2nuLLqp/yi0drabJycx6AnvOMAntKtUqis9DiLfcQLIpR1V1YYZWAIIPYQdCKgdKNedF0CuZbCe4sJDqeoc9WT4xk6j9EEDwqxVHx1OWMY2Xt+DSO9tLpf/kRGNv+UNfM0vB8Bqff6X2+g9LZ9pKf91PwD3SNS0OZzU+f7Q7dPLY8Q8TdxkfBs0yw5ndT6bjeGT1YdnwD9NpHI81JHwp9HaNTydzNp3P5btd1Q847SMReXWaHHtBpmitkLE/uxuRZWHpW8I6w85pDxyHPP0jyz2hcA1GU29xYsdROigFAUvaW1ZL6R4bZ2itkYpLcIcPKw0MUTfRVTo0o1zkLqCwwYzGKj9MdZehdSpZtXsbWztmRwIEhRUXuUcz3k8yT2k5Jrwp5qjzTd2bVaKsjzf7NimGJoo5B3SIHHuYGq1mhrFtdxLR7kR/shYg5+RW//CX7sVyWKr/vfmzqpQ5IlIbZEXhRFVR9FVAGngNKyuUm7tliSRlqJ00ts7PFxBJCTjjXAYc1Yaq47irAMD3iraFV0qimuBGcVKLTLBuntU3VpDMww7LiQd0iEpIvk6sPKvt4tSV0eM1bQrnSWdYP2v8ALXQaPR2Pwlv1Z+9aAlelnZjS7PaSIfPWrrcx+2I5PLn6BbTvAqULXs9noL21Muyr9biGOZPVkQOPMZx7Ry8q8qcXGTi+B6sZZldHu/uhFFJK3KNGc+xQW/hSKzNISdk2cGsZJYpYGRC91cwM645mW4mdFOvIcChu7XXtr25wUo5eCf2R5tCt0U3NbtO3efoXcndlNn2qQr6Tn0pZO2SQ+s2eeOwZ7AKplK7IE/UQKAUAoBQCgOZpdLs/b91xHEV3apOfto3Vf/cn7VW7wRzidMqo6KAUAoBQCgFAKAUAoCsb8X7hI7WFik10SvGuhjiUZlkB7GAIVT9aRT2VRia6o03N+HeTpwzysetn2qRIscahURQqqOQA0Ar5qLcnmluz0GrKyN0CtKSsQMUgqioicTVesUy5HiqiQrgFAY9w34JL6D6lx1qjuW4RXPl1gm+NfX/DqmfDR7NPL+jyq8bVGaPSWfSh9jfeK3FJq9HA/CH/AFR/xLQHRWGRg6igOTAnYc7QTBv6OlctbzAEiFmOTC+OQydD56+lwwr0elWaO/HtL6FbJ9MtiR3u2pC+zroxzxMGgkClZFOcqdBg6k8sVlowkqsbrijTUnFwdnwM/RzupblLPaOWaX5HFGoOCiFUCllGMhvWGpPrN316M5PWJ5yXE6FVZ0UAoBQCgFAKA4z0zQPNtC3jh/GLbMzAc+EyAD4g1dT0i7kJHZqpJigFAKAUAoBQCgFAKAokMvX393PzERW1j9kYDyEe2R+E/qR3V8/8YrXnGny18/z7m7CQ0ciZRq86EzQ0ZRJWhVCvKeHeqpzJpGuxrLJliPNVEhQCgNXd9uDakq/1tpG2O8wyyKT7p1r6X4LK9GUeT9Uedi19aZqdJR+ci+yfvr2DKYujcfPyfq/8y0B0SgMc8CupR1VlYYKsAQR3EHQigK2ejzZnFxfIYM/Z0/d5fCpZ5czlip7F2s+wGNnfK7WJcm2u1BYIHJbq5ABkHJJ01yTgEerNrPqtzi0Ok7N2nDcIJIJUlQ/SjYMPZpyPhVbTW5I264BQCgFAKAq28+/9nZei0glnJwsEPpyFjyXA9XPjjwzU4wbOXIzcPYdw88+0toIEnnUJHDz6mEEEKf0iQpx2YycFiB2TVsqC5l8qs6KAUAoBQCgFAKAUB8Y4GTQHO9zCWs4pD603HOfbO7S/58eVfH4+ebEzfbby0PVoK1NE6DWVSLbH3iqec5Y+Fqi5Cx5qDZIVwCgFAaNoeHatt+na3K+57Vq9/wCCPSa7v5MOM4Gr0kn56L9X/mNe8Yj70bD56X7H8RQHQaAUAoDHPCrqVdQysMFWAII7iDoRQFJ2h0U2LuZbfrrOX69rIU/unIA8FxViqPZnLGuN0NrQ/k+2mZexbiBXPm5LE+3Apmi90LM+/Jd4l5T7OkHeyyKfcqgU+jtGo4d4z27MH/F/lT6O0anz+h9vyevtC0g/Uw8f/UQUvDkNT4ejWaf8v2reTg80jIhQ+BQcQ+6nSJbIWLLu5ubZWP5NbojYx1h9J9efptlseAOKi5N7ixPVE6KAUAoBQCgFAKAUAoDW2kjNFIE1YowX2kHHxoDne7214IYIraZxBNDEiPFPiJxwKFyA2Ay6aOuVPfXyOMwleNWUnHdt3Wq1Z6lKrBxSubFrdXV47SWAhe3jGOKUsFuHJ9JY5FBwEA9fDKWYjsJGzDfCc9JupdN7dneVVMVaVo6ozPtSaPSewuoz3xoLhfIwFmx7VFVVPg9ePVs/ztJRxUHuYm3otxzFwp7jaXA/7VU/+Ziv2/de5P5mnzC7zwH1VuWPctpcH/tU/wDLxX7fuvcfM0+ZlTasz/idn3j/AGo1gH/PdD8Kth8Hrvey8fYg8XBbGxHsjaM+jGCzQ9qk3EvxCxofH0/576PwanF3qO/2X55FM8XJ9VWI+x26sQMN9LHDcxaSdYwQOBoJl4sAo4w2nIkg6ivLxmAqUqjUItp7W18DTSrxlHV6mxsKY3d9BNAjNbwpKGnI4UYyBQFTOsmq5LAcOnMnSvV+FYSrRzSmrX4cTLiasZ2SMXSR+Pj/AFf+Zq9gymbo1Hzkp/RH30BfqAUAoBQCgFAKAUAoBQCgFAKAUAoBQCgFAKAUAoBQFO6S/wAVF9v+VAWqx/Fp9hfuFAZ6AUAoBQCgKpvzzt/t/wAqAtSchQFW369WP9r+FAetxPxcn2h91AWigFAKAUAoBQCgFAKAUAoBQH/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462" name="AutoShape 9" descr="data:image/jpeg;base64,/9j/4AAQSkZJRgABAQAAAQABAAD/2wCEAAkGBxQSEhUUEhMWFRUXFx0ZGBcWGB4ZHBseGB0ZGSEaIxoaHSggHR4lIBcYITEhJSkrLi4uGCAzODMtNygtLisBCgoKDg0OGxAQGywkICYsLCwsLSwsLCwsLCwsLCwsLCwsLCwsLCwsLCwsLCwsLCwsLCwsLCwsLCwsLCwsLCwsLP/AABEIAMEBBgMBEQACEQEDEQH/xAAcAAEAAgMBAQEAAAAAAAAAAAAABQYDBAcCAQj/xABMEAACAQMBBAYFBgoHBwUAAAABAgMABBEhBQYSMQcTQVFhgSIycZGhFCNCUnKxJDM0Q2JzgpLB0RVTg6KywvAWY5Ojs8PhCCVk0uL/xAAbAQEAAwEBAQEAAAAAAAAAAAAAAgMEAQUGB//EADMRAAIBAgQCCAUEAwEAAAAAAAABAgMRBBIhMUFREzJhcYGRsdEFFCKh8EJSweEjM/EV/9oADAMBAAIRAxEAPwDuNAKAUAoBQCgIDezeiOxRcqZJpMiKFTgtjmSfooO1j8a43YHPL7bN7cZMt00Sn83bfNgf2n4w+8Dwqp1eRLKR7Weeck7HvM8hP+OodJI7lRmt3niOYbu5jPYDKZF/ck4lNdVVjKi2bt79uJFhvwoLnhjuE0RieSup9Rj2HOCe6rozUiLVjoFSOCgFAKAUAoCD3p3ttdnR8d1KFyPRQau+PqoNT7eQzqRQHEt6enK6mJWyRbZOx2AeQ+8cC57sH20BzraO8t3cEma6nkz2NIxH7ucAeAFAadntCWE5ilkjPejlT7waA6Hub0yXlqyrdMbqHQHjPzqjvD82Pg+c9450B+iNh7YhvIEnt3DxuMgjs7wR2EciKA36AUAoBQCgFAKAUAoBQCgFAKAUAoDzI4UEk4AGST2AdtAcUa+N1NJdvnMpxGD9CJSeBfDI9I+LGs9SV3YnFGSqyQoBQGO5gWRWRxlWGCK6nbUHQ+jjazT2nDKeKWBzC7Hm3Dgq3mjLk9pzWpO6uVFqroFAKAUAoCgdMu6cd7YvKSEmt1Lxv3gDWI41PFpgDXix3kEDmW7vQ07qHvJurJH4qMBmHtc+iD4AH21RKtyNcMK31mTFx0LWxHzdxOp72CMPcAv31Hp3yJvCx4Mjl6EjnW908Idf+pXen7CPynaULfbdWTZ1x1TnjRhxRyYxxLy8mHaPZ3irYTUlcz1Kbg7Fr6Ct7Gtb0Wzt8zckLgnRZPoMPFvUPfle4VMrP0vQCgFAKA8u4UZJAHeTigMUN5G5wkiMe5WB+40BnoBQCgFAKAUAoBQCgKz0k3Zj2bccPN1EQ/tmWM/BjQHOo0CgAcgMDy0rGWmCz2XLcXEvUyBGjiQ4YZRss+jY1HLmOVSclGKuShBzbsfbmZ4NLmGSLH0sF4z7HXI9+KJJ9V3OSjKO6NcbagOgkDHuUFj7gK70cuRHMjagM0n4m1nfxZeqX96TFcslu0SUZPZFx6I7aQwzXTFQlwylEUklTFxxtxZA1OBy7q0xVlYpbuX6ugUAoBQCgK1vc/HJawZ0Z2mcfWW3AI90skDfs1XVdol2HjeYrGekKAUByL/1AOMWYxrmU58PmtPP+FaKHEx4vgcjtp2jdXQ4ZGDKe4qcg+8VoMZ+2bScSIjjkyhh5jP8aAy0AoDnm9O/UjStbbOCs6nEtw2qRn6qjkzDzAxjB1xXUqxpq7LKVKVR2iVObYImPFdyy3L98jnA9gB9EeANYZYub20PQhg4Lranl91rU8o+E9hDNke81FYmouJN4Sk+HqSOztr3tgcxyNdwD1oZTlwP0H5+XLw7a00sUpaS0MlXCOOsdfU6du/tyG9hWaBsqdCDoykc1YdhH8QRkEGtZjJKgFAKAUAoBQCgKn0oxE7OlI14GikPsSRCfcMnyrj2BQqyFpL7gQ5NzP2PIsa+IhGCR4cTt7qjWeiRow63ZbqoNIAxyoBmgNTop12bG3Y8kzD2GV8V6qPJbuW+gFAKAUAoCrbyIRfWrfR6i4T9pmtnA90bnyqmt1TRhev4GSsp6AoBQFe3w3Qg2iiLMXVkJKOhAI4sZGoIIOB7qnCbjsV1KSnuUe46HYFaJRcykyTIgHCo0OreYRXPlV8Krk7GSrQUI3ud4s7cRxpGCSEUKCeeFAH8KuMxmoCldJe33iRLW3bFxc5HEOccY9Z9OR7B+0RqKjOahFyZKEHOSiiqbOsUgjWOMYA+J7z415E5ucrs9qnBQjlRs1AmKAUBo2e0Ds26FymeokIW5QcsE6Sgd4J+JH0q9DC1r/Q/A87F0bfXHxOxowIBByCMgjkQe2thhPVAKAUAoBQCgMF9arNG8UgyjqUYd4YYI9xoDhO2ets+stZA3WxDSQLkGLOFn+IGM+tpVTp/Vclm0Ol7Dtoo7eJICDEEHCw+kDrxe0kknxNYZtuTbPSgkopI3qiSFAQW+G0GSHqYdbi4PUwqOeX0LeAUHJPIaVdRhmkU155Yl02Js5ba3igTURIqA9/CMZ9pOvnW8883aAUAoBQCgITe2xaSFZI1LSwOJo1HNsBldBqNWjeRRnTLKeyoyjmVicJZZJkfaXKSoskbBkdQysO0HUGsTVj1E01dGauHRQCgNbY8fyi848fNWoIzjQzyLjQ/7uNmB8Z8c1IrTRjbUw4md3lRbqvMooDjMd38ru7m8Oqluqh8I49MjwY+l7SawYyeqiejgqejn4G/WI3CgFAKAx3EIdWRhlWBB867GTi7o5KKkrMs/RVtJntWt5DmS1cxHxTmh9mMqPsV7MZKSTR4couMnFl0qREUAoBQCgFAKApvUjaV6xcBrSzbgCkZE049YnvSLOMcuInuoCNutiXOzWZrSNrmzJLGAH52EnU8GfXX9Hn8WNNSip68S6lWcNOBjh36sjo8picc0lRlYeBGCM+dZnQmuBqWIg+JqX/SDbghLYNcSsQqKAUUsxwAWcA6kjkDU4YWck5W0W7IyxMVtqe9q7uTW9u+0Licm/RkMIjz1cZLBBAFz6Svx8LE/W9pbVGKirIxyk5u7LDsPa10t2lvcvFKJYXkBjjMZRo2jBXVm4lPWaHQ+j41GnUz3J1aeS2pb6sKhQCgFAKA+E450BymbeELcySWcRe0clmUsFLuTkywqRgK3MhmAc+kOHJZ/Pr4mkp5ePF8D18JgsQ6edLTguL7v7/7NWG89rLos6K+cGOQ9W4IxkcD4PaOWmo766ldXWxxySeV6PkbV3te3iGZJ4kHezqPvOtLMOSXEhZt50mkESSG2jb1rqWNlUDOMJxLwhj2PJhRkEB+VSp5JStddxCv0kI3UXbnY6HsyxjgiWKFeFFGgznOTksSdWYkkljqSSTqa2nmG1QEZvM8gtLgwqWl6p+ALqeIqQMDtOdcUByHdi7i6lIlbDoMMjeiwb6Wh8c15eIhNTcmtD1sNUg4KKepNVnNJ8JoCJN3JdOYLLU/nJ/oRjwPae7Hl2kaqdFRWap5GSpXcnkp+fIPbvs6UQTMXgf8TMew9qN3f68eGVSCqrPHfiiNKbpPJLbg/wCCXrGbTLuTP1W1mX6Nzb59rxHT+7xe+vSwkrwtyPLxkbVL8zqVajIKAUAoBQCgInezaptbOecaskZKDvc+io82KigPu6+yRaWkMHMog4z9Z29J29pYsfOgJWgNe8so5VKyxq4IIIZQdDoRrQH5ee+W02iZYFBWGclFY5BCOSuSdeQGvPt519nQwdbG/BVG+qbcVzUW1l9beHAzuSjUO6by7Uju7KzliOY5bq3PiOGTiKnxDJgjvFfFT0izVDWS7zFfbGaScTpczQOI+rHVCPkW4j66NzIXu9UVip1nBWSN1Sipu7ZI7s7ZkDz291KrtCEdZiAnGkvGBxAeiHBjYEjAIxoK2U5543MdSm4ysZto77WkWnH1h7kGfjyqMq0I8SUaE5cCCTpLXj1gITvDZb28seVVfNRvsW/KO25aNlbzW1x6koDfVb0W9x5+VXxqRlsyidKUd0TFTKymdJO0cRpaKdbji6z9SmOMftlkTH1WfHKsuLrdFSbW70Ru+H4bp6yT2Wr/ADt9CoAV88fYnm22jLA0qRRq4uFGrgMkTpp1hU+sxRsAdpiTOBmvRwmLVKlJPhseLj/h7r14yjs+s+7+XsZNk7Jjj9RACSSWwOJidSSQOZrO5zqu8mbI0qdCOWCsTBstOVT6Mh0xn3U2mbSVLZz+DSHhiz+ZkPKMf7t+Sj6LYUaMAvo4TEOX0S3PF+IYRQ/yw24rkdBrceWKAofSzsGGSymuBCvXxhWEgGG4Qy8QJHMcPFzzigIAblSYBtr+QIQCBIok0Oo1yB8KwOcH1or0PQUJrqzfqZIdxC5/C7uSZfqIOrU+3BOfLFFUjHqRsHSlLryb+xbLGyjhQRxIqIOQUY8/E+J1qpybd2WxioqyMe1dnR3ETRSrxI3vB7CD2Ed9djJxd0clFSVmc8Ny1jN8luXDDAMUvepyAGHYfRI8u7Wp1KOdZ4eK9iNKt0b6Ob7n7klsiQPtWw6shiOuJ4TnCmJhk47KswaazX7CvGtNxt2nYK2GEUBC70b022z4+suZAuc8KDV3I7FXmezXkMjJFSjFy2ONpHM9odI+0rv8igS1iPKWb0nI7wCOEfusPGknTh1nd9gWZ7EJPY3kxJudpXL5+ijlF/dB4f7oqDxKXVid6N8Wajbnxk5ae4J7y4J+K1z5uXJDokepN2nC4jvLkDIOGcsuVIYZUEA4IB8qLFc4oOnyZZdi9JF5ZMqbTUTwE4FzGuHXP1lAAbs0wDzwWOlWxyVOrvyIu8dzr9ldpNGskTh0cBlZTkEHtBqBI87QnMcUjgElUZgAMk8IJwAOZ05UB+TI9mzSseGNm72xpp3sdB5mv0f4fj8HhsBSz1Yq0VfXjx033Mkqc5zdkXjdqSSC2kgmcYMkU0QT0+CSJg2TyXBChSATnw7fg/jWNwdXFSnh7uL30trxavz9bno0MNVSWbQsN7vjM2iBYx4an3mvAzLgj0cr4sgrm7eQ5d2Y+Jrjk2dUUjDUSQoAKHCb2TvXdW+AshZR9F/SHx1HlV0K849pTOhCRlv9uC5nM0noMY0jC/RAQs2h8S5545DuqnFXr2s7W4f2bPh84YbNmV78f69j2D29nfXnTpyh1ke5TrQqdR3PoqCLGSFm+K0U2ZKsbkp14xWjMrGLI7kLteMSIy5IyNGHNTzDA9hBwQe8CqekyyUlwNSoqcHCWzOhbr7TN1awzNjjZcSAchIhKOB4B1YeVe/GSkk1xPkJwcJOL3WhK1Iia9/aLNFJE4ykiMjDwYEH4GgKBuZcsqPZzfj7Q9W3ZxIPUkA7iuPh31hrwtK/M34ed425FjqgvFAeJ5lRWdyFVQSxPIAak11K+gbsrsg9wbOK/F5dTKkiTyCJY2w3BHD6uR9FiTxY9hFejCOWNjzJzzSbLTsTdS0s3Z7eBY3YYLZZjjngFicDQaDA0FTIE1QFf343pj2batO44mzwxx5wXc8h4AYJJ7geZwDKMczscbsjjdps+S4lN3fnrbh9Qp9WMcwoXkMd3Z7cmqqtb9MNvUlGHFk3WYsFAKAUB4miDqVYBlIwQdQRXU2ndAj92N55tjStbY6y2m9KHjP4t86jPccgEfZPa2djnnpuaWq3K4RWdRb0ZMbR31u5dOs6sd0Yx8ededLETe2h6McNBdpASysxyxLHvJzVLbe5eklsea4dFAKAUAoBQCgFAe4pWX1SR7K6m0c7Tdh2ofpDPiND7uX3VVKjTlwt3e3/AA1U8ZVhxuu3397kjbXytybXuOh/17KpeHmurr6+Xtc2QxtKfW079vP3sbfyg1U5NaM0qCeqMTyZqDZYo2LX0ZTHq7mM8kuMr9mSONz/AHzIfOvewMs1Fdmh8n8UhlxMu2z+xc61nnkbvFtdbS2luH1CLkL2sx0VR4sxA86A449jc/KLeVJAL2eRy7sTwlmXi6sjX0MLwAezuGKYyVRtPY9HEYb5elCX6uPsWiHfRI26q/ie0mHMOpKN4qy5yPHl4mqJYeS21IQxMXvoZ7rfixjGflAbuCBmJ8NBgeeKgqM3wJuvBcStXu1Jdpu0RVoLaMjjRtJJDzCt9UcjgctOemLsqpK/Enh6TxUtdIrft7Pz/kpsm8+QXccq+jbzFYZ1GgU8o5cdmD6J8GqVGd/pZP4nhlG1WK02f8P+PI6vWg8gUBw/fe9+XbYZCcw2KhQOwyNgk+3OB/Y+NSqSyU+1nEry7jPWEuFAKAUAoBQETvRs/r7dwB6S+mnflezzGR51dQnkmiE43RG7Iu+thR+3GD7Rof5+dZMRT6Oo4npUKnSU1I3KpLhQCgFAKAUAoBQCgFAKA+UBsQ3jryOR3HUf+PKj+pWlr3nYSlB3g7d35Yz2d4F4sljk5HEeIA45A8wuRnGuMnGmAK6lGE7Zfp9Pc1UMbUp3U/q9fb0OgdG6oqyO08TSSlcxIT6HACMZYAuddTwgchjtPpYWnGnDLF3PGx1adarnlG3A2N5NqzyXPyO1k6kJGsk83CGYBywWNA2gY8LEsQcDGNatq1MiM9KnndiHu90FlXEl3euchgXnLAMNQeAjg0PhWb5iRrWHitU3crFxcvEVaVuJrO9j43xjiTK+kQOWUkGfOradlJNcUXV5yq4V5t4y/PU65e3tqw4ZpIGH1ZGQj3Ma02PKIXaV9s+xt5biCO14kX0RCsYZmOir6AzqxA8NTXLApuxbRo4vnDmV2Mkrd7ueJj8ceVYaks0rn1ODodDSUXvu+/8ANDPtC0E0TxtydSvv7fLnUYuzuW1aaqQcHxLzuNtRrmxgkf8AGBeCT7cZMbHzKk+degfItNaMnqA/PG6knWG6nPOW5kbPtPF97mo4rdLsFLVNk9WUtFAKAUAoBQFV3n22S4tYWwzEK7/Vz9EePf3cufLVSpqMXUktFwK3LNJQXEy2FmsKBF5dp7z3151WrKpLNI9WlSjTjlRs1WWCgFAKAUAoBQCgFAKAUAoBQCgCsQcg4PeKJ22Obkts3eGWF2fRywUMW1JCZCjPPQE1Y6jfW1IKml1dD3tbpId/mLKHiuD6zNqid58T7dB48q10sNFxzzdl9zJVxNnkjqyvHdl52aS8uHkdzxMFwq5AA7u4AaAcqu+YUdKcbGVxcuszKu5toPzZP7bfwNR+aqczvRo+NubadiMviHP8c0+aqczjpxZ4TdyWL8mu5Y8fRY8S+4YHwNd6eMuvFMshKrT6k2jPFvPc2pAvYg6cuui/iOX+HzrjoU6n+t68mb6PxWcNKyuua/PY6X0RXiy29y0bcUfytyh8GSJ+R1GrGpqLikmYK8oyqSlDZu/mXqulR+eN1Iur+UwHnFcyLj2Hh+9DUcV1k+wUtE0T1ZS0UAoBQCgIreTaZgi9AZkc8EYAyeI9uO3Hd34FXUaeeWu3EhN2Who707rCxtbIY47mS4BkYalmYZ4AeZAOAO8kntq2FbpXPlldic6XRxjzuY474Zw44T4/60rysrWq1XZ7G+NXmbQNRTTLU7n2unRQGC6u0jGXbGeQ5k+AA1PlXVFvYjKSjuaTbQkb1Igo75Tg/uLk+8ioupTju793uRzTey8zx1lx/WRj2Rk/e9Q+Yh+1+f8AQtPmvL+z6LqdeYik9nEh+PEPurqr03vdff2H+Rcn9vc2LbaaMQrAxueSvpn2EaN5GrLXV4u6Cmr2ejN6uFgoBQCgFAKAUBF7bvGULFFrLIcLjsB0z/59p7K14SiptzlsjJiqzhHLHdk/sPZKW0YRdWOrt9Y/yHYKsq1XUldmKEFFWJGqyYoBQCgPjKCCCMg8waAhbS6l2PP8qtctbsQLi3zoR3juIzoew6eqSBtpVekWWW/BlEo5XdbHetlbRjuYY5oW4o5FDKfA+HYRyI7CDRq2hI4zvrZfIdss2MQ3yhlPYJFwGHtyc/2wrtSOen2o5F2l3mesJcKAUAoBQFd3xkMPUXS4LQShgp5NqG/yD41pw31XhzRXN2alyZb95PwnbOy7YZ+bY3Dju4fTXPnCR+0O8VzCRtCUvAvxTvJIv+8G6VreA9bGA/8AWJ6L+/t881ydKMtdnzKozaOabd6Obq2y9sevj7gMOP2O39nXwrNUovdq/at/zz7i+FVdxVkvcHhkUqw0OR/DmKz5XutfX8/LGmNXmeL2/wAYSLDSEZ/RUfWbHwHbXLxSzS2+/cTc76R3NW3tQp4iS7nm7cz4DuHgKyVK0p6bLkdjBLXd8zYqomKAUBjmhVwVYAg9hqUZOLvFnHFSVmebW6aJgkhLIThHPNT2Kx7c9jeRrbCaqLt9e72K7uDs9ufuS9dLRQCgFAKAUBHbqxie4muDqF9CPw8fDT/E1epUXRUo0/FnjuXSVHPwRbazExQCgFAKAUB5kjDAqwyCMEHtB0IrqdtUcJPoR2iYnutnO2eqbrYc8+BiAw9mSje2Q1vk80VPmUx0di6b/wC6q7StGhJCyKeOF/quAcZx9E5IPtzzAqMJZXc61dHItibScs1vcqY7qI8Lo2hOPpdx7Dpoc5GhqmtSy/VHYlCV9HuTFZywUAoBQFV3i2jCbu2imbhhjcSTEAty1C4Guo0/bFbKEJdHKS3eiKpSjnSex0ToksHuZrna06lTOTHAp7I1Iyf7qrnvRj9KpuKhFQXAOWeTkdPqAFAU7pMtrNbSSe5iDuo4Y+E8Ls7eiiBh3k9uQBk40qqpTg1menaThKSdkcRsbXq11OWJyzd5/kOQHdXhVqrqSvw4HqU4ZFY2aqJigFAKAUB4ljDKVYZBGCK7GTi7o40mrM97JnOGic5ePGp+kp9VvboQfEeNehdSSmuPqQg31Xw9CRrhYKAUAoBQFf2hYlJ4BakxyzSBBg4X0iq6jHLLDI5eFephaspwkqmqS8TzMVRjGUcmjfkWG5nv7TS7tGdR+dg9JT4nGg8+H2UUKVTqSt2P89ytxqQ6y8jFFvlakauy+BQn/DkVx4WpyIqpEwX++kCqDEesbIypBXI7cEjQ++pQwk2/q0OSqpLQsdtMHRXHJlDD2EZ/jWZqzsWJ3VzJXDooBQFT2ztdrK+66Pm9vwnH2/8A8LW/DLNTt2merLLI/RW1dox20Mk8zcMcalmPgO4dpPIDtJqKV3Ymcii3LudsRSbTkkMFzKQ1mn0UiTPCGOM+lnOR9rUMVq1yUfp3XEha+pAR7fMDmC/ja3nXQhlOG/SGM6HvGV7jWeeGe8NUTVT9xJQbUhf1Joz4Bxn3ZzVDpzW6ZNST4m4pzy1qBIjtubWW2jLNqx0RO1j/AC7zVlKk6krIjKSii47gdHyiym+XpxTXozKDzReaqPqsCeLTkcD6IrZKWyjsipLmZ+jraElrNJsi7bLwLx2sh062Ds815Y8CPoElNX+pHVyLRvVvNDs+ISTcRLNwxxoOJ5GPJVXtP+u6oJXOlX/212kMO2yD1faq3KGUDv4OHU/o86j0lK9sxZ0NS17FM373wTaUsKwh1jgUs6SKUYTPlOFgdMoobkSPnPCsXxGeWKhz9C7CQvJyfAr1eMegKAUAoBQCgFAa07cEkcnceBvsuQPg3CffWrDSveHPXxX9Fc9GpeHn/ZNVcWCgFAKAUBrWYH9J2GeXWH39nxxW7D/6angYsR/th4naqxmk157CJzl4o2PeyA/eKkpNbM44p7op++mx7id0tLSCKGCRSZrjgXAwc8AA1HIdmpIwRg1qoVIRTnN3a2RnrQlJ5Yqy4sq0lrcbMnhtrh1lhlHDDIBw4IwOHHZqVGDn1gQeYq55K0XOKs1uZZQlSkovYnKzEhQCgK+Nhf0jtJoBr1dtxHwIdf4Sit9B5aV+bM80pSOidIhN/e2myVJ6tvwi7x/VRn0VyPrMCPA8BrsNE5EmdDRAoAAAAGABoAB2Yqs6a20dmQ3C8M8Mcq/VkRXHuYGuptbArF70XbLl1Noqn/du8fwVgvwqSqSXE5lRDz9CtgTmOS5i+xIp/wAaE/GpdLJ7nMiJDdvoss7SYTs0txIuOAzsGCEciAFGSOwnOOYwdai6jtZaDKi9VAkULpZ2c6wxbRtx+EWL9YP0ojgSIfDGp8AwHOrKb4PicZD7Auf6UvZNosD1MXzForDlpmSXH1iTjPdofVrNi55Eqa72asLC/wBZca882nE9pT9Zc3Un1riQD2Rnqh8Ix76zYp/WlyS9/wCTlLZvt/ow1mLRQCgFAKAUAoDDdw8aMv1lI+FTpyyTUuRGcc0Wjf2fP1kSP9ZQT7SNfjW+atJo5CWaKZsVEmKAUB4kkCjJOK5fWyIykluQm1NocEkE6qT1Eqv5BlOPPhA869DBJ3lCX6lsYMTO7jO2zO+wyh1DKcqwBUjtBGQfdWNqzsbU7q56rgPMkgUEsQAOZJwB5mupXDdjle+22o9oXdtBbHrEgfrJJV1XmugPaPRxnkSwxyNehRpulTlKe70SPPr1FOSjHgSNZzgoDDeXKxI0jnCqMn+XtPLzqUYuTsjjdlcsXQjsdxDNfzDD3b+gD2RoTg+ZJ9oVD21unZWiuBTHmbfRwPlF/tW+bXNx8lj8EgABx4N6Bx3ik9EkdR0KqzooBQCgFAKAx3MCyIyOMqylWB7QwwR7jQHLei4mO3mtG1a0uZYc94DFs+ZLe6s2NX1qXNG3CyvC3IuYrGaTg9ufWPfJIT5yMayYn/a/D0FLqIy1QWCgFAKAUAoBQCgPmwXHV8OdVd1x4B2x8MV6MpbPml6FVJq1u1+pJVwtPEkgUZJxXL62RFyS3NaOeSVgkCM7HkAMk+wCp5P3PwW/53eZRKq+Bd93ei6SQh71+Af1anLH2tyXyz5VqhRduS+/55maVVcC9Xm59q1nLZpGsccqcJIGWzzV8nUlWAYZ7RWqnFU9YlEm5bnP+jjazxF9mXfo3NsSqZ5Og1wCeeAQR3oVPYapxlHXpI7M04WrdZHuXysJsIbebdmC/WNbji4Y34wFbhycEYJxnGvZg6VbSrSpNuJXUpKe5ze/sItn7VeJMRwyQKygnQY09Zjk6o51P0q3ZpVaCk9WmYKkFTq2WzRuSbdtl5zx+TA/dmqVRqcmM8eZpy722o/OE+xG+8jFTWGqciPSxM27+yJNt3CqA6WETAyudC558A8T4eqDk6lRWiFNUld7kHLO9NjvcEKoqoihVUBVUDAAAwAB2ACoEijdDH5BJn1/lU3H9ri/lirKm5xF9qs6KAUAoBQCgFAcu3XH/um2APV66L94o3F8apxnVh4mnCby8P5NnevePqsW1qOtvZvRiiXUrn84/wBVVGTr3dwJFOHoObu+qXV6ygrLc5XbWbQccLnieGWSNm11KOwzrrrz8687Gq1eRbhnemjNWUuFAKAUAoBQHiSUAgakscKoBLMe4KNSfAVOnTlUdoq5GU4xV2y5budG91c4e6JtIj9AYM7D4rF/ePgK9SjgIx1nr6GKpim9I6HnfPo/isuBrV2w5Y8LnJBGCTx8znPb76uqUZcNVy9uH5uVRqriVeNZ88ARmckBQF4ifZjnWNxipJars/NfLwNKqO25Yo9yOoha72pN1EKDJVfSkbPJR2AnsGviBWunQlLRfSvv7epRKql2ktsa82gEzs6wtbOI8jds7TSDsJCar9luXZVydClotX2e7OdFVnqT+wN95hcJabThSCaT8TNESYZT9UFtUbuB5+GVzdFxms0H7lU4Sg7SJzffeVNnWjzsOJ/ViT68jeqvf3k47FNdjHM7EG7HCttbAlNxABOz7TbjuLtuL0YS3AY04l9VlAIwM+sOwCrZVIxi8223eTo4edaajDfmWXdfpQQgRX44HBKiZBxRvg4yeHOD4rle3QViq4J70/LiaKeKW09+fA6DY7QimXihlSRe9GDD4GsUoSjo1Y1xkpbMit5d17O6ZZLtc8CkAmQxjGc6kEVbSrVIaQK6lKE9ZFI2tebGt8R2lpHeTnREQNKCftni4vYuT7K1wjiJ6yk0vL7GWUqENIq7LF0edGzCX5btGONZM5itkRVSPuZlX0eIdi645kluWiU7LLEzWu8zM8qf0DtBWXTZt6/Cy/Rt5jnBHYFOPcD9QZdddqGx1CqiRzEXh2FfTmZWOzryXrVlUFhBM3rKwGoDaY8AuM4bFts603I7HR7G9jmQSQyLIjcmRgwPmKqJGegFAKAUAoCr7478W9gvCT1ty2kVtH6UjsdFBAyVBPaR7ATpU4wcjjdis7s9F8csJn2krm8nd5ZTHK6cPWHPV+g2NOZ56sRkgCuynwWwSLnu5unaWAPyWBYy3rPqzt26uxLY8M4qLk3udNTbe4VjdMzyQBZWOTLExjcnvJUjiP2garlCMlaSudUnHZnPd4Oja7t8tbN8ri+qeFJlHwSTy4T4GsNXAResNPQ1U8U1pLUo8l+isUcmORTho5FZHB7irDOawSwtWP6TUq9N8TE214g5RiUP6alf8QyPPFPlauXMlfu1HTwva5tfKExnjXHfkVTkltZlmZczAdooeLg4peFSzdWOLhA1JJHogeJNWrDTdr6d+n9lbrQW2vcT+xN2bm7wwU28R/OSr6Z+zEdf2mwO4GqalSlS6zzPktvF+32GaUurp2v2Lpujs2LZd2quokS5PAl1IAZo5DjELNgDq5MejwgYYcJzkGvR+G42NZZGkmuXEyYik4vNe50+vVMpR+kw6Qe1/wDLQEZ0fD8K/Yb+FAbfSioe42Wj6xG74mB5F1QlPiTRtqEmuRKnbOrk5XlHqEPvZsMXts8XJ/WifkUkXVWB5jXTTsJq2jVdOafmV1YZ42OVbY3rutp3dnGB1ctuvCeMDAnUHrJuHlkcIKg8ivjXrvLTg5PY82lTlWqqnHcltmbEaeY7OsmbX0767OrAHORxdrtqAPE/pEZ4Jy/yT8EejiKkKEXQo7/qf8fm3mdhTdSz+SpaG3jaBBhUZQ2O9snXiJJJbnkk1LM73PNsVC/6FNnO3FG08HgkgYf8xWb41Z00jmRGKDoRseIGSa5lx2M6Ae8Jn3EU6aXAZUXTd/dSzsR+C26Rk6F9Wc+12JYjwzioOTe51JImqidIrenYaX1rLbScpFwD9VhqreRANdi7O4ZA9FO2nuLLqp/yi0drabJycx6AnvOMAntKtUqis9DiLfcQLIpR1V1YYZWAIIPYQdCKgdKNedF0CuZbCe4sJDqeoc9WT4xk6j9EEDwqxVHx1OWMY2Xt+DSO9tLpf/kRGNv+UNfM0vB8Bqff6X2+g9LZ9pKf91PwD3SNS0OZzU+f7Q7dPLY8Q8TdxkfBs0yw5ndT6bjeGT1YdnwD9NpHI81JHwp9HaNTydzNp3P5btd1Q847SMReXWaHHtBpmitkLE/uxuRZWHpW8I6w85pDxyHPP0jyz2hcA1GU29xYsdROigFAUvaW1ZL6R4bZ2itkYpLcIcPKw0MUTfRVTo0o1zkLqCwwYzGKj9MdZehdSpZtXsbWztmRwIEhRUXuUcz3k8yT2k5Jrwp5qjzTd2bVaKsjzf7NimGJoo5B3SIHHuYGq1mhrFtdxLR7kR/shYg5+RW//CX7sVyWKr/vfmzqpQ5IlIbZEXhRFVR9FVAGngNKyuUm7tliSRlqJ00ts7PFxBJCTjjXAYc1Yaq47irAMD3iraFV0qimuBGcVKLTLBuntU3VpDMww7LiQd0iEpIvk6sPKvt4tSV0eM1bQrnSWdYP2v8ALXQaPR2Pwlv1Z+9aAlelnZjS7PaSIfPWrrcx+2I5PLn6BbTvAqULXs9noL21Muyr9biGOZPVkQOPMZx7Ry8q8qcXGTi+B6sZZldHu/uhFFJK3KNGc+xQW/hSKzNISdk2cGsZJYpYGRC91cwM645mW4mdFOvIcChu7XXtr25wUo5eCf2R5tCt0U3NbtO3efoXcndlNn2qQr6Tn0pZO2SQ+s2eeOwZ7AKplK7IE/UQKAUAoBQCgOZpdLs/b91xHEV3apOfto3Vf/cn7VW7wRzidMqo6KAUAoBQCgFAKAUAoCsb8X7hI7WFik10SvGuhjiUZlkB7GAIVT9aRT2VRia6o03N+HeTpwzysetn2qRIscahURQqqOQA0Ar5qLcnmluz0GrKyN0CtKSsQMUgqioicTVesUy5HiqiQrgFAY9w34JL6D6lx1qjuW4RXPl1gm+NfX/DqmfDR7NPL+jyq8bVGaPSWfSh9jfeK3FJq9HA/CH/AFR/xLQHRWGRg6igOTAnYc7QTBv6OlctbzAEiFmOTC+OQydD56+lwwr0elWaO/HtL6FbJ9MtiR3u2pC+zroxzxMGgkClZFOcqdBg6k8sVlowkqsbrijTUnFwdnwM/RzupblLPaOWaX5HFGoOCiFUCllGMhvWGpPrN316M5PWJ5yXE6FVZ0UAoBQCgFAKA4z0zQPNtC3jh/GLbMzAc+EyAD4g1dT0i7kJHZqpJigFAKAUAoBQCgFAKAokMvX393PzERW1j9kYDyEe2R+E/qR3V8/8YrXnGny18/z7m7CQ0ciZRq86EzQ0ZRJWhVCvKeHeqpzJpGuxrLJliPNVEhQCgNXd9uDakq/1tpG2O8wyyKT7p1r6X4LK9GUeT9Uedi19aZqdJR+ci+yfvr2DKYujcfPyfq/8y0B0SgMc8CupR1VlYYKsAQR3EHQigK2ejzZnFxfIYM/Z0/d5fCpZ5czlip7F2s+wGNnfK7WJcm2u1BYIHJbq5ABkHJJ01yTgEerNrPqtzi0Ok7N2nDcIJIJUlQ/SjYMPZpyPhVbTW5I264BQCgFAKAq28+/9nZei0glnJwsEPpyFjyXA9XPjjwzU4wbOXIzcPYdw88+0toIEnnUJHDz6mEEEKf0iQpx2YycFiB2TVsqC5l8qs6KAUAoBQCgFAKAUB8Y4GTQHO9zCWs4pD603HOfbO7S/58eVfH4+ebEzfbby0PVoK1NE6DWVSLbH3iqec5Y+Fqi5Cx5qDZIVwCgFAaNoeHatt+na3K+57Vq9/wCCPSa7v5MOM4Gr0kn56L9X/mNe8Yj70bD56X7H8RQHQaAUAoDHPCrqVdQysMFWAII7iDoRQFJ2h0U2LuZbfrrOX69rIU/unIA8FxViqPZnLGuN0NrQ/k+2mZexbiBXPm5LE+3Apmi90LM+/Jd4l5T7OkHeyyKfcqgU+jtGo4d4z27MH/F/lT6O0anz+h9vyevtC0g/Uw8f/UQUvDkNT4ejWaf8v2reTg80jIhQ+BQcQ+6nSJbIWLLu5ubZWP5NbojYx1h9J9efptlseAOKi5N7ixPVE6KAUAoBQCgFAKAUAoDW2kjNFIE1YowX2kHHxoDne7214IYIraZxBNDEiPFPiJxwKFyA2Ay6aOuVPfXyOMwleNWUnHdt3Wq1Z6lKrBxSubFrdXV47SWAhe3jGOKUsFuHJ9JY5FBwEA9fDKWYjsJGzDfCc9JupdN7dneVVMVaVo6ozPtSaPSewuoz3xoLhfIwFmx7VFVVPg9ePVs/ztJRxUHuYm3otxzFwp7jaXA/7VU/+Ziv2/de5P5mnzC7zwH1VuWPctpcH/tU/wDLxX7fuvcfM0+ZlTasz/idn3j/AGo1gH/PdD8Kth8Hrvey8fYg8XBbGxHsjaM+jGCzQ9qk3EvxCxofH0/576PwanF3qO/2X55FM8XJ9VWI+x26sQMN9LHDcxaSdYwQOBoJl4sAo4w2nIkg6ivLxmAqUqjUItp7W18DTSrxlHV6mxsKY3d9BNAjNbwpKGnI4UYyBQFTOsmq5LAcOnMnSvV+FYSrRzSmrX4cTLiasZ2SMXSR+Pj/AFf+Zq9gymbo1Hzkp/RH30BfqAUAoBQCgFAKAUAoBQCgFAKAUAoBQCgFAKAUAoBQFO6S/wAVF9v+VAWqx/Fp9hfuFAZ6AUAoBQCgKpvzzt/t/wAqAtSchQFW369WP9r+FAetxPxcn2h91AWigFAKAUAoBQCgFAKAUAoBQH/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9463" name="Picture 11" descr="https://encrypted-tbn2.gstatic.com/images?q=tbn:ANd9GcR7AWm92tXDm9K2n-8Fyrw1nITwM10ixnqkTJ17YK_B4GWCDUe7eO-SRU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743200"/>
            <a:ext cx="8477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0" y="179388"/>
            <a:ext cx="4440238" cy="1712912"/>
          </a:xfrm>
        </p:spPr>
        <p:txBody>
          <a:bodyPr/>
          <a:lstStyle/>
          <a:p>
            <a:pPr eaLnBrk="1"/>
            <a:r>
              <a:rPr lang="en-US" altLang="en-US"/>
              <a:t>Tools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787526"/>
            <a:ext cx="7641431" cy="4177506"/>
          </a:xfrm>
        </p:spPr>
        <p:txBody>
          <a:bodyPr numCol="2"/>
          <a:lstStyle/>
          <a:p>
            <a:pPr marL="223234" indent="0" eaLnBrk="1">
              <a:spcBef>
                <a:spcPts val="1687"/>
              </a:spcBef>
              <a:buSzPct val="171000"/>
              <a:buFont typeface="Wingdings" panose="05000000000000000000" pitchFamily="2" charset="2"/>
              <a:buNone/>
              <a:defRPr/>
            </a:pPr>
            <a:r>
              <a:rPr lang="en-US" altLang="en-US" b="1" dirty="0"/>
              <a:t>GitLab</a:t>
            </a:r>
          </a:p>
          <a:p>
            <a:pPr marL="937584" lvl="1" indent="-401822" eaLnBrk="1">
              <a:spcBef>
                <a:spcPts val="1687"/>
              </a:spcBef>
              <a:buSzPct val="171000"/>
              <a:buFontTx/>
              <a:buChar char="•"/>
              <a:defRPr/>
            </a:pPr>
            <a:r>
              <a:rPr lang="en-US" altLang="en-US" sz="3000" dirty="0"/>
              <a:t>Plan/track progress</a:t>
            </a:r>
          </a:p>
          <a:p>
            <a:pPr marL="937584" lvl="1" indent="-401822" eaLnBrk="1">
              <a:spcBef>
                <a:spcPts val="1687"/>
              </a:spcBef>
              <a:buSzPct val="171000"/>
              <a:buFontTx/>
              <a:buChar char="•"/>
              <a:defRPr/>
            </a:pPr>
            <a:r>
              <a:rPr lang="en-US" altLang="en-US" sz="3000" dirty="0"/>
              <a:t>Wiki</a:t>
            </a:r>
          </a:p>
          <a:p>
            <a:pPr marL="937584" lvl="1" indent="-401822" eaLnBrk="1">
              <a:spcBef>
                <a:spcPts val="1687"/>
              </a:spcBef>
              <a:buSzPct val="171000"/>
              <a:buFontTx/>
              <a:buChar char="•"/>
              <a:defRPr/>
            </a:pPr>
            <a:r>
              <a:rPr lang="en-US" altLang="en-US" sz="3000" dirty="0"/>
              <a:t>Git repository</a:t>
            </a:r>
          </a:p>
          <a:p>
            <a:pPr marL="223234" indent="0" eaLnBrk="1">
              <a:spcBef>
                <a:spcPts val="1687"/>
              </a:spcBef>
              <a:buSzPct val="171000"/>
              <a:buFont typeface="Wingdings" panose="05000000000000000000" pitchFamily="2" charset="2"/>
              <a:buNone/>
              <a:defRPr/>
            </a:pPr>
            <a:endParaRPr lang="en-US" altLang="en-US" b="1" dirty="0"/>
          </a:p>
          <a:p>
            <a:pPr marL="223234" indent="0" eaLnBrk="1">
              <a:spcBef>
                <a:spcPts val="1687"/>
              </a:spcBef>
              <a:buSzPct val="171000"/>
              <a:buFont typeface="Wingdings" panose="05000000000000000000" pitchFamily="2" charset="2"/>
              <a:buNone/>
              <a:defRPr/>
            </a:pPr>
            <a:r>
              <a:rPr lang="en-US" altLang="en-US" b="1" dirty="0"/>
              <a:t>JUnit</a:t>
            </a:r>
          </a:p>
          <a:p>
            <a:pPr marL="937584" lvl="1" indent="-401822" eaLnBrk="1">
              <a:spcBef>
                <a:spcPts val="1687"/>
              </a:spcBef>
              <a:buSzPct val="171000"/>
              <a:buFontTx/>
              <a:buChar char="•"/>
              <a:defRPr/>
            </a:pPr>
            <a:r>
              <a:rPr lang="en-US" altLang="en-US" sz="3000" dirty="0"/>
              <a:t>Test automation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6475" cy="1712912"/>
          </a:xfrm>
        </p:spPr>
        <p:txBody>
          <a:bodyPr/>
          <a:lstStyle/>
          <a:p>
            <a:pPr eaLnBrk="1"/>
            <a:r>
              <a:rPr lang="en-US" altLang="en-US"/>
              <a:t>Tool Setup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>
          <a:xfrm>
            <a:off x="893762" y="1878798"/>
            <a:ext cx="7356475" cy="4017963"/>
          </a:xfrm>
        </p:spPr>
        <p:txBody>
          <a:bodyPr/>
          <a:lstStyle/>
          <a:p>
            <a:pPr marL="623888" indent="-401638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dirty="0"/>
              <a:t>First lab session (on </a:t>
            </a:r>
            <a:r>
              <a:rPr lang="en-US" altLang="en-US" dirty="0" err="1"/>
              <a:t>day2</a:t>
            </a:r>
            <a:r>
              <a:rPr lang="en-US" altLang="en-US" dirty="0"/>
              <a:t> this week)</a:t>
            </a:r>
          </a:p>
          <a:p>
            <a:pPr marL="623888" indent="-401638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dirty="0"/>
              <a:t>You will receive an email from GitLab</a:t>
            </a:r>
          </a:p>
          <a:p>
            <a:pPr marL="623888" indent="-401638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dirty="0"/>
              <a:t>Set up your account (if needed) before lab</a:t>
            </a:r>
          </a:p>
          <a:p>
            <a:pPr marL="936625" lvl="1" indent="-401638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sz="3000" dirty="0"/>
              <a:t>You MUST use your MSOE email and username!</a:t>
            </a:r>
          </a:p>
          <a:p>
            <a:pPr marL="587375" indent="-401638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dirty="0"/>
              <a:t>Groups will appear on GitLab and Canvas 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9617"/>
            <a:ext cx="8229600" cy="4411662"/>
          </a:xfrm>
        </p:spPr>
        <p:txBody>
          <a:bodyPr/>
          <a:lstStyle/>
          <a:p>
            <a:pPr marL="321457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 2800: Software Process I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Introduction to software process</a:t>
            </a:r>
          </a:p>
          <a:p>
            <a:pPr marL="321457" lvl="4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Practice vs. process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Practices: what needs to be done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Process: how &amp; when</a:t>
            </a:r>
          </a:p>
          <a:p>
            <a:pPr marL="321457" lvl="4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Process models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Sequential vs. iterative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Predictive vs. agile</a:t>
            </a:r>
          </a:p>
          <a:p>
            <a:pPr marL="642915" lvl="5" indent="-321457">
              <a:spcAft>
                <a:spcPts val="422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>
                <a:solidFill>
                  <a:srgbClr val="FF0000"/>
                </a:solidFill>
              </a:rPr>
              <a:t>Scrum: Read Ch. 2 – quiz on Canvas later this week. </a:t>
            </a:r>
            <a:endParaRPr lang="en-US" dirty="0"/>
          </a:p>
          <a:p>
            <a:pPr marL="321457" lvl="1" indent="-321457"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Gill Sans" pitchFamily="-84" charset="0"/>
              </a:rPr>
              <a:t>Logistics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 eaLnBrk="1" hangingPunct="1">
              <a:buFont typeface="Gill Sans" pitchFamily="-84" charset="0"/>
              <a:buChar char="•"/>
            </a:pPr>
            <a:r>
              <a:rPr lang="en-US" altLang="en-US" dirty="0">
                <a:sym typeface="Gill Sans" pitchFamily="-84" charset="0"/>
              </a:rPr>
              <a:t>Syllabus</a:t>
            </a:r>
          </a:p>
          <a:p>
            <a:pPr marL="973138" lvl="1" eaLnBrk="1" hangingPunct="1">
              <a:buFont typeface="Gill Sans" pitchFamily="-84" charset="0"/>
              <a:buChar char="•"/>
            </a:pPr>
            <a:r>
              <a:rPr lang="en-US" altLang="en-US" dirty="0">
                <a:sym typeface="Gill Sans" pitchFamily="-84" charset="0"/>
              </a:rPr>
              <a:t>Lets look at it together…</a:t>
            </a:r>
          </a:p>
          <a:p>
            <a:pPr marL="623888" eaLnBrk="1" hangingPunct="1">
              <a:buFont typeface="Gill Sans" pitchFamily="-84" charset="0"/>
              <a:buChar char="•"/>
            </a:pPr>
            <a:r>
              <a:rPr lang="en-US" altLang="en-US" dirty="0">
                <a:sym typeface="Gill Sans" pitchFamily="-84" charset="0"/>
              </a:rPr>
              <a:t>Gitlab accounts</a:t>
            </a:r>
          </a:p>
          <a:p>
            <a:pPr marL="973138" lvl="1" eaLnBrk="1" hangingPunct="1">
              <a:buFont typeface="Gill Sans" pitchFamily="-84" charset="0"/>
              <a:buChar char="•"/>
            </a:pPr>
            <a:r>
              <a:rPr lang="en-US" altLang="en-US" dirty="0">
                <a:sym typeface="Gill Sans" pitchFamily="-84" charset="0"/>
              </a:rPr>
              <a:t>Look for the emails!</a:t>
            </a:r>
          </a:p>
          <a:p>
            <a:pPr marL="623888" eaLnBrk="1" hangingPunct="1">
              <a:buFont typeface="Gill Sans" pitchFamily="-84" charset="0"/>
              <a:buChar char="•"/>
            </a:pPr>
            <a:r>
              <a:rPr lang="en-US" altLang="en-US" dirty="0">
                <a:sym typeface="Gill Sans" pitchFamily="-84" charset="0"/>
              </a:rPr>
              <a:t>Weekly structure</a:t>
            </a:r>
          </a:p>
          <a:p>
            <a:pPr marL="973138" lvl="1" eaLnBrk="1" hangingPunct="1">
              <a:buFont typeface="Gill Sans" pitchFamily="-84" charset="0"/>
              <a:buChar char="•"/>
            </a:pPr>
            <a:r>
              <a:rPr lang="en-US" altLang="en-US" dirty="0">
                <a:sym typeface="Gill Sans" pitchFamily="-84" charset="0"/>
              </a:rPr>
              <a:t>Typically 1 </a:t>
            </a:r>
            <a:r>
              <a:rPr lang="en-US" altLang="en-US" dirty="0" err="1">
                <a:sym typeface="Gill Sans" pitchFamily="-84" charset="0"/>
              </a:rPr>
              <a:t>hr</a:t>
            </a:r>
            <a:r>
              <a:rPr lang="en-US" altLang="en-US" dirty="0">
                <a:sym typeface="Gill Sans" pitchFamily="-84" charset="0"/>
              </a:rPr>
              <a:t> instruction each day, 1 </a:t>
            </a:r>
            <a:r>
              <a:rPr lang="en-US" altLang="en-US" dirty="0" err="1">
                <a:sym typeface="Gill Sans" pitchFamily="-84" charset="0"/>
              </a:rPr>
              <a:t>hr</a:t>
            </a:r>
            <a:r>
              <a:rPr lang="en-US" altLang="en-US" dirty="0">
                <a:sym typeface="Gill Sans" pitchFamily="-84" charset="0"/>
              </a:rPr>
              <a:t> lab time</a:t>
            </a:r>
          </a:p>
          <a:p>
            <a:pPr marL="973138" lvl="1" eaLnBrk="1" hangingPunct="1">
              <a:buFont typeface="Gill Sans" pitchFamily="-84" charset="0"/>
              <a:buChar char="•"/>
            </a:pPr>
            <a:r>
              <a:rPr lang="en-US" altLang="en-US" dirty="0">
                <a:sym typeface="Gill Sans" pitchFamily="-84" charset="0"/>
              </a:rPr>
              <a:t>This week: 2 </a:t>
            </a:r>
            <a:r>
              <a:rPr lang="en-US" altLang="en-US" dirty="0" err="1">
                <a:sym typeface="Gill Sans" pitchFamily="-84" charset="0"/>
              </a:rPr>
              <a:t>hr</a:t>
            </a:r>
            <a:r>
              <a:rPr lang="en-US" altLang="en-US" dirty="0">
                <a:sym typeface="Gill Sans" pitchFamily="-84" charset="0"/>
              </a:rPr>
              <a:t> lab on Thursday</a:t>
            </a:r>
          </a:p>
          <a:p>
            <a:pPr marL="623888" eaLnBrk="1" hangingPunct="1">
              <a:buFont typeface="Gill Sans" pitchFamily="-84" charset="0"/>
              <a:buChar char="•"/>
            </a:pPr>
            <a:endParaRPr lang="en-US" altLang="en-US" dirty="0">
              <a:sym typeface="Gill Sans" pitchFamily="-8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"/>
          <p:cNvGrpSpPr>
            <a:grpSpLocks/>
          </p:cNvGrpSpPr>
          <p:nvPr/>
        </p:nvGrpSpPr>
        <p:grpSpPr bwMode="auto">
          <a:xfrm>
            <a:off x="4702175" y="1760538"/>
            <a:ext cx="3514725" cy="4570412"/>
            <a:chOff x="-139701" y="-165100"/>
            <a:chExt cx="4998799" cy="6500210"/>
          </a:xfrm>
        </p:grpSpPr>
        <p:pic>
          <p:nvPicPr>
            <p:cNvPr id="7173" name="Picture 2" descr="IMG_043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19" t="25793" r="2380" b="6256"/>
            <a:stretch>
              <a:fillRect/>
            </a:stretch>
          </p:blipFill>
          <p:spPr bwMode="auto">
            <a:xfrm>
              <a:off x="0" y="0"/>
              <a:ext cx="4719398" cy="61700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7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9700" y="-165100"/>
              <a:ext cx="4998798" cy="6500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>
          <a:xfrm>
            <a:off x="893763" y="179388"/>
            <a:ext cx="7356475" cy="1116012"/>
          </a:xfrm>
        </p:spPr>
        <p:txBody>
          <a:bodyPr/>
          <a:lstStyle/>
          <a:p>
            <a:pPr eaLnBrk="1"/>
            <a:r>
              <a:rPr lang="en-US" altLang="en-US"/>
              <a:t>Textbook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038600" cy="4611687"/>
          </a:xfrm>
        </p:spPr>
        <p:txBody>
          <a:bodyPr/>
          <a:lstStyle/>
          <a:p>
            <a:pPr marL="623888" indent="-401638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i="1"/>
              <a:t>Essential Scrum</a:t>
            </a:r>
          </a:p>
          <a:p>
            <a:pPr marL="844550" lvl="1" indent="-307975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i="1"/>
              <a:t>A Practical Guide to the Most Popular Agile Process</a:t>
            </a:r>
            <a:r>
              <a:rPr lang="en-US" altLang="en-US"/>
              <a:t>,</a:t>
            </a:r>
            <a:r>
              <a:rPr lang="en-US" altLang="en-US" sz="3000"/>
              <a:t> </a:t>
            </a:r>
            <a:r>
              <a:rPr lang="en-US" altLang="en-US" sz="2100"/>
              <a:t>Kenneth S. Rubin</a:t>
            </a:r>
          </a:p>
          <a:p>
            <a:pPr marL="844550" lvl="1" indent="-307975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sz="2100"/>
              <a:t>Good reference on process framework – not a real textbook</a:t>
            </a:r>
          </a:p>
          <a:p>
            <a:pPr marL="844550" lvl="1" indent="-307975" eaLnBrk="1">
              <a:spcBef>
                <a:spcPts val="1688"/>
              </a:spcBef>
              <a:buSzPct val="171000"/>
              <a:buFontTx/>
              <a:buChar char="•"/>
            </a:pPr>
            <a:r>
              <a:rPr lang="en-US" altLang="en-US" sz="2100"/>
              <a:t>Needs supplement on practices</a:t>
            </a:r>
            <a:endParaRPr lang="en-US" altLang="en-US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Process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How should we plan and execute a project of moderate size (small team)?</a:t>
            </a:r>
          </a:p>
          <a:p>
            <a:r>
              <a:rPr lang="en-US" altLang="en-US" dirty="0"/>
              <a:t>How would you do it?</a:t>
            </a:r>
          </a:p>
          <a:p>
            <a:pPr lvl="1"/>
            <a:r>
              <a:rPr lang="en-US" altLang="en-US" dirty="0"/>
              <a:t>What process did you use in SE 2030, SE 2811?</a:t>
            </a:r>
          </a:p>
          <a:p>
            <a:pPr lvl="1"/>
            <a:r>
              <a:rPr lang="en-US" altLang="en-US" dirty="0"/>
              <a:t>What was good or bad about it?</a:t>
            </a:r>
          </a:p>
          <a:p>
            <a:r>
              <a:rPr lang="en-US" altLang="en-US" dirty="0"/>
              <a:t>What </a:t>
            </a:r>
            <a:r>
              <a:rPr lang="en-US" altLang="en-US" i="1" dirty="0"/>
              <a:t>is</a:t>
            </a:r>
            <a:r>
              <a:rPr lang="en-US" altLang="en-US" dirty="0"/>
              <a:t> a software process?  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4C63AE-9194-4482-A3CE-BA4BBB03D0EC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23888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How would you do it?</a:t>
            </a:r>
          </a:p>
          <a:p>
            <a:pPr marL="936625" lvl="1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What is your current software process?</a:t>
            </a:r>
          </a:p>
          <a:p>
            <a:pPr marL="1231900" lvl="2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What was your SE-2030/2811 experience?</a:t>
            </a:r>
          </a:p>
          <a:p>
            <a:pPr marL="1231900" lvl="2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What is good/bad about it?</a:t>
            </a:r>
          </a:p>
          <a:p>
            <a:pPr marL="587375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How long will it take?</a:t>
            </a:r>
          </a:p>
          <a:p>
            <a:pPr marL="587375" eaLnBrk="1" hangingPunct="1">
              <a:buFont typeface="Gill Sans" pitchFamily="-84" charset="0"/>
              <a:buChar char="•"/>
              <a:defRPr/>
            </a:pPr>
            <a:r>
              <a:rPr lang="en-US" altLang="en-US" dirty="0">
                <a:sym typeface="Gill Sans" pitchFamily="-84" charset="0"/>
              </a:rPr>
              <a:t>How will you ensure quality?</a:t>
            </a:r>
          </a:p>
          <a:p>
            <a:pPr marL="936625" lvl="1" eaLnBrk="1" hangingPunct="1">
              <a:buFont typeface="Gill Sans" pitchFamily="-84" charset="0"/>
              <a:buChar char="•"/>
              <a:defRPr/>
            </a:pPr>
            <a:endParaRPr lang="en-US" altLang="en-US" dirty="0">
              <a:sym typeface="Gill Sans" pitchFamily="-84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543800" cy="1630363"/>
          </a:xfrm>
        </p:spPr>
        <p:txBody>
          <a:bodyPr/>
          <a:lstStyle/>
          <a:p>
            <a:pPr marL="623888" eaLnBrk="1" hangingPunct="1"/>
            <a:r>
              <a:rPr lang="en-US" altLang="en-US" sz="3200">
                <a:sym typeface="Gill Sans" pitchFamily="-84" charset="0"/>
              </a:rPr>
              <a:t>How should we execute a project of moderate size for a small team?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336EFF-D01F-497D-A301-312D89D3D8F8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SE2030 Review: Software Life Cycle</a:t>
            </a:r>
            <a:endParaRPr lang="en-US" alt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C00000"/>
                </a:solidFill>
              </a:rPr>
              <a:t>Requirements Analysis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>
                <a:solidFill>
                  <a:srgbClr val="0070C0"/>
                </a:solidFill>
              </a:rPr>
              <a:t>Plan – left for SE2800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7030A0"/>
                </a:solidFill>
              </a:rPr>
              <a:t>High-level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7030A0"/>
                </a:solidFill>
              </a:rPr>
              <a:t>Low-level (Detail)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92D050"/>
                </a:solidFill>
              </a:rPr>
              <a:t>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92D050"/>
                </a:solidFill>
              </a:rPr>
              <a:t>Unit 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FFC000"/>
                </a:solidFill>
              </a:rPr>
              <a:t>Integration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FFC000"/>
                </a:solidFill>
              </a:rPr>
              <a:t>System Test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00B0F0"/>
                </a:solidFill>
              </a:rPr>
              <a:t>Deploy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>
                <a:solidFill>
                  <a:srgbClr val="00B0F0"/>
                </a:solidFill>
              </a:rPr>
              <a:t>Maintain 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49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6" descr="http://ak.picdn.net/shutterstock/videos/211237/preview/stock-footage-green-dollar-sign-spinning-seamless-loo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773238"/>
            <a:ext cx="3810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5962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Gill Sans" pitchFamily="-84" charset="0"/>
              </a:rPr>
              <a:t>Process Goals</a:t>
            </a:r>
          </a:p>
        </p:txBody>
      </p:sp>
      <p:sp>
        <p:nvSpPr>
          <p:cNvPr id="12292" name="Rectangle 3"/>
          <p:cNvSpPr>
            <a:spLocks/>
          </p:cNvSpPr>
          <p:nvPr/>
        </p:nvSpPr>
        <p:spPr bwMode="auto">
          <a:xfrm>
            <a:off x="177698" y="1192827"/>
            <a:ext cx="754380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ea typeface="MS PGothic" panose="020B0600070205080204" pitchFamily="34" charset="-128"/>
              </a:rPr>
              <a:t>Overwhelmingly, [software development] </a:t>
            </a:r>
            <a:r>
              <a:rPr lang="en-US" altLang="en-US" sz="2400" dirty="0">
                <a:solidFill>
                  <a:srgbClr val="0070C0"/>
                </a:solidFill>
                <a:ea typeface="MS PGothic" panose="020B0600070205080204" pitchFamily="34" charset="-128"/>
              </a:rPr>
              <a:t>managers </a:t>
            </a:r>
            <a:r>
              <a:rPr lang="en-US" altLang="en-US" sz="2400" dirty="0">
                <a:ea typeface="MS PGothic" panose="020B0600070205080204" pitchFamily="34" charset="-128"/>
              </a:rPr>
              <a:t>and </a:t>
            </a:r>
            <a:r>
              <a:rPr lang="en-US" altLang="en-US" sz="2400" dirty="0">
                <a:solidFill>
                  <a:srgbClr val="0070C0"/>
                </a:solidFill>
                <a:ea typeface="MS PGothic" panose="020B0600070205080204" pitchFamily="34" charset="-128"/>
              </a:rPr>
              <a:t>stakeholders </a:t>
            </a:r>
            <a:r>
              <a:rPr lang="en-US" altLang="en-US" sz="2400" dirty="0">
                <a:ea typeface="MS PGothic" panose="020B0600070205080204" pitchFamily="34" charset="-128"/>
              </a:rPr>
              <a:t>ask us for two things: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ea typeface="MS PGothic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MS PGothic" panose="020B0600070205080204" pitchFamily="34" charset="-128"/>
              </a:rPr>
              <a:t>Predictability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>
                <a:solidFill>
                  <a:srgbClr val="FF0000"/>
                </a:solidFill>
                <a:ea typeface="MS PGothic" panose="020B0600070205080204" pitchFamily="34" charset="-128"/>
              </a:rPr>
              <a:t>+</a:t>
            </a:r>
            <a:br>
              <a:rPr lang="en-US" altLang="en-US" sz="4000" dirty="0">
                <a:solidFill>
                  <a:srgbClr val="FF0000"/>
                </a:solidFill>
                <a:ea typeface="MS PGothic" panose="020B0600070205080204" pitchFamily="34" charset="-128"/>
              </a:rPr>
            </a:br>
            <a:r>
              <a:rPr lang="en-US" altLang="en-US" sz="4000" dirty="0">
                <a:solidFill>
                  <a:srgbClr val="FF0000"/>
                </a:solidFill>
                <a:ea typeface="MS PGothic" panose="020B0600070205080204" pitchFamily="34" charset="-128"/>
              </a:rPr>
              <a:t>Quality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en-US" sz="24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MS PGothic" panose="020B0600070205080204" pitchFamily="34" charset="-128"/>
              </a:rPr>
              <a:t>Software Engineering</a:t>
            </a:r>
            <a:r>
              <a:rPr lang="en-US" altLang="en-US" sz="2400" dirty="0">
                <a:solidFill>
                  <a:srgbClr val="000000"/>
                </a:solidFill>
                <a:ea typeface="MS PGothic" panose="020B0600070205080204" pitchFamily="34" charset="-128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ea typeface="MS PGothic" panose="020B0600070205080204" pitchFamily="34" charset="-128"/>
              </a:rPr>
              <a:t>=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Producing useable, maintainable software systems on-time and on-budget</a:t>
            </a:r>
            <a:endParaRPr lang="en-US" altLang="en-US" sz="4000" i="1" dirty="0">
              <a:solidFill>
                <a:srgbClr val="0070C0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dirty="0">
              <a:ea typeface="MS PGothic" panose="020B0600070205080204" pitchFamily="34" charset="-128"/>
            </a:endParaRPr>
          </a:p>
        </p:txBody>
      </p:sp>
      <p:sp>
        <p:nvSpPr>
          <p:cNvPr id="12293" name="AutoShape 6" descr="data:image/jpeg;base64,/9j/4AAQSkZJRgABAQAAAQABAAD/2wCEAAkGBxQSEhUUExQWFhUXFxcaGRgXFhgYGhwZFxcYFh0YHhgYHCggGRwlHRwVIjEhJSorLi4uGCAzODMsNygtLisBCgoKDg0OGxAQGy0kICQsLC4sLywsLywsLCwsLCwsLSwsLCwsMiwsLCwsLCwsLCwsLCwsLCwsLCwsLCwsLCwsLP/AABEIAOEA4QMBEQACEQEDEQH/xAAbAAACAgMBAAAAAAAAAAAAAAAABQMEAgYHAf/EAEwQAAIBAgMDCQMJBQQJBAMAAAECAwARBBIhBTFBBhMiUWFxgZGhBzKxI0JSYnKCkqKyFDPBwvAVg9HSFkNTY3OTs8PhJDREo3SE4v/EABoBAQADAQEBAAAAAAAAAAAAAAADBAUBAgb/xAA3EQACAQICBQsEAgEFAQAAAAAAAQIDEQQxBRIhMpETFEFCUWFxgaGxwSLR4fAzUiMVJFNi8ZL/2gAMAwEAAhEDEQA/AO40AUAUAUAUAUAUAUBg8qjeQO8gUBWk2rAvvTRDvdf8aArPyjwo/wBfGe45v03oCJuVOG4Ox+zFKfgtARScrIhujmP93b9ZFdszl0VJeW8Y/wBU4+08C/8AcNe1RqPKL4Hh1qazkuJTl9oCjckXjiP8kbVKsHXfUZE8ZQWc1xKkntF6hEPGV/5FqVaOxD6vqiJ6Rw663oynL7RpOBTwgPxaf+FSx0VWebX75ET0tRWSf75lV/aBOxspYnqVYx8VepFomXWmuH3sRPS8erB8TIcpNoP7sU7fdNvNI1+Nd/0/Dx3qnscekMQ92k/X7GEmO2kd4KfblKfrkFeo4XBf2b4/CPLxWN/qlw+WV+cxbGzYqFSTaxmRjc/ZzGpuQwsVdU5PyfyQ8viZOzqRXmvg3b2d4lmw7q5u6Surd+lZmPpxhV+hWTSaNTAVJTpfW7tNpm1VSLoUAUAUAUAUAUAn29ygTCgl1YgAE24XNq906bqSUY5nipUVOLlLI1mT2o4fhFIfAf41cWjq3dxKT0lRXbw/JXk9qacIW8QP89eloyp2r1PL0pS7H6FaT2onhGR4D/Ma9LRc/wCyPL0pT6IsqS+0yU7gR4x/xQ17Win/AG9PyeXpVdEPX8Fc8v8AEPuDnucfyoK69FxWc/Q8LSknlD1Mf9I8a/uxTnubEH0UinMKCzn7Hef13lT9zEzbQf8A+I5+1HMf1tTmuEWc/VHOd4x5Q9GRthsbxgiT7QhX9bV6VHBrpvx+A6+N7EuBHlxQ96fDR/3uFHohJqRUcKsoN+Uvki5bF9M0vNfBhIZPnbQiH2ZJT/0ozUkYUuik+C+WRznW61ZcX8IjYRn3toM32Y5m/XlqRXW7SXp+Tw7NfVVfqQZMIN8uIfuhjX4ympL1uiMV5v4RDahfbKT8l9w5zBjdHiG75Y19BGfjS1d5tLyb+RfDrJN+aXwZDG4cbsID9uaQ/py11U6v9+CX5OOrS/p6syXaqj3cNhx3q7/rc13kG85y4peyOLEJZQjwb92ertuUHoiFPsYeEHzyX9ac3g87vxk/uFiZp3Vl4RX2Mm27iT/r5QOpXKDyW1Fh6K6q4X9w8VWfWft7FeXESP77u32mY/E1JGEY5JETnKWbfEwWPsrtzzYlC9VcO5ZHRuQs1sTjE4MySj+8Gb+IrCx6+inLua4H0OBa16kV2p8UbrWaaQUAUAUAUAUAUBpvKqHnoZPrFgO7KUX1CmpKMtWpGXYyKtDXpyj3HNtgSIMPiXMMUkkfNMOcUt0GYxtoCOJj9a3qybqRV2k75PuuYFBpU5uybVs+BH/pAeGHwg//AF0P6r165uumUuJ55z/1jwMRyjmHuiBfs4XDj/t13m8Hnf8A+n9zixM09luC+xl/pTi+Etvsxxr+lBTmtLs9X9zvO6vb6IjflLiz/wDJm8JGHwNFh6S6qPLxNZ9ZleTa+Ib3p5j3yuf417VKmsorgeHWqPOT4lV5mbexPeSfjXtRSyPDk3mzC1ejzcyArtjlyRYz1V2xy5IuHbqNdPJKuDbq9aCxKuCPWKayGqyVcD2+lNcahIuBHWa86561CVcGvbXNdndVGa4Rer1rmszuqiRcOvV8a5rM7qozEC9Vc1metVGYgXqrmszuqjZOSkuTHR9UuFA8YyY/glZ2Mjeg32T91f5NPAytWSXTD22fB0Wsc2QoAoAoAoAoAoDVsetsO31B/wBNv/5oDmeyIMuNnw43TJPEPvKZI/VY63pT1qEanZZ/DMCMNWvKn23XyjXKvGeFLAzEZ6qWZy6Mxhz2V3VOaxIuE7a7qnNYkXCr212w1iVYF6hXbHLkqoOqhwlArh0yAodMwK4dMgK4DNRXGdRbh2fK3uxSN3Ix+AqN1YLOS4olVKbyi+DJzsiYe8mT7bon62FeOcU3k7+Cb9j3zar0q3i0vdmH7Mo96fDj++Vv+nmpyt8oy4fc7yPbKPH7HiNh72/aAx6o4pXPqqijdXPU4tI4oU721+Cb+xchwgb3YMbJ2iAIPxMx+FRSqtZygvO/sTKinlGb8re5eg2LOfdwLd82JQflRQR51FLE01nU4RfyyaOFn/xvzkvgJ8JPhsRhJZlhRBIYwIi5tzmvSLk9u6vPKU61KpGF27X226PA9KFSjVpymkldrZfp8TpNYxtBQBQBQBQBQBQCKSK5lQ8WcfjGb+agOQ7RmMOIgn4oVv8AagfIfNVXzrbwv10XB/t1/wCmHi/orKa/bMj29ghFiZkA6Iclfst0l/KRV/Dy16UZd3/pnYmOpVlHvKYWpiAyrqBkK6zly3h8BK/uRSN9lGPwFRSq045yS80SxpVHlF8GXl5O4njC6j69k/WRUTxVFdZe/sSLCV31X57Pc9/scr782HT7U8ZPkhJrnOo9Ck/J/NjvNZ9LivFr4uYmDDr7+Mi+4kr/AMgHrTlpvKD82l8neQis5ryTfwSwQwN7hxU3/CwwA8zIfhXmVWos1FeMvsvk9xw8Hk5Pwj92y/Bslz7mAxTdssqRenN/xqGWJtnUivBN/JNHCdlOT8Wl8DCHk5ij7uCw6f8AFmkf9L29KiljKfTUb8El8E0cFPoppeLb+S9DyTxh3tg4vsQBz5yL/GoXjKX/AGfjK3sTRwVX/qvBX9y6vJWZQTLtCRRx5tEhA8QaieMp9FNebuTLBz6aj8lYhl5OYL/XYqeW9/fnLXtv90V55/NbsYrwR65jB70pPxZY2Xyc2YzFY4gxAuc3OHq+kbcR/QrzLHYh9Y9RwNBdUZT7LhhtzWDjY6+6iC1io3kdt/A1DLEVZZyfEljh6UcorgXNnzyMbGARJbfmB100ygd+vZUTdyVKxnjY5mYc26qttbrc37OHV5UOlc7OmJ6WJbfuVVXS43eWtAUuWuBL4FwCS0QVwTvvHqT32zVbwM1Gur5PY/Mp46DlQbWa28BtsfGCaCOQfORT6a1XqQcJuL6CzTmpxUl0lyvB7CgCgCgCgCgFE4tM/aEbzBX+WgOT8tMNaXEr9CRJR9iZQjfnVfOtbAyy7015rb7GTj43T7mnx2e5b2bh5cXEki7P54hFj53nygbmwEBK3GtgBv4VPKoqLceUttva18yvGk60VLk79F79gyh5NYs+7s7Cp/xJXf8A7pqN4uHTUk/BJfBIsHPopxXi2/ktx8lcedybPj7oQxH4o2+NRvF0u2b8/wAkiwdXojBeX4L8XJTHcceE/wCFAq/py1E8VQ/47+Lf5Jlha397eCR7NyLsM2I2jiSvEmXKPzEivPPkt2nFeR3mLe9OTK45JbLQ9N3kOm+RiTfj0AL0ekK3RZeR1aOo9N35jbZHJ/Zz35rDo2W1yysw1JG9733H+jUMsXXecmSrB0F1UNZMHHBbmsNHbjkVVI43sq68f6NRSqTlvNvzJY0oRySXkR/tmKPuwAfaYaakdY0903F+NeCQYYQyZflcob6t7Ad530AvGzJz72Kb7qBbd2tureDxoD0bCBtnmla1tC2htbeDfqGm6gLhKJzcNiQylRfX3V3EnUki/kaAxOHgRlXLErPcKLKC2UXIA42GtAXFUDQC3dQFCLHZcO0j3JjEmawFzzZYGw3XNvWgPdkbTXEKWAAINiuYMRcAi9t1waAzj6M7D6aKw70OVvQpQCfYG3ZJJTHKLMec6IAuhjfKQwzXCkFSpI136XAoDYpEDAgi4III7DpXU7O6ONXVmavyDkMaTYVj0sPKyi+8oxJU+NXMcryVVZSV/PpKeBdouk84u3l0G1VSLoUAUAUAUAUAq2gLTL9ZD+Rh/mNAc65fRBcbCTunieE95IynwcqfCr+Fb5NtdDuZ+KS5RL+ysX/Y7tG3P4ZtCDzijyR/IhPOpNIw3ZrwItGztrU2dLrMNUTtsZ20bEy213aEjqO8Hy4mgLOB2UsbZ8zsxBF2a+/L/lH9E0BLNzc2eF1DWyllYXBB1B136j0oDJMFEu6NB90d3VQFgCgKmzcQXU5rZld1NvqsQD4rlPjQFKTbTLMkbQkK8hjVi3SJVC5fm7fu9CM1/CgGG0MPzkTp9JWHmLUBVfEl8LzgcpeMMWC5iLAFrCx13jce40BX5K45pYmDsHZJGXOpDKwNnXK4AD2VlUmw1U6UBb2wLKj/AOzkRvAnI35WagFW3cBmmSYYmOMoUyhwLqATnsxbTMrEbtbL1UA2/taLgxb7CO/6QaApYfFnNMiwysGIa2iWDrlPvMCNVbdQHuBwkkRZlQAsFDNLMztZAQo0XcLnjxN6AyxqTApIXQWYDoodA9lvdm1F8p3cKAxhlR5ZIv2l2eMAuBlQAG/FVGotrrpcddAZ8m8fHMjGMOLNYiRmZrEBlfpE9FkKsO/soBRtc/su0IcRujxA5qTqDj3WPeNPumr9P/LhpQ6Y7V4dJQqf4cTGfRLY/HoNuqgXwoAoAoAoAoBbtcWMR+sV8CjH4qKA0D2sxEQwyjeko17wT8VFX8Dtco93z+ShjtijLsf77CTD40YPaUWIBtFLlY9WSUAN5E5vKrUY8thnB5r4/bFSclRxKmsn8naxWMbR7QBQC7F9CeOTg94m7z0kPmGH36Ap8rtltNCWQvzkQ5yNFNgZEIdbge8dLC+nS69aAcpKMoY9G4Bs2lrjcaAUR7ThjnlHOKVcK/RObpAZGFlvrYIfOgK2KgSWfn1/ay2QIAi5Fy3zaGRQRc2vY62HVQDX9pnPuwhftyAeiBvjQFLZ0c4zx540yOTYIWNpOmLEsBa5Ybvm0BkzpmkV8W94lVpBdIwqtexJVRbcePxoDzA4bD4qESJmZXDAF2ckEEqdGJsQQaAjefmcKJIsOHkAsVUKvSS+ck9Qyt2k2HGgPZ9qy85CU5topmQIoDF2QrmeTNeyhRY2sb9dyKAZYgZZo24MGQ/rX4MPvUAnm2a4lnVg86SoJRnIyiWJtEvbKAQYrAix5s3vrQE2wMIy4d4pVKxhmEZfKHKMAxJCEqtmLgWsLKNBQGDCGQxu7qHVZEkVbHOrjKykLrYsFYHs7aAkwGCghkMkEMmYoEPRYAgG41lI7r33AdQoCzyh2WMVh3iOhIupPzXGqnTt3+NTYeryVRT4+BBiKPK03Dh4lXkdtczwZZNJojkkU78y6X8f8a94qjydTZk9q8GeMJW5WntzWx+KH1Vi0FAFAFAFAUNsj5MH6LofzgH0JoDU/aLhs+Al61yt5ML+l6t4J2rLvuVMar0X3WOcyHnsJF9JENv7o5XH/LMTfcNaNJ6lV+Pvl634mdVWvSXbb2z9LcDrfs82x+04NCTd4/k371AsfFcp771mYulydV9j2o0sHV5Skn0rYbDic+X5PLm+sSB6CqxaKTDEWu0kKAbzkY28S4FAQzYCSZNcTcGxBREAuDdTfU6EDceFAGBwQlQM8kxO5gZCtmBswsltxBoBYMbhVkIbDjIs3MGRyr2kIBF1YlgpuLN8BrQDraMQjCyKAOba5sLdA9Ft3Z0vuigIOUr4hYxJAVAj+UcWuzhLHmxwGYZtewddAI8XjWSYzK7tzkkDw2LFJIZAkbxBfdDL0nGl9QeugNmxAyTI/Bxzbd4uyH9Y+8KAil2YBOsyhFUrIsosBmzFWVjpqQy8eDGgINnvFA0w55WEkpkVF1KlwMw6JN7tmbd86gM8NjMruqxyMGOdRly77BvfI0vY/eoCs+xFdUX9mjyxgqnOSE2ViCVsoNxoNL8BQF3E4WZk99AVsVCpbVdQLsx4gcKAinKBEdnnkzkBQpIJLAm1kygaA76AXrtTC3zCHMiqjNIwuVV2ZM2V+kQrKQx4UA7CiOTSwWTTTcHA08xp90ddAKIcTNzzwPK56CguIdBI5v8AJ5VsEC8XJsSNTY0A02NFKimOUlsjEJITcum8FuOYbj12vxoDX+UkDYPEDHRAlGsuIUfR3CS3Zp6dZq/Qar0+QlmtsfsZ9dOhU5eOT2S+5teExKyIroQVYAgjqNUZRcXZ5l+MlJXWRLXDoUAUAUBU2sl4ZBxyMR3gXHrQCXbcHO4WVR86NreKm1S0ZatSL70RVo61OS7mcf2LIRh5GGphmR7dauDGwPYbLWxKK5XVeUk1w2mPCT5HWWcWn5PYzY+QO0hhMdzV/kcQFCk9usZ79Sh7T2VFiqbq0dbrRz+fuSYWapVtXqyy+PsdirHNkpbawIngeMi9xcC9ukpDLr9oCgEfJGOaN3RkcI6845ZAmWc5VZFC9FlIF7qOGpJNAOcwimNyAkuuugDqLHzWx+6eugFG3tn4bEMSZUBK5WypG7kXvowUsp4Xv4UA5baCsCBHI4P+7IH57CgK2z8RKF5sRappd3A6Pzb5Q1+ja/aDQFgRzAWzRRqBuVS1gO0kADwoCmFTEB1TFc4wANkZLKfmkhBfeOvhQEsOGiMXOGIuwBJU3kbMNCoznfe4oBZNyhkVIzFhxmYSAxg3bnYj0oQFGm5una2g01FAN5MQskceIjOYDpXHFDow8BrbrWgKu1MHKZVZZJDFKrROqEDm1dNJVt84MPe6m7KAi5N4KeKSQOLRZVsLADOpILKodrBlyk3trw30BflKqJImfIGBysCAQHvexPEG9u8UBRh2ZBkVMssoVci9ErZLAFLqFGQ2F13G2tAMps7rlEWUcCzAWtuIy5txsfCgIWxbqjM7KuTRgqFm6gRruPd8KAp4raNv9qxDZWDNzeViAVX5NSSWuLWuOsigGuFxCTxnThldGGoJGqMD2HxrqbTujjSaszU0L7KlsbtgpG0O8xMeB7O2tCSWLjrL+RZr+3f4mdFvCS1X/G8n/Xx7jdIZQ6hlIIIuCNxFZ2WZpJ3M6AKAKA8Zbix40Ai2frEgP0QD3gWPqDQHI9gYcDE4rDnc6Ovir5b+G/wrZxc7KFRdzMbCRu50n3opRwtJAw3SYc5h15CekPut0vvNVmTUaifRLZ59HFbCrCLlTa6Y7fLp4Padp5FbcGMwqSE9MdCQfXXefEWPjWJiaPJVGujoNvDVuVpqXT0jfEwF7Wdk+zl18wfSoCwLzFBndGld3RQzIZXJCm9jlU9h4UBUwP7NiUbmFUMArKzBbn5ym1y1t17gb6AYzTyGC+HROcOgDnKqnUHNYXNiLWG/s30AixW3J5BDJH8nG6srk2AjnQ2KSEo9l0Zdw147qAcYTGZ1ixGRkDgK6tvAJ0PaA3Hqa9AY7T2UxlTERE86rAEMxymI6Oltw+le2rKKAs4fBFMRLLcZHSJQLagxl/C1mHrQGC4pI5WGZcr9IWN7NuYWHXofxUBHLBA+b5EvmfOegffyhMwLWAOUAXFATQsUVY0iSNQLKpZVFuoKgNAYYVJAebLhcouLLc5T1Fjw3burroBditpqocuk7ELKVzMFD8ybNZUNwONyuo3UBa2dMki3jVFkWzWW9mU3sQWVSysL62t32oC7jBziBld1AuzBPeYAHodYN7buq1AJsLhmljikKMZ0eNmLqUJF7EDMALhd5AAJXtoB3iyoIYMquOs2uPon+tKAoYbDRHMQssmZmZkb3czakEGytwte9rC1AXoImUWREjG//wA2UAX8aAnmw6uhSQBlYWYEaHwNdjJxd1meZRUlZ5GoSYHEbNYthw0+FvdoSbunav0h/XWav69PFb/0z7eh+P3KGpVwr+j6odnSvA2HYm3YcUuaJwTxU6MO8VUrUJ0XaaLdGvCsrwYzqImCgCgEmEFi69Ukn5mLj0YUByzaMfNbYYbg7sD/AHseb4mtaa18Gn2L22GRD6MY1+7TFCIdoC9gs2h6vlOib9gkB8BXqP8AmwnevdHmSVHF9z+RhyYxv9m48xtpBN0dfmm5CknrVrqew3rxP/c0NZby/Weof7avqvdkdgrKNcV4rZSc7HMhWJkZixCgB1cdNW3XuQrX61FAU4cFAkqSCYtzefm0UIQofevyaZiOoE+dhQFtMVlkOVHKyHS4y9O2vvkbwPMdtAZzYwx2zczFmOmeQAk91hc+NAQtjBI5hadMxupVYzqcuYqGYkFguthqBrQE+Fw5a6vJIWU2PSy3HA9EA6j1vQCf9vCFxPh1VhBJMBzhlIWM2s9xoTwsTezdVAWthY9cVDa8YmjIzCMgqGG5lsdUP+I4GgGOIgXERgNm0YFlBtqp1U9Yv56UBq+CwMhCzKkwnCZTeOO4ILlBfEDMwAIQlSCbA9tAbTJmyIzZVkUAkX0uR0lv1HUeRoClNFHJKJhLIGyZcqANpfMQegSLm17EXsKAmwmEWNs0ULA2ygs5AC3vlVSTlF+AAoCSSKRbsCAD7wUXP2hfed3DW1ATphlYXLM4PWxt5LYUBLHAq+6oHcAKAwmhN8y6N6EdR/x4UBJE9xuIPEH+taAzoCpj9pQwi8siIPrMBfuG8+Fe4Up1HaKuR1KsKavJpHN+VO3MC758OJRiOEsXyYJ+tfVvK/bW1hcNiFHVq21ex7f/ADiYmJxOHlLWpX1u1bP3gP8AkdtvHSgCaAsn+0NkPiD73pVHGUcPB/4pbezP1L+DrYif8sdnbl6G537KoGge0AnItNKOso3mgX+Q0BzT2iR83tCGTcCImv8AZcg+lq1sJ9eGlHx9jHxf04qMvAg5b4MgZuKN6Pp6Ov56j0bUtJwfSS6Tp3iproGXKPB/teFinUXaRAwtwlAsyfeykd6L114pT5tXcXle32ZJVhznDqSzz+6Nq9m/KL9qw2RzeaGytfeV+a/kLHtHbXjGUOTndZM94KvykLPNG0y4dGILKpI3EgH41TLgg2li545RGJIk50yhLJ+7jWPSYljYkOVBU6HMLUBhsjHiSWfDtPnyuFjzZecDKoZm6IHRDWsT1NwtQFrbOEaaBykaHEZGi6XAOVz2vpuAYX6hQFTFbHleNBeOAxrlRi7uyEAKJc4ygva4KkG/XYkEBvNi0BDKwYjRsut18Oo6+fXQFeTBRPLzwjlLkKLh3jUhblbrnAI1O8caAuBGBLBI0JABYm5styAbDcLnjxNARyxupz57BrZsigW6m6V+y56u6gLP7IDvZ272I9FsKA9TCINyLfrtc+ZoDGUZDmHun3h1fWH8f/FAWAaA9oCJIsp03HeO3rFASmgE20eVOEgvnnS4+apzt5Le3jVinha1Tdi/YrVMXRp70jV9o+05BpBCzHrc5R+Fbk+Yq9T0VLOpK3gUamlY5U43Fox+1sb7gaND9Ec0PxHp+tS6uBoZ/U+P4ItbHYjL6Vw/Je2f7NyxzYmYkneF1J72bfUVTSrtalG3j9iWnopPbVk2bbsvkzhsP+7iW/0m6R8zWfVxFWrvyuaNLD0qW5Gw4tUJMFAFAKcYLYj7UX6GP+cUBoPtcw11gf7aHxAI+BrV0ZLeiZWlI7sifbsImijfhPEh/wCcgIPhKFqjCTo1r9jL04qtRt2oi9nTifCz4V7gxtmXrAffbtV1v3mrWkYfUprpXsU9G1HquD6GJ5cRJs/GLiVGmYpMo3G+pt2OBnHaOyvdCSxFJ0pZrL99zziIvD1lVjk8zsmDxSyosiHMjgMpHEHWsyUXF2ZpxkpK6K+0MIjlS0CSkXsWCHLe3FtR4dVcPRhLiiqszSQxovvG+bLwsSSAOqgIlVWAlWUyIdGKsANNL9C247//ABQEe1ZBhxmXDhwFLMzNa1iAFFwxZ2voNBpvoCodvuWcxqhjSNJAmud0I6ZVg2UMhuClt43i9AOcJKBlsbo4uh7CL5f4j/xQCj+zGWQoquYnARwW0K2JMmfPmL30OlyD40A22ZhGiUxmxQH5PrCH5h+zqB2WoCfDxlejvX5vZ9Xw4UBNQBQCzG7bw2H0kmjS3zcwv+Ea+lSwoVJ7sWyKdenDekjXNoe0rCppGskp6wMi+ba+lXKejKst6y9SlU0pRju3foIMR7QMZNf9nhVB1gGQj7xso8RVlYDD0v5ZfBWePxFXZTj8iLG4jEz/APuMSSOKhi/5I+gPG1d53haP8cb+C+Wc5ni638krefwiqIYY9SGbtkYRr+Fbn81V6mlKst1JepYp6KpR3m36DQbOxEqEYdDHxBQZL/fOpB76qxxEpTTqO67y1LDRjBqkrPuOkcidtHFYZS9udToSDjmXS9uF9/nXivRdKer0dHgSUKyqw1unp8TYKhJgoAoAoAoBXtYWkhbrLp+Jc/8A26A1T2m4fNgs30JEbzun8wq9o6Vq1u1FDSMb0b9jRX2ZHz+yoDxUPF3ZWYKfCy+dRYyOrWkS4KWtRixDyax37PtON9yYkWPfJoR4Sirn82E74/H4Kf8ADi+6Xz+TbeWuxgQzWutrOBvKXvcfWQ6is2nUdOSkjTqU1Ui4yE/s424cNKcDOeixvC3C7a2HY28dtxvNaGLpxqwVaHn+9xn4ScqU3Rn5HUKzDTNPk2Gqz82uHkEKxIitGUBLFxJzjMzAkxlRbQm5bxAZ7C2bLHLK8h0kC5hmDXkFwWAVFABXKN1zbWgGTYO65CWsCCpVipFtwuDw8iKAjTY8IXKUDDMzEv0iWf3jc9dAXDELAWFhaw3Wtut1UBhiMUkYu7qg62YL8a6ouWSPLklmxFjeXGBi3zqx6owX9VFvWrMMHXl1eOwrzxtGPW4bRBjfapEP3UEjdrlUHfpmNWYaLm96S9ypPSkFuxbE03L7Hz/uY1QdaIXI+81x6VPzHD09+XF2IOfYir/HH0uKcZLjJv3+JsD81pdP+XHcelOcYSluK/l8sc2xlXedvP7FTD4CD6byW+iAi+ZuT5Cop6Ul1I28SaGio9eV/AtwRdG8MC6byVL2tvJLXAtruAqnUxlaecuGwuU8HQhlHjtLkGzsTK6rL0Actg5uRmBNwo1sCCN2nwrN3LVrD7D8k0RgZHZg2ht0Rfh1nXd5UBPhtiRxiULEkYYZVZiDoNL31a7Xa57qAfJMDuv32NvOgEG0UkwOIGMjUmFyFxCjdqbCTz9e+r9G2Ip8k95bv2KFZ83qcqt1733N8w06yKroQVYXBHEGqLTTsy8mmrolrh0KAKAKAXbcHQRvoyx/mbm/g5oBPyuw/OYLELv+TLfg6f8ACp8LLVrRfeV8VHWoyXcIvZkedwE8W8rISPFVI/MredWtJRtUT7UVdGSvSa7GapymwxAYroYnDqRvyS77dzgfirmj6lpuDyf77HdI07wU10HWNm4oYvCRTDeyAkfWtZl8wR4VTq0+Tm49hdo1NeCl2nOOVew7NlXQ6tC17cbmK/fqvb3mp8JiOSlZ5P8AblfGYflY3jmsjcuQXKwYqHJKQs8Qs99Mw3Z/4EcD3imKw3JyvHJ5fYYTEqpG0s1mO8Tyiwsfv4mEHq5xb+QN6hjRqSyi+BPKvTjnJcRNi/aLgE3Ss56kjf4sAPWpo4Gs+i3mQSx9BdNxJjPaxGP3WHdu12VP05qsQ0ZJ70uBXlpOPViKJfaNjptIYkUfVjZz5k29KmWBoQ35etiF46vPcj6XF+Kx+05f3s7oD1yJD+VCCfKu6+Dp5W9znJ42pndegt/s1WY85iAz8QoZz5tlry9JQjshH4PS0ZUltnL5JocHAB7sjnUdJguo7FF/Wq89JVXupIsQ0ZSW9dksLOFJTDohBUBsuYBmF7F5NxA1OtVp4mrPOTLUMNShlFDeDY2IniWVmAFg2rE9jaDxqAnLs/I3pIb859I3CaKbgAm51O8gcKAZbO2Hh4XJsh0IC9Jz71wSGJsQNNO3uoBjoc0fNllbUAgKLaX0NuNj40Baw+DewCRqgG6wvv8AIUBZ/sd2HTc+Fh8B/GgJsFsxBv8AeGh/xvv130AxjgVdwFAGIhV1ZWAZWBBB3EHQiuxk4u6zOSipKzNJw2IbZUwikJbByn5NzqYzxU9nb1a9dtGcVi4cpDfWa7e8zIzeEnqT3Hk+zufcbwjggEG4O4is01DKgCgCgKO3B/6eU8VUsO9OmPUUBBLGHRl4MpHgwtXYuzTOSV00aF7HZisuJiO/Kht2oxU/qrV0krxjL92mRox2lKJ7yzhjjnCswAfNGRfXJL7rW6g1ZlObhJSXQatSGvFxfSXfZFtE5ZsI+jRtmA7CcrDwYD8dX9IQu41Fkyho+psdN5o2HlPssSIwtv1W3Bh3/wBWJrNNI5VtLZqyOTITFICQ4yhsxHzveFj19e/iav0Mc6cdWSuZ+IwKqS1ou3aVG2ZCuhd2axIWype34qkekpdETxHRkemTJxhYVW6wmQ6WDOxJv9jLUMsfWeVl5E0dH0Vmr+ZPhxKVZo4EjVGIZxEGGg4MwuxuQLX31XlXqSzkyeNClHKKHGG2NjHEZlOTMLEM50Nrjoi9tx0qImMsfyNOZL5pM3vFAoyhTewLsAGJ49QoBlDyWiSVXYKFBJ6UhuQw90pooObUsN9u2gG2EWKN25tBZgCMicRodbfZoCXBYIofk0a7EnpyMdScxIUEi9AXMPgXfModRlNmVABa4vY3vwPrQEuB2OpBDm5U21udOB1Nt1uFAMotnovD+vCgMpsOBZlUXU8BvB0I/rqoCzQBQFLHbRgg6UsiRkj5zAE9wJ1r3CnOe6myOdWEN5pGs7R9o2GTSIPKewZV8218hV6noyrLbKyKNTSlGOyN2KztzamM0gi5lD86387/ABAqbkcHR35az/ez5ZDy2NrbkdVfvb8InwXs+eRs+MnZ26gST3F218q8z0lqrVoxUT1DRms9atJyN32fgkhQRxiyruFyfjWZKTk3J5s1IQUIqMckWa8noKAKAwnjzKyncQR5i1AJ9lSZooyd5Rb99hegNB5KfIbblj+m0yjx+VHoK2MR9eEUvD7GNh/oxco9t/ubfy42fziXA95SviOkvresc2TnezNp/s2OgxJNklAEnj0Hv3EB61aX+fDOHSv1GTW/wYpT6GdpnizqR5VlGsc35VbGikns0MjO4XM6qzBFQ2suXQO1t5Om/qFAXZOT0IkhlSJFALc5n35WSwBvfUG2l+ugLsOQI8aXG8AxLqA3EECwI1HhQEeH2QMgj5t5FGWwkewGW9rKm7f1a0BZiwJKskRiUprkS1ww1110NxxFAX/7NJjz3Z9LhQ1r34aWAoChhiHKqiojmRkLe+NIy6kXCmza7/om3XQDbCMHihmyAHolhv8Ae6LWvwv8KANtYFnZSiEuMpDXWwKNmUMG1C3uSV1NrUBcwuBEcjstgrqtwB84FiW8bjyoCwIrMW6wAfDjQEeMx0cQvJIiDrZgvxr1GEpO0Vc8ynGCvJ2Nd2h7QMFFudpD1RqT+ZrD1q3T0fXl0W8SnU0jQh038BBifaPNJf8AZsNp9JyW8wtgvias/wCnU6e2rO3oVXpGrU2UYCDaHKLFy3EuKyD6EW/X/hfxanLYKlux1n+9v2O8jjau/LVX72fcULzXvWaQni5yg96rr+avE9J1Hsgkj3DRdNbZtv8AePqO/Zrji20GjdUyZXCgItsxCyKb2uTlSTeeJqtXqTnGMm27lqhThCUoxSVjslqqloKAKAKAKAKAKAR7M0Vl+jJKvgJGt+XLQGgbfPMbcik4O0B8GtET6NWxQ+vCOPZf7mNX+jGKXbb7HTNuR3gfQkgXAUXNx1Csc2TjO24CyzLkZchEyZrXKt0XFgT9U/dq9gKupVt2/qKOkKWvS1lmv1nUfZ9tf9pwUZJu8fyb96bj4rlPeTUWLpcnVa6HtJMJV5Skn0rYXNuxKoDktqQuVL3ZmICgWtqe8CqxaE7SxhbiIhxLzTGQZshK5gegWL36IAB3nhQDPZcivGkxVQwJSQC+nStqG1BBymx3ZjQFfHhRiVAaTMGVyVDnKoFhEqoLdI3JJ4HuoCTZWynSVDqEiWRATkGZWYFfdJLdZJt3bzQDmPDAIUPunMNCQbNwuNRvOooCJNlx2YMOczWuZOkTl0G/q18zQEeN2zhoBaSaJLC2UsoOnAKNfSpIUak92LZFOtThvNGvY72k4NPc5yU/VWw83t6Xq3DR1aWdkVJ6SoxyuxFiPaTiJLjD4YDtbNJ+kKBVj/T6UNtSfwV3pGrU/ih8iTH8ocdJ+9xQiBNrKwXw+SBbzop4Klkr+vuHTxtXN29PYUNFHmJdpJG330W/icxPpXmelHlCNv3uPUdFxe2pJvw/JLBBKy3jhCb+kyX7ulIbeItVSpjK885cNhcp4KhDKPHaW32bK+UvJe2+xZ7X00t0R51VLRcg5MLrmzG5+cwUeS3PrQDbBbIjjHuIerok2/ETQFHCvzO1o2towiPiW/Z/0uasvbh13P3KsdldrtXsddqsWgoAoAoAoAoAoBLALTTj/eKw7miT+YNQHP8A2txlJsNMN+Rlv2xsGH661tHO8ZR/dqMfSStOM1+2OrYeUOqsNzAEdxF6ymrOxrp3VzlXLfZxhxCS3ZkWQIy2FhDKCp3b9+80i3F3QklJWZj7MMacNjZcK50kuB9uO5B8VzelauNiqlFVV+3/ACZGCk6VZ0n+2OqY5HaNhGwVyLKxFwD12rJNgW4XYdo1R3vlYOpQFCHF7tcklibm5NAXAIcOhDMqqSSxdhqTvJLHUmuqLlkjy5KObE+O5dYGLTnw56owz+qjL61Zhgq0urx2FeeNox63A1/G+1WMfuYHb7bBPRc1WYaMl1pJFWelI9WLYqxPLjaMo+TjWJfpZP5pTl9Kk5rhae/K/n9iPnOLqbkbeX3EeMxmJlvz+MNuKh2Yfhj6HrTnWFp7kb+XyOa4qpvyt5/CFkSQ26Cyyt1aIPIZvjUc9Jze6kiWGi6a3m36DKHDtbowpGfrAFu/5Qn0qrPF1pZyflsLUMHQhlFee0sjZEs6jO7kdQ1Fxw6RA39VViylbIuJydjSxkIHa7E/DLr40AwGzUjKsNNbGwC6N2jXfbjQDGDAgnopmPXYsfM3NAMF2HK4IK2BFukQN/ZvoC5guTrFRzji+45RxGh1P+FAM4NhxLvBb7R/gNKA1Pl/hxFNhpI1A6Ey6C3SCh03fWFXaH1YepHss/UpV7xxFOXbdG+RuGAI3EAjxqkXTKgCgCgCgCgCgE84tiW+tEh8Udwf1LQGpe1nD5sLE/0JbeDo38QK0NHStUa7UZ2ko3pp9jNr5F4nnMDhm/3Sqe9BkPwqriY6tWS7y1hpa1KL7hVy4wbupNkCEFSxYk7swNrWFtePCoSc5jicWY3w2MTVhlud13itv+0mX1rWwTVSlKm/25j46Lp1o1V+2Nlm9oePl/cYdVHXkd7feNl8xXOZ0Ib8vVI9PGV57kRNjtt4+TSbGCO/ASKp/DACfOu8pg6e6r+vuc5LGVN529PYTzJFm6cskrae6u+/EO51HhXl6SS2Qielo1vbOX75lqGGPNZIcxte7MznyTKPSoJ4+tLJ28ixDR9COav5lqLDYjN0WSJdOiqqp7fc6XnVaVWct5tlmNKEd1JFyLk+zMWYuSbXvpu7WN+PVUZIXMPsNFexA1Fxe7btD1Dq4UBZtGhy5XIuFuLBcxGYLlW19Oy1AWtjFpTlSLeoYZNRroQTYAMNNO2gG+H5OynnFayg6izdKzDW1uN78eNAe4LkmN7EsAxOUjmxZ1ystje1rDXjc0A+wexIkjVMgJCgXPS1A39KgGarYUB7egKGP21h4P3s0aHqLDN+HealhRqT3YtkU69OG9JI1vH+0jCJ+7Ekp+quUeb2PpVuGja0s7Ipz0nRjldmq7W5WyY94VWCyxyq/RzO1hoRoBpYnhwq7TwUaEZOUs012FGpjZ15RUY5O/adK5NSXwsNzcqgQn60fQPqprCN8Z0AUAUAUAUAUAq2mLTwt1rKnicjj9DUAl5f4fPs+f6oV/wupPperWDlatEq42OtRkR+yfE58AF/2cjr5kP/ADV7x8bVr9qRHo+V6Nuxmybb2es8LI4uN4FzYldQDbeOw6VSLxxmXAYmEGNLgZiwIFxa5A6Q9027a6m1kcaTIxs6Urd3zkHMSWL2113XAAHWa4dL45Mhuk4vbi2VQB+b+FAXINnQhQVIcXt8kufXq1zAeQoC1HHGyxyBTlzWs/Ubre27fY0AyxOBlygoGReOVQCSdFC5hbfQEZ5PzvlZnW4RD0cz9NWN1UocoJ4k0BtH+jiAoxLMQdRcAWYWO7Xq48KAt/2MgdWWy5Rp0QSCd5u19baUBdiwyqSRe/aSbAm9hfcL0BLbjQCzH8osLDcSTxqR83MC34VufSpoUKs92LIZ4ilDekjW8f7TcMukSSSHrsEXzbX0q3DRlV7zS9SnU0pSjupv0EE3tExk5y4eFV7FVpXH8Py1aWjqMFepL4Kr0lWnspx+RZjZ8dL/AO4xPNj6Lyhf/qj1/LXeWwdLdV/BXOchjau87eLsLhgsOvvSSSHqjUIPxPc/lqOelH1I8SWGiV15cDOPExg5YoEzHdmDTOfunonwSqc8dXl1reGz8+pchgKEOrfx2/j0HeD2DtDE2UrJHGSLl7RhQTqRFobgX0y1Vcm8y2klkdWwOESGNI4xZEUKo7ALV5Ok9AFAFAFAFAFAK9ui3Mt9GZfzhovi4oCLa2G53DzR/TikXxKED1tXulLVmn3ojqx1oSXczTPYtirpiI+oxuPvBlP6VrR0nHbGXiZ2jJbJROkTpcbyO1dDWWapzjaChJmAgY3RpUuc7ZQL6g3K9VAWNlYKeWyutlkS63UIPrW6RJGo3gUA1w3JovDaVgbCxVRe5Q7rm3EUBY2ZycULIXRs8gJJZhYG2UAKnADr1oBxhtmIkQjVVFlC3AHAWvQFuSIMLMA3eL69dAeiwHAAUAo2hyqwcN8+IjuOCnOfJLmp4YarPdiyCeKpQzkjWtoe1GBbiKKSQ9bEIvnqfSrcNGVHvNL1KdTSdNbqb9BDL7QcdiCVw8ar2Ro0jeZuPSrK0fQp7Zu/nYqvSFepsgvS4txsOOm/9ziMgO9ZZrf/AFJc/lrqxGEpbq4Ic2xdbefFlNdm4ZPekklPVGgjX8b3P5KinpR9WPEmhopdeXD8/YzGMiQgRwRgndnvKx7g3RPgtU542tLrW8NhchgaEOrfx2jWDZm0MSABHKE6mtCn4Dl07lNVnJvMtJJbENsB7NpTYzTIg4rGpc/ibKB5GuHTY8ByAwcfvK8p65HNvwrZT4iuA2HB4KOIZYo0jXqRQo9BQFigCgCgCgCgCgCgCgFvKMf+nkb6GWT/AJTLJ/LQEse+gOZ+zb5DaeIg3C0qgdscgt6XrXxv10Iz8PVGPgvoxEo+J1msg2CjDgGDs5kvmOoyjdwW5voOy1ATYfBohuotpYak2HULnQd1ASHKgJNgN5J0HfRK+Rxuwl2hyywUPvYhCepLyH8l7eNWIYWtPKPwV6mLowzl8ms4/wBqsQ0hgd+1yEHfYZj8Ktw0ZN7zt6lSelILdVxDLy92hiSVgUL2RRl28zm+AqysDQp7Zviys8diKjtBcEUMZszGza4qbKOqeb/trmYfhpzrDUt30Xyc5riqu96sjj2Nhk9+WSU9UaCNfxyXP5agnpR9WPH8FiGi115cPySmeCL3IIl7ZSZT5Ocn5aqTxtafWt4bC5DBUIdW/jtL8UOOxAsiTFOq3NR+AOVLd1V277WWUktiGWC9n87fvZYoh1Lmkb+UA+Jrlzo/wXIHCJ+8Mkp+s+UeUeX1vXAbDgMBBALQxRx9eRAt+8jfQFznKAM9Ae56AM1Ae3oD29AFAFAFAFAFAFAQY+DnIpE+kjL+IEUAv2XNnijf6SIfNQaA53LIMNt/MSFVnuSTYWli3kn6xrXX+TB2X7ZmO/8AHjP3pRu20OXWBi3zhz1Rgv6qMvmaowwdaWUeOwvTxlGPW4bTWtoe1dBpBh2PbIwX8q3v51aho19aXAqz0nHqx4iGXlztLFHLDcfVgizHzIYjwtVhYPD09svVlZ4zEVNkfRFKfYWNmN8TKE//ACJrnwQFnHlXed4ansj6ILCYmptl6sli5P4ZPfmklPVGgjX8Ulz+Wq89Jvqx4liGi49aXAsg4eIXTDxD60pMp8nOT8tVJ4ytLrW8NhbhgqEerfxJxjMRMMqc668AgyR/yx1XbbzLKSWxFjDcmZ294xxDtJdvJbD81cOjbC8koB+8eSTsvza/k6X5qAeYDCQQ/uoY0PWFGY97HU+JoC9+10B6MRQGQloDNZKAkDUBmDQEgoDJRQGYoD0CgPaAKAKAKAKAKAKAR7E0iC/QaRPCORkHoBQGle0Lk4+IxSyK8SLzShi72NwW+aoLHTLwrRwmLhSp6ss7mZi8HOrUvHsEkXJfDJ+8nkkPVEgQfikufy16npJ9WPE8w0YutLgXI4sPFrHhox9aUmU9/TOQfhqrPF1p5y4bC3DB0YdXieTbdZxlEjMPoxiy+SAKKrN3zLKSWRVUu25Qo+sbnyW/xodJosKp992PYtkH8W9aAY4RYkN0jW/0iMzfia5rtgMVxrGljlyeOdjXDpZjJoCwimgLCIaAnSKgJ0ioCZYqAlWKgJFjoDMLQGVqA9oAoAoAoAoAoAoDB5AKAVbQ20sYNAapHyujjSb/AGhmYqtibBlRsxA4Zi3iDQGs4nbDMSQjMTqS5tft0ua7YFVppW45fsi3qb/wpYHi4O5uRmPW12+O6gLseFY8DQFqLZznhQF6HZDdVAX4NkGlwXodl24VwF2LZ3ZQFmPA0BYTB0BOuFoCVcPQEgiFAZBaA9tQHtAFAFAFAFAFAFAFAFAFAQTQ3oBZitjh99ALpOSyHhQGA5Kp1UBIvJlBwFATpyfUcBQFhNjKOAoCZNljqoCZdnigJVwgoCQYcUBkIhQGYUUB7agCgCgCgCgCgCgCgCgCgCgCgCgCgCgCgCgCgPDQAaAKABQBQHtAFAFAFAFAFAFAFAFAFAFAFAFAFAFAFAFAFAFAFAF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4" name="AutoShape 8" descr="data:image/jpeg;base64,/9j/4AAQSkZJRgABAQAAAQABAAD/2wCEAAkGBxQSEhUUExQWFhUXFxcaGRgXFhgYGhwZFxcYFh0YHhgYHCggGRwlHRwVIjEhJSorLi4uGCAzODMsNygtLisBCgoKDg0OGxAQGy0kICQsLC4sLywsLywsLCwsLCwsLSwsLCwsMiwsLCwsLCwsLCwsLCwsLCwsLCwsLCwsLCwsLP/AABEIAOEA4QMBEQACEQEDEQH/xAAbAAACAgMBAAAAAAAAAAAAAAAABQMEAgYHAf/EAEwQAAIBAgMDCQMJBQQJBAMAAAECAwARBBIhBTFBBhMiUWFxgZGhBzKxI0JSYnKCkqKyFDPBwvAVg9HSFkNTY3OTs8PhJDREo3SE4v/EABoBAQADAQEBAAAAAAAAAAAAAAADBAUBAgb/xAA3EQACAQICBQsEAgEFAQAAAAAAAQIDEQQxBRIhMpETFEFCUWFxgaGxwSLR4fAzUiMVJFNi8ZL/2gAMAwEAAhEDEQA/AO40AUAUAUAUAUAUAUBg8qjeQO8gUBWk2rAvvTRDvdf8aArPyjwo/wBfGe45v03oCJuVOG4Ox+zFKfgtARScrIhujmP93b9ZFdszl0VJeW8Y/wBU4+08C/8AcNe1RqPKL4Hh1qazkuJTl9oCjckXjiP8kbVKsHXfUZE8ZQWc1xKkntF6hEPGV/5FqVaOxD6vqiJ6Rw663oynL7RpOBTwgPxaf+FSx0VWebX75ET0tRWSf75lV/aBOxspYnqVYx8VepFomXWmuH3sRPS8erB8TIcpNoP7sU7fdNvNI1+Nd/0/Dx3qnscekMQ92k/X7GEmO2kd4KfblKfrkFeo4XBf2b4/CPLxWN/qlw+WV+cxbGzYqFSTaxmRjc/ZzGpuQwsVdU5PyfyQ8viZOzqRXmvg3b2d4lmw7q5u6Surd+lZmPpxhV+hWTSaNTAVJTpfW7tNpm1VSLoUAUAUAUAUAUAn29ygTCgl1YgAE24XNq906bqSUY5nipUVOLlLI1mT2o4fhFIfAf41cWjq3dxKT0lRXbw/JXk9qacIW8QP89eloyp2r1PL0pS7H6FaT2onhGR4D/Ma9LRc/wCyPL0pT6IsqS+0yU7gR4x/xQ17Win/AG9PyeXpVdEPX8Fc8v8AEPuDnucfyoK69FxWc/Q8LSknlD1Mf9I8a/uxTnubEH0UinMKCzn7Hef13lT9zEzbQf8A+I5+1HMf1tTmuEWc/VHOd4x5Q9GRthsbxgiT7QhX9bV6VHBrpvx+A6+N7EuBHlxQ96fDR/3uFHohJqRUcKsoN+Uvki5bF9M0vNfBhIZPnbQiH2ZJT/0ozUkYUuik+C+WRznW61ZcX8IjYRn3toM32Y5m/XlqRXW7SXp+Tw7NfVVfqQZMIN8uIfuhjX4ympL1uiMV5v4RDahfbKT8l9w5zBjdHiG75Y19BGfjS1d5tLyb+RfDrJN+aXwZDG4cbsID9uaQ/py11U6v9+CX5OOrS/p6syXaqj3cNhx3q7/rc13kG85y4peyOLEJZQjwb92ertuUHoiFPsYeEHzyX9ac3g87vxk/uFiZp3Vl4RX2Mm27iT/r5QOpXKDyW1Fh6K6q4X9w8VWfWft7FeXESP77u32mY/E1JGEY5JETnKWbfEwWPsrtzzYlC9VcO5ZHRuQs1sTjE4MySj+8Gb+IrCx6+inLua4H0OBa16kV2p8UbrWaaQUAUAUAUAUAUBpvKqHnoZPrFgO7KUX1CmpKMtWpGXYyKtDXpyj3HNtgSIMPiXMMUkkfNMOcUt0GYxtoCOJj9a3qybqRV2k75PuuYFBpU5uybVs+BH/pAeGHwg//AF0P6r165uumUuJ55z/1jwMRyjmHuiBfs4XDj/t13m8Hnf8A+n9zixM09luC+xl/pTi+Etvsxxr+lBTmtLs9X9zvO6vb6IjflLiz/wDJm8JGHwNFh6S6qPLxNZ9ZleTa+Ib3p5j3yuf417VKmsorgeHWqPOT4lV5mbexPeSfjXtRSyPDk3mzC1ejzcyArtjlyRYz1V2xy5IuHbqNdPJKuDbq9aCxKuCPWKayGqyVcD2+lNcahIuBHWa86561CVcGvbXNdndVGa4Rer1rmszuqiRcOvV8a5rM7qozEC9Vc1metVGYgXqrmszuqjZOSkuTHR9UuFA8YyY/glZ2Mjeg32T91f5NPAytWSXTD22fB0Wsc2QoAoAoAoAoAoDVsetsO31B/wBNv/5oDmeyIMuNnw43TJPEPvKZI/VY63pT1qEanZZ/DMCMNWvKn23XyjXKvGeFLAzEZ6qWZy6Mxhz2V3VOaxIuE7a7qnNYkXCr212w1iVYF6hXbHLkqoOqhwlArh0yAodMwK4dMgK4DNRXGdRbh2fK3uxSN3Ix+AqN1YLOS4olVKbyi+DJzsiYe8mT7bon62FeOcU3k7+Cb9j3zar0q3i0vdmH7Mo96fDj++Vv+nmpyt8oy4fc7yPbKPH7HiNh72/aAx6o4pXPqqijdXPU4tI4oU721+Cb+xchwgb3YMbJ2iAIPxMx+FRSqtZygvO/sTKinlGb8re5eg2LOfdwLd82JQflRQR51FLE01nU4RfyyaOFn/xvzkvgJ8JPhsRhJZlhRBIYwIi5tzmvSLk9u6vPKU61KpGF27X226PA9KFSjVpymkldrZfp8TpNYxtBQBQBQBQBQBQCKSK5lQ8WcfjGb+agOQ7RmMOIgn4oVv8AagfIfNVXzrbwv10XB/t1/wCmHi/orKa/bMj29ghFiZkA6Iclfst0l/KRV/Dy16UZd3/pnYmOpVlHvKYWpiAyrqBkK6zly3h8BK/uRSN9lGPwFRSq045yS80SxpVHlF8GXl5O4njC6j69k/WRUTxVFdZe/sSLCV31X57Pc9/scr782HT7U8ZPkhJrnOo9Ck/J/NjvNZ9LivFr4uYmDDr7+Mi+4kr/AMgHrTlpvKD82l8neQis5ryTfwSwQwN7hxU3/CwwA8zIfhXmVWos1FeMvsvk9xw8Hk5Pwj92y/Bslz7mAxTdssqRenN/xqGWJtnUivBN/JNHCdlOT8Wl8DCHk5ij7uCw6f8AFmkf9L29KiljKfTUb8El8E0cFPoppeLb+S9DyTxh3tg4vsQBz5yL/GoXjKX/AGfjK3sTRwVX/qvBX9y6vJWZQTLtCRRx5tEhA8QaieMp9FNebuTLBz6aj8lYhl5OYL/XYqeW9/fnLXtv90V55/NbsYrwR65jB70pPxZY2Xyc2YzFY4gxAuc3OHq+kbcR/QrzLHYh9Y9RwNBdUZT7LhhtzWDjY6+6iC1io3kdt/A1DLEVZZyfEljh6UcorgXNnzyMbGARJbfmB100ygd+vZUTdyVKxnjY5mYc26qttbrc37OHV5UOlc7OmJ6WJbfuVVXS43eWtAUuWuBL4FwCS0QVwTvvHqT32zVbwM1Gur5PY/Mp46DlQbWa28BtsfGCaCOQfORT6a1XqQcJuL6CzTmpxUl0lyvB7CgCgCgCgCgFE4tM/aEbzBX+WgOT8tMNaXEr9CRJR9iZQjfnVfOtbAyy7015rb7GTj43T7mnx2e5b2bh5cXEki7P54hFj53nygbmwEBK3GtgBv4VPKoqLceUttva18yvGk60VLk79F79gyh5NYs+7s7Cp/xJXf8A7pqN4uHTUk/BJfBIsHPopxXi2/ktx8lcedybPj7oQxH4o2+NRvF0u2b8/wAkiwdXojBeX4L8XJTHcceE/wCFAq/py1E8VQ/47+Lf5Jlha397eCR7NyLsM2I2jiSvEmXKPzEivPPkt2nFeR3mLe9OTK45JbLQ9N3kOm+RiTfj0AL0ekK3RZeR1aOo9N35jbZHJ/Zz35rDo2W1yysw1JG9733H+jUMsXXecmSrB0F1UNZMHHBbmsNHbjkVVI43sq68f6NRSqTlvNvzJY0oRySXkR/tmKPuwAfaYaakdY0903F+NeCQYYQyZflcob6t7Ad530AvGzJz72Kb7qBbd2tureDxoD0bCBtnmla1tC2htbeDfqGm6gLhKJzcNiQylRfX3V3EnUki/kaAxOHgRlXLErPcKLKC2UXIA42GtAXFUDQC3dQFCLHZcO0j3JjEmawFzzZYGw3XNvWgPdkbTXEKWAAINiuYMRcAi9t1waAzj6M7D6aKw70OVvQpQCfYG3ZJJTHKLMec6IAuhjfKQwzXCkFSpI136XAoDYpEDAgi4III7DpXU7O6ONXVmavyDkMaTYVj0sPKyi+8oxJU+NXMcryVVZSV/PpKeBdouk84u3l0G1VSLoUAUAUAUAUAq2gLTL9ZD+Rh/mNAc65fRBcbCTunieE95IynwcqfCr+Fb5NtdDuZ+KS5RL+ysX/Y7tG3P4ZtCDzijyR/IhPOpNIw3ZrwItGztrU2dLrMNUTtsZ20bEy213aEjqO8Hy4mgLOB2UsbZ8zsxBF2a+/L/lH9E0BLNzc2eF1DWyllYXBB1B136j0oDJMFEu6NB90d3VQFgCgKmzcQXU5rZld1NvqsQD4rlPjQFKTbTLMkbQkK8hjVi3SJVC5fm7fu9CM1/CgGG0MPzkTp9JWHmLUBVfEl8LzgcpeMMWC5iLAFrCx13jce40BX5K45pYmDsHZJGXOpDKwNnXK4AD2VlUmw1U6UBb2wLKj/AOzkRvAnI35WagFW3cBmmSYYmOMoUyhwLqATnsxbTMrEbtbL1UA2/taLgxb7CO/6QaApYfFnNMiwysGIa2iWDrlPvMCNVbdQHuBwkkRZlQAsFDNLMztZAQo0XcLnjxN6AyxqTApIXQWYDoodA9lvdm1F8p3cKAxhlR5ZIv2l2eMAuBlQAG/FVGotrrpcddAZ8m8fHMjGMOLNYiRmZrEBlfpE9FkKsO/soBRtc/su0IcRujxA5qTqDj3WPeNPumr9P/LhpQ6Y7V4dJQqf4cTGfRLY/HoNuqgXwoAoAoAoAoBbtcWMR+sV8CjH4qKA0D2sxEQwyjeko17wT8VFX8Dtco93z+ShjtijLsf77CTD40YPaUWIBtFLlY9WSUAN5E5vKrUY8thnB5r4/bFSclRxKmsn8naxWMbR7QBQC7F9CeOTg94m7z0kPmGH36Ap8rtltNCWQvzkQ5yNFNgZEIdbge8dLC+nS69aAcpKMoY9G4Bs2lrjcaAUR7ThjnlHOKVcK/RObpAZGFlvrYIfOgK2KgSWfn1/ay2QIAi5Fy3zaGRQRc2vY62HVQDX9pnPuwhftyAeiBvjQFLZ0c4zx540yOTYIWNpOmLEsBa5Ybvm0BkzpmkV8W94lVpBdIwqtexJVRbcePxoDzA4bD4qESJmZXDAF2ckEEqdGJsQQaAjefmcKJIsOHkAsVUKvSS+ck9Qyt2k2HGgPZ9qy85CU5topmQIoDF2QrmeTNeyhRY2sb9dyKAZYgZZo24MGQ/rX4MPvUAnm2a4lnVg86SoJRnIyiWJtEvbKAQYrAix5s3vrQE2wMIy4d4pVKxhmEZfKHKMAxJCEqtmLgWsLKNBQGDCGQxu7qHVZEkVbHOrjKykLrYsFYHs7aAkwGCghkMkEMmYoEPRYAgG41lI7r33AdQoCzyh2WMVh3iOhIupPzXGqnTt3+NTYeryVRT4+BBiKPK03Dh4lXkdtczwZZNJojkkU78y6X8f8a94qjydTZk9q8GeMJW5WntzWx+KH1Vi0FAFAFAFAUNsj5MH6LofzgH0JoDU/aLhs+Al61yt5ML+l6t4J2rLvuVMar0X3WOcyHnsJF9JENv7o5XH/LMTfcNaNJ6lV+Pvl634mdVWvSXbb2z9LcDrfs82x+04NCTd4/k371AsfFcp771mYulydV9j2o0sHV5Skn0rYbDic+X5PLm+sSB6CqxaKTDEWu0kKAbzkY28S4FAQzYCSZNcTcGxBREAuDdTfU6EDceFAGBwQlQM8kxO5gZCtmBswsltxBoBYMbhVkIbDjIs3MGRyr2kIBF1YlgpuLN8BrQDraMQjCyKAOba5sLdA9Ft3Z0vuigIOUr4hYxJAVAj+UcWuzhLHmxwGYZtewddAI8XjWSYzK7tzkkDw2LFJIZAkbxBfdDL0nGl9QeugNmxAyTI/Bxzbd4uyH9Y+8KAil2YBOsyhFUrIsosBmzFWVjpqQy8eDGgINnvFA0w55WEkpkVF1KlwMw6JN7tmbd86gM8NjMruqxyMGOdRly77BvfI0vY/eoCs+xFdUX9mjyxgqnOSE2ViCVsoNxoNL8BQF3E4WZk99AVsVCpbVdQLsx4gcKAinKBEdnnkzkBQpIJLAm1kygaA76AXrtTC3zCHMiqjNIwuVV2ZM2V+kQrKQx4UA7CiOTSwWTTTcHA08xp90ddAKIcTNzzwPK56CguIdBI5v8AJ5VsEC8XJsSNTY0A02NFKimOUlsjEJITcum8FuOYbj12vxoDX+UkDYPEDHRAlGsuIUfR3CS3Zp6dZq/Qar0+QlmtsfsZ9dOhU5eOT2S+5teExKyIroQVYAgjqNUZRcXZ5l+MlJXWRLXDoUAUAUBU2sl4ZBxyMR3gXHrQCXbcHO4WVR86NreKm1S0ZatSL70RVo61OS7mcf2LIRh5GGphmR7dauDGwPYbLWxKK5XVeUk1w2mPCT5HWWcWn5PYzY+QO0hhMdzV/kcQFCk9usZ79Sh7T2VFiqbq0dbrRz+fuSYWapVtXqyy+PsdirHNkpbawIngeMi9xcC9ukpDLr9oCgEfJGOaN3RkcI6845ZAmWc5VZFC9FlIF7qOGpJNAOcwimNyAkuuugDqLHzWx+6eugFG3tn4bEMSZUBK5WypG7kXvowUsp4Xv4UA5baCsCBHI4P+7IH57CgK2z8RKF5sRappd3A6Pzb5Q1+ja/aDQFgRzAWzRRqBuVS1gO0kADwoCmFTEB1TFc4wANkZLKfmkhBfeOvhQEsOGiMXOGIuwBJU3kbMNCoznfe4oBZNyhkVIzFhxmYSAxg3bnYj0oQFGm5una2g01FAN5MQskceIjOYDpXHFDow8BrbrWgKu1MHKZVZZJDFKrROqEDm1dNJVt84MPe6m7KAi5N4KeKSQOLRZVsLADOpILKodrBlyk3trw30BflKqJImfIGBysCAQHvexPEG9u8UBRh2ZBkVMssoVci9ErZLAFLqFGQ2F13G2tAMps7rlEWUcCzAWtuIy5txsfCgIWxbqjM7KuTRgqFm6gRruPd8KAp4raNv9qxDZWDNzeViAVX5NSSWuLWuOsigGuFxCTxnThldGGoJGqMD2HxrqbTujjSaszU0L7KlsbtgpG0O8xMeB7O2tCSWLjrL+RZr+3f4mdFvCS1X/G8n/Xx7jdIZQ6hlIIIuCNxFZ2WZpJ3M6AKAKA8Zbix40Ai2frEgP0QD3gWPqDQHI9gYcDE4rDnc6Ovir5b+G/wrZxc7KFRdzMbCRu50n3opRwtJAw3SYc5h15CekPut0vvNVmTUaifRLZ59HFbCrCLlTa6Y7fLp4Padp5FbcGMwqSE9MdCQfXXefEWPjWJiaPJVGujoNvDVuVpqXT0jfEwF7Wdk+zl18wfSoCwLzFBndGld3RQzIZXJCm9jlU9h4UBUwP7NiUbmFUMArKzBbn5ym1y1t17gb6AYzTyGC+HROcOgDnKqnUHNYXNiLWG/s30AixW3J5BDJH8nG6srk2AjnQ2KSEo9l0Zdw147qAcYTGZ1ixGRkDgK6tvAJ0PaA3Hqa9AY7T2UxlTERE86rAEMxymI6Oltw+le2rKKAs4fBFMRLLcZHSJQLagxl/C1mHrQGC4pI5WGZcr9IWN7NuYWHXofxUBHLBA+b5EvmfOegffyhMwLWAOUAXFATQsUVY0iSNQLKpZVFuoKgNAYYVJAebLhcouLLc5T1Fjw3burroBditpqocuk7ELKVzMFD8ybNZUNwONyuo3UBa2dMki3jVFkWzWW9mU3sQWVSysL62t32oC7jBziBld1AuzBPeYAHodYN7buq1AJsLhmljikKMZ0eNmLqUJF7EDMALhd5AAJXtoB3iyoIYMquOs2uPon+tKAoYbDRHMQssmZmZkb3czakEGytwte9rC1AXoImUWREjG//wA2UAX8aAnmw6uhSQBlYWYEaHwNdjJxd1meZRUlZ5GoSYHEbNYthw0+FvdoSbunav0h/XWav69PFb/0z7eh+P3KGpVwr+j6odnSvA2HYm3YcUuaJwTxU6MO8VUrUJ0XaaLdGvCsrwYzqImCgCgEmEFi69Ukn5mLj0YUByzaMfNbYYbg7sD/AHseb4mtaa18Gn2L22GRD6MY1+7TFCIdoC9gs2h6vlOib9gkB8BXqP8AmwnevdHmSVHF9z+RhyYxv9m48xtpBN0dfmm5CknrVrqew3rxP/c0NZby/Weof7avqvdkdgrKNcV4rZSc7HMhWJkZixCgB1cdNW3XuQrX61FAU4cFAkqSCYtzefm0UIQofevyaZiOoE+dhQFtMVlkOVHKyHS4y9O2vvkbwPMdtAZzYwx2zczFmOmeQAk91hc+NAQtjBI5hadMxupVYzqcuYqGYkFguthqBrQE+Fw5a6vJIWU2PSy3HA9EA6j1vQCf9vCFxPh1VhBJMBzhlIWM2s9xoTwsTezdVAWthY9cVDa8YmjIzCMgqGG5lsdUP+I4GgGOIgXERgNm0YFlBtqp1U9Yv56UBq+CwMhCzKkwnCZTeOO4ILlBfEDMwAIQlSCbA9tAbTJmyIzZVkUAkX0uR0lv1HUeRoClNFHJKJhLIGyZcqANpfMQegSLm17EXsKAmwmEWNs0ULA2ygs5AC3vlVSTlF+AAoCSSKRbsCAD7wUXP2hfed3DW1ATphlYXLM4PWxt5LYUBLHAq+6oHcAKAwmhN8y6N6EdR/x4UBJE9xuIPEH+taAzoCpj9pQwi8siIPrMBfuG8+Fe4Up1HaKuR1KsKavJpHN+VO3MC758OJRiOEsXyYJ+tfVvK/bW1hcNiFHVq21ex7f/ADiYmJxOHlLWpX1u1bP3gP8AkdtvHSgCaAsn+0NkPiD73pVHGUcPB/4pbezP1L+DrYif8sdnbl6G537KoGge0AnItNKOso3mgX+Q0BzT2iR83tCGTcCImv8AZcg+lq1sJ9eGlHx9jHxf04qMvAg5b4MgZuKN6Pp6Ov56j0bUtJwfSS6Tp3iproGXKPB/teFinUXaRAwtwlAsyfeykd6L114pT5tXcXle32ZJVhznDqSzz+6Nq9m/KL9qw2RzeaGytfeV+a/kLHtHbXjGUOTndZM94KvykLPNG0y4dGILKpI3EgH41TLgg2li545RGJIk50yhLJ+7jWPSYljYkOVBU6HMLUBhsjHiSWfDtPnyuFjzZecDKoZm6IHRDWsT1NwtQFrbOEaaBykaHEZGi6XAOVz2vpuAYX6hQFTFbHleNBeOAxrlRi7uyEAKJc4ygva4KkG/XYkEBvNi0BDKwYjRsut18Oo6+fXQFeTBRPLzwjlLkKLh3jUhblbrnAI1O8caAuBGBLBI0JABYm5styAbDcLnjxNARyxupz57BrZsigW6m6V+y56u6gLP7IDvZ272I9FsKA9TCINyLfrtc+ZoDGUZDmHun3h1fWH8f/FAWAaA9oCJIsp03HeO3rFASmgE20eVOEgvnnS4+apzt5Le3jVinha1Tdi/YrVMXRp70jV9o+05BpBCzHrc5R+Fbk+Yq9T0VLOpK3gUamlY5U43Fox+1sb7gaND9Ec0PxHp+tS6uBoZ/U+P4ItbHYjL6Vw/Je2f7NyxzYmYkneF1J72bfUVTSrtalG3j9iWnopPbVk2bbsvkzhsP+7iW/0m6R8zWfVxFWrvyuaNLD0qW5Gw4tUJMFAFAKcYLYj7UX6GP+cUBoPtcw11gf7aHxAI+BrV0ZLeiZWlI7sifbsImijfhPEh/wCcgIPhKFqjCTo1r9jL04qtRt2oi9nTifCz4V7gxtmXrAffbtV1v3mrWkYfUprpXsU9G1HquD6GJ5cRJs/GLiVGmYpMo3G+pt2OBnHaOyvdCSxFJ0pZrL99zziIvD1lVjk8zsmDxSyosiHMjgMpHEHWsyUXF2ZpxkpK6K+0MIjlS0CSkXsWCHLe3FtR4dVcPRhLiiqszSQxovvG+bLwsSSAOqgIlVWAlWUyIdGKsANNL9C247//ABQEe1ZBhxmXDhwFLMzNa1iAFFwxZ2voNBpvoCodvuWcxqhjSNJAmud0I6ZVg2UMhuClt43i9AOcJKBlsbo4uh7CL5f4j/xQCj+zGWQoquYnARwW0K2JMmfPmL30OlyD40A22ZhGiUxmxQH5PrCH5h+zqB2WoCfDxlejvX5vZ9Xw4UBNQBQCzG7bw2H0kmjS3zcwv+Ea+lSwoVJ7sWyKdenDekjXNoe0rCppGskp6wMi+ba+lXKejKst6y9SlU0pRju3foIMR7QMZNf9nhVB1gGQj7xso8RVlYDD0v5ZfBWePxFXZTj8iLG4jEz/APuMSSOKhi/5I+gPG1d53haP8cb+C+Wc5ni638krefwiqIYY9SGbtkYRr+Fbn81V6mlKst1JepYp6KpR3m36DQbOxEqEYdDHxBQZL/fOpB76qxxEpTTqO67y1LDRjBqkrPuOkcidtHFYZS9udToSDjmXS9uF9/nXivRdKer0dHgSUKyqw1unp8TYKhJgoAoAoAoBXtYWkhbrLp+Jc/8A26A1T2m4fNgs30JEbzun8wq9o6Vq1u1FDSMb0b9jRX2ZHz+yoDxUPF3ZWYKfCy+dRYyOrWkS4KWtRixDyax37PtON9yYkWPfJoR4Sirn82E74/H4Kf8ADi+6Xz+TbeWuxgQzWutrOBvKXvcfWQ6is2nUdOSkjTqU1Ui4yE/s424cNKcDOeixvC3C7a2HY28dtxvNaGLpxqwVaHn+9xn4ScqU3Rn5HUKzDTNPk2Gqz82uHkEKxIitGUBLFxJzjMzAkxlRbQm5bxAZ7C2bLHLK8h0kC5hmDXkFwWAVFABXKN1zbWgGTYO65CWsCCpVipFtwuDw8iKAjTY8IXKUDDMzEv0iWf3jc9dAXDELAWFhaw3Wtut1UBhiMUkYu7qg62YL8a6ouWSPLklmxFjeXGBi3zqx6owX9VFvWrMMHXl1eOwrzxtGPW4bRBjfapEP3UEjdrlUHfpmNWYaLm96S9ypPSkFuxbE03L7Hz/uY1QdaIXI+81x6VPzHD09+XF2IOfYir/HH0uKcZLjJv3+JsD81pdP+XHcelOcYSluK/l8sc2xlXedvP7FTD4CD6byW+iAi+ZuT5Cop6Ul1I28SaGio9eV/AtwRdG8MC6byVL2tvJLXAtruAqnUxlaecuGwuU8HQhlHjtLkGzsTK6rL0Actg5uRmBNwo1sCCN2nwrN3LVrD7D8k0RgZHZg2ht0Rfh1nXd5UBPhtiRxiULEkYYZVZiDoNL31a7Xa57qAfJMDuv32NvOgEG0UkwOIGMjUmFyFxCjdqbCTz9e+r9G2Ip8k95bv2KFZ83qcqt1733N8w06yKroQVYXBHEGqLTTsy8mmrolrh0KAKAKAXbcHQRvoyx/mbm/g5oBPyuw/OYLELv+TLfg6f8ACp8LLVrRfeV8VHWoyXcIvZkedwE8W8rISPFVI/MredWtJRtUT7UVdGSvSa7GapymwxAYroYnDqRvyS77dzgfirmj6lpuDyf77HdI07wU10HWNm4oYvCRTDeyAkfWtZl8wR4VTq0+Tm49hdo1NeCl2nOOVew7NlXQ6tC17cbmK/fqvb3mp8JiOSlZ5P8AblfGYflY3jmsjcuQXKwYqHJKQs8Qs99Mw3Z/4EcD3imKw3JyvHJ5fYYTEqpG0s1mO8Tyiwsfv4mEHq5xb+QN6hjRqSyi+BPKvTjnJcRNi/aLgE3Ss56kjf4sAPWpo4Gs+i3mQSx9BdNxJjPaxGP3WHdu12VP05qsQ0ZJ70uBXlpOPViKJfaNjptIYkUfVjZz5k29KmWBoQ35etiF46vPcj6XF+Kx+05f3s7oD1yJD+VCCfKu6+Dp5W9znJ42pndegt/s1WY85iAz8QoZz5tlry9JQjshH4PS0ZUltnL5JocHAB7sjnUdJguo7FF/Wq89JVXupIsQ0ZSW9dksLOFJTDohBUBsuYBmF7F5NxA1OtVp4mrPOTLUMNShlFDeDY2IniWVmAFg2rE9jaDxqAnLs/I3pIb859I3CaKbgAm51O8gcKAZbO2Hh4XJsh0IC9Jz71wSGJsQNNO3uoBjoc0fNllbUAgKLaX0NuNj40Baw+DewCRqgG6wvv8AIUBZ/sd2HTc+Fh8B/GgJsFsxBv8AeGh/xvv130AxjgVdwFAGIhV1ZWAZWBBB3EHQiuxk4u6zOSipKzNJw2IbZUwikJbByn5NzqYzxU9nb1a9dtGcVi4cpDfWa7e8zIzeEnqT3Hk+zufcbwjggEG4O4is01DKgCgCgKO3B/6eU8VUsO9OmPUUBBLGHRl4MpHgwtXYuzTOSV00aF7HZisuJiO/Kht2oxU/qrV0krxjL92mRox2lKJ7yzhjjnCswAfNGRfXJL7rW6g1ZlObhJSXQatSGvFxfSXfZFtE5ZsI+jRtmA7CcrDwYD8dX9IQu41Fkyho+psdN5o2HlPssSIwtv1W3Bh3/wBWJrNNI5VtLZqyOTITFICQ4yhsxHzveFj19e/iav0Mc6cdWSuZ+IwKqS1ou3aVG2ZCuhd2axIWype34qkekpdETxHRkemTJxhYVW6wmQ6WDOxJv9jLUMsfWeVl5E0dH0Vmr+ZPhxKVZo4EjVGIZxEGGg4MwuxuQLX31XlXqSzkyeNClHKKHGG2NjHEZlOTMLEM50Nrjoi9tx0qImMsfyNOZL5pM3vFAoyhTewLsAGJ49QoBlDyWiSVXYKFBJ6UhuQw90pooObUsN9u2gG2EWKN25tBZgCMicRodbfZoCXBYIofk0a7EnpyMdScxIUEi9AXMPgXfModRlNmVABa4vY3vwPrQEuB2OpBDm5U21udOB1Nt1uFAMotnovD+vCgMpsOBZlUXU8BvB0I/rqoCzQBQFLHbRgg6UsiRkj5zAE9wJ1r3CnOe6myOdWEN5pGs7R9o2GTSIPKewZV8218hV6noyrLbKyKNTSlGOyN2KztzamM0gi5lD86387/ABAqbkcHR35az/ez5ZDy2NrbkdVfvb8InwXs+eRs+MnZ26gST3F218q8z0lqrVoxUT1DRms9atJyN32fgkhQRxiyruFyfjWZKTk3J5s1IQUIqMckWa8noKAKAwnjzKyncQR5i1AJ9lSZooyd5Rb99hegNB5KfIbblj+m0yjx+VHoK2MR9eEUvD7GNh/oxco9t/ubfy42fziXA95SviOkvresc2TnezNp/s2OgxJNklAEnj0Hv3EB61aX+fDOHSv1GTW/wYpT6GdpnizqR5VlGsc35VbGikns0MjO4XM6qzBFQ2suXQO1t5Om/qFAXZOT0IkhlSJFALc5n35WSwBvfUG2l+ugLsOQI8aXG8AxLqA3EECwI1HhQEeH2QMgj5t5FGWwkewGW9rKm7f1a0BZiwJKskRiUprkS1ww1110NxxFAX/7NJjz3Z9LhQ1r34aWAoChhiHKqiojmRkLe+NIy6kXCmza7/om3XQDbCMHihmyAHolhv8Ae6LWvwv8KANtYFnZSiEuMpDXWwKNmUMG1C3uSV1NrUBcwuBEcjstgrqtwB84FiW8bjyoCwIrMW6wAfDjQEeMx0cQvJIiDrZgvxr1GEpO0Vc8ynGCvJ2Nd2h7QMFFudpD1RqT+ZrD1q3T0fXl0W8SnU0jQh038BBifaPNJf8AZsNp9JyW8wtgvias/wCnU6e2rO3oVXpGrU2UYCDaHKLFy3EuKyD6EW/X/hfxanLYKlux1n+9v2O8jjau/LVX72fcULzXvWaQni5yg96rr+avE9J1Hsgkj3DRdNbZtv8AePqO/Zrji20GjdUyZXCgItsxCyKb2uTlSTeeJqtXqTnGMm27lqhThCUoxSVjslqqloKAKAKAKAKAKAR7M0Vl+jJKvgJGt+XLQGgbfPMbcik4O0B8GtET6NWxQ+vCOPZf7mNX+jGKXbb7HTNuR3gfQkgXAUXNx1Csc2TjO24CyzLkZchEyZrXKt0XFgT9U/dq9gKupVt2/qKOkKWvS1lmv1nUfZ9tf9pwUZJu8fyb96bj4rlPeTUWLpcnVa6HtJMJV5Skn0rYXNuxKoDktqQuVL3ZmICgWtqe8CqxaE7SxhbiIhxLzTGQZshK5gegWL36IAB3nhQDPZcivGkxVQwJSQC+nStqG1BBymx3ZjQFfHhRiVAaTMGVyVDnKoFhEqoLdI3JJ4HuoCTZWynSVDqEiWRATkGZWYFfdJLdZJt3bzQDmPDAIUPunMNCQbNwuNRvOooCJNlx2YMOczWuZOkTl0G/q18zQEeN2zhoBaSaJLC2UsoOnAKNfSpIUak92LZFOtThvNGvY72k4NPc5yU/VWw83t6Xq3DR1aWdkVJ6SoxyuxFiPaTiJLjD4YDtbNJ+kKBVj/T6UNtSfwV3pGrU/ih8iTH8ocdJ+9xQiBNrKwXw+SBbzop4Klkr+vuHTxtXN29PYUNFHmJdpJG330W/icxPpXmelHlCNv3uPUdFxe2pJvw/JLBBKy3jhCb+kyX7ulIbeItVSpjK885cNhcp4KhDKPHaW32bK+UvJe2+xZ7X00t0R51VLRcg5MLrmzG5+cwUeS3PrQDbBbIjjHuIerok2/ETQFHCvzO1o2towiPiW/Z/0uasvbh13P3KsdldrtXsddqsWgoAoAoAoAoAoBLALTTj/eKw7miT+YNQHP8A2txlJsNMN+Rlv2xsGH661tHO8ZR/dqMfSStOM1+2OrYeUOqsNzAEdxF6ymrOxrp3VzlXLfZxhxCS3ZkWQIy2FhDKCp3b9+80i3F3QklJWZj7MMacNjZcK50kuB9uO5B8VzelauNiqlFVV+3/ACZGCk6VZ0n+2OqY5HaNhGwVyLKxFwD12rJNgW4XYdo1R3vlYOpQFCHF7tcklibm5NAXAIcOhDMqqSSxdhqTvJLHUmuqLlkjy5KObE+O5dYGLTnw56owz+qjL61Zhgq0urx2FeeNox63A1/G+1WMfuYHb7bBPRc1WYaMl1pJFWelI9WLYqxPLjaMo+TjWJfpZP5pTl9Kk5rhae/K/n9iPnOLqbkbeX3EeMxmJlvz+MNuKh2Yfhj6HrTnWFp7kb+XyOa4qpvyt5/CFkSQ26Cyyt1aIPIZvjUc9Jze6kiWGi6a3m36DKHDtbowpGfrAFu/5Qn0qrPF1pZyflsLUMHQhlFee0sjZEs6jO7kdQ1Fxw6RA39VViylbIuJydjSxkIHa7E/DLr40AwGzUjKsNNbGwC6N2jXfbjQDGDAgnopmPXYsfM3NAMF2HK4IK2BFukQN/ZvoC5guTrFRzji+45RxGh1P+FAM4NhxLvBb7R/gNKA1Pl/hxFNhpI1A6Ey6C3SCh03fWFXaH1YepHss/UpV7xxFOXbdG+RuGAI3EAjxqkXTKgCgCgCgCgCgE84tiW+tEh8Udwf1LQGpe1nD5sLE/0JbeDo38QK0NHStUa7UZ2ko3pp9jNr5F4nnMDhm/3Sqe9BkPwqriY6tWS7y1hpa1KL7hVy4wbupNkCEFSxYk7swNrWFtePCoSc5jicWY3w2MTVhlud13itv+0mX1rWwTVSlKm/25j46Lp1o1V+2Nlm9oePl/cYdVHXkd7feNl8xXOZ0Ib8vVI9PGV57kRNjtt4+TSbGCO/ASKp/DACfOu8pg6e6r+vuc5LGVN529PYTzJFm6cskrae6u+/EO51HhXl6SS2Qielo1vbOX75lqGGPNZIcxte7MznyTKPSoJ4+tLJ28ixDR9COav5lqLDYjN0WSJdOiqqp7fc6XnVaVWct5tlmNKEd1JFyLk+zMWYuSbXvpu7WN+PVUZIXMPsNFexA1Fxe7btD1Dq4UBZtGhy5XIuFuLBcxGYLlW19Oy1AWtjFpTlSLeoYZNRroQTYAMNNO2gG+H5OynnFayg6izdKzDW1uN78eNAe4LkmN7EsAxOUjmxZ1ystje1rDXjc0A+wexIkjVMgJCgXPS1A39KgGarYUB7egKGP21h4P3s0aHqLDN+HealhRqT3YtkU69OG9JI1vH+0jCJ+7Ekp+quUeb2PpVuGja0s7Ipz0nRjldmq7W5WyY94VWCyxyq/RzO1hoRoBpYnhwq7TwUaEZOUs012FGpjZ15RUY5O/adK5NSXwsNzcqgQn60fQPqprCN8Z0AUAUAUAUAUAq2mLTwt1rKnicjj9DUAl5f4fPs+f6oV/wupPperWDlatEq42OtRkR+yfE58AF/2cjr5kP/ADV7x8bVr9qRHo+V6Nuxmybb2es8LI4uN4FzYldQDbeOw6VSLxxmXAYmEGNLgZiwIFxa5A6Q9027a6m1kcaTIxs6Urd3zkHMSWL2113XAAHWa4dL45Mhuk4vbi2VQB+b+FAXINnQhQVIcXt8kufXq1zAeQoC1HHGyxyBTlzWs/Ubre27fY0AyxOBlygoGReOVQCSdFC5hbfQEZ5PzvlZnW4RD0cz9NWN1UocoJ4k0BtH+jiAoxLMQdRcAWYWO7Xq48KAt/2MgdWWy5Rp0QSCd5u19baUBdiwyqSRe/aSbAm9hfcL0BLbjQCzH8osLDcSTxqR83MC34VufSpoUKs92LIZ4ilDekjW8f7TcMukSSSHrsEXzbX0q3DRlV7zS9SnU0pSjupv0EE3tExk5y4eFV7FVpXH8Py1aWjqMFepL4Kr0lWnspx+RZjZ8dL/AO4xPNj6Lyhf/qj1/LXeWwdLdV/BXOchjau87eLsLhgsOvvSSSHqjUIPxPc/lqOelH1I8SWGiV15cDOPExg5YoEzHdmDTOfunonwSqc8dXl1reGz8+pchgKEOrfx2/j0HeD2DtDE2UrJHGSLl7RhQTqRFobgX0y1Vcm8y2klkdWwOESGNI4xZEUKo7ALV5Ok9AFAFAFAFAFAK9ui3Mt9GZfzhovi4oCLa2G53DzR/TikXxKED1tXulLVmn3ojqx1oSXczTPYtirpiI+oxuPvBlP6VrR0nHbGXiZ2jJbJROkTpcbyO1dDWWapzjaChJmAgY3RpUuc7ZQL6g3K9VAWNlYKeWyutlkS63UIPrW6RJGo3gUA1w3JovDaVgbCxVRe5Q7rm3EUBY2ZycULIXRs8gJJZhYG2UAKnADr1oBxhtmIkQjVVFlC3AHAWvQFuSIMLMA3eL69dAeiwHAAUAo2hyqwcN8+IjuOCnOfJLmp4YarPdiyCeKpQzkjWtoe1GBbiKKSQ9bEIvnqfSrcNGVHvNL1KdTSdNbqb9BDL7QcdiCVw8ar2Ro0jeZuPSrK0fQp7Zu/nYqvSFepsgvS4txsOOm/9ziMgO9ZZrf/AFJc/lrqxGEpbq4Ic2xdbefFlNdm4ZPekklPVGgjX8b3P5KinpR9WPEmhopdeXD8/YzGMiQgRwRgndnvKx7g3RPgtU542tLrW8NhchgaEOrfx2jWDZm0MSABHKE6mtCn4Dl07lNVnJvMtJJbENsB7NpTYzTIg4rGpc/ibKB5GuHTY8ByAwcfvK8p65HNvwrZT4iuA2HB4KOIZYo0jXqRQo9BQFigCgCgCgCgCgCgCgFvKMf+nkb6GWT/AJTLJ/LQEse+gOZ+zb5DaeIg3C0qgdscgt6XrXxv10Iz8PVGPgvoxEo+J1msg2CjDgGDs5kvmOoyjdwW5voOy1ATYfBohuotpYak2HULnQd1ASHKgJNgN5J0HfRK+Rxuwl2hyywUPvYhCepLyH8l7eNWIYWtPKPwV6mLowzl8ms4/wBqsQ0hgd+1yEHfYZj8Ktw0ZN7zt6lSelILdVxDLy92hiSVgUL2RRl28zm+AqysDQp7Zviys8diKjtBcEUMZszGza4qbKOqeb/trmYfhpzrDUt30Xyc5riqu96sjj2Nhk9+WSU9UaCNfxyXP5agnpR9WPH8FiGi115cPySmeCL3IIl7ZSZT5Ocn5aqTxtafWt4bC5DBUIdW/jtL8UOOxAsiTFOq3NR+AOVLd1V277WWUktiGWC9n87fvZYoh1Lmkb+UA+Jrlzo/wXIHCJ+8Mkp+s+UeUeX1vXAbDgMBBALQxRx9eRAt+8jfQFznKAM9Ae56AM1Ae3oD29AFAFAFAFAFAFAQY+DnIpE+kjL+IEUAv2XNnijf6SIfNQaA53LIMNt/MSFVnuSTYWli3kn6xrXX+TB2X7ZmO/8AHjP3pRu20OXWBi3zhz1Rgv6qMvmaowwdaWUeOwvTxlGPW4bTWtoe1dBpBh2PbIwX8q3v51aho19aXAqz0nHqx4iGXlztLFHLDcfVgizHzIYjwtVhYPD09svVlZ4zEVNkfRFKfYWNmN8TKE//ACJrnwQFnHlXed4ansj6ILCYmptl6sli5P4ZPfmklPVGgjX8Ulz+Wq89Jvqx4liGi49aXAsg4eIXTDxD60pMp8nOT8tVJ4ytLrW8NhbhgqEerfxJxjMRMMqc668AgyR/yx1XbbzLKSWxFjDcmZ294xxDtJdvJbD81cOjbC8koB+8eSTsvza/k6X5qAeYDCQQ/uoY0PWFGY97HU+JoC9+10B6MRQGQloDNZKAkDUBmDQEgoDJRQGYoD0CgPaAKAKAKAKAKAKAR7E0iC/QaRPCORkHoBQGle0Lk4+IxSyK8SLzShi72NwW+aoLHTLwrRwmLhSp6ss7mZi8HOrUvHsEkXJfDJ+8nkkPVEgQfikufy16npJ9WPE8w0YutLgXI4sPFrHhox9aUmU9/TOQfhqrPF1p5y4bC3DB0YdXieTbdZxlEjMPoxiy+SAKKrN3zLKSWRVUu25Qo+sbnyW/xodJosKp992PYtkH8W9aAY4RYkN0jW/0iMzfia5rtgMVxrGljlyeOdjXDpZjJoCwimgLCIaAnSKgJ0ioCZYqAlWKgJFjoDMLQGVqA9oAoAoAoAoAoAoDB5AKAVbQ20sYNAapHyujjSb/AGhmYqtibBlRsxA4Zi3iDQGs4nbDMSQjMTqS5tft0ua7YFVppW45fsi3qb/wpYHi4O5uRmPW12+O6gLseFY8DQFqLZznhQF6HZDdVAX4NkGlwXodl24VwF2LZ3ZQFmPA0BYTB0BOuFoCVcPQEgiFAZBaA9tQHtAFAFAFAFAFAFAFAFAFAQTQ3oBZitjh99ALpOSyHhQGA5Kp1UBIvJlBwFATpyfUcBQFhNjKOAoCZNljqoCZdnigJVwgoCQYcUBkIhQGYUUB7agCgCgCgCgCgCgCgCgCgCgCgCgCgCgCgCgCgPDQAaAKABQBQHtAFAFAFAFAFAFAFAFAFAFAFAFAFAFAFAFAFAFAFAFA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5" name="AutoShape 10" descr="data:image/jpeg;base64,/9j/4AAQSkZJRgABAQAAAQABAAD/2wCEAAkGBxQSEhUUExQWFhUXFxcaGRgXFhgYGhwZFxcYFh0YHhgYHCggGRwlHRwVIjEhJSorLi4uGCAzODMsNygtLisBCgoKDg0OGxAQGy0kICQsLC4sLywsLywsLCwsLCwsLSwsLCwsMiwsLCwsLCwsLCwsLCwsLCwsLCwsLCwsLCwsLP/AABEIAOEA4QMBEQACEQEDEQH/xAAbAAACAgMBAAAAAAAAAAAAAAAABQMEAgYHAf/EAEwQAAIBAgMDCQMJBQQJBAMAAAECAwARBBIhBTFBBhMiUWFxgZGhBzKxI0JSYnKCkqKyFDPBwvAVg9HSFkNTY3OTs8PhJDREo3SE4v/EABoBAQADAQEBAAAAAAAAAAAAAAADBAUBAgb/xAA3EQACAQICBQsEAgEFAQAAAAAAAQIDEQQxBRIhMpETFEFCUWFxgaGxwSLR4fAzUiMVJFNi8ZL/2gAMAwEAAhEDEQA/AO40AUAUAUAUAUAUAUBg8qjeQO8gUBWk2rAvvTRDvdf8aArPyjwo/wBfGe45v03oCJuVOG4Ox+zFKfgtARScrIhujmP93b9ZFdszl0VJeW8Y/wBU4+08C/8AcNe1RqPKL4Hh1qazkuJTl9oCjckXjiP8kbVKsHXfUZE8ZQWc1xKkntF6hEPGV/5FqVaOxD6vqiJ6Rw663oynL7RpOBTwgPxaf+FSx0VWebX75ET0tRWSf75lV/aBOxspYnqVYx8VepFomXWmuH3sRPS8erB8TIcpNoP7sU7fdNvNI1+Nd/0/Dx3qnscekMQ92k/X7GEmO2kd4KfblKfrkFeo4XBf2b4/CPLxWN/qlw+WV+cxbGzYqFSTaxmRjc/ZzGpuQwsVdU5PyfyQ8viZOzqRXmvg3b2d4lmw7q5u6Surd+lZmPpxhV+hWTSaNTAVJTpfW7tNpm1VSLoUAUAUAUAUAUAn29ygTCgl1YgAE24XNq906bqSUY5nipUVOLlLI1mT2o4fhFIfAf41cWjq3dxKT0lRXbw/JXk9qacIW8QP89eloyp2r1PL0pS7H6FaT2onhGR4D/Ma9LRc/wCyPL0pT6IsqS+0yU7gR4x/xQ17Win/AG9PyeXpVdEPX8Fc8v8AEPuDnucfyoK69FxWc/Q8LSknlD1Mf9I8a/uxTnubEH0UinMKCzn7Hef13lT9zEzbQf8A+I5+1HMf1tTmuEWc/VHOd4x5Q9GRthsbxgiT7QhX9bV6VHBrpvx+A6+N7EuBHlxQ96fDR/3uFHohJqRUcKsoN+Uvki5bF9M0vNfBhIZPnbQiH2ZJT/0ozUkYUuik+C+WRznW61ZcX8IjYRn3toM32Y5m/XlqRXW7SXp+Tw7NfVVfqQZMIN8uIfuhjX4ympL1uiMV5v4RDahfbKT8l9w5zBjdHiG75Y19BGfjS1d5tLyb+RfDrJN+aXwZDG4cbsID9uaQ/py11U6v9+CX5OOrS/p6syXaqj3cNhx3q7/rc13kG85y4peyOLEJZQjwb92ertuUHoiFPsYeEHzyX9ac3g87vxk/uFiZp3Vl4RX2Mm27iT/r5QOpXKDyW1Fh6K6q4X9w8VWfWft7FeXESP77u32mY/E1JGEY5JETnKWbfEwWPsrtzzYlC9VcO5ZHRuQs1sTjE4MySj+8Gb+IrCx6+inLua4H0OBa16kV2p8UbrWaaQUAUAUAUAUAUBpvKqHnoZPrFgO7KUX1CmpKMtWpGXYyKtDXpyj3HNtgSIMPiXMMUkkfNMOcUt0GYxtoCOJj9a3qybqRV2k75PuuYFBpU5uybVs+BH/pAeGHwg//AF0P6r165uumUuJ55z/1jwMRyjmHuiBfs4XDj/t13m8Hnf8A+n9zixM09luC+xl/pTi+Etvsxxr+lBTmtLs9X9zvO6vb6IjflLiz/wDJm8JGHwNFh6S6qPLxNZ9ZleTa+Ib3p5j3yuf417VKmsorgeHWqPOT4lV5mbexPeSfjXtRSyPDk3mzC1ejzcyArtjlyRYz1V2xy5IuHbqNdPJKuDbq9aCxKuCPWKayGqyVcD2+lNcahIuBHWa86561CVcGvbXNdndVGa4Rer1rmszuqiRcOvV8a5rM7qozEC9Vc1metVGYgXqrmszuqjZOSkuTHR9UuFA8YyY/glZ2Mjeg32T91f5NPAytWSXTD22fB0Wsc2QoAoAoAoAoAoDVsetsO31B/wBNv/5oDmeyIMuNnw43TJPEPvKZI/VY63pT1qEanZZ/DMCMNWvKn23XyjXKvGeFLAzEZ6qWZy6Mxhz2V3VOaxIuE7a7qnNYkXCr212w1iVYF6hXbHLkqoOqhwlArh0yAodMwK4dMgK4DNRXGdRbh2fK3uxSN3Ix+AqN1YLOS4olVKbyi+DJzsiYe8mT7bon62FeOcU3k7+Cb9j3zar0q3i0vdmH7Mo96fDj++Vv+nmpyt8oy4fc7yPbKPH7HiNh72/aAx6o4pXPqqijdXPU4tI4oU721+Cb+xchwgb3YMbJ2iAIPxMx+FRSqtZygvO/sTKinlGb8re5eg2LOfdwLd82JQflRQR51FLE01nU4RfyyaOFn/xvzkvgJ8JPhsRhJZlhRBIYwIi5tzmvSLk9u6vPKU61KpGF27X226PA9KFSjVpymkldrZfp8TpNYxtBQBQBQBQBQBQCKSK5lQ8WcfjGb+agOQ7RmMOIgn4oVv8AagfIfNVXzrbwv10XB/t1/wCmHi/orKa/bMj29ghFiZkA6Iclfst0l/KRV/Dy16UZd3/pnYmOpVlHvKYWpiAyrqBkK6zly3h8BK/uRSN9lGPwFRSq045yS80SxpVHlF8GXl5O4njC6j69k/WRUTxVFdZe/sSLCV31X57Pc9/scr782HT7U8ZPkhJrnOo9Ck/J/NjvNZ9LivFr4uYmDDr7+Mi+4kr/AMgHrTlpvKD82l8neQis5ryTfwSwQwN7hxU3/CwwA8zIfhXmVWos1FeMvsvk9xw8Hk5Pwj92y/Bslz7mAxTdssqRenN/xqGWJtnUivBN/JNHCdlOT8Wl8DCHk5ij7uCw6f8AFmkf9L29KiljKfTUb8El8E0cFPoppeLb+S9DyTxh3tg4vsQBz5yL/GoXjKX/AGfjK3sTRwVX/qvBX9y6vJWZQTLtCRRx5tEhA8QaieMp9FNebuTLBz6aj8lYhl5OYL/XYqeW9/fnLXtv90V55/NbsYrwR65jB70pPxZY2Xyc2YzFY4gxAuc3OHq+kbcR/QrzLHYh9Y9RwNBdUZT7LhhtzWDjY6+6iC1io3kdt/A1DLEVZZyfEljh6UcorgXNnzyMbGARJbfmB100ygd+vZUTdyVKxnjY5mYc26qttbrc37OHV5UOlc7OmJ6WJbfuVVXS43eWtAUuWuBL4FwCS0QVwTvvHqT32zVbwM1Gur5PY/Mp46DlQbWa28BtsfGCaCOQfORT6a1XqQcJuL6CzTmpxUl0lyvB7CgCgCgCgCgFE4tM/aEbzBX+WgOT8tMNaXEr9CRJR9iZQjfnVfOtbAyy7015rb7GTj43T7mnx2e5b2bh5cXEki7P54hFj53nygbmwEBK3GtgBv4VPKoqLceUttva18yvGk60VLk79F79gyh5NYs+7s7Cp/xJXf8A7pqN4uHTUk/BJfBIsHPopxXi2/ktx8lcedybPj7oQxH4o2+NRvF0u2b8/wAkiwdXojBeX4L8XJTHcceE/wCFAq/py1E8VQ/47+Lf5Jlha397eCR7NyLsM2I2jiSvEmXKPzEivPPkt2nFeR3mLe9OTK45JbLQ9N3kOm+RiTfj0AL0ekK3RZeR1aOo9N35jbZHJ/Zz35rDo2W1yysw1JG9733H+jUMsXXecmSrB0F1UNZMHHBbmsNHbjkVVI43sq68f6NRSqTlvNvzJY0oRySXkR/tmKPuwAfaYaakdY0903F+NeCQYYQyZflcob6t7Ad530AvGzJz72Kb7qBbd2tureDxoD0bCBtnmla1tC2htbeDfqGm6gLhKJzcNiQylRfX3V3EnUki/kaAxOHgRlXLErPcKLKC2UXIA42GtAXFUDQC3dQFCLHZcO0j3JjEmawFzzZYGw3XNvWgPdkbTXEKWAAINiuYMRcAi9t1waAzj6M7D6aKw70OVvQpQCfYG3ZJJTHKLMec6IAuhjfKQwzXCkFSpI136XAoDYpEDAgi4III7DpXU7O6ONXVmavyDkMaTYVj0sPKyi+8oxJU+NXMcryVVZSV/PpKeBdouk84u3l0G1VSLoUAUAUAUAUAq2gLTL9ZD+Rh/mNAc65fRBcbCTunieE95IynwcqfCr+Fb5NtdDuZ+KS5RL+ysX/Y7tG3P4ZtCDzijyR/IhPOpNIw3ZrwItGztrU2dLrMNUTtsZ20bEy213aEjqO8Hy4mgLOB2UsbZ8zsxBF2a+/L/lH9E0BLNzc2eF1DWyllYXBB1B136j0oDJMFEu6NB90d3VQFgCgKmzcQXU5rZld1NvqsQD4rlPjQFKTbTLMkbQkK8hjVi3SJVC5fm7fu9CM1/CgGG0MPzkTp9JWHmLUBVfEl8LzgcpeMMWC5iLAFrCx13jce40BX5K45pYmDsHZJGXOpDKwNnXK4AD2VlUmw1U6UBb2wLKj/AOzkRvAnI35WagFW3cBmmSYYmOMoUyhwLqATnsxbTMrEbtbL1UA2/taLgxb7CO/6QaApYfFnNMiwysGIa2iWDrlPvMCNVbdQHuBwkkRZlQAsFDNLMztZAQo0XcLnjxN6AyxqTApIXQWYDoodA9lvdm1F8p3cKAxhlR5ZIv2l2eMAuBlQAG/FVGotrrpcddAZ8m8fHMjGMOLNYiRmZrEBlfpE9FkKsO/soBRtc/su0IcRujxA5qTqDj3WPeNPumr9P/LhpQ6Y7V4dJQqf4cTGfRLY/HoNuqgXwoAoAoAoAoBbtcWMR+sV8CjH4qKA0D2sxEQwyjeko17wT8VFX8Dtco93z+ShjtijLsf77CTD40YPaUWIBtFLlY9WSUAN5E5vKrUY8thnB5r4/bFSclRxKmsn8naxWMbR7QBQC7F9CeOTg94m7z0kPmGH36Ap8rtltNCWQvzkQ5yNFNgZEIdbge8dLC+nS69aAcpKMoY9G4Bs2lrjcaAUR7ThjnlHOKVcK/RObpAZGFlvrYIfOgK2KgSWfn1/ay2QIAi5Fy3zaGRQRc2vY62HVQDX9pnPuwhftyAeiBvjQFLZ0c4zx540yOTYIWNpOmLEsBa5Ybvm0BkzpmkV8W94lVpBdIwqtexJVRbcePxoDzA4bD4qESJmZXDAF2ckEEqdGJsQQaAjefmcKJIsOHkAsVUKvSS+ck9Qyt2k2HGgPZ9qy85CU5topmQIoDF2QrmeTNeyhRY2sb9dyKAZYgZZo24MGQ/rX4MPvUAnm2a4lnVg86SoJRnIyiWJtEvbKAQYrAix5s3vrQE2wMIy4d4pVKxhmEZfKHKMAxJCEqtmLgWsLKNBQGDCGQxu7qHVZEkVbHOrjKykLrYsFYHs7aAkwGCghkMkEMmYoEPRYAgG41lI7r33AdQoCzyh2WMVh3iOhIupPzXGqnTt3+NTYeryVRT4+BBiKPK03Dh4lXkdtczwZZNJojkkU78y6X8f8a94qjydTZk9q8GeMJW5WntzWx+KH1Vi0FAFAFAFAUNsj5MH6LofzgH0JoDU/aLhs+Al61yt5ML+l6t4J2rLvuVMar0X3WOcyHnsJF9JENv7o5XH/LMTfcNaNJ6lV+Pvl634mdVWvSXbb2z9LcDrfs82x+04NCTd4/k371AsfFcp771mYulydV9j2o0sHV5Skn0rYbDic+X5PLm+sSB6CqxaKTDEWu0kKAbzkY28S4FAQzYCSZNcTcGxBREAuDdTfU6EDceFAGBwQlQM8kxO5gZCtmBswsltxBoBYMbhVkIbDjIs3MGRyr2kIBF1YlgpuLN8BrQDraMQjCyKAOba5sLdA9Ft3Z0vuigIOUr4hYxJAVAj+UcWuzhLHmxwGYZtewddAI8XjWSYzK7tzkkDw2LFJIZAkbxBfdDL0nGl9QeugNmxAyTI/Bxzbd4uyH9Y+8KAil2YBOsyhFUrIsosBmzFWVjpqQy8eDGgINnvFA0w55WEkpkVF1KlwMw6JN7tmbd86gM8NjMruqxyMGOdRly77BvfI0vY/eoCs+xFdUX9mjyxgqnOSE2ViCVsoNxoNL8BQF3E4WZk99AVsVCpbVdQLsx4gcKAinKBEdnnkzkBQpIJLAm1kygaA76AXrtTC3zCHMiqjNIwuVV2ZM2V+kQrKQx4UA7CiOTSwWTTTcHA08xp90ddAKIcTNzzwPK56CguIdBI5v8AJ5VsEC8XJsSNTY0A02NFKimOUlsjEJITcum8FuOYbj12vxoDX+UkDYPEDHRAlGsuIUfR3CS3Zp6dZq/Qar0+QlmtsfsZ9dOhU5eOT2S+5teExKyIroQVYAgjqNUZRcXZ5l+MlJXWRLXDoUAUAUBU2sl4ZBxyMR3gXHrQCXbcHO4WVR86NreKm1S0ZatSL70RVo61OS7mcf2LIRh5GGphmR7dauDGwPYbLWxKK5XVeUk1w2mPCT5HWWcWn5PYzY+QO0hhMdzV/kcQFCk9usZ79Sh7T2VFiqbq0dbrRz+fuSYWapVtXqyy+PsdirHNkpbawIngeMi9xcC9ukpDLr9oCgEfJGOaN3RkcI6845ZAmWc5VZFC9FlIF7qOGpJNAOcwimNyAkuuugDqLHzWx+6eugFG3tn4bEMSZUBK5WypG7kXvowUsp4Xv4UA5baCsCBHI4P+7IH57CgK2z8RKF5sRappd3A6Pzb5Q1+ja/aDQFgRzAWzRRqBuVS1gO0kADwoCmFTEB1TFc4wANkZLKfmkhBfeOvhQEsOGiMXOGIuwBJU3kbMNCoznfe4oBZNyhkVIzFhxmYSAxg3bnYj0oQFGm5una2g01FAN5MQskceIjOYDpXHFDow8BrbrWgKu1MHKZVZZJDFKrROqEDm1dNJVt84MPe6m7KAi5N4KeKSQOLRZVsLADOpILKodrBlyk3trw30BflKqJImfIGBysCAQHvexPEG9u8UBRh2ZBkVMssoVci9ErZLAFLqFGQ2F13G2tAMps7rlEWUcCzAWtuIy5txsfCgIWxbqjM7KuTRgqFm6gRruPd8KAp4raNv9qxDZWDNzeViAVX5NSSWuLWuOsigGuFxCTxnThldGGoJGqMD2HxrqbTujjSaszU0L7KlsbtgpG0O8xMeB7O2tCSWLjrL+RZr+3f4mdFvCS1X/G8n/Xx7jdIZQ6hlIIIuCNxFZ2WZpJ3M6AKAKA8Zbix40Ai2frEgP0QD3gWPqDQHI9gYcDE4rDnc6Ovir5b+G/wrZxc7KFRdzMbCRu50n3opRwtJAw3SYc5h15CekPut0vvNVmTUaifRLZ59HFbCrCLlTa6Y7fLp4Padp5FbcGMwqSE9MdCQfXXefEWPjWJiaPJVGujoNvDVuVpqXT0jfEwF7Wdk+zl18wfSoCwLzFBndGld3RQzIZXJCm9jlU9h4UBUwP7NiUbmFUMArKzBbn5ym1y1t17gb6AYzTyGC+HROcOgDnKqnUHNYXNiLWG/s30AixW3J5BDJH8nG6srk2AjnQ2KSEo9l0Zdw147qAcYTGZ1ixGRkDgK6tvAJ0PaA3Hqa9AY7T2UxlTERE86rAEMxymI6Oltw+le2rKKAs4fBFMRLLcZHSJQLagxl/C1mHrQGC4pI5WGZcr9IWN7NuYWHXofxUBHLBA+b5EvmfOegffyhMwLWAOUAXFATQsUVY0iSNQLKpZVFuoKgNAYYVJAebLhcouLLc5T1Fjw3burroBditpqocuk7ELKVzMFD8ybNZUNwONyuo3UBa2dMki3jVFkWzWW9mU3sQWVSysL62t32oC7jBziBld1AuzBPeYAHodYN7buq1AJsLhmljikKMZ0eNmLqUJF7EDMALhd5AAJXtoB3iyoIYMquOs2uPon+tKAoYbDRHMQssmZmZkb3czakEGytwte9rC1AXoImUWREjG//wA2UAX8aAnmw6uhSQBlYWYEaHwNdjJxd1meZRUlZ5GoSYHEbNYthw0+FvdoSbunav0h/XWav69PFb/0z7eh+P3KGpVwr+j6odnSvA2HYm3YcUuaJwTxU6MO8VUrUJ0XaaLdGvCsrwYzqImCgCgEmEFi69Ukn5mLj0YUByzaMfNbYYbg7sD/AHseb4mtaa18Gn2L22GRD6MY1+7TFCIdoC9gs2h6vlOib9gkB8BXqP8AmwnevdHmSVHF9z+RhyYxv9m48xtpBN0dfmm5CknrVrqew3rxP/c0NZby/Weof7avqvdkdgrKNcV4rZSc7HMhWJkZixCgB1cdNW3XuQrX61FAU4cFAkqSCYtzefm0UIQofevyaZiOoE+dhQFtMVlkOVHKyHS4y9O2vvkbwPMdtAZzYwx2zczFmOmeQAk91hc+NAQtjBI5hadMxupVYzqcuYqGYkFguthqBrQE+Fw5a6vJIWU2PSy3HA9EA6j1vQCf9vCFxPh1VhBJMBzhlIWM2s9xoTwsTezdVAWthY9cVDa8YmjIzCMgqGG5lsdUP+I4GgGOIgXERgNm0YFlBtqp1U9Yv56UBq+CwMhCzKkwnCZTeOO4ILlBfEDMwAIQlSCbA9tAbTJmyIzZVkUAkX0uR0lv1HUeRoClNFHJKJhLIGyZcqANpfMQegSLm17EXsKAmwmEWNs0ULA2ygs5AC3vlVSTlF+AAoCSSKRbsCAD7wUXP2hfed3DW1ATphlYXLM4PWxt5LYUBLHAq+6oHcAKAwmhN8y6N6EdR/x4UBJE9xuIPEH+taAzoCpj9pQwi8siIPrMBfuG8+Fe4Up1HaKuR1KsKavJpHN+VO3MC758OJRiOEsXyYJ+tfVvK/bW1hcNiFHVq21ex7f/ADiYmJxOHlLWpX1u1bP3gP8AkdtvHSgCaAsn+0NkPiD73pVHGUcPB/4pbezP1L+DrYif8sdnbl6G537KoGge0AnItNKOso3mgX+Q0BzT2iR83tCGTcCImv8AZcg+lq1sJ9eGlHx9jHxf04qMvAg5b4MgZuKN6Pp6Ov56j0bUtJwfSS6Tp3iproGXKPB/teFinUXaRAwtwlAsyfeykd6L114pT5tXcXle32ZJVhznDqSzz+6Nq9m/KL9qw2RzeaGytfeV+a/kLHtHbXjGUOTndZM94KvykLPNG0y4dGILKpI3EgH41TLgg2li545RGJIk50yhLJ+7jWPSYljYkOVBU6HMLUBhsjHiSWfDtPnyuFjzZecDKoZm6IHRDWsT1NwtQFrbOEaaBykaHEZGi6XAOVz2vpuAYX6hQFTFbHleNBeOAxrlRi7uyEAKJc4ygva4KkG/XYkEBvNi0BDKwYjRsut18Oo6+fXQFeTBRPLzwjlLkKLh3jUhblbrnAI1O8caAuBGBLBI0JABYm5styAbDcLnjxNARyxupz57BrZsigW6m6V+y56u6gLP7IDvZ272I9FsKA9TCINyLfrtc+ZoDGUZDmHun3h1fWH8f/FAWAaA9oCJIsp03HeO3rFASmgE20eVOEgvnnS4+apzt5Le3jVinha1Tdi/YrVMXRp70jV9o+05BpBCzHrc5R+Fbk+Yq9T0VLOpK3gUamlY5U43Fox+1sb7gaND9Ec0PxHp+tS6uBoZ/U+P4ItbHYjL6Vw/Je2f7NyxzYmYkneF1J72bfUVTSrtalG3j9iWnopPbVk2bbsvkzhsP+7iW/0m6R8zWfVxFWrvyuaNLD0qW5Gw4tUJMFAFAKcYLYj7UX6GP+cUBoPtcw11gf7aHxAI+BrV0ZLeiZWlI7sifbsImijfhPEh/wCcgIPhKFqjCTo1r9jL04qtRt2oi9nTifCz4V7gxtmXrAffbtV1v3mrWkYfUprpXsU9G1HquD6GJ5cRJs/GLiVGmYpMo3G+pt2OBnHaOyvdCSxFJ0pZrL99zziIvD1lVjk8zsmDxSyosiHMjgMpHEHWsyUXF2ZpxkpK6K+0MIjlS0CSkXsWCHLe3FtR4dVcPRhLiiqszSQxovvG+bLwsSSAOqgIlVWAlWUyIdGKsANNL9C247//ABQEe1ZBhxmXDhwFLMzNa1iAFFwxZ2voNBpvoCodvuWcxqhjSNJAmud0I6ZVg2UMhuClt43i9AOcJKBlsbo4uh7CL5f4j/xQCj+zGWQoquYnARwW0K2JMmfPmL30OlyD40A22ZhGiUxmxQH5PrCH5h+zqB2WoCfDxlejvX5vZ9Xw4UBNQBQCzG7bw2H0kmjS3zcwv+Ea+lSwoVJ7sWyKdenDekjXNoe0rCppGskp6wMi+ba+lXKejKst6y9SlU0pRju3foIMR7QMZNf9nhVB1gGQj7xso8RVlYDD0v5ZfBWePxFXZTj8iLG4jEz/APuMSSOKhi/5I+gPG1d53haP8cb+C+Wc5ni638krefwiqIYY9SGbtkYRr+Fbn81V6mlKst1JepYp6KpR3m36DQbOxEqEYdDHxBQZL/fOpB76qxxEpTTqO67y1LDRjBqkrPuOkcidtHFYZS9udToSDjmXS9uF9/nXivRdKer0dHgSUKyqw1unp8TYKhJgoAoAoAoBXtYWkhbrLp+Jc/8A26A1T2m4fNgs30JEbzun8wq9o6Vq1u1FDSMb0b9jRX2ZHz+yoDxUPF3ZWYKfCy+dRYyOrWkS4KWtRixDyax37PtON9yYkWPfJoR4Sirn82E74/H4Kf8ADi+6Xz+TbeWuxgQzWutrOBvKXvcfWQ6is2nUdOSkjTqU1Ui4yE/s424cNKcDOeixvC3C7a2HY28dtxvNaGLpxqwVaHn+9xn4ScqU3Rn5HUKzDTNPk2Gqz82uHkEKxIitGUBLFxJzjMzAkxlRbQm5bxAZ7C2bLHLK8h0kC5hmDXkFwWAVFABXKN1zbWgGTYO65CWsCCpVipFtwuDw8iKAjTY8IXKUDDMzEv0iWf3jc9dAXDELAWFhaw3Wtut1UBhiMUkYu7qg62YL8a6ouWSPLklmxFjeXGBi3zqx6owX9VFvWrMMHXl1eOwrzxtGPW4bRBjfapEP3UEjdrlUHfpmNWYaLm96S9ypPSkFuxbE03L7Hz/uY1QdaIXI+81x6VPzHD09+XF2IOfYir/HH0uKcZLjJv3+JsD81pdP+XHcelOcYSluK/l8sc2xlXedvP7FTD4CD6byW+iAi+ZuT5Cop6Ul1I28SaGio9eV/AtwRdG8MC6byVL2tvJLXAtruAqnUxlaecuGwuU8HQhlHjtLkGzsTK6rL0Actg5uRmBNwo1sCCN2nwrN3LVrD7D8k0RgZHZg2ht0Rfh1nXd5UBPhtiRxiULEkYYZVZiDoNL31a7Xa57qAfJMDuv32NvOgEG0UkwOIGMjUmFyFxCjdqbCTz9e+r9G2Ip8k95bv2KFZ83qcqt1733N8w06yKroQVYXBHEGqLTTsy8mmrolrh0KAKAKAXbcHQRvoyx/mbm/g5oBPyuw/OYLELv+TLfg6f8ACp8LLVrRfeV8VHWoyXcIvZkedwE8W8rISPFVI/MredWtJRtUT7UVdGSvSa7GapymwxAYroYnDqRvyS77dzgfirmj6lpuDyf77HdI07wU10HWNm4oYvCRTDeyAkfWtZl8wR4VTq0+Tm49hdo1NeCl2nOOVew7NlXQ6tC17cbmK/fqvb3mp8JiOSlZ5P8AblfGYflY3jmsjcuQXKwYqHJKQs8Qs99Mw3Z/4EcD3imKw3JyvHJ5fYYTEqpG0s1mO8Tyiwsfv4mEHq5xb+QN6hjRqSyi+BPKvTjnJcRNi/aLgE3Ss56kjf4sAPWpo4Gs+i3mQSx9BdNxJjPaxGP3WHdu12VP05qsQ0ZJ70uBXlpOPViKJfaNjptIYkUfVjZz5k29KmWBoQ35etiF46vPcj6XF+Kx+05f3s7oD1yJD+VCCfKu6+Dp5W9znJ42pndegt/s1WY85iAz8QoZz5tlry9JQjshH4PS0ZUltnL5JocHAB7sjnUdJguo7FF/Wq89JVXupIsQ0ZSW9dksLOFJTDohBUBsuYBmF7F5NxA1OtVp4mrPOTLUMNShlFDeDY2IniWVmAFg2rE9jaDxqAnLs/I3pIb859I3CaKbgAm51O8gcKAZbO2Hh4XJsh0IC9Jz71wSGJsQNNO3uoBjoc0fNllbUAgKLaX0NuNj40Baw+DewCRqgG6wvv8AIUBZ/sd2HTc+Fh8B/GgJsFsxBv8AeGh/xvv130AxjgVdwFAGIhV1ZWAZWBBB3EHQiuxk4u6zOSipKzNJw2IbZUwikJbByn5NzqYzxU9nb1a9dtGcVi4cpDfWa7e8zIzeEnqT3Hk+zufcbwjggEG4O4is01DKgCgCgKO3B/6eU8VUsO9OmPUUBBLGHRl4MpHgwtXYuzTOSV00aF7HZisuJiO/Kht2oxU/qrV0krxjL92mRox2lKJ7yzhjjnCswAfNGRfXJL7rW6g1ZlObhJSXQatSGvFxfSXfZFtE5ZsI+jRtmA7CcrDwYD8dX9IQu41Fkyho+psdN5o2HlPssSIwtv1W3Bh3/wBWJrNNI5VtLZqyOTITFICQ4yhsxHzveFj19e/iav0Mc6cdWSuZ+IwKqS1ou3aVG2ZCuhd2axIWype34qkekpdETxHRkemTJxhYVW6wmQ6WDOxJv9jLUMsfWeVl5E0dH0Vmr+ZPhxKVZo4EjVGIZxEGGg4MwuxuQLX31XlXqSzkyeNClHKKHGG2NjHEZlOTMLEM50Nrjoi9tx0qImMsfyNOZL5pM3vFAoyhTewLsAGJ49QoBlDyWiSVXYKFBJ6UhuQw90pooObUsN9u2gG2EWKN25tBZgCMicRodbfZoCXBYIofk0a7EnpyMdScxIUEi9AXMPgXfModRlNmVABa4vY3vwPrQEuB2OpBDm5U21udOB1Nt1uFAMotnovD+vCgMpsOBZlUXU8BvB0I/rqoCzQBQFLHbRgg6UsiRkj5zAE9wJ1r3CnOe6myOdWEN5pGs7R9o2GTSIPKewZV8218hV6noyrLbKyKNTSlGOyN2KztzamM0gi5lD86387/ABAqbkcHR35az/ez5ZDy2NrbkdVfvb8InwXs+eRs+MnZ26gST3F218q8z0lqrVoxUT1DRms9atJyN32fgkhQRxiyruFyfjWZKTk3J5s1IQUIqMckWa8noKAKAwnjzKyncQR5i1AJ9lSZooyd5Rb99hegNB5KfIbblj+m0yjx+VHoK2MR9eEUvD7GNh/oxco9t/ubfy42fziXA95SviOkvresc2TnezNp/s2OgxJNklAEnj0Hv3EB61aX+fDOHSv1GTW/wYpT6GdpnizqR5VlGsc35VbGikns0MjO4XM6qzBFQ2suXQO1t5Om/qFAXZOT0IkhlSJFALc5n35WSwBvfUG2l+ugLsOQI8aXG8AxLqA3EECwI1HhQEeH2QMgj5t5FGWwkewGW9rKm7f1a0BZiwJKskRiUprkS1ww1110NxxFAX/7NJjz3Z9LhQ1r34aWAoChhiHKqiojmRkLe+NIy6kXCmza7/om3XQDbCMHihmyAHolhv8Ae6LWvwv8KANtYFnZSiEuMpDXWwKNmUMG1C3uSV1NrUBcwuBEcjstgrqtwB84FiW8bjyoCwIrMW6wAfDjQEeMx0cQvJIiDrZgvxr1GEpO0Vc8ynGCvJ2Nd2h7QMFFudpD1RqT+ZrD1q3T0fXl0W8SnU0jQh038BBifaPNJf8AZsNp9JyW8wtgvias/wCnU6e2rO3oVXpGrU2UYCDaHKLFy3EuKyD6EW/X/hfxanLYKlux1n+9v2O8jjau/LVX72fcULzXvWaQni5yg96rr+avE9J1Hsgkj3DRdNbZtv8AePqO/Zrji20GjdUyZXCgItsxCyKb2uTlSTeeJqtXqTnGMm27lqhThCUoxSVjslqqloKAKAKAKAKAKAR7M0Vl+jJKvgJGt+XLQGgbfPMbcik4O0B8GtET6NWxQ+vCOPZf7mNX+jGKXbb7HTNuR3gfQkgXAUXNx1Csc2TjO24CyzLkZchEyZrXKt0XFgT9U/dq9gKupVt2/qKOkKWvS1lmv1nUfZ9tf9pwUZJu8fyb96bj4rlPeTUWLpcnVa6HtJMJV5Skn0rYXNuxKoDktqQuVL3ZmICgWtqe8CqxaE7SxhbiIhxLzTGQZshK5gegWL36IAB3nhQDPZcivGkxVQwJSQC+nStqG1BBymx3ZjQFfHhRiVAaTMGVyVDnKoFhEqoLdI3JJ4HuoCTZWynSVDqEiWRATkGZWYFfdJLdZJt3bzQDmPDAIUPunMNCQbNwuNRvOooCJNlx2YMOczWuZOkTl0G/q18zQEeN2zhoBaSaJLC2UsoOnAKNfSpIUak92LZFOtThvNGvY72k4NPc5yU/VWw83t6Xq3DR1aWdkVJ6SoxyuxFiPaTiJLjD4YDtbNJ+kKBVj/T6UNtSfwV3pGrU/ih8iTH8ocdJ+9xQiBNrKwXw+SBbzop4Klkr+vuHTxtXN29PYUNFHmJdpJG330W/icxPpXmelHlCNv3uPUdFxe2pJvw/JLBBKy3jhCb+kyX7ulIbeItVSpjK885cNhcp4KhDKPHaW32bK+UvJe2+xZ7X00t0R51VLRcg5MLrmzG5+cwUeS3PrQDbBbIjjHuIerok2/ETQFHCvzO1o2towiPiW/Z/0uasvbh13P3KsdldrtXsddqsWgoAoAoAoAoAoBLALTTj/eKw7miT+YNQHP8A2txlJsNMN+Rlv2xsGH661tHO8ZR/dqMfSStOM1+2OrYeUOqsNzAEdxF6ymrOxrp3VzlXLfZxhxCS3ZkWQIy2FhDKCp3b9+80i3F3QklJWZj7MMacNjZcK50kuB9uO5B8VzelauNiqlFVV+3/ACZGCk6VZ0n+2OqY5HaNhGwVyLKxFwD12rJNgW4XYdo1R3vlYOpQFCHF7tcklibm5NAXAIcOhDMqqSSxdhqTvJLHUmuqLlkjy5KObE+O5dYGLTnw56owz+qjL61Zhgq0urx2FeeNox63A1/G+1WMfuYHb7bBPRc1WYaMl1pJFWelI9WLYqxPLjaMo+TjWJfpZP5pTl9Kk5rhae/K/n9iPnOLqbkbeX3EeMxmJlvz+MNuKh2Yfhj6HrTnWFp7kb+XyOa4qpvyt5/CFkSQ26Cyyt1aIPIZvjUc9Jze6kiWGi6a3m36DKHDtbowpGfrAFu/5Qn0qrPF1pZyflsLUMHQhlFee0sjZEs6jO7kdQ1Fxw6RA39VViylbIuJydjSxkIHa7E/DLr40AwGzUjKsNNbGwC6N2jXfbjQDGDAgnopmPXYsfM3NAMF2HK4IK2BFukQN/ZvoC5guTrFRzji+45RxGh1P+FAM4NhxLvBb7R/gNKA1Pl/hxFNhpI1A6Ey6C3SCh03fWFXaH1YepHss/UpV7xxFOXbdG+RuGAI3EAjxqkXTKgCgCgCgCgCgE84tiW+tEh8Udwf1LQGpe1nD5sLE/0JbeDo38QK0NHStUa7UZ2ko3pp9jNr5F4nnMDhm/3Sqe9BkPwqriY6tWS7y1hpa1KL7hVy4wbupNkCEFSxYk7swNrWFtePCoSc5jicWY3w2MTVhlud13itv+0mX1rWwTVSlKm/25j46Lp1o1V+2Nlm9oePl/cYdVHXkd7feNl8xXOZ0Ib8vVI9PGV57kRNjtt4+TSbGCO/ASKp/DACfOu8pg6e6r+vuc5LGVN529PYTzJFm6cskrae6u+/EO51HhXl6SS2Qielo1vbOX75lqGGPNZIcxte7MznyTKPSoJ4+tLJ28ixDR9COav5lqLDYjN0WSJdOiqqp7fc6XnVaVWct5tlmNKEd1JFyLk+zMWYuSbXvpu7WN+PVUZIXMPsNFexA1Fxe7btD1Dq4UBZtGhy5XIuFuLBcxGYLlW19Oy1AWtjFpTlSLeoYZNRroQTYAMNNO2gG+H5OynnFayg6izdKzDW1uN78eNAe4LkmN7EsAxOUjmxZ1ystje1rDXjc0A+wexIkjVMgJCgXPS1A39KgGarYUB7egKGP21h4P3s0aHqLDN+HealhRqT3YtkU69OG9JI1vH+0jCJ+7Ekp+quUeb2PpVuGja0s7Ipz0nRjldmq7W5WyY94VWCyxyq/RzO1hoRoBpYnhwq7TwUaEZOUs012FGpjZ15RUY5O/adK5NSXwsNzcqgQn60fQPqprCN8Z0AUAUAUAUAUAq2mLTwt1rKnicjj9DUAl5f4fPs+f6oV/wupPperWDlatEq42OtRkR+yfE58AF/2cjr5kP/ADV7x8bVr9qRHo+V6Nuxmybb2es8LI4uN4FzYldQDbeOw6VSLxxmXAYmEGNLgZiwIFxa5A6Q9027a6m1kcaTIxs6Urd3zkHMSWL2113XAAHWa4dL45Mhuk4vbi2VQB+b+FAXINnQhQVIcXt8kufXq1zAeQoC1HHGyxyBTlzWs/Ubre27fY0AyxOBlygoGReOVQCSdFC5hbfQEZ5PzvlZnW4RD0cz9NWN1UocoJ4k0BtH+jiAoxLMQdRcAWYWO7Xq48KAt/2MgdWWy5Rp0QSCd5u19baUBdiwyqSRe/aSbAm9hfcL0BLbjQCzH8osLDcSTxqR83MC34VufSpoUKs92LIZ4ilDekjW8f7TcMukSSSHrsEXzbX0q3DRlV7zS9SnU0pSjupv0EE3tExk5y4eFV7FVpXH8Py1aWjqMFepL4Kr0lWnspx+RZjZ8dL/AO4xPNj6Lyhf/qj1/LXeWwdLdV/BXOchjau87eLsLhgsOvvSSSHqjUIPxPc/lqOelH1I8SWGiV15cDOPExg5YoEzHdmDTOfunonwSqc8dXl1reGz8+pchgKEOrfx2/j0HeD2DtDE2UrJHGSLl7RhQTqRFobgX0y1Vcm8y2klkdWwOESGNI4xZEUKo7ALV5Ok9AFAFAFAFAFAK9ui3Mt9GZfzhovi4oCLa2G53DzR/TikXxKED1tXulLVmn3ojqx1oSXczTPYtirpiI+oxuPvBlP6VrR0nHbGXiZ2jJbJROkTpcbyO1dDWWapzjaChJmAgY3RpUuc7ZQL6g3K9VAWNlYKeWyutlkS63UIPrW6RJGo3gUA1w3JovDaVgbCxVRe5Q7rm3EUBY2ZycULIXRs8gJJZhYG2UAKnADr1oBxhtmIkQjVVFlC3AHAWvQFuSIMLMA3eL69dAeiwHAAUAo2hyqwcN8+IjuOCnOfJLmp4YarPdiyCeKpQzkjWtoe1GBbiKKSQ9bEIvnqfSrcNGVHvNL1KdTSdNbqb9BDL7QcdiCVw8ar2Ro0jeZuPSrK0fQp7Zu/nYqvSFepsgvS4txsOOm/9ziMgO9ZZrf/AFJc/lrqxGEpbq4Ic2xdbefFlNdm4ZPekklPVGgjX8b3P5KinpR9WPEmhopdeXD8/YzGMiQgRwRgndnvKx7g3RPgtU542tLrW8NhchgaEOrfx2jWDZm0MSABHKE6mtCn4Dl07lNVnJvMtJJbENsB7NpTYzTIg4rGpc/ibKB5GuHTY8ByAwcfvK8p65HNvwrZT4iuA2HB4KOIZYo0jXqRQo9BQFigCgCgCgCgCgCgCgFvKMf+nkb6GWT/AJTLJ/LQEse+gOZ+zb5DaeIg3C0qgdscgt6XrXxv10Iz8PVGPgvoxEo+J1msg2CjDgGDs5kvmOoyjdwW5voOy1ATYfBohuotpYak2HULnQd1ASHKgJNgN5J0HfRK+Rxuwl2hyywUPvYhCepLyH8l7eNWIYWtPKPwV6mLowzl8ms4/wBqsQ0hgd+1yEHfYZj8Ktw0ZN7zt6lSelILdVxDLy92hiSVgUL2RRl28zm+AqysDQp7Zviys8diKjtBcEUMZszGza4qbKOqeb/trmYfhpzrDUt30Xyc5riqu96sjj2Nhk9+WSU9UaCNfxyXP5agnpR9WPH8FiGi115cPySmeCL3IIl7ZSZT5Ocn5aqTxtafWt4bC5DBUIdW/jtL8UOOxAsiTFOq3NR+AOVLd1V277WWUktiGWC9n87fvZYoh1Lmkb+UA+Jrlzo/wXIHCJ+8Mkp+s+UeUeX1vXAbDgMBBALQxRx9eRAt+8jfQFznKAM9Ae56AM1Ae3oD29AFAFAFAFAFAFAQY+DnIpE+kjL+IEUAv2XNnijf6SIfNQaA53LIMNt/MSFVnuSTYWli3kn6xrXX+TB2X7ZmO/8AHjP3pRu20OXWBi3zhz1Rgv6qMvmaowwdaWUeOwvTxlGPW4bTWtoe1dBpBh2PbIwX8q3v51aho19aXAqz0nHqx4iGXlztLFHLDcfVgizHzIYjwtVhYPD09svVlZ4zEVNkfRFKfYWNmN8TKE//ACJrnwQFnHlXed4ansj6ILCYmptl6sli5P4ZPfmklPVGgjX8Ulz+Wq89Jvqx4liGi49aXAsg4eIXTDxD60pMp8nOT8tVJ4ytLrW8NhbhgqEerfxJxjMRMMqc668AgyR/yx1XbbzLKSWxFjDcmZ294xxDtJdvJbD81cOjbC8koB+8eSTsvza/k6X5qAeYDCQQ/uoY0PWFGY97HU+JoC9+10B6MRQGQloDNZKAkDUBmDQEgoDJRQGYoD0CgPaAKAKAKAKAKAKAR7E0iC/QaRPCORkHoBQGle0Lk4+IxSyK8SLzShi72NwW+aoLHTLwrRwmLhSp6ss7mZi8HOrUvHsEkXJfDJ+8nkkPVEgQfikufy16npJ9WPE8w0YutLgXI4sPFrHhox9aUmU9/TOQfhqrPF1p5y4bC3DB0YdXieTbdZxlEjMPoxiy+SAKKrN3zLKSWRVUu25Qo+sbnyW/xodJosKp992PYtkH8W9aAY4RYkN0jW/0iMzfia5rtgMVxrGljlyeOdjXDpZjJoCwimgLCIaAnSKgJ0ioCZYqAlWKgJFjoDMLQGVqA9oAoAoAoAoAoAoDB5AKAVbQ20sYNAapHyujjSb/AGhmYqtibBlRsxA4Zi3iDQGs4nbDMSQjMTqS5tft0ua7YFVppW45fsi3qb/wpYHi4O5uRmPW12+O6gLseFY8DQFqLZznhQF6HZDdVAX4NkGlwXodl24VwF2LZ3ZQFmPA0BYTB0BOuFoCVcPQEgiFAZBaA9tQHtAFAFAFAFAFAFAFAFAFAQTQ3oBZitjh99ALpOSyHhQGA5Kp1UBIvJlBwFATpyfUcBQFhNjKOAoCZNljqoCZdnigJVwgoCQYcUBkIhQGYUUB7agCgCgCgCgCgCgCgCgCgCgCgCgCgCgCgCgCgPDQAaAKABQBQHtAFAFAFAFAFAFAFAFAFAFAFAFAFAFAFAFAFAFAFAFAf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2296" name="Picture 14" descr="http://alliosnews.com/wp-content/uploads/2014/03/Calendar-for-Mac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038" y="1701800"/>
            <a:ext cx="2295525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6" descr="http://www.clker.com/cliparts/T/x/f/U/6/s/open-quality-stamp-m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590800"/>
            <a:ext cx="1668156" cy="15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AutoShape 18" descr="data:image/jpeg;base64,/9j/4AAQSkZJRgABAQAAAQABAAD/2wCEAAkGBhQSEBQUExIUFRAWGBUXFRUVFBQVFxUWFBYWFBUWFBQXHCYfFxkjGRQXHy8gIycpLCwsFx8xNTAqNSYrLCkBCQoKDgwOGg8PGiokHyQyLC8vLCwsLCksLCosLCosLCwsLCwsLCwpLCwsLCwsLCwpLCwpLCwsLCwsKSwsLCwsLP/AABEIAKkBKwMBIgACEQEDEQH/xAAcAAABBAMBAAAAAAAAAAAAAAAAAwUGBwECBAj/xABKEAACAQICBgUGCwUFCQEAAAABAgADEQQhBQYSMUFRBxNhcYEiMkKRobEUFSMkUmJyc7LB0TM0U4KzJTVDwvAWY2R0kqKjtPGD/8QAGgEAAwEBAQEAAAAAAAAAAAAAAAQFAwIBBv/EACwRAAICAQIEBgICAwEAAAAAAAABAgMRBCESEzFBIjIzUWFxFLEFgUKhwTT/2gAMAwEAAhEDEQA/ALxhCEACEIQAIQhAAhCcGmdMLhqYdlZgSFstr535nsnjaSyzxtJZZ3wkewGu9Co+wQ1NiLjbAAOdt4Jt4xE6/UbkdXVsCRey2y475xzYe5nzq+uSTwnPg8clVA6MGU8R7jyMXvNE8mieehmEIQPQhCEACEJw6Y0uuHp9YwYi4FlzNz/8njeNzxtJZZ3QjNobWiniXZUVwyja8oAZXtlYzifX2iGK7FU2YrfZFsjY8ZzzI4zk45sMZySaExeZnZoEIQgAQhCABCEbNLawUsPYObsdyrm1uduAnjaSyzxtRWWOcIxYHXGhULDyk2VLEuAosCAePaJzHX/D5kCoRnmFyNiQePMTjmw9zPnV4zlEmhNUe4B55+ubTQ1CEIQAIQhAAhCEACEIQAIQhAAhCEACR3XgfNh94vuaSGMGuv7sPtr+cyu9OX0Y6j0pfRVOlyRiKNjbh4FwDHKj+zXuE4tKpfEUfD8Yncg+THcPfI/ZEDsiS6i1SMSy3OyUYkcLgqAbc8zJ7IHqSvzo/dt+JJPJWo8hc03kMwhCbjIQhCAGDI7r1+6/zr+ckRkd16/dR94n5zO3yMxv9OX0MOoH71U+6/ziMBHyh+8b+oZINQP3qp90PxxgI+VP3rf1TJ0vSh9kqXo1/f8A0t6ZmJmVS2EIQgAQhCAAZUNaszuWdizE5k8eAlumVA67vtD3xTVdEIa3yr+zi0uxC3Bsdl93ekzokfNV7n/E030ul1P2H/Ekzolfmy9zfiaTeyJHZFy0xkO4TearMiXEfSozCEJ6ehCEIAEIQgAQhCABCEIAE0qVQoJJAAzJJsAO0zYyC6xaaNdyim1FTa30yPSPZfcPHlbG61VRyzC++NMeJjjpLXUDKgm39drhf5Rvb2SIaY1u2nSlWxALsRs0lA37gSBmO8mcOsWkWpUrU8qjZA/RHFrc/wBZEdX9AO+KptYs+1tknOyrmzsT3f6yk53SsTcnt7IkSvnam5Pb2RJNOaQo0nHW02Y2yYAGwvzvlOxa6Ggr5rSKgg7rKdxPKJaQwqviKYYXFhkeRYb5tjaQGEdQLKEYAcgLi0XxshbGyHTROkXw9TrEIfIiz8QbHJh3DnJpojXClVIV/kqp3KxFmP1X3H2GVRq1tooRr7DBmpX5KQrjuuRaPbKCLHdN675VvHYZr1U6njqi27zMrnQOtb4d1p1WL0DkCc2Tx4r2f/JYiNcXBuDuMqV2KxZRZqtjbHKNpo9QAEmwAzJOQHfNzK81o1gNdjTQ2oKSMv8AEIyuea8ue/lPLbVWss8uuVUcsd9K69qp2aCiofpsbJ4cW8LDtkX0np+tWHytQBLg7ICqt+G/M77b414zEFdkIpeq5C00G9mP5SYaJ6PadOmauKtXxOyT5X7OmbEgU03ZcznEVKy/PsTFO7UZ32ITi9K9S4stbaK76W15oO4lTz5xSji16oVPKRfOu28Z3ufHPOSPU3RtOtiHFVAwFJSL3yJc33d0YsXhQQ9MZAs6DjYFyvjMXDwReepi68VxlnqPmC1zxC2JZKq/WAF+51/QyVaH1vpVyFb5OqdyscifqtuPsMq5NFvgsS2Gc3UjaQ8AR5wX6pGY8eU79maLUWVvD3NI6q2qXDLct+8JFNT9YGf5CobsBdHO9gN6k8SOfEd0lcpQmpx4kV67FZHiQTDuALk2A3kxDSGOSjTao5si7+3kAOJMrjSmnquLa7ErQ9GmDkRzcjzj7Jxbaq1lnF18allko0nrwi3WgvWt9K+yng1rt4euQPEVVSzVKlhfduueGW8x60Jovr6oTcozY8gPzMasdo5PjDEJsgopsAcwAEp2t6z65OnOyxcT6Ei2222PG+nQ4dN6Qo09nrg3lBtm189193eJ1YCrTNDaQFaViRcEWFzcgd95ppTApUzZblEYrvyJZRlMYdLYIj6j/wCaLtbIWa2RJ8FrbXUA7aVV+sAL9zr+hkk0VrZTqkKw6uodwY5MfqtuPdkeyU3qnVek4pMbo97djAX9tpLil9+6bx1M4PD3GYay2t4e6LRvMyLaqaaYnqahubXpsd5A3qx4kcDy7s5TKlc1ZHiRaqtjbHiiEIQmhoEIQgAQhCABCEIANWsuLNPDPbJmsgPLaNifAXMgmzJfro9qNPtqAeOy0iRknWvx4If8jJuxL4OPG6CWvZi5UjIZAjn/AK7o4aj6OATGVLZqgpr3bG0fXlEWrbPdFNSNJqPhdEnyipYDnsgg+yx8ZnVjKz8/ozoxmOfn9DVUX5zT/l/GJjGD5B+5veYqV+cU+4fjETxv7B+5/eZn2Rj/AIo6q+GCiiANym3dZZoRNtJ4WqiUquyzimpFdVFyENvLA3nZYC9uF+U50xtNl2lqIV332haezTye2p5MYlLgfaX2kD85Y2qNRjhVVt6Ep4DNfYQPCUfp7W+mK1NUa602DkjcXHmgc7GXhqglT4IjVl2ar+WVIsVv5obtta8d0iaKGgjJdTOtuNNPCtsmzPZAeW15xHbs38ZXYEmXSDVtToA8ahHj1bn8jIbMtZJ8eDLXybsx8DhqZgdvSQZhdaVFmX7TsFv6ryx8Z+zf7Le4yvtT8SKeNF/NqIyfzXDL7Aw9UsDGH5N/st7jGdLjljejxySE9H37zV+6T8bRgcfKH70/1TJB0ffvNX7pPxtGB/2h+9P9WLS9KH2Jy9Gv7f7HrpCw6/DMO3pdXU/7So8f2hjHHjpSQ0alHFFvkh8k623AksGHbf2d0YaOLRlDK6lTne4nGqT5jONYnzWOGiaxTEUWG/rEHg7BD7GMtOVRqxhTjMZT2ATh6DCpVqeiXTOnTU8TteUbbtntEteOaNNQ3H9DGSreSAdIOPL1VoA+Qtr9rNn7Fv4mMqJYWjpregWsrE+dVKjv2Db3RtES1MuKZO1c3Kwl2o1MbNU8bqPAC/5yN4pP7RxJ7T+FI+alYwK70z6ViO0jIj1W9saagvj8V9o/hWaNrkxwbNp6eH2NldfP+7/ziIUV+akfVb3mdbD9p92PxzjY7OEY8kc+q5iz6ITflQkcFTXFKqi2zdhmT6PEnhnHmV3g9ch8IWo3HyWy9HslgYfFI6hkYFTxBE8sTTObYtM6cHU2atJhwqJ6iwB9hMsqVhoiicXikp0zenSdKleoPNXqyHSltcWZgLj6IO64lnylootQ3K/8fGSg2+4QhCOlEIQhAAhCEACEIQAYdd8A1XBvsAmpTK1UUb2NJg5UdrKCPGQyhXV0V1N1YAg9hzloGVxrLoNsC71qal8C5Z6irm2HY+UzgcaJzJt5vduQ1dLl4ok3XadzXHHsc7LfLhGHGaGqLXStRbcQHF7HZ3Gx45EzsGstAi4fLnst+kwdYqH0z/0t+kmKTRGUmtjfF4kU6yOwbYG8qjNazA57INspnbD0rjNWuRwyLEjLhETrHQ+n/wBrfpE6mnsOQQXNj9Vx7QJ6pbJHXFskWLoJflj9lveIY3o70fVZmbB0gzElig2CScyx2LXJ5ysE091b7dHG1VbgHDuPaPfeSjQ/STWWwxFNai/xKVs+djuJ7CFlOi6Djwssaa+px4WyQaG6MNHYaoKlPCqaoN1aoWqFTzXbJsZKpxaK0xSxCbdJrjiNzKeTDhO6Or4KCx2Iz0g4FqmBdkBNSiVrKALkimbso7Su1IJRrB1DKbqwBB7DLgIlVa1avto92qoC2j3JZrZnDMxuxI/hEnf6PdEtXS5eKJO1tDl44nPfv5gjIgjcQeBkt0driGpMlbJ9kgONzZHzgPNPskA/2hofxP8Atb9IHWCh/EHqb9IhXZKt7E2q6VT8JKtT9J0qFdzVcIGRFBbJbhmJu24bxv5xqpkNVBBBVqoIINwQauRB5dsav9oKH8Qepv0h8fUP4lu4MLWzFiBlOuZmKj7HvOzGMH2Ll0loyliKTUq9NKlJrbSOAwNjcZHiCL34WkXwvRFo1GLDDk39FqtVkHcpa1pG8B0mvTyaulZeVRCrd22gGXepPbJzq/rbRxQGydh/osVN+1GBsw9vMCU4XV2bFmvUVW7fsdsFgKdFFp0qa06aiyoihVA7FGQi8BMxgaKY6U8e9HGbDFtk7FanckDkwHcQb9868NiA6K65qwBHjJf0i6jLpLC7KkLiad2oVDuDHejkZ7DWAPLI8JTGhNOVcDXbCYxGpsp3Hhf0lPpIeYk3U0PzIkavTSzxxJ/TqFSCCQwzBG8GL4ar8tVqOc6mZsONgPyjQNO0P4q+2bjTtD+KvtiHE0TFJo6a2IVNvaNgUABsbXDXIvuHjDR1NXp01IDI5UEbwyswBHaCDOcaco/xF9v6TYaZoDdVAtmLXFiDcEZZZz1S6Hqn0ySXF9C2i3ct8HZL57NOrURR9lQbAd06cH0T6OpCwosRyatVb3tGfB9IjU/OrU6y/XGw+/6aC276smWhdZaOJA2Gsx9E2v4EZN4SvC6uwvV303bL/Z26O0ZSoUxTo00p0xuVFCjPMmw4k534zqmJmMjYQhCABCEIAEIQgAQhCAGDMTJMa8drJQpX2qlyN4RWc91lBznLkl1OZSUerI5rF0V0K7GpQY4eqb3CgGkxPFqfA9qkdt5Xen9T8XgxtVqatRuB11NwVBY2UMjWdSTbgRnvllP0m0CfIp1XA3myrbvVjcHsIjdr5p+litFVSlwyvQJVhZh8snrHdFLq6ppvuI31Uzi5dyqmqC9ri/KYJmCim+0AcuI/1aIjJcst9vWZM4dkyPw7JihMUwuNak11PeDubsI4zlStnZsjw5Hu7eybEwax1PHFx6k91V0oesV6bbLbrb895ptzBGYPZzEtvA4oVEDDK+8cjxE876CxZSsLG21YdzXuh8Gt65ceqWs9KtVairA1NgVCo9GxCsL9hIj+ltb8LKmiuflZLZoyAixzB3g8ZteRnSfSBhqLbI26pBIJpLtKCMiNvdkY+5KPUpyko9WMWsnQ7RqsamFc4eod9OwaiTxITIoe427JW2ndTsXg869EdXcAVabB6ZJ3DgynvA8ZfeiNO08SgdMgdwNveCQZGel/+7T97S95i11UJRckJ30Vyg5rqUiWhJx0UaCw+KrYhcRQp1VWnTK9YgbZJZrlCc1O7MSJ18BfFNRSyg1zSS9yF2qvVrfsFx6og6sRUvclypxCMvc5BOnBY96TXQ8rjgbbr9vaMxF9O6v18FVNLEUypPmOLmnUHNG581OY7iCW8GZSi4vDMpwlB4l1Lx1C10+EoKbn5QDInebb1Y8WAzvxHcZM7zzlqzpNqGIRlNjcceIN1v3nLuYz0VQqhlVhuYAjuIvKmltc44fYtaO52Qw+qN4y6z6nYXSFPYxNMNa+w48mpTO+6OMwb+HMGLaY1jpYYeWSW37Ki58eXjGzB9IeFc2ZnpHnUWy+Li6jxMZcorqxpzitmyu9NdDWJwys+ErrXpi56qtZKlgLnZceST2EL3yF0MSTbapspPiPWJ6UxVdWw7srBlKMQVIII2TmCN8820ql1XuHuiGqrit0ibrKoLdIXDi9uM3BnK1FWbyhfIW7N+6Fer1dNiPRF884hwbLBM4NljudgM6MHjnpMGRrG9+w27uPbGfR2llqjLJuX6Tu2py04vD6nEouDw+pdOpGtwxSbDn5ZR67fn7/AF2lc8+6u6WbD4mnUB9IX7Rfj7R4mX/TqbQBG4i48ZX0trsjh9UXdFe7YYfVG8IQjY8EIQgAQhCABCEIAQ/pI1mOFoKiH5Sre3PZFr+8SnamNdjc1Gv9oj1AbpP+mrCkPhatvJtVpk8mOw6jxCv6pW15H1bbswyDrm3bhj1gNOqvlVj5SjJjvZeKNbfzB7JnTeuOHrUzRoo92KEuQAo2WDWte53dkZVwhqAgC9hc91wPewndX1SejhzWcqANiyjMnaZRnwG+ZwfhZjW/Cxud7RJW8j1+8zXEvCgfIH+uc57I5/xRIOj7RqYvGNQqAFXoVhnwYbBVgeBBsbxkZSCQd4JB7wbH3R96I8RsaUBbILRrk+AUn3Rlxp+Vqfbc+tiZtalwIZvS5cX33Eg1jcbxn6pMehVmqaVxFTeq0GDfaqVaZX+m8g2LxARCTyl09DOqjYTBGrVXZxGJYVGU2uiAWpqe212tw2pro4b8RroK25cQt0n60Nh6YpIbM4ueFwSVUd2TE91uMpyppKoTc1Gv2EgDuAyEnXTZQIxdB/Reiyg9tN7keqoJXV5nqW3Y0zLWSk7WmSHRmtVemjLTe2JJUUidzuzBUBHFwSLHiLgyz+l7+7Dff1tL3mUguJ6pkrbJK0KlGqwHKnVVvba0u3pcqhtF7QN1NSkQRuINyCJvT6Mv7GNP/wCeX9kb6EP3jFfd0vxvIfR/vRf+cX/2RJf0H/t8V93S/G8h+GP9qJ/zi/8AsCZv04fZnL0q/suLpTwC1NE4ksM6a9cp4hqRD5HtAK9xMoZTLo6ZtMCno84dT8tinSko+rtq1S/YVGz/ADSmsTTCuyg3CsQDzsbflO9ZjKO/5DGUYD2zG8Z+qeitE4w09G06jC5Wgrkc7JeeetH4Bq9anRQXeq6oOwE+Ux7FW7HunpapgQaBpeiU2PDZ2Z7o49WdaCD8TKh0xrrTxGHFRM9rzgciXOYQ9gGZt2SIVNK1WNzUa/IEqB3AZRpw2Feg9TD1ARUouyMDzXK47CACDxBE6rxO7Km0xDUZU2mTrUfWx1L0HNxUSoB2nYY3t9IW8Re+6QDBVch3SU6hAfC2J4YfEkd/VkD2XkO0a1yO6aZbqWfk13dKz8ncz2fwH5ztwGEFapSpN5tSpTQ9zuFPvjXXez+EddC1LYjDnlVpfjEy9jDtEjNDBlCrDflJCrZSX6Z1OohC6XQi1lGYJOQABzEieMQJUdQbhWKg9xtC18T3Pb5cTWRN2yPcZ6J1fZjhKBbzjSp379kTz3gMC2IrU6CC71WVB2Any27gu0fCekaNIKoUblAA7gLD3RzQxeGx/wDjo7SkKQhCUSqEIQgAQhCABCEIAM+tery43CvQY7JOaPa+w65q1uIvvHEXEoDSejquHrNRroUqqTv3MOD029JTln4GxynpaNentW8PjKexiKQcDNTudDzRxmp7ovdQrfsV1GmVy+SgNEYwJVu3mMCrHkDx8CAZItPY75i1Nj5V0I5EbakFT6Q45R10x0LVVJOFxCOnCnXBVh2dalw3io7zIzpfVzSGDot11E/Bsg7B6dSmu0wUZEhh5RG4Se6LIZ2JUtNbXnbYjtSgXNhbxhSp28neQbZce6K09KrSFmpI9+LKzeAscpp8Y3brEUId4CCwFvog3tMd8GGHw9B0p/N2NbNKrIyKm4sr7y43hcvG1t140VKvPeTYcSSTkAOJJO6dGrOCqaRxiYdGFNnDsalS72CLc+SCLnxEu/VXozwuCZaljWxI3VatiVOd+rTcmRIyztxMar08p7y6DlelnZvLoRLUDorLMmKxyWt5VLDMAbEHJ63M7iE4XzzyFtgTMJSjFRWEV4QUI8KI1r5qp8PwjUwQKynbosdwceiexhceN+E8/YrDvTdqdVGp1UNmRhYg7vEZZEZGepowaz6lYbHqOvp/KLfYqodmol+TDePqm47JjdQrN+4vqNMrd+559wLKSyObJUUoSdy3sVY9zASZae0vbRCYUm5pmkBe+0AvP6Q5GKaV6FcVTPzetSrpwFS9KoB2kAqx7fJ7hI3pXQ2PwtIjEYd1oXChmNN1vw2SrFl3dkS5dlaaxsIcq6qLWNiUdDOLFOtii17GnSGX2nkO+E7OO6wejidsA/VrbWfqmdB6SrU9paFCrUc2LmktdzbPZ2hS3C99/bONcS7VtqmhFVmAVB522x2bDb3MWPHiZy5ScYrBw5ScIrH0S/WzWDrXFWpnVXOkrbwSCobZ9FBckX3mQkvnxLE2AAJLMTYAAZkk8Bvk00d0SaQrnaqmnQBzJqN1tT/oQ2J/mlkaqdGuGwJFQA1sSP8AGqWJF9/VqMkGdss+0zVaedjzM3jpbLJZs2Gjov1BbCj4TiBbEutkpm3yKHMg23u2V+VrDiTYkFEzKEYqKwinCCgsRK76Sujb4WfhWGAGNVbMm5cQi5hTwWoM7Nx3HgRTxJBKsCrqbMrAhlI3hgdxnqQyMa2dHmFx/lupp4gCwrU7K/YHG5wL7mBtwi9+nVm66i2o0qt3XUpTQWPNKrcEAsrJdsgCwI8rszt4zgXACiuyQQ487aFj6uUlmmuijG4ZGdWpYikiliyk0nsoufk2uL/zSI0NYDUTqzdltltrcr2q28e6ISrsgsNEydVlaw1sJvhGckrbyQL5558hO3R72q0idwdD6jf8onQ0vSpCz0gzHO5ZxlwyWKYeuzVlNCmesZgKaKNo7TZALteOZ3TPfYxw9tiZaa04FUMeFzTU73bcHI3hF357z7YQ1TPiSSLAAkszHIADMkk7hJdo/ov0jiTtVQlC+9qzCo4/kQkH/qEsXVXo3w2CIqWNbEj/ABqlrrvv1ajKnvIyztvJjENLObzLYahorLHmew2dGeorYYHE4gWxLrZKZt8ihzINvTbK/KwHMmwJgTMpxioLCLEIKEeGIQhCdHYQhCABCEIAEJgmamqIAbzFokcSIm2MgB02kQ6Wf7oxHfQ/9ilJE2PEiHSnjg2iq4vxof16c4s8jM7fI/oozGHITOHPkeBmmMOQ74UD5HgZHx4UQceFEi6Hmtpmh2rW/pMfyno6880dFlfY0vhiTlat/RqS/jpdecq0+Utafyj1tQ2hGT41HOY+NBzmwwPe2IbYjEdKjnD42HOAD5tCQXpkb+zf/wBaf5x9+NxzkN6VtIB8CoB/xU9zTO3yMxv9OX0NnQefnGL+6p/jeQrAv/aFI/8AFIf/ADgyU9D+KCV8Tc76SexzIdganzum3/EIf/MDEX5IE5+nX9np+4mdsRibTC33zHxwOcpFcftsQ2ow/G45zPxsOYgA/bULxiGmBzmw0wvOAC+tDWwWJP8Auqn4TPLWjD5R7p6N1q0spwGKz/wan4TPOOjvOPdE9T0EdZ5RbFN5UkuqB/tDCffJIvifOkk1Re2kMIf96kTj1iT4rxQPSdpmcS6RHMRRcYJYLx0wia1xNg4gBtCEIAEIQgBgmaM83IibJABF3iDvOlqcTajADiqseE4q23wjucPNfg0AI3UWpxv4Rg1x0ZWrYKolOmz1CaZCiwJ2aisbFiBuBlhfBRM/Bp41lYZ5JcSwygMJqDjKzKr0GopfynYo1hxsEY3PZMY3UrFpVdKeFqtSBIRtqlmvA5sD7Jf5w80OFmH48MYFvxa8YKv1L1LGETrKgviWGZtcU1NvIU+8/pJRsHlJIcGOU1OCE3SSWEMxSisIjwpHlNuraP3wLsmDgp6ejAUPbMWMfzgBMfABABgtI7r1o+rVwyrSptUYOpKra9rHPOWD8AE2GCHKcyjxLDOZRUk0yqej/Q1ejUrGtRemCiBdq2Z2mJAsTuykdw+reLFdCcLV2RVUk2W1hUBJ37rZy+vgY5TU4EcpnyY4S9jH8eDSXsR5t8I/HRw5THxcOU2GBitC0ffi4cofAOyADFCPnwAcpn4vHKAEfq0gylWAKkEEHMEHeCOUq7Tmo9XDViaFOpVoMLrsKXZM/MYDPuPKXkNHDlFFwA5TOdamsMysqViwyg6GpeIq0KlUUqqVUYWpOjKaibNzsX9IH1xbQOisQMZQJw1dVFRSWajUUAC+ZJGUvtcGOU3+BjlM/wAeO3wZfiw2fsRgOw3E+2dWHxD9sfTghymRghyjA0cVGuZ2U65ii4QcootCAG9OrF1eIrTiipABWEwJmABCEIAYtMbM2hADXYmNibwgAn1cx1cVhABLqpg0otCACHUzHUxeEAEOpmOpi8IAIdTDqYvCACHUw6mLwgAh1MDRi8IAc/Uw6mLwgAh1EOoi8IAIdTMijF4QAQ6mZ6mLTMAEeqm3VRSZgAn1cOrikIAadXM7M2hADFpmEIAEIQgB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299" name="AutoShape 20" descr="data:image/jpeg;base64,/9j/4AAQSkZJRgABAQAAAQABAAD/2wCEAAkGBhQSEBQUExIUFRAWGBUXFRUVFBQVFxUWFBYWFBUWFBQXHCYfFxkjGRQXHy8gIycpLCwsFx8xNTAqNSYrLCkBCQoKDgwOGg8PGiokHyQyLC8vLCwsLCksLCosLCosLCwsLCwsLCwpLCwsLCwsLCwpLCwpLCwsLCwsKSwsLCwsLP/AABEIAKkBKwMBIgACEQEDEQH/xAAcAAABBAMBAAAAAAAAAAAAAAAAAwUGBwECBAj/xABKEAACAQICBgUGCwUFCQEAAAABAgADEQQhBQYSMUFRBxNhcYEiMkKRobEUFSMkUmJyc7LB0TM0U4KzJTVDwvAWY2R0kqKjtPGD/8QAGgEAAwEBAQEAAAAAAAAAAAAAAAQFAwIBBv/EACwRAAICAQIEBgICAwEAAAAAAAABAgMRBCESEzFBIjIzUWFxFLEFgUKhwTT/2gAMAwEAAhEDEQA/ALxhCEACEIQAIQhAAhCcGmdMLhqYdlZgSFstr535nsnjaSyzxtJZZ3wkewGu9Co+wQ1NiLjbAAOdt4Jt4xE6/UbkdXVsCRey2y475xzYe5nzq+uSTwnPg8clVA6MGU8R7jyMXvNE8mieehmEIQPQhCEACEJw6Y0uuHp9YwYi4FlzNz/8njeNzxtJZZ3QjNobWiniXZUVwyja8oAZXtlYzifX2iGK7FU2YrfZFsjY8ZzzI4zk45sMZySaExeZnZoEIQgAQhCABCEbNLawUsPYObsdyrm1uduAnjaSyzxtRWWOcIxYHXGhULDyk2VLEuAosCAePaJzHX/D5kCoRnmFyNiQePMTjmw9zPnV4zlEmhNUe4B55+ubTQ1CEIQAIQhAAhCEACEIQAIQhAAhCEACR3XgfNh94vuaSGMGuv7sPtr+cyu9OX0Y6j0pfRVOlyRiKNjbh4FwDHKj+zXuE4tKpfEUfD8Yncg+THcPfI/ZEDsiS6i1SMSy3OyUYkcLgqAbc8zJ7IHqSvzo/dt+JJPJWo8hc03kMwhCbjIQhCAGDI7r1+6/zr+ckRkd16/dR94n5zO3yMxv9OX0MOoH71U+6/ziMBHyh+8b+oZINQP3qp90PxxgI+VP3rf1TJ0vSh9kqXo1/f8A0t6ZmJmVS2EIQgAQhCAAZUNaszuWdizE5k8eAlumVA67vtD3xTVdEIa3yr+zi0uxC3Bsdl93ekzokfNV7n/E030ul1P2H/Ekzolfmy9zfiaTeyJHZFy0xkO4TearMiXEfSozCEJ6ehCEIAEIQgAQhCABCEIAE0qVQoJJAAzJJsAO0zYyC6xaaNdyim1FTa30yPSPZfcPHlbG61VRyzC++NMeJjjpLXUDKgm39drhf5Rvb2SIaY1u2nSlWxALsRs0lA37gSBmO8mcOsWkWpUrU8qjZA/RHFrc/wBZEdX9AO+KptYs+1tknOyrmzsT3f6yk53SsTcnt7IkSvnam5Pb2RJNOaQo0nHW02Y2yYAGwvzvlOxa6Ggr5rSKgg7rKdxPKJaQwqviKYYXFhkeRYb5tjaQGEdQLKEYAcgLi0XxshbGyHTROkXw9TrEIfIiz8QbHJh3DnJpojXClVIV/kqp3KxFmP1X3H2GVRq1tooRr7DBmpX5KQrjuuRaPbKCLHdN675VvHYZr1U6njqi27zMrnQOtb4d1p1WL0DkCc2Tx4r2f/JYiNcXBuDuMqV2KxZRZqtjbHKNpo9QAEmwAzJOQHfNzK81o1gNdjTQ2oKSMv8AEIyuea8ue/lPLbVWss8uuVUcsd9K69qp2aCiofpsbJ4cW8LDtkX0np+tWHytQBLg7ICqt+G/M77b414zEFdkIpeq5C00G9mP5SYaJ6PadOmauKtXxOyT5X7OmbEgU03ZcznEVKy/PsTFO7UZ32ITi9K9S4stbaK76W15oO4lTz5xSji16oVPKRfOu28Z3ufHPOSPU3RtOtiHFVAwFJSL3yJc33d0YsXhQQ9MZAs6DjYFyvjMXDwReepi68VxlnqPmC1zxC2JZKq/WAF+51/QyVaH1vpVyFb5OqdyscifqtuPsMq5NFvgsS2Gc3UjaQ8AR5wX6pGY8eU79maLUWVvD3NI6q2qXDLct+8JFNT9YGf5CobsBdHO9gN6k8SOfEd0lcpQmpx4kV67FZHiQTDuALk2A3kxDSGOSjTao5si7+3kAOJMrjSmnquLa7ErQ9GmDkRzcjzj7Jxbaq1lnF18allko0nrwi3WgvWt9K+yng1rt4euQPEVVSzVKlhfduueGW8x60Jovr6oTcozY8gPzMasdo5PjDEJsgopsAcwAEp2t6z65OnOyxcT6Ei2222PG+nQ4dN6Qo09nrg3lBtm189193eJ1YCrTNDaQFaViRcEWFzcgd95ppTApUzZblEYrvyJZRlMYdLYIj6j/wCaLtbIWa2RJ8FrbXUA7aVV+sAL9zr+hkk0VrZTqkKw6uodwY5MfqtuPdkeyU3qnVek4pMbo97djAX9tpLil9+6bx1M4PD3GYay2t4e6LRvMyLaqaaYnqahubXpsd5A3qx4kcDy7s5TKlc1ZHiRaqtjbHiiEIQmhoEIQgAQhCABCEIANWsuLNPDPbJmsgPLaNifAXMgmzJfro9qNPtqAeOy0iRknWvx4If8jJuxL4OPG6CWvZi5UjIZAjn/AK7o4aj6OATGVLZqgpr3bG0fXlEWrbPdFNSNJqPhdEnyipYDnsgg+yx8ZnVjKz8/ozoxmOfn9DVUX5zT/l/GJjGD5B+5veYqV+cU+4fjETxv7B+5/eZn2Rj/AIo6q+GCiiANym3dZZoRNtJ4WqiUquyzimpFdVFyENvLA3nZYC9uF+U50xtNl2lqIV332haezTye2p5MYlLgfaX2kD85Y2qNRjhVVt6Ep4DNfYQPCUfp7W+mK1NUa602DkjcXHmgc7GXhqglT4IjVl2ar+WVIsVv5obtta8d0iaKGgjJdTOtuNNPCtsmzPZAeW15xHbs38ZXYEmXSDVtToA8ahHj1bn8jIbMtZJ8eDLXybsx8DhqZgdvSQZhdaVFmX7TsFv6ryx8Z+zf7Le4yvtT8SKeNF/NqIyfzXDL7Aw9UsDGH5N/st7jGdLjljejxySE9H37zV+6T8bRgcfKH70/1TJB0ffvNX7pPxtGB/2h+9P9WLS9KH2Jy9Gv7f7HrpCw6/DMO3pdXU/7So8f2hjHHjpSQ0alHFFvkh8k623AksGHbf2d0YaOLRlDK6lTne4nGqT5jONYnzWOGiaxTEUWG/rEHg7BD7GMtOVRqxhTjMZT2ATh6DCpVqeiXTOnTU8TteUbbtntEteOaNNQ3H9DGSreSAdIOPL1VoA+Qtr9rNn7Fv4mMqJYWjpregWsrE+dVKjv2Db3RtES1MuKZO1c3Kwl2o1MbNU8bqPAC/5yN4pP7RxJ7T+FI+alYwK70z6ViO0jIj1W9saagvj8V9o/hWaNrkxwbNp6eH2NldfP+7/ziIUV+akfVb3mdbD9p92PxzjY7OEY8kc+q5iz6ITflQkcFTXFKqi2zdhmT6PEnhnHmV3g9ch8IWo3HyWy9HslgYfFI6hkYFTxBE8sTTObYtM6cHU2atJhwqJ6iwB9hMsqVhoiicXikp0zenSdKleoPNXqyHSltcWZgLj6IO64lnylootQ3K/8fGSg2+4QhCOlEIQhAAhCEACEIQAYdd8A1XBvsAmpTK1UUb2NJg5UdrKCPGQyhXV0V1N1YAg9hzloGVxrLoNsC71qal8C5Z6irm2HY+UzgcaJzJt5vduQ1dLl4ok3XadzXHHsc7LfLhGHGaGqLXStRbcQHF7HZ3Gx45EzsGstAi4fLnst+kwdYqH0z/0t+kmKTRGUmtjfF4kU6yOwbYG8qjNazA57INspnbD0rjNWuRwyLEjLhETrHQ+n/wBrfpE6mnsOQQXNj9Vx7QJ6pbJHXFskWLoJflj9lveIY3o70fVZmbB0gzElig2CScyx2LXJ5ysE091b7dHG1VbgHDuPaPfeSjQ/STWWwxFNai/xKVs+djuJ7CFlOi6Djwssaa+px4WyQaG6MNHYaoKlPCqaoN1aoWqFTzXbJsZKpxaK0xSxCbdJrjiNzKeTDhO6Or4KCx2Iz0g4FqmBdkBNSiVrKALkimbso7Su1IJRrB1DKbqwBB7DLgIlVa1avto92qoC2j3JZrZnDMxuxI/hEnf6PdEtXS5eKJO1tDl44nPfv5gjIgjcQeBkt0driGpMlbJ9kgONzZHzgPNPskA/2hofxP8Atb9IHWCh/EHqb9IhXZKt7E2q6VT8JKtT9J0qFdzVcIGRFBbJbhmJu24bxv5xqpkNVBBBVqoIINwQauRB5dsav9oKH8Qepv0h8fUP4lu4MLWzFiBlOuZmKj7HvOzGMH2Ll0loyliKTUq9NKlJrbSOAwNjcZHiCL34WkXwvRFo1GLDDk39FqtVkHcpa1pG8B0mvTyaulZeVRCrd22gGXepPbJzq/rbRxQGydh/osVN+1GBsw9vMCU4XV2bFmvUVW7fsdsFgKdFFp0qa06aiyoihVA7FGQi8BMxgaKY6U8e9HGbDFtk7FanckDkwHcQb9868NiA6K65qwBHjJf0i6jLpLC7KkLiad2oVDuDHejkZ7DWAPLI8JTGhNOVcDXbCYxGpsp3Hhf0lPpIeYk3U0PzIkavTSzxxJ/TqFSCCQwzBG8GL4ar8tVqOc6mZsONgPyjQNO0P4q+2bjTtD+KvtiHE0TFJo6a2IVNvaNgUABsbXDXIvuHjDR1NXp01IDI5UEbwyswBHaCDOcaco/xF9v6TYaZoDdVAtmLXFiDcEZZZz1S6Hqn0ySXF9C2i3ct8HZL57NOrURR9lQbAd06cH0T6OpCwosRyatVb3tGfB9IjU/OrU6y/XGw+/6aC276smWhdZaOJA2Gsx9E2v4EZN4SvC6uwvV303bL/Z26O0ZSoUxTo00p0xuVFCjPMmw4k534zqmJmMjYQhCABCEIAEIQgAQhCAGDMTJMa8drJQpX2qlyN4RWc91lBznLkl1OZSUerI5rF0V0K7GpQY4eqb3CgGkxPFqfA9qkdt5Xen9T8XgxtVqatRuB11NwVBY2UMjWdSTbgRnvllP0m0CfIp1XA3myrbvVjcHsIjdr5p+litFVSlwyvQJVhZh8snrHdFLq6ppvuI31Uzi5dyqmqC9ri/KYJmCim+0AcuI/1aIjJcst9vWZM4dkyPw7JihMUwuNak11PeDubsI4zlStnZsjw5Hu7eybEwax1PHFx6k91V0oesV6bbLbrb895ptzBGYPZzEtvA4oVEDDK+8cjxE876CxZSsLG21YdzXuh8Gt65ceqWs9KtVairA1NgVCo9GxCsL9hIj+ltb8LKmiuflZLZoyAixzB3g8ZteRnSfSBhqLbI26pBIJpLtKCMiNvdkY+5KPUpyko9WMWsnQ7RqsamFc4eod9OwaiTxITIoe427JW2ndTsXg869EdXcAVabB6ZJ3DgynvA8ZfeiNO08SgdMgdwNveCQZGel/+7T97S95i11UJRckJ30Vyg5rqUiWhJx0UaCw+KrYhcRQp1VWnTK9YgbZJZrlCc1O7MSJ18BfFNRSyg1zSS9yF2qvVrfsFx6og6sRUvclypxCMvc5BOnBY96TXQ8rjgbbr9vaMxF9O6v18FVNLEUypPmOLmnUHNG581OY7iCW8GZSi4vDMpwlB4l1Lx1C10+EoKbn5QDInebb1Y8WAzvxHcZM7zzlqzpNqGIRlNjcceIN1v3nLuYz0VQqhlVhuYAjuIvKmltc44fYtaO52Qw+qN4y6z6nYXSFPYxNMNa+w48mpTO+6OMwb+HMGLaY1jpYYeWSW37Ki58eXjGzB9IeFc2ZnpHnUWy+Li6jxMZcorqxpzitmyu9NdDWJwys+ErrXpi56qtZKlgLnZceST2EL3yF0MSTbapspPiPWJ6UxVdWw7srBlKMQVIII2TmCN8820ql1XuHuiGqrit0ibrKoLdIXDi9uM3BnK1FWbyhfIW7N+6Fer1dNiPRF884hwbLBM4NljudgM6MHjnpMGRrG9+w27uPbGfR2llqjLJuX6Tu2py04vD6nEouDw+pdOpGtwxSbDn5ZR67fn7/AF2lc8+6u6WbD4mnUB9IX7Rfj7R4mX/TqbQBG4i48ZX0trsjh9UXdFe7YYfVG8IQjY8EIQgAQhCABCEIAQ/pI1mOFoKiH5Sre3PZFr+8SnamNdjc1Gv9oj1AbpP+mrCkPhatvJtVpk8mOw6jxCv6pW15H1bbswyDrm3bhj1gNOqvlVj5SjJjvZeKNbfzB7JnTeuOHrUzRoo92KEuQAo2WDWte53dkZVwhqAgC9hc91wPewndX1SejhzWcqANiyjMnaZRnwG+ZwfhZjW/Cxud7RJW8j1+8zXEvCgfIH+uc57I5/xRIOj7RqYvGNQqAFXoVhnwYbBVgeBBsbxkZSCQd4JB7wbH3R96I8RsaUBbILRrk+AUn3Rlxp+Vqfbc+tiZtalwIZvS5cX33Eg1jcbxn6pMehVmqaVxFTeq0GDfaqVaZX+m8g2LxARCTyl09DOqjYTBGrVXZxGJYVGU2uiAWpqe212tw2pro4b8RroK25cQt0n60Nh6YpIbM4ueFwSVUd2TE91uMpyppKoTc1Gv2EgDuAyEnXTZQIxdB/Reiyg9tN7keqoJXV5nqW3Y0zLWSk7WmSHRmtVemjLTe2JJUUidzuzBUBHFwSLHiLgyz+l7+7Dff1tL3mUguJ6pkrbJK0KlGqwHKnVVvba0u3pcqhtF7QN1NSkQRuINyCJvT6Mv7GNP/wCeX9kb6EP3jFfd0vxvIfR/vRf+cX/2RJf0H/t8V93S/G8h+GP9qJ/zi/8AsCZv04fZnL0q/suLpTwC1NE4ksM6a9cp4hqRD5HtAK9xMoZTLo6ZtMCno84dT8tinSko+rtq1S/YVGz/ADSmsTTCuyg3CsQDzsbflO9ZjKO/5DGUYD2zG8Z+qeitE4w09G06jC5Wgrkc7JeeetH4Bq9anRQXeq6oOwE+Ux7FW7HunpapgQaBpeiU2PDZ2Z7o49WdaCD8TKh0xrrTxGHFRM9rzgciXOYQ9gGZt2SIVNK1WNzUa/IEqB3AZRpw2Feg9TD1ARUouyMDzXK47CACDxBE6rxO7Km0xDUZU2mTrUfWx1L0HNxUSoB2nYY3t9IW8Re+6QDBVch3SU6hAfC2J4YfEkd/VkD2XkO0a1yO6aZbqWfk13dKz8ncz2fwH5ztwGEFapSpN5tSpTQ9zuFPvjXXez+EddC1LYjDnlVpfjEy9jDtEjNDBlCrDflJCrZSX6Z1OohC6XQi1lGYJOQABzEieMQJUdQbhWKg9xtC18T3Pb5cTWRN2yPcZ6J1fZjhKBbzjSp379kTz3gMC2IrU6CC71WVB2Any27gu0fCekaNIKoUblAA7gLD3RzQxeGx/wDjo7SkKQhCUSqEIQgAQhCABCEIAM+tery43CvQY7JOaPa+w65q1uIvvHEXEoDSejquHrNRroUqqTv3MOD029JTln4GxynpaNentW8PjKexiKQcDNTudDzRxmp7ovdQrfsV1GmVy+SgNEYwJVu3mMCrHkDx8CAZItPY75i1Nj5V0I5EbakFT6Q45R10x0LVVJOFxCOnCnXBVh2dalw3io7zIzpfVzSGDot11E/Bsg7B6dSmu0wUZEhh5RG4Se6LIZ2JUtNbXnbYjtSgXNhbxhSp28neQbZce6K09KrSFmpI9+LKzeAscpp8Y3brEUId4CCwFvog3tMd8GGHw9B0p/N2NbNKrIyKm4sr7y43hcvG1t140VKvPeTYcSSTkAOJJO6dGrOCqaRxiYdGFNnDsalS72CLc+SCLnxEu/VXozwuCZaljWxI3VatiVOd+rTcmRIyztxMar08p7y6DlelnZvLoRLUDorLMmKxyWt5VLDMAbEHJ63M7iE4XzzyFtgTMJSjFRWEV4QUI8KI1r5qp8PwjUwQKynbosdwceiexhceN+E8/YrDvTdqdVGp1UNmRhYg7vEZZEZGepowaz6lYbHqOvp/KLfYqodmol+TDePqm47JjdQrN+4vqNMrd+559wLKSyObJUUoSdy3sVY9zASZae0vbRCYUm5pmkBe+0AvP6Q5GKaV6FcVTPzetSrpwFS9KoB2kAqx7fJ7hI3pXQ2PwtIjEYd1oXChmNN1vw2SrFl3dkS5dlaaxsIcq6qLWNiUdDOLFOtii17GnSGX2nkO+E7OO6wejidsA/VrbWfqmdB6SrU9paFCrUc2LmktdzbPZ2hS3C99/bONcS7VtqmhFVmAVB522x2bDb3MWPHiZy5ScYrBw5ScIrH0S/WzWDrXFWpnVXOkrbwSCobZ9FBckX3mQkvnxLE2AAJLMTYAAZkk8Bvk00d0SaQrnaqmnQBzJqN1tT/oQ2J/mlkaqdGuGwJFQA1sSP8AGqWJF9/VqMkGdss+0zVaedjzM3jpbLJZs2Gjov1BbCj4TiBbEutkpm3yKHMg23u2V+VrDiTYkFEzKEYqKwinCCgsRK76Sujb4WfhWGAGNVbMm5cQi5hTwWoM7Nx3HgRTxJBKsCrqbMrAhlI3hgdxnqQyMa2dHmFx/lupp4gCwrU7K/YHG5wL7mBtwi9+nVm66i2o0qt3XUpTQWPNKrcEAsrJdsgCwI8rszt4zgXACiuyQQ487aFj6uUlmmuijG4ZGdWpYikiliyk0nsoufk2uL/zSI0NYDUTqzdltltrcr2q28e6ISrsgsNEydVlaw1sJvhGckrbyQL5558hO3R72q0idwdD6jf8onQ0vSpCz0gzHO5ZxlwyWKYeuzVlNCmesZgKaKNo7TZALteOZ3TPfYxw9tiZaa04FUMeFzTU73bcHI3hF357z7YQ1TPiSSLAAkszHIADMkk7hJdo/ov0jiTtVQlC+9qzCo4/kQkH/qEsXVXo3w2CIqWNbEj/ABqlrrvv1ajKnvIyztvJjENLObzLYahorLHmew2dGeorYYHE4gWxLrZKZt8ihzINvTbK/KwHMmwJgTMpxioLCLEIKEeGIQhCdHYQhCABCEIAEJgmamqIAbzFokcSIm2MgB02kQ6Wf7oxHfQ/9ilJE2PEiHSnjg2iq4vxof16c4s8jM7fI/oozGHITOHPkeBmmMOQ74UD5HgZHx4UQceFEi6Hmtpmh2rW/pMfyno6880dFlfY0vhiTlat/RqS/jpdecq0+Utafyj1tQ2hGT41HOY+NBzmwwPe2IbYjEdKjnD42HOAD5tCQXpkb+zf/wBaf5x9+NxzkN6VtIB8CoB/xU9zTO3yMxv9OX0NnQefnGL+6p/jeQrAv/aFI/8AFIf/ADgyU9D+KCV8Tc76SexzIdganzum3/EIf/MDEX5IE5+nX9np+4mdsRibTC33zHxwOcpFcftsQ2ow/G45zPxsOYgA/bULxiGmBzmw0wvOAC+tDWwWJP8Auqn4TPLWjD5R7p6N1q0spwGKz/wan4TPOOjvOPdE9T0EdZ5RbFN5UkuqB/tDCffJIvifOkk1Re2kMIf96kTj1iT4rxQPSdpmcS6RHMRRcYJYLx0wia1xNg4gBtCEIAEIQgBgmaM83IibJABF3iDvOlqcTajADiqseE4q23wjucPNfg0AI3UWpxv4Rg1x0ZWrYKolOmz1CaZCiwJ2aisbFiBuBlhfBRM/Bp41lYZ5JcSwygMJqDjKzKr0GopfynYo1hxsEY3PZMY3UrFpVdKeFqtSBIRtqlmvA5sD7Jf5w80OFmH48MYFvxa8YKv1L1LGETrKgviWGZtcU1NvIU+8/pJRsHlJIcGOU1OCE3SSWEMxSisIjwpHlNuraP3wLsmDgp6ejAUPbMWMfzgBMfABABgtI7r1o+rVwyrSptUYOpKra9rHPOWD8AE2GCHKcyjxLDOZRUk0yqej/Q1ejUrGtRemCiBdq2Z2mJAsTuykdw+reLFdCcLV2RVUk2W1hUBJ37rZy+vgY5TU4EcpnyY4S9jH8eDSXsR5t8I/HRw5THxcOU2GBitC0ffi4cofAOyADFCPnwAcpn4vHKAEfq0gylWAKkEEHMEHeCOUq7Tmo9XDViaFOpVoMLrsKXZM/MYDPuPKXkNHDlFFwA5TOdamsMysqViwyg6GpeIq0KlUUqqVUYWpOjKaibNzsX9IH1xbQOisQMZQJw1dVFRSWajUUAC+ZJGUvtcGOU3+BjlM/wAeO3wZfiw2fsRgOw3E+2dWHxD9sfTghymRghyjA0cVGuZ2U65ii4QcootCAG9OrF1eIrTiipABWEwJmABCEIAYtMbM2hADXYmNibwgAn1cx1cVhABLqpg0otCACHUzHUxeEAEOpmOpi8IAIdTDqYvCACHUw6mLwgAh1MDRi8IAc/Uw6mLwgAh1EOoi8IAIdTMijF4QAQ6mZ6mLTMAEeqm3VRSZgAn1cOrikIAadXM7M2hADFpmEIAEIQgB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300" name="AutoShape 22" descr="data:image/jpeg;base64,/9j/4AAQSkZJRgABAQAAAQABAAD/2wCEAAkGBw8QEBQUEBQQFBAWFA8VFRQQFBYUFhcRFBUXFxUWFhUYHCghGBolHRQWITEhJSsrLi4uFx8zODMsNyguLisBCgoKDg0OGxAQGi8kICQvLCwsLCwtLCwtLCwsLCwsLCwsLywsLCwsLCwsLCwsLSwsLCwsLCwsLCwsLCwsLCwsLP/AABEIAPgAywMBEQACEQEDEQH/xAAbAAACAwEBAQAAAAAAAAAAAAAAAgMEBQEGB//EAEAQAAEDAgIGBgYIBQUBAAAAAAEAAgMEESExBRJBUWGRBiIycYGhE2KSscHRIzNCQ1JygvAUk6LC4RZTY3PSB//EABsBAQADAQEBAQAAAAAAAAAAAAABAgMEBQYH/8QANhEAAgIBAwICCAUEAgMBAAAAAAECEQMEITEFEkFREyIyYXGRwdFCgaGx8AYUI/Ez4RY0UhX/2gAMAwEAAhEDEQA/APuKAEAIAQAgBACAEAIAQEc87GC73Na3e4ho5lVlOMVcnRDaXJDQaQhnDjC9rw1xY4tN7OABtyI5qIZIzVxdoJp8FpXJBACAEAIAQAgBACAEAIAQAgBACAEAIAQAgBACAhrKlsTC999UWyzxIAHMhZ5sscUHOXC3B5Kp6ck/UQE+tIbf0t+a8XL1yK9iPz+xzPO3wjJqtP18ucgjG6MAeefmvMy9Yzz4dfDb/so5zfiZkkRcbvc57t7iSeZXnzzzm7bKUbXQWo9DVvj+xMwEf9kfzaT7AXu9E1O7xvxNsLp0fQl9IdIIAQAgBACAEAIAQAgBACAEAIAQAgBACAEAIAQGD06eW6PnIztHbv8ASMXNrP8Agl8CGeGh7R3OAeP1Z+a+Blx8Njnkqk/mSEKpWjhCkgVj3MeyRnaY4OHhsPDZ4rfT5nimpx8BF07NebpRVu2tZwaB8blehk6xqZ8NL4L72aelKUmmKo5yv8CVxy1eeT3yS+b+hHppEB0hP/uycyqrUZf/ALfzf3KPLIki0zVs7M0n6jreTrrox9Q1MOJv89/3Cys1aLplO365jJG729R3yPkvSwdbmtsqv4Gkc3meo0Vpunqfq3WfmWP6rx4bRxFwvc0+rxZ1cH+XibRknwaS6SwIAQAgBACAEAIAQAgBACAEAIAQHl+mtZDLSyQiRuu4x4jEDVka43tts04Lxuo9SwRxyxxfdLyX1fBDarc8mGdjVBs0EXdhcHgvkL5vxMZNOqJSFQqKQpIFIUkUKQpK0KQpIoUhSQcIU2RQpCkgUXBBBIINwQbEHeCMirwnKDuLpkqTR7box0k9JaKcj0mTX5a/A+t7+/P6fp3VFmrHl9rwfn/2dePJfJ6he0aggBACAEAIAQAgBACAEAIDK0vp+CmwcdZ/4G5+O5cOq6hi0+z3fkvr5FJTUTyldpmpqf8Aii/CMyOO/wAeS+W1vVcuf1bpeS+r8f2K90pe4pthA4necSvJc2x2jEIRQpCmyKFIUkCkKSBSEIoUhSVo4QpIoUhSQKQpIFIU2RQtlZOgnR7/AKKaZ/iI9R5+mYBf1m7Hd+w/5X1/TNd/cQ7Ze0v1Xn9zshK0by9Q0BACAEAIAQAgBACAEB43pB0pc55go8XYh8oyG8MPvdyXh9S6osScMb+L+xjLI2+2Ji01CG9Zx1n5knHHh818hkzymy0cdbvkskLEtQpCkgUhSRQpCkihSFJFCkKbIoR5AFzgN53Ky3CjZ1kZdlY+IUN1yWWK/E5JC5uYI7wpTTKSxyRGQrGdCkKSKFIUkCkKStE+jqt0ErZG5tOI3tOY5Lp0uoeDKprw/Y0xypn1CGVr2hzTdrgCDwIuF91CSnFSjwzsHVgCAEAIAQAgBACA8b01048v/g6Y/SuA9K4fYYRg2+xxGPAd68jqmuWCHanuZZJO+2PJm0VE2Fuq3xO8/JfDZcryStmsMagiYhUsmhSFJApCkigZGXEBoJJyAVoRlN1FWyKJ62gdE27i3WuLtBxAOFz4rbJgnjdS58vH8yzhSspELEzoUhSRQrmA4HI4HuVk64EdmZNBHqktObSRy28l15ZdyvzIaqR6OOYtZkHC3ZdkfkuBP1qOtOokE8DXMEsV9Q4EHNrtxXQ4OO/gc04qS7olIhQYUc1b5KbI7W+CwzRsxF9Qhu9/VHMqdzRYJvwKk7oGduZhO6K8h5jDzWixzfCJ9Clyz3XQyYvpGmzgzWeGa9rlgOdhljrDwX2HSVkWmSn76+H+7NY8G6vTLAgBACAEAIAQFHTekm0tPLM7EMaTbe7JrfEkDxVMk1CLkyJOlZ8/6PUr9R00pvNKXPcTxNz4fABfnfUdU82VkYIbd78TWIXnm4pCmyBSFaytEchsP3idgVluQyakrPR6wjt6SxDnjZ6rfmunHnnhjcNm/HxotGro81DVkaQa1xNpWyRuJN8XWLD7Qb5rsUO/Tt+PJljfrP3my0YcdvevMYaAhSQKQpIoozR2lB2OH9TcPdbkt4yuFeQl4M1B2Fy/iOheyZuj9IshfaQ2heC1+2251htB969LHHutM5cUqdE8un9Hx/VxSzO3vOo35+S6YYMMVurZpUFwihP0tqThC2GBv/GwF3tOv7gr+quEl8Pu7f6k978DKqJppjeV73n13E8gclRyXJRyskpKFz3tY0dZxa0d5Ngojc5KMeWVs+zUNK2GNkbeyxrWjwGa+0xwUIqK8DYnVwCAEAIAQAgBAeL/APpkpdHTQD72YOdxbELge25nJeX1bL6PAY5t0l5g2MNAAyAAHcF+dttu2dqVKkBCAQhTZWhSFJBl6bnLG3GYBI7zgD5rq00FJ0zLI6I9C9nwVtTyMPieY028irbbAgAg7jfD3L1NMv8AAZx8T2okD7PGT2tf4ntDndePkXa6NnvuBCoVoUhTZUgq2dW4zaQ7wyPkVpjfrV57E8xfzCqqNUFhDmvyIcLEfPwwWktLPHkrIqomeSo0jzmkDrGy7cWyswjyQx06u5l7LMdOs3MrZYZAs3MrZ6foPQh85k2Rj+t1wPK/kvX6Lgc8ryPiP7svj3Z71fUmwIAQAgBACAEBwoDw/TcXrqK+QEvMyRf+Qvn/AOoHWGvj+xjP/kh8S0QvhLPQoUhSVFIUgUhSVoztMU2uzmD3HbzXTp8nbIyyRINAU0r7sjYXOGB2Nb+Z2z38F6OPQ5dXOsa28/ApidWeZ6UaNnp67VmLCTGxzTHfV1SXC2OZBDl6+XSf2uNQuyqVcnptDPvCB+A/0u/yPNfOaheuaQdqi6QucCkIKOW35fBSI7M2XaPFZRttb+IiBY12/Uya47nCx4E3X2WLFHqGii/xLa/h4P4lXHamfP2R3JJwxtjha2d14Urj6viYLY0KPRs0v1UUj+LW2b7brN81ti0Woy+zF/nsTu+DcpOh1U7tuiiHjK7kLAcyvSxdCk/+SXyLLG3ybNL0LpW/WmWU+s/Ub7Mdrjgbr1MPS9Nj/Dfx3LrGjdo6KGFurDHHG3O0bQ0X3kDau+MVFUkXqiwpAIAQAgBACAEApQHjenzdV9LLsa94PNjv7SvD67j7sS/NfNGGZ1KMvJlkhfn1npikKSKFIU2VoUhSQI5qlMiivTvnp3F1O7A4ljhdp7xcY8QQcs7L2dB1bJptuV5fzgycH4GX0xndWiF3oSyaMuBs4OaWOtfHA3u0YEbTivW1PVcOpgtqZlJO+BdDtLcHC1wQfh5gLwM7T3Qhdmq3ELkfJs0cIU2VoUhSQWaOvkhv6N1ta1wWg4jC/wC9y79H1LPpYuOPhlnT3I4ahrHl4jg1y5zi4xgnWcbkgnLHct49YzRl3KMb86K9sC//AKkmGyPkfmuhf1BqvKPyf3LeqdHSebayM91x8VpH+odR+KMf1X1ZGxNH0rH24iOLXX8iB712Y/6hi/bh8nf2INCm6Q0r8NfUO6Qavnl5r08PVdLl2Uqfv2/6/Ui0ajXAi4sRvC9BNPdEnVIBACAEAIAQCFAeW/8AoUd6QO/DLGfBwcz3uC83qsO7T35NMxzxuBh6J0ydUCXEZa20d+9fB59Lu3Atg1dKp/M3WODhdpBB2hcDTTpnemmrQEISIQpsrQpCtZFCkKSBXNUpkURmJu4K3cyKOalksg4QpsgQhTZWhSFNkCkKSBSFJFCkKSKOEKSCN0YKlNkD0tTPAbwvLfVOLT3tOHxXdpeoZsD9R7eXgV44PS6G6UslIjnAilOAP2HHcCcjwPgSvqtF1XHqPVltL9GXjO9meiXrFwQAgBABQCFAYXTGHXoZxuZrewQ/+1c2rj3YZL3EPg+b6OmuBx9+1fFZo0zgce10a9JUvjN2m28bD3hcc8cZ8muPJKD2Nql0mx+DuqfLnsXFPTyjxuehj1EZc7F2ywNxSFJApCmyKFIVrIEIUkCkKSKFIU2VoUhSQKQpsihSFNkUKQpIFIUkUKQpIoUhTZUUhSQQzwB4sVeM3F2iGja6Mafcx4p6g3BsIpHb9jHHbfYfDcvruldT9IljyPfwf0EJb0z2a941BACA4UAjkBBUxB7XNd2XNc09zhY+9Q1apg+MQNMMjo5Psuc08HNNrjkvjNRiak14ownGzYjJyOfkRvC85ryMKa5J2lZsui1T1L2dk4bsxyWU8cZcm0Mko8M0odIg9oW4jELmlga4OqOdPktMe13ZIKyaa5Nk0+AIQUKQpsihSFJUUhSQKQpIoUhTZFCkKSBCFNkUKQpsihSFYqKQhFCkKSKFIUkFesp9dpG3Z8lriyOErKSjaPY9ENLGogs83ljs198yPsuPeM+IK+96fqv7jFb5Wz/nvL459yN1dxcEAFARuQETkB826e6M9HUCVo6kufCRoseYsea+f6rh7Z+kXD/cpJGVQ1FhZ2LfMdy8DJC91yZ7eJrRxEi7Drt4dod7Vyt06exHonzHcGOUNEEzSqMsiRpVWi6ZajqnjbfvxWTxxZsskkTtq945KjxeRosvmhxO071XsZPfFnddu8KKZNoFIFIQihSFJFCkKbIFIViBCRvClWVdETpGq6TKOSInTjcrKBVzRC+oPBXUEZvIyvJITmStEkjFybLvRSt9DWNB7Eo1D+Y9nzsP1L2+j5+zMovh7fYnFLtn8T6QvrTsBACARyAhegMzTWj21ELo3bcj+FwyP74rHPhjmxuDIas+ZS0z4nljxZzTYj4jeCvj9Rilim4S5MWWqZxBuCQd4wXHNWRdM1oqzW+sax/Fws72gsODZSv2ty3HFTu2Ss7iHDzxU9+J+0mvhT+xdY4vgtR6Ppz98R+Zq2x4tNPnLXxTX3HoqGdo2IZVEXjh8VeWhx/hyxf5tfQdqXiQupox9/T+2B8VzvRzX4o/Mer5iFsY++p/5jVm9NP3fMbeZzqkEtfG8AgHUcHWJyvbuWU8Uo8ixdZUomw1koWK+SwuiVkWLHI1324m8HvseVlvDA5OuCPzJ3UuF2y0zjuEmPuW2TSejj3d8X8H96CV8MpPcQdVws7nfuO1c/btaM3tsxHFSijZG4qyKsicVdFGyJxVkUZXqHEWc3BzSCDuIW+KTjJNFGz61RVAliY8ZPYx3tAH4r7zHNTgpLxVnoxdqydXJBAK5AROQFeQIDC07ohlQL9mQdl9tm5w2j3Lk1ejhqI1LnwZWUbPITUskLtWQap2HNrvyu292fBfJavR5dO/XW3n4GLTXJZhXnSNIl6Fc8joiWCszQqTraJjMxq7NduI5ZcmTVOwXXjW5Ut9CKj6aWPZJGbfnj6w8tZRrof40/I2xcHp2vuF4zRezuslCzhclEWYdbB9ID4HwyXfin6lGcjV0cxcmZm2FEek5Mu9WwRK5nuKyS4upapmFiuKlIq2RuKsijZE4q6KMilxB7irR5Kn0fobLrUMN9ge3wa9wHkAvtenS7tNFv8Am53YX6iNpdpqCARyAjcgIXoClMEBUmY1wLXAOacw4XB8CocVJUwZUuhWZxuczh2m8jiPAheVqOjafLuvVfu+xXtrgiFFM3Yxw4EtPIj4rxs39O5l7Ek/0NIyo6dfbG/w1T7iuCXQ9ZH8P6ov3oqz6/8Aty+DCfci6Vq1zBmcmY1XFKT9VN/LefgujHoNQvwP5M5pJ+Rk1lNMRhFP/Jk/8rqx6PMuYMrT8il0bqvRzMk3PB/TfHyuq6qNwcTaO1Hvphqve3YDcdxxXgVsmHs6F1lFCzhclEWVKsYg/u4W+JN+qirLtFILEYhw2OFj39ypqtPlwy7ckaOrHsjG03PYFdGmhbOabuRNSu6v73Kk1uY2O4qpVsjcVZIq2ISrFWI/I9xUrkg+h9B22oY+JlP9bl9n0z/1o/n+7O3B7CN5d5sCARyAjcgInoCrOEBRegIiUBHLK1ou4gDe4gDzUSkoq26BnTabgbk7WPqj45Lz83VNPj8bfu/lFHkiiq/TTj2GW4uK8nP13I9scUvju/p9SnpvcTUFc5xIfa+y279+8KOl9Ryz1Pblk2pKlfg18Nt19C8J9yL5cvqC585r6L0FXI0dku12/lfjbwJI8F831CHZkZmeqdLrMhfvZqO/M3AfBfNNbyX5lZ+DO6ypRWw1lNCyKfFp5q0dmVbB0pLA4doC47xmPFfZTxR1+iV81+q+50RlcbMyrj9LZ32Dl63AL5fHLs28TBvbuLkYsLLF7sys44okVbEJVirZxSQLICRYZmwHipTrdg+q6IpvRQRs/Cxo8bY+a+40eN48EIvmt/j4nowVRSLi6SwIBHICNyAicgKVfUMiY58hsxouTYnDuAuVWUlFd0uA3R5Kr6VsJIhjkfuL/o28sXcwF5uXq2GHs7mMs8EZk2lqyT7TYxujFj7TrnlZeXm6zll7Oxi9Q3wip6G5u9znO3uJJ5nFeXl1GTI7k7MnOT5ZOxoGQC522wmSByrRaxtYjEZj92Uxbi7RZSp2a1FWiQesMx8V9roNctTDf2lyvqvd+x1QmpGL0rpsY5Bniw9xxb/dzXP1bHcFNfASJKXGmcNrS147sj8F8jPbKvfsZy9kdslwCquNMzsNZRRFnC5TRFlQskvYGzbnxXo4dflw4njg6vclTcVSHYwDifcOG5cTdlGzpclFbFJUlbOKQCA1+jGjjNO0kdRpufDP4D9S6tDg9PqI4/Dl/Bfd7GuKHc7PpC+4O4EAIBCgEcgInIDI6SsvST2z9FIR3tFx7lhqV3YZL3MiStUfOaKQEea+IyRpnmtU6LKzAIAuoAwclE2dDlFE2K5uNwSHbwr48ksbTi+CydcC1tRM+MscGuvYh2RBBBBwzy4L1/8A9aWTG8eVXfjwzX021MKKsLAQ5hIIc02OwjuXj5MXc7THpInaV5tYqJrcysm1lShZwuU0RYpcpoixSVNEWcUkAgBAS01O6R4a3M8gNpPAKG6VstCDnLtR9H0Fo5sEYAzI25248Tn4r6zo+ienxOc/alu/cvBfz6HoKKjsjTXrkggBAKUAhCAjcEBUrYNdj2fia9vtAj4qJK00D45o97mnVODmk3B4YOC+L1GOm0zjzR/EbMdjtzyXC9jFKwc0g2OBRO+A01szikgEAIAuoFnbpRNhrJQsNZKFhdKFnLoQCkAgBACAeCF0jg1gLnHAAK0YObqK3JSbdI9p0e0ayIkYOeLCRwy1hjqN4Dbx5D2+mdPU5+knul+r+y/V+5b+hjgscaXPienC+lLHUAIAQHCgFKAQhARuCA+V9NdHGnrC5osyX6Rv5vvBzx/WF871PD25O7wf7mckVKaXC+zbwPyXiTjucc4dppwytcNV/g7d4rllFreJeMlJdsvmcmpHNyxHDPkkcqfJE8LXBXWpkCAEAIAQAgBACAEAIAQFqh0fJMeqAG7XuwaPHaeAUpee3xNceGU+Dci1YR6KlxleOvO4Yhu3VGwbhv5j09BH08vR4Vt+KX0Xlfz/AGOtY1jVR58z0miKUMYGjID9knaeK+shBQiox4RdKjVVgCAEAIDhQClAKUAhCAxOlWhv4unLRb0revGTh1wOyTuIuOR2Ln1WBZsbj8viQ1Z8wgJaciCCQQRiCDYtI33wXyGWDTcZcoxZfhF+zj6u3w39y5ZbcmEsXkW6erLcMxuOY+SynjTEMsobMtfRScDyP+Vl68Db/HkIZKEjI371dZV4mcsDXBXdC4bD71opJ+Jk4SXgLqnipsrRyyALIAUgEAIDjssEQJqOoisLsLn7dY9UHgBn4qs4zT52OnH2VdWzT/jnus3tOt1WDAAbzbJqtp9Dl1eTsjwuX4I61ko9BoTRpGLsXHEnefgOC+50ulx6bGseNbfv7yD0kbAAukDoAQAgBAcQHEApQCkIBCEB4/ph0bLyZ6dt5PvIxm8D7TfXA2bQN4x8vqGh9Mu+HtfuUlHxR5CndfEL5XJFp0zI0o3h3bAdxycO5wXM1Xsk7S2krJRQNd2H24SD+4fJFk8yr06fsv5jigqh2QXD1HBw5K3bGXh/PyI9FmjwK6OpGcbvYPwUejiiP8vl+hwQ1Byjf4MKKCfBH+V+H6Ekeh6x+UT/ABs332XRj0uWfswb/JkejyvwLTOi09ryOijbtL3ZfDzXUun5fxUviyy00vEq1NDT+jkMNQ2aSPUc8RjqhhNjjjcjPA7FnPTKC9q38BLAlFtO6M1cpzggBAR0sDnSajCBfG9rm3DivQ0OmjqcijJ19TXDu6PbaB0GGjLPEk4kneSvrcOGGGPbBUjtSSPUwxBosFqSSIAQAgBACA4gBAcKAUhAKQgEIQHndO9GGTkyRERznM26jz64G31hjvuvP1nT8eoV8S8ykoXweUnp5IHas7DGdhOLHflfke7A8F8tqtDmwP1lt5mVNclmFeZI2iXolgzoiWBVSNyc7mtI58i4k/myWVqvS9Q1t2yEcl149TmbrvfzZhkk0tjGqdO1Zzmk8Db3LqWSb5k38W2YPJLzMHSVS52L3Ocd7yT71tj3ZRtvkt9CZwJwHdiQOjf+WQW99lbO+1q/55m8Els/EvPjLCWu7TS5p72m3wXDNU6OBqnTOKpAIDkc3opGSfhcL/l2+V11aPN6LKpeT/2TGXbJM+q6PILRbJfccnpFtACAEAIAQAgBAcQAgOWQCkIBSEAhCAjkjDgQ4Ag5gi4PeFDSezBi1HRmnOMevEf+I9X2DdvIBedn6Vps3MafuIryKjtBTt7Msbh67C082k+5eVl/pyL9ifzLqTRG7RdVuhPc93/lcn/jme9pL+fkW7yrPoGrfh9C0fmcf7Vvj6Bli95L+fkYzTkQf6NkOL5QBuYz4k/Bd+PosV7UjP0XvMrSvRiMMcLvc4ggFzsjsNhYLuh0/DBbLfzLrGkef0GCCNhHkQvmtWqtMg9ZpoXkbJslY1x/7G9V48gfFcTfdFS/L5fy/wAzn1C9bu8ygqmAodc2FydzRc8gppg7PEQLSFkf/Yet7Dbu8kj7t/h9zRYpP3H0jovrCmjDr3DQOsLHVHZuNmFl9tofSf28fSKnX+v0O2CqKTNhdZYEAIAQAgBACAEBxACA4QgFIQClqA5qoDhYgOeiQHRAgHEIQHZIgRZAeZ0xS5oD59LTejqHbidbnn53Xy3VsfZlb89zJ8m5PPCYA2WT0bmv1mHVLyQ4We0AfpK8bDbTVfz+V8g4qcabqjMdWQ/dxvkP4p3arf5bPiVt2VyyixQXvI5qqW3Xe2Jh+zHaJvdhifG6RSbqKt/MnuS4N7otoJriJXNOqD1Q5pFyPtEHG27eve6d0+d+lzKq4X1ZeKb3Z7+mjsveNCygBACAEAIAQAgBACAEAIDlkAWQBZAFkB1ACAEAIDM0lBcIDwfSKhLS19snWPc7LzA5ryer4HkxKUVuvqUn5mf/AAEsrtbUdwL+oAPHHyXkYOl6ma47V7ylSZfpdAvd23EDdGNXm43PKy9TD0bFHfI3L9EWWPzZ6LRWgYozdjAHfiPWd7RuV6mPDjxqoRSLqKXB6KnpbLUktgWQHUAIAQAgBACAEAIAQAgBACAEAIAQAgBACAEBXqmXCAy5KIuOSAki0RvQF6GgY3ZdAWQ0DJAdQAgBACAEAIAQAgBACAEAIAQAgBACAEAIAQAgBACAEAIAQAgBACAEAIAQAgBAf//Z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301" name="AutoShape 24" descr="data:image/jpeg;base64,/9j/4AAQSkZJRgABAQAAAQABAAD/2wCEAAkGBw8QEBQUEBQQFBAWFA8VFRQQFBYUFhcRFBUXFxUWFhUYHCghGBolHRQWITEhJSsrLi4uFx8zODMsNyguLisBCgoKDg0OGxAQGi8kICQvLCwsLCwtLCwtLCwsLCwsLCwsLywsLCwsLCwsLCwsLSwsLCwsLCwsLCwsLCwsLCwsLP/AABEIAPgAywMBEQACEQEDEQH/xAAbAAACAwEBAQAAAAAAAAAAAAAAAgMEBQEGB//EAEAQAAEDAgIGBgYIBQUBAAAAAAEAAgMEESExBRJBUWGRBiIycYGhE2KSscHRIzNCQ1JygvAUk6LC4RZTY3PSB//EABsBAQADAQEBAQAAAAAAAAAAAAABAgMEBQYH/8QANhEAAgIBAwICCAUEAgMBAAAAAAECEQMEITEFEkFREyIyYXGRwdFCgaGx8AYUI/Ez4RY0UhX/2gAMAwEAAhEDEQA/APuKAEAIAQAgBACAEAIAQEc87GC73Na3e4ho5lVlOMVcnRDaXJDQaQhnDjC9rw1xY4tN7OABtyI5qIZIzVxdoJp8FpXJBACAEAIAQAgBACAEAIAQAgBACAEAIAQAgBACAhrKlsTC999UWyzxIAHMhZ5sscUHOXC3B5Kp6ck/UQE+tIbf0t+a8XL1yK9iPz+xzPO3wjJqtP18ucgjG6MAeefmvMy9Yzz4dfDb/so5zfiZkkRcbvc57t7iSeZXnzzzm7bKUbXQWo9DVvj+xMwEf9kfzaT7AXu9E1O7xvxNsLp0fQl9IdIIAQAgBACAEAIAQAgBACAEAIAQAgBACAEAIAQGD06eW6PnIztHbv8ASMXNrP8Agl8CGeGh7R3OAeP1Z+a+Blx8Njnkqk/mSEKpWjhCkgVj3MeyRnaY4OHhsPDZ4rfT5nimpx8BF07NebpRVu2tZwaB8blehk6xqZ8NL4L72aelKUmmKo5yv8CVxy1eeT3yS+b+hHppEB0hP/uycyqrUZf/ALfzf3KPLIki0zVs7M0n6jreTrrox9Q1MOJv89/3Cys1aLplO365jJG729R3yPkvSwdbmtsqv4Gkc3meo0Vpunqfq3WfmWP6rx4bRxFwvc0+rxZ1cH+XibRknwaS6SwIAQAgBACAEAIAQAgBACAEAIAQHl+mtZDLSyQiRuu4x4jEDVka43tts04Lxuo9SwRxyxxfdLyX1fBDarc8mGdjVBs0EXdhcHgvkL5vxMZNOqJSFQqKQpIFIUkUKQpK0KQpIoUhSQcIU2RQpCkgUXBBBIINwQbEHeCMirwnKDuLpkqTR7box0k9JaKcj0mTX5a/A+t7+/P6fp3VFmrHl9rwfn/2dePJfJ6he0aggBACAEAIAQAgBACAEAIDK0vp+CmwcdZ/4G5+O5cOq6hi0+z3fkvr5FJTUTyldpmpqf8Aii/CMyOO/wAeS+W1vVcuf1bpeS+r8f2K90pe4pthA4necSvJc2x2jEIRQpCmyKFIUkCkKSBSEIoUhSVo4QpIoUhSQKQpIFIU2RQtlZOgnR7/AKKaZ/iI9R5+mYBf1m7Hd+w/5X1/TNd/cQ7Ze0v1Xn9zshK0by9Q0BACAEAIAQAgBACAEB43pB0pc55go8XYh8oyG8MPvdyXh9S6osScMb+L+xjLI2+2Ji01CG9Zx1n5knHHh818hkzymy0cdbvkskLEtQpCkgUhSRQpCkihSFJFCkKbIoR5AFzgN53Ky3CjZ1kZdlY+IUN1yWWK/E5JC5uYI7wpTTKSxyRGQrGdCkKSKFIUkCkKStE+jqt0ErZG5tOI3tOY5Lp0uoeDKprw/Y0xypn1CGVr2hzTdrgCDwIuF91CSnFSjwzsHVgCAEAIAQAgBACA8b01048v/g6Y/SuA9K4fYYRg2+xxGPAd68jqmuWCHanuZZJO+2PJm0VE2Fuq3xO8/JfDZcryStmsMagiYhUsmhSFJApCkigZGXEBoJJyAVoRlN1FWyKJ62gdE27i3WuLtBxAOFz4rbJgnjdS58vH8yzhSspELEzoUhSRQrmA4HI4HuVk64EdmZNBHqktObSRy28l15ZdyvzIaqR6OOYtZkHC3ZdkfkuBP1qOtOokE8DXMEsV9Q4EHNrtxXQ4OO/gc04qS7olIhQYUc1b5KbI7W+CwzRsxF9Qhu9/VHMqdzRYJvwKk7oGduZhO6K8h5jDzWixzfCJ9Clyz3XQyYvpGmzgzWeGa9rlgOdhljrDwX2HSVkWmSn76+H+7NY8G6vTLAgBACAEAIAQFHTekm0tPLM7EMaTbe7JrfEkDxVMk1CLkyJOlZ8/6PUr9R00pvNKXPcTxNz4fABfnfUdU82VkYIbd78TWIXnm4pCmyBSFaytEchsP3idgVluQyakrPR6wjt6SxDnjZ6rfmunHnnhjcNm/HxotGro81DVkaQa1xNpWyRuJN8XWLD7Qb5rsUO/Tt+PJljfrP3my0YcdvevMYaAhSQKQpIoozR2lB2OH9TcPdbkt4yuFeQl4M1B2Fy/iOheyZuj9IshfaQ2heC1+2251htB969LHHutM5cUqdE8un9Hx/VxSzO3vOo35+S6YYMMVurZpUFwihP0tqThC2GBv/GwF3tOv7gr+quEl8Pu7f6k978DKqJppjeV73n13E8gclRyXJRyskpKFz3tY0dZxa0d5Ngojc5KMeWVs+zUNK2GNkbeyxrWjwGa+0xwUIqK8DYnVwCAEAIAQAgBAeL/APpkpdHTQD72YOdxbELge25nJeX1bL6PAY5t0l5g2MNAAyAAHcF+dttu2dqVKkBCAQhTZWhSFJBl6bnLG3GYBI7zgD5rq00FJ0zLI6I9C9nwVtTyMPieY028irbbAgAg7jfD3L1NMv8AAZx8T2okD7PGT2tf4ntDndePkXa6NnvuBCoVoUhTZUgq2dW4zaQ7wyPkVpjfrV57E8xfzCqqNUFhDmvyIcLEfPwwWktLPHkrIqomeSo0jzmkDrGy7cWyswjyQx06u5l7LMdOs3MrZYZAs3MrZ6foPQh85k2Rj+t1wPK/kvX6Lgc8ryPiP7svj3Z71fUmwIAQAgBACAEBwoDw/TcXrqK+QEvMyRf+Qvn/AOoHWGvj+xjP/kh8S0QvhLPQoUhSVFIUgUhSVoztMU2uzmD3HbzXTp8nbIyyRINAU0r7sjYXOGB2Nb+Z2z38F6OPQ5dXOsa28/ApidWeZ6UaNnp67VmLCTGxzTHfV1SXC2OZBDl6+XSf2uNQuyqVcnptDPvCB+A/0u/yPNfOaheuaQdqi6QucCkIKOW35fBSI7M2XaPFZRttb+IiBY12/Uya47nCx4E3X2WLFHqGii/xLa/h4P4lXHamfP2R3JJwxtjha2d14Urj6viYLY0KPRs0v1UUj+LW2b7brN81ti0Woy+zF/nsTu+DcpOh1U7tuiiHjK7kLAcyvSxdCk/+SXyLLG3ybNL0LpW/WmWU+s/Ub7Mdrjgbr1MPS9Nj/Dfx3LrGjdo6KGFurDHHG3O0bQ0X3kDau+MVFUkXqiwpAIAQAgBACAEApQHjenzdV9LLsa94PNjv7SvD67j7sS/NfNGGZ1KMvJlkhfn1npikKSKFIU2VoUhSQI5qlMiivTvnp3F1O7A4ljhdp7xcY8QQcs7L2dB1bJptuV5fzgycH4GX0xndWiF3oSyaMuBs4OaWOtfHA3u0YEbTivW1PVcOpgtqZlJO+BdDtLcHC1wQfh5gLwM7T3Qhdmq3ELkfJs0cIU2VoUhSQWaOvkhv6N1ta1wWg4jC/wC9y79H1LPpYuOPhlnT3I4ahrHl4jg1y5zi4xgnWcbkgnLHct49YzRl3KMb86K9sC//AKkmGyPkfmuhf1BqvKPyf3LeqdHSebayM91x8VpH+odR+KMf1X1ZGxNH0rH24iOLXX8iB712Y/6hi/bh8nf2INCm6Q0r8NfUO6Qavnl5r08PVdLl2Uqfv2/6/Ui0ajXAi4sRvC9BNPdEnVIBACAEAIAQCFAeW/8AoUd6QO/DLGfBwcz3uC83qsO7T35NMxzxuBh6J0ydUCXEZa20d+9fB59Lu3Atg1dKp/M3WODhdpBB2hcDTTpnemmrQEISIQpsrQpCtZFCkKSBXNUpkURmJu4K3cyKOalksg4QpsgQhTZWhSFNkCkKSBSFJFCkKSKOEKSCN0YKlNkD0tTPAbwvLfVOLT3tOHxXdpeoZsD9R7eXgV44PS6G6UslIjnAilOAP2HHcCcjwPgSvqtF1XHqPVltL9GXjO9meiXrFwQAgBABQCFAYXTGHXoZxuZrewQ/+1c2rj3YZL3EPg+b6OmuBx9+1fFZo0zgce10a9JUvjN2m28bD3hcc8cZ8muPJKD2Nql0mx+DuqfLnsXFPTyjxuehj1EZc7F2ywNxSFJApCmyKFIVrIEIUkCkKSKFIU2VoUhSQKQpsihSFNkUKQpIFIUkUKQpIoUhTZUUhSQQzwB4sVeM3F2iGja6Mafcx4p6g3BsIpHb9jHHbfYfDcvruldT9IljyPfwf0EJb0z2a941BACA4UAjkBBUxB7XNd2XNc09zhY+9Q1apg+MQNMMjo5Psuc08HNNrjkvjNRiak14ownGzYjJyOfkRvC85ryMKa5J2lZsui1T1L2dk4bsxyWU8cZcm0Mko8M0odIg9oW4jELmlga4OqOdPktMe13ZIKyaa5Nk0+AIQUKQpsihSFJUUhSQKQpIoUhTZFCkKSBCFNkUKQpsihSFYqKQhFCkKSKFIUkFesp9dpG3Z8lriyOErKSjaPY9ENLGogs83ljs198yPsuPeM+IK+96fqv7jFb5Wz/nvL459yN1dxcEAFARuQETkB826e6M9HUCVo6kufCRoseYsea+f6rh7Z+kXD/cpJGVQ1FhZ2LfMdy8DJC91yZ7eJrRxEi7Drt4dod7Vyt06exHonzHcGOUNEEzSqMsiRpVWi6ZajqnjbfvxWTxxZsskkTtq945KjxeRosvmhxO071XsZPfFnddu8KKZNoFIFIQihSFJFCkKbIFIViBCRvClWVdETpGq6TKOSInTjcrKBVzRC+oPBXUEZvIyvJITmStEkjFybLvRSt9DWNB7Eo1D+Y9nzsP1L2+j5+zMovh7fYnFLtn8T6QvrTsBACARyAhegMzTWj21ELo3bcj+FwyP74rHPhjmxuDIas+ZS0z4nljxZzTYj4jeCvj9Rilim4S5MWWqZxBuCQd4wXHNWRdM1oqzW+sax/Fws72gsODZSv2ty3HFTu2Ss7iHDzxU9+J+0mvhT+xdY4vgtR6Ppz98R+Zq2x4tNPnLXxTX3HoqGdo2IZVEXjh8VeWhx/hyxf5tfQdqXiQupox9/T+2B8VzvRzX4o/Mer5iFsY++p/5jVm9NP3fMbeZzqkEtfG8AgHUcHWJyvbuWU8Uo8ixdZUomw1koWK+SwuiVkWLHI1324m8HvseVlvDA5OuCPzJ3UuF2y0zjuEmPuW2TSejj3d8X8H96CV8MpPcQdVws7nfuO1c/btaM3tsxHFSijZG4qyKsicVdFGyJxVkUZXqHEWc3BzSCDuIW+KTjJNFGz61RVAliY8ZPYx3tAH4r7zHNTgpLxVnoxdqydXJBAK5AROQFeQIDC07ohlQL9mQdl9tm5w2j3Lk1ejhqI1LnwZWUbPITUskLtWQap2HNrvyu292fBfJavR5dO/XW3n4GLTXJZhXnSNIl6Fc8joiWCszQqTraJjMxq7NduI5ZcmTVOwXXjW5Ut9CKj6aWPZJGbfnj6w8tZRrof40/I2xcHp2vuF4zRezuslCzhclEWYdbB9ID4HwyXfin6lGcjV0cxcmZm2FEek5Mu9WwRK5nuKyS4upapmFiuKlIq2RuKsijZE4q6KMilxB7irR5Kn0fobLrUMN9ge3wa9wHkAvtenS7tNFv8Am53YX6iNpdpqCARyAjcgIXoClMEBUmY1wLXAOacw4XB8CocVJUwZUuhWZxuczh2m8jiPAheVqOjafLuvVfu+xXtrgiFFM3Yxw4EtPIj4rxs39O5l7Ek/0NIyo6dfbG/w1T7iuCXQ9ZH8P6ov3oqz6/8Aty+DCfci6Vq1zBmcmY1XFKT9VN/LefgujHoNQvwP5M5pJ+Rk1lNMRhFP/Jk/8rqx6PMuYMrT8il0bqvRzMk3PB/TfHyuq6qNwcTaO1Hvphqve3YDcdxxXgVsmHs6F1lFCzhclEWVKsYg/u4W+JN+qirLtFILEYhw2OFj39ypqtPlwy7ckaOrHsjG03PYFdGmhbOabuRNSu6v73Kk1uY2O4qpVsjcVZIq2ISrFWI/I9xUrkg+h9B22oY+JlP9bl9n0z/1o/n+7O3B7CN5d5sCARyAjcgInoCrOEBRegIiUBHLK1ou4gDe4gDzUSkoq26BnTabgbk7WPqj45Lz83VNPj8bfu/lFHkiiq/TTj2GW4uK8nP13I9scUvju/p9SnpvcTUFc5xIfa+y279+8KOl9Ryz1Pblk2pKlfg18Nt19C8J9yL5cvqC585r6L0FXI0dku12/lfjbwJI8F831CHZkZmeqdLrMhfvZqO/M3AfBfNNbyX5lZ+DO6ypRWw1lNCyKfFp5q0dmVbB0pLA4doC47xmPFfZTxR1+iV81+q+50RlcbMyrj9LZ32Dl63AL5fHLs28TBvbuLkYsLLF7sys44okVbEJVirZxSQLICRYZmwHipTrdg+q6IpvRQRs/Cxo8bY+a+40eN48EIvmt/j4nowVRSLi6SwIBHICNyAicgKVfUMiY58hsxouTYnDuAuVWUlFd0uA3R5Kr6VsJIhjkfuL/o28sXcwF5uXq2GHs7mMs8EZk2lqyT7TYxujFj7TrnlZeXm6zll7Oxi9Q3wip6G5u9znO3uJJ5nFeXl1GTI7k7MnOT5ZOxoGQC522wmSByrRaxtYjEZj92Uxbi7RZSp2a1FWiQesMx8V9roNctTDf2lyvqvd+x1QmpGL0rpsY5Bniw9xxb/dzXP1bHcFNfASJKXGmcNrS147sj8F8jPbKvfsZy9kdslwCquNMzsNZRRFnC5TRFlQskvYGzbnxXo4dflw4njg6vclTcVSHYwDifcOG5cTdlGzpclFbFJUlbOKQCA1+jGjjNO0kdRpufDP4D9S6tDg9PqI4/Dl/Bfd7GuKHc7PpC+4O4EAIBCgEcgInIDI6SsvST2z9FIR3tFx7lhqV3YZL3MiStUfOaKQEea+IyRpnmtU6LKzAIAuoAwclE2dDlFE2K5uNwSHbwr48ksbTi+CydcC1tRM+MscGuvYh2RBBBBwzy4L1/8A9aWTG8eVXfjwzX021MKKsLAQ5hIIc02OwjuXj5MXc7THpInaV5tYqJrcysm1lShZwuU0RYpcpoixSVNEWcUkAgBAS01O6R4a3M8gNpPAKG6VstCDnLtR9H0Fo5sEYAzI25248Tn4r6zo+ienxOc/alu/cvBfz6HoKKjsjTXrkggBAKUAhCAjcEBUrYNdj2fia9vtAj4qJK00D45o97mnVODmk3B4YOC+L1GOm0zjzR/EbMdjtzyXC9jFKwc0g2OBRO+A01szikgEAIAuoFnbpRNhrJQsNZKFhdKFnLoQCkAgBACAeCF0jg1gLnHAAK0YObqK3JSbdI9p0e0ayIkYOeLCRwy1hjqN4Dbx5D2+mdPU5+knul+r+y/V+5b+hjgscaXPienC+lLHUAIAQHCgFKAQhARuCA+V9NdHGnrC5osyX6Rv5vvBzx/WF871PD25O7wf7mckVKaXC+zbwPyXiTjucc4dppwytcNV/g7d4rllFreJeMlJdsvmcmpHNyxHDPkkcqfJE8LXBXWpkCAEAIAQAgBACAEAIAQFqh0fJMeqAG7XuwaPHaeAUpee3xNceGU+Dci1YR6KlxleOvO4Yhu3VGwbhv5j09BH08vR4Vt+KX0Xlfz/AGOtY1jVR58z0miKUMYGjID9knaeK+shBQiox4RdKjVVgCAEAIDhQClAKUAhCAxOlWhv4unLRb0revGTh1wOyTuIuOR2Ln1WBZsbj8viQ1Z8wgJaciCCQQRiCDYtI33wXyGWDTcZcoxZfhF+zj6u3w39y5ZbcmEsXkW6erLcMxuOY+SynjTEMsobMtfRScDyP+Vl68Db/HkIZKEjI371dZV4mcsDXBXdC4bD71opJ+Jk4SXgLqnipsrRyyALIAUgEAIDjssEQJqOoisLsLn7dY9UHgBn4qs4zT52OnH2VdWzT/jnus3tOt1WDAAbzbJqtp9Dl1eTsjwuX4I61ko9BoTRpGLsXHEnefgOC+50ulx6bGseNbfv7yD0kbAAukDoAQAgBAcQHEApQCkIBCEB4/ph0bLyZ6dt5PvIxm8D7TfXA2bQN4x8vqGh9Mu+HtfuUlHxR5CndfEL5XJFp0zI0o3h3bAdxycO5wXM1Xsk7S2krJRQNd2H24SD+4fJFk8yr06fsv5jigqh2QXD1HBw5K3bGXh/PyI9FmjwK6OpGcbvYPwUejiiP8vl+hwQ1Byjf4MKKCfBH+V+H6Ekeh6x+UT/ABs332XRj0uWfswb/JkejyvwLTOi09ryOijbtL3ZfDzXUun5fxUviyy00vEq1NDT+jkMNQ2aSPUc8RjqhhNjjjcjPA7FnPTKC9q38BLAlFtO6M1cpzggBAR0sDnSajCBfG9rm3DivQ0OmjqcijJ19TXDu6PbaB0GGjLPEk4kneSvrcOGGGPbBUjtSSPUwxBosFqSSIAQAgBACA4gBAcKAUhAKQgEIQHndO9GGTkyRERznM26jz64G31hjvuvP1nT8eoV8S8ykoXweUnp5IHas7DGdhOLHflfke7A8F8tqtDmwP1lt5mVNclmFeZI2iXolgzoiWBVSNyc7mtI58i4k/myWVqvS9Q1t2yEcl149TmbrvfzZhkk0tjGqdO1Zzmk8Db3LqWSb5k38W2YPJLzMHSVS52L3Ocd7yT71tj3ZRtvkt9CZwJwHdiQOjf+WQW99lbO+1q/55m8Els/EvPjLCWu7TS5p72m3wXDNU6OBqnTOKpAIDkc3opGSfhcL/l2+V11aPN6LKpeT/2TGXbJM+q6PILRbJfccnpFtACAEAIAQAgBAcQAgOWQCkIBSEAhCAjkjDgQ4Ag5gi4PeFDSezBi1HRmnOMevEf+I9X2DdvIBedn6Vps3MafuIryKjtBTt7Msbh67C082k+5eVl/pyL9ifzLqTRG7RdVuhPc93/lcn/jme9pL+fkW7yrPoGrfh9C0fmcf7Vvj6Bli95L+fkYzTkQf6NkOL5QBuYz4k/Bd+PosV7UjP0XvMrSvRiMMcLvc4ggFzsjsNhYLuh0/DBbLfzLrGkef0GCCNhHkQvmtWqtMg9ZpoXkbJslY1x/7G9V48gfFcTfdFS/L5fy/wAzn1C9bu8ygqmAodc2FydzRc8gppg7PEQLSFkf/Yet7Dbu8kj7t/h9zRYpP3H0jovrCmjDr3DQOsLHVHZuNmFl9tofSf28fSKnX+v0O2CqKTNhdZYEAIAQAgBACAEBxACA4QgFIQClqA5qoDhYgOeiQHRAgHEIQHZIgRZAeZ0xS5oD59LTejqHbidbnn53Xy3VsfZlb89zJ8m5PPCYA2WT0bmv1mHVLyQ4We0AfpK8bDbTVfz+V8g4qcabqjMdWQ/dxvkP4p3arf5bPiVt2VyyixQXvI5qqW3Xe2Jh+zHaJvdhifG6RSbqKt/MnuS4N7otoJriJXNOqD1Q5pFyPtEHG27eve6d0+d+lzKq4X1ZeKb3Z7+mjsveNCygBACAEAIAQAgBACAEAIDlkAWQBZAFkB1ACAEAIDM0lBcIDwfSKhLS19snWPc7LzA5ryer4HkxKUVuvqUn5mf/AAEsrtbUdwL+oAPHHyXkYOl6ma47V7ylSZfpdAvd23EDdGNXm43PKy9TD0bFHfI3L9EWWPzZ6LRWgYozdjAHfiPWd7RuV6mPDjxqoRSLqKXB6KnpbLUktgWQHUAIAQAgBACAEAIAQAgBACAEAIAQAgBACAEBXqmXCAy5KIuOSAki0RvQF6GgY3ZdAWQ0DJAdQAgBACAEAIAQAgBACAEAIAQAgBACAEAIAQAgBACAEAIAQAgBACAEAIAQAgBAf//Z"/>
          <p:cNvSpPr>
            <a:spLocks noChangeAspect="1" noChangeArrowheads="1"/>
          </p:cNvSpPr>
          <p:nvPr/>
        </p:nvSpPr>
        <p:spPr bwMode="auto">
          <a:xfrm>
            <a:off x="1069975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Gill Sans" pitchFamily="-84" charset="0"/>
              </a:rPr>
              <a:t>Practice and Process Activities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1295400"/>
            <a:ext cx="4038600" cy="4411663"/>
          </a:xfrm>
        </p:spPr>
        <p:txBody>
          <a:bodyPr/>
          <a:lstStyle/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Activity planning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Requirements analysis &amp; specification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Architecture &amp; high-level design (HLD)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HLD review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Detailed design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Detailed design review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Implementation (coding)</a:t>
            </a:r>
          </a:p>
          <a:p>
            <a:pPr marL="569913" eaLnBrk="1" hangingPunct="1">
              <a:buFont typeface="Gill Sans" pitchFamily="-84" charset="0"/>
              <a:buChar char="•"/>
            </a:pPr>
            <a:endParaRPr lang="en-US" altLang="en-US" dirty="0">
              <a:sym typeface="Gill Sans" pitchFamily="-84" charset="0"/>
            </a:endParaRPr>
          </a:p>
        </p:txBody>
      </p:sp>
      <p:sp>
        <p:nvSpPr>
          <p:cNvPr id="14340" name="Content Placeholder 1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411663"/>
          </a:xfrm>
        </p:spPr>
        <p:txBody>
          <a:bodyPr/>
          <a:lstStyle/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Code review/inspection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Unit testing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Integration testing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System testing</a:t>
            </a:r>
            <a:endParaRPr lang="en-US" altLang="en-US" dirty="0">
              <a:sym typeface="Gill Sans" pitchFamily="-84" charset="0"/>
            </a:endParaRP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Size/effort estimation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Time tracking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Defect tracking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Quality analysis (bugs/</a:t>
            </a:r>
            <a:r>
              <a:rPr lang="en-US" altLang="en-US" sz="2400" dirty="0" err="1">
                <a:solidFill>
                  <a:srgbClr val="FF0000"/>
                </a:solidFill>
                <a:sym typeface="Gill Sans" pitchFamily="-84" charset="0"/>
              </a:rPr>
              <a:t>kLOC</a:t>
            </a:r>
            <a:r>
              <a:rPr lang="en-US" altLang="en-US" sz="2400" dirty="0">
                <a:solidFill>
                  <a:srgbClr val="FF0000"/>
                </a:solidFill>
                <a:sym typeface="Gill Sans" pitchFamily="-84" charset="0"/>
              </a:rPr>
              <a:t>)</a:t>
            </a:r>
          </a:p>
          <a:p>
            <a:pPr marL="569913" eaLnBrk="1" hangingPunct="1">
              <a:buFont typeface="Gill Sans" pitchFamily="-84" charset="0"/>
              <a:buChar char="•"/>
            </a:pPr>
            <a:r>
              <a:rPr lang="en-US" altLang="en-US" sz="2400" dirty="0">
                <a:sym typeface="Gill Sans" pitchFamily="-84" charset="0"/>
              </a:rPr>
              <a:t>Productivity analysis (</a:t>
            </a:r>
            <a:r>
              <a:rPr lang="en-US" altLang="en-US" sz="2400" dirty="0">
                <a:solidFill>
                  <a:srgbClr val="FF0000"/>
                </a:solidFill>
                <a:sym typeface="Gill Sans" pitchFamily="-84" charset="0"/>
              </a:rPr>
              <a:t>LOC</a:t>
            </a:r>
            <a:r>
              <a:rPr lang="en-US" altLang="en-US" sz="2400" dirty="0">
                <a:sym typeface="Gill Sans" pitchFamily="-84" charset="0"/>
              </a:rPr>
              <a:t>/</a:t>
            </a:r>
            <a:r>
              <a:rPr lang="en-US" altLang="en-US" sz="2400" dirty="0" err="1">
                <a:sym typeface="Gill Sans" pitchFamily="-84" charset="0"/>
              </a:rPr>
              <a:t>hr</a:t>
            </a:r>
            <a:r>
              <a:rPr lang="en-US" altLang="en-US" sz="2400" dirty="0">
                <a:sym typeface="Gill Sans" pitchFamily="-84" charset="0"/>
              </a:rPr>
              <a:t>)</a:t>
            </a:r>
          </a:p>
        </p:txBody>
      </p:sp>
      <p:sp>
        <p:nvSpPr>
          <p:cNvPr id="14341" name="Rectangle 3"/>
          <p:cNvSpPr>
            <a:spLocks/>
          </p:cNvSpPr>
          <p:nvPr/>
        </p:nvSpPr>
        <p:spPr bwMode="auto">
          <a:xfrm>
            <a:off x="1089025" y="5870575"/>
            <a:ext cx="69564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rgbClr val="C78D00"/>
                </a:solidFill>
                <a:ea typeface="MS PGothic" panose="020B0600070205080204" pitchFamily="34" charset="-128"/>
              </a:rPr>
              <a:t>There are many different ways to break down software development activities; this is just one way of doing it.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ym typeface="Gill Sans" pitchFamily="-84" charset="0"/>
              </a:rPr>
              <a:t>Practice vs Process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946275"/>
            <a:ext cx="8229600" cy="4683125"/>
          </a:xfrm>
        </p:spPr>
        <p:txBody>
          <a:bodyPr/>
          <a:lstStyle/>
          <a:p>
            <a:pPr marL="280988" indent="0" eaLnBrk="1" hangingPunct="1">
              <a:buFont typeface="Wingdings" panose="05000000000000000000" pitchFamily="2" charset="2"/>
              <a:buNone/>
            </a:pPr>
            <a:r>
              <a:rPr lang="en-US" altLang="en-US"/>
              <a:t>Practice = </a:t>
            </a:r>
            <a:r>
              <a:rPr lang="ja-JP" altLang="en-US">
                <a:ea typeface="MS PGothic" panose="020B0600070205080204" pitchFamily="34" charset="-128"/>
              </a:rPr>
              <a:t>“</a:t>
            </a:r>
            <a:r>
              <a:rPr lang="en-US" altLang="ja-JP">
                <a:ea typeface="MS PGothic" panose="020B0600070205080204" pitchFamily="34" charset="-128"/>
              </a:rPr>
              <a:t>what we do</a:t>
            </a:r>
            <a:r>
              <a:rPr lang="ja-JP" altLang="en-US">
                <a:ea typeface="MS PGothic" panose="020B0600070205080204" pitchFamily="34" charset="-128"/>
              </a:rPr>
              <a:t>”</a:t>
            </a:r>
            <a:endParaRPr lang="en-US" altLang="ja-JP">
              <a:ea typeface="MS PGothic" panose="020B0600070205080204" pitchFamily="34" charset="-128"/>
            </a:endParaRPr>
          </a:p>
          <a:p>
            <a:pPr marL="919163" lvl="2" indent="-342900" eaLnBrk="1" hangingPunct="1">
              <a:buClr>
                <a:schemeClr val="tx2"/>
              </a:buClr>
            </a:pPr>
            <a:r>
              <a:rPr lang="en-US" altLang="en-US"/>
              <a:t>Analyze requirements, create architectural/detail designs, implement, test</a:t>
            </a:r>
          </a:p>
          <a:p>
            <a:pPr marL="280988" indent="0"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Process = </a:t>
            </a:r>
            <a:r>
              <a:rPr lang="ja-JP" altLang="en-US" sz="2800">
                <a:ea typeface="MS PGothic" panose="020B0600070205080204" pitchFamily="34" charset="-128"/>
              </a:rPr>
              <a:t>“</a:t>
            </a:r>
            <a:r>
              <a:rPr lang="en-US" altLang="ja-JP" sz="2800">
                <a:ea typeface="MS PGothic" panose="020B0600070205080204" pitchFamily="34" charset="-128"/>
              </a:rPr>
              <a:t>how we do it</a:t>
            </a:r>
            <a:r>
              <a:rPr lang="ja-JP" altLang="en-US" sz="2800">
                <a:ea typeface="MS PGothic" panose="020B0600070205080204" pitchFamily="34" charset="-128"/>
              </a:rPr>
              <a:t>”</a:t>
            </a:r>
            <a:br>
              <a:rPr lang="en-US" altLang="ja-JP" sz="2800">
                <a:ea typeface="MS PGothic" panose="020B0600070205080204" pitchFamily="34" charset="-128"/>
              </a:rPr>
            </a:br>
            <a:r>
              <a:rPr lang="en-US" altLang="ja-JP" sz="2800">
                <a:ea typeface="MS PGothic" panose="020B0600070205080204" pitchFamily="34" charset="-128"/>
              </a:rPr>
              <a:t>		  “how we measure what we do”</a:t>
            </a:r>
            <a:br>
              <a:rPr lang="en-US" altLang="ja-JP" sz="2800">
                <a:ea typeface="MS PGothic" panose="020B0600070205080204" pitchFamily="34" charset="-128"/>
              </a:rPr>
            </a:br>
            <a:r>
              <a:rPr lang="en-US" altLang="ja-JP" sz="2800">
                <a:ea typeface="MS PGothic" panose="020B0600070205080204" pitchFamily="34" charset="-128"/>
              </a:rPr>
              <a:t>                  “how we improve what we do”</a:t>
            </a:r>
          </a:p>
        </p:txBody>
      </p:sp>
      <p:pic>
        <p:nvPicPr>
          <p:cNvPr id="15364" name="Picture 2" descr="https://encrypted-tbn2.gstatic.com/images?q=tbn:ANd9GcQSMw30GeGxKqxSG2pn5D9qcKdg1rI_Nb6Lk635WtvTjYT9v3J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5141913"/>
            <a:ext cx="12954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s://encrypted-tbn3.gstatic.com/images?q=tbn:ANd9GcQBU5AVGwQsBYnmOYT6xGuD_bhZ4BJRQEpOMRj9EhGzoO4r_lV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49720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thumbs.gograph.com/gg6195229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10125"/>
            <a:ext cx="16192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AutoShape 8" descr="data:image/jpeg;base64,/9j/4AAQSkZJRgABAQAAAQABAAD/2wCEAAkGBxQSEBQPDxQUEBUVFhQUFRYWFBUVGhgYGhUXFhUVFRkYHCggGBolHxQVITEhJSksLi4vFx8zODMtNywtLisBCgoKDg0OGxAQGywkHyU0MDQsLCwtLCwuLCw3LCwsNCwsLC4vLCwsLDctLCwsLCwsLCwsLC0sLywsLDQsKyssLP/AABEIAIIAiAMBIgACEQEDEQH/xAAbAAABBQEBAAAAAAAAAAAAAAAAAQIDBAYFB//EAD8QAAIBAgMFBAgEAQ0BAAAAAAECAAMRBBIhBTFBUXEGE2GRIjJScoGhscFCYrLwghQWIzNDU4OSlMLR4vEH/8QAGgEBAAIDAQAAAAAAAAAAAAAAAAMEAgUGAf/EACIRAAICAgIDAAMBAAAAAAAAAAABAgMEESExBRJBE2GBI//aAAwDAQACEQMRAD8A9xhCEAIRIQAhEvEvAHQvG3hmgDoRmaKDAHwiQgCwhCAEIQgBCEIARDCBgCXkOIrqil3IVRqSf3+7yQmUtqURUo1KZ/EjDocpsZjLeno9itvkq1e0VAbmLdFaU6valfw03bqQo+8yWBZmQM4sTY6793GWcs5e7zGQpOK0jfQ8bSu9s7NTtRUPq00XqWf6WlWpt2ufxBfdUfe8o5INYAk6AanpxlV+QyZ8e7J44lEeoomwnagUqxGJqORk5FrMWBGgHIHznewnbDCN/bKvvhk/ULTyzEVS7FzvY3/4HlGBZ2uHielEVNvf05nKyE7X6rg9yo4tXXMjK45qwYeYkwaeG4Wq1Js9JmpNxKErfrbf8bzXbF7bOpyYoZx/eILEe+g39RboZNKhroijan2ejAxZSwmMV1DowdSLhgbgjwI/YltWkBKOixIQBYQhAEjCYpkbmANdpldubS7xjTQ+gN59o8vdHz+vV2/jClPKpsz3AtvA/EfmB8Zmlp8pofMZzgvwwfP02mBjp/6S/hGFjwskCRzWAuxCgaknQAczynNJbNq5EQWcztBXy0wnt3v7otfzJA850NmY+nXuaRvY2IIsddxtyPOZba+JxFXFMuEVnUALdcltCfxNuvcza+LxvfJip9LllPMucKpNdlUWMeFktTA7RUXanVPQ06vyBJlEbTIOWsliN/omm46jQHy+M71TRy7iy3ljskdRZWF1Nx9OokuSSGDLuwtrvhnuLtTY+ml9/wCZeCsOfHcec9MwOLV1V0OZWAIPh9unWeT5Joux20Cjmgx9F7sngwuWA8GGvVfGV7q+PZE1U/jPRQY6VqDyxeVCwOhEhAGMZE0kaQ1IBmNr1c9c8kAQfqP1HkJWVJK2ruebv+sj7R6pOFy5uy+Uv2b+pqMFH9EYSZftZi2d1wlLUm1xzbeAfADUzYLTmb2Dhu8xNau281HUdA2v28pb8XjK23npEd1/pHZzE2BVwajEKxawOew9UHeQOK7r7+Bmu7J7G7qkGcWZvSIO8eyD4gWmho0xYSYCdTXjwhJyX01lmTOyHrIrtSnN2vsaliEyVkD8juZfdbepnZYSLLcgcyBJlx0V+zyDaezXwNYBialNr5WtbMBvVgNzgef06WT4x9Xan8tBWoQwVicgAUWDHKwI1OnjzkiUrAAaAaAeHCX6k9clOxrfBDkj6d1YOmjKQynxBuJN3cBTkjWzBPR26nayr6tCklybLnZm1JAUWXLzHGbiifj0nnOxaGbEU/y3c/w6L8yJ6LQGkpXJJ6Raqba2yeEISElI2kFWWGkFQQDMqnpP77/NyR9ZMqR1eyVXzEKCA4LEAey2/lYH+KV22vh10avS6Bwx8luZxWTjyjdKKT7Nqrl6rbLgScfB0e6rVF/OzDo5zD6kfAyZ+02HGgLv0psP1WnK2j2iR2DU6b5hoSxQXXkbXIIOo6mbDxsbKbduPD4ZVvthJa2bTD1BaTZxMB/OmsBZadMeLF2/Tll/s7t2pXNUVSl0dFGRSu9bkG7G+6dEpp8FJTT6NeWkNQ8v3ykaVtIypXGvhvvp58h4zMyPOe1ewjhn/lWGBFMEsyrvp/mUa3Q63HC/EHSxszFiqLMAtQD0lG73k5r9NJP2n20Kw7mibpf039s8FT8t9b8bDhM8AQQynIwN1YcPDpMo5XrLXwrWJNmoFOL3cj2TjhWFmGSoNWXmPaTmPDhcc5fqjIpa1yBcDmeA+JIHxmxUk+UQfdF/sthvSepzIUdF/wCxabBBOTsHB93TVd9gATzPE+d52AJrpvbbL0VpaHQhCYmQwiROJMZG0A867e4MJiErkXWotmuL2Zd/S6lTbjl03GcIU56jtTALWpmnUF1bfbQjkQeBG8Hw8Z5ticG2Gq9xV1B1pvuDD92FuBPIi1e2v6Q2R+oh7uL3ctCnFFKQEJUyRNmg4cuaVjnbMwa514WII0GvPfLndRDShSa6PU9E7bcrWsBTHwc/7hOfjMVUq6VXLD2dFX/KND8byZqcjZJk5yfbPXJv6UykYyy2ySNkmOzwrAEEMhKOuqsPp/7NR2f2mMWy0wLVKbA1lANhlBK25XbhwKmcHB4N61VaNH1jvO8KOLHp8/Kb3sZ2QTAirlZqhqMDd/WAA1BP4jdmN7DfLtE5KLRnGHOzSYallAHwk4gBFmRYFhCEAaYwiPiWgELrONt7ZC4imab6cVa18pta48OY4zukSN1gHluFzI5w1cZai6DW+YcLHjprfiPEGXu7tqdLb76W68poe0+wBiFDJ6NVPUa9vHKTw1sQeBmD25tFmwj0LFa7numFracSBzJ9Ejhm5WlWdb3wQThzwd44c2vY258Pgd0ianODgOxmOoJfDsrDfZKppG/HQkKfOTNS2qnrUsQf8OlV+ahrzx1M8dbOm1KQtTlAptJtBRr/AOmRfmUEt0OzG0a39b/Qjj3lZf00iftPFVIfjZFiKqp67AeG8+Q1+Mj2dha2LfJhlsoNmqN6q9Tz/KNek1Oyf/ndJbNiXaufZF6afEA5m6EgTaYbCKihEUIo0AUAAdAN0ljVrskjWkc3s9sGnhUyp6ROrud7H7DfYcJ2gIoEJOSBFhCAEIQgCRI6JAGmJaPiWgETU7ziY7sxSq4iniWuGpkkjQK5A9At08JoLQtAK60AIvdCT2haARCkI8JHWiwBAsWEWAEIQgBCEIAQhCAEIQgCGEIQAhCEAIQhACLCEAIQhACEIQAhCEAIQh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8" name="AutoShape 10" descr="data:image/jpeg;base64,/9j/4AAQSkZJRgABAQAAAQABAAD/2wCEAAkGBxQSEBQPDxQUEBUVFhQUFRYWFBUVGhgYGhUXFhUVFRkYHCggGBolHxQVITEhJSksLi4vFx8zODMtNywtLisBCgoKDg0OGxAQGywkHyU0MDQsLCwtLCwuLCw3LCwsNCwsLC4vLCwsLDctLCwsLCwsLCwsLC0sLywsLDQsKyssLP/AABEIAIIAiAMBIgACEQEDEQH/xAAbAAABBQEBAAAAAAAAAAAAAAAAAQIDBAYFB//EAD8QAAIBAgMFBAgEAQ0BAAAAAAECAAMRBBIhBTFBUXEGE2GRIjJScoGhscFCYrLwghQWIzNDU4OSlMLR4vEH/8QAGgEBAAIDAQAAAAAAAAAAAAAAAAMEAgUGAf/EACIRAAICAgIDAAMBAAAAAAAAAAABAgMEESExBRJBE2GBI//aAAwDAQACEQMRAD8A9xhCEAIRIQAhEvEvAHQvG3hmgDoRmaKDAHwiQgCwhCAEIQgBCEIARDCBgCXkOIrqil3IVRqSf3+7yQmUtqURUo1KZ/EjDocpsZjLeno9itvkq1e0VAbmLdFaU6valfw03bqQo+8yWBZmQM4sTY6793GWcs5e7zGQpOK0jfQ8bSu9s7NTtRUPq00XqWf6WlWpt2ufxBfdUfe8o5INYAk6AanpxlV+QyZ8e7J44lEeoomwnagUqxGJqORk5FrMWBGgHIHznewnbDCN/bKvvhk/ULTyzEVS7FzvY3/4HlGBZ2uHielEVNvf05nKyE7X6rg9yo4tXXMjK45qwYeYkwaeG4Wq1Js9JmpNxKErfrbf8bzXbF7bOpyYoZx/eILEe+g39RboZNKhroijan2ejAxZSwmMV1DowdSLhgbgjwI/YltWkBKOixIQBYQhAEjCYpkbmANdpldubS7xjTQ+gN59o8vdHz+vV2/jClPKpsz3AtvA/EfmB8Zmlp8pofMZzgvwwfP02mBjp/6S/hGFjwskCRzWAuxCgaknQAczynNJbNq5EQWcztBXy0wnt3v7otfzJA850NmY+nXuaRvY2IIsddxtyPOZba+JxFXFMuEVnUALdcltCfxNuvcza+LxvfJip9LllPMucKpNdlUWMeFktTA7RUXanVPQ06vyBJlEbTIOWsliN/omm46jQHy+M71TRy7iy3ljskdRZWF1Nx9OokuSSGDLuwtrvhnuLtTY+ml9/wCZeCsOfHcec9MwOLV1V0OZWAIPh9unWeT5Joux20Cjmgx9F7sngwuWA8GGvVfGV7q+PZE1U/jPRQY6VqDyxeVCwOhEhAGMZE0kaQ1IBmNr1c9c8kAQfqP1HkJWVJK2ruebv+sj7R6pOFy5uy+Uv2b+pqMFH9EYSZftZi2d1wlLUm1xzbeAfADUzYLTmb2Dhu8xNau281HUdA2v28pb8XjK23npEd1/pHZzE2BVwajEKxawOew9UHeQOK7r7+Bmu7J7G7qkGcWZvSIO8eyD4gWmho0xYSYCdTXjwhJyX01lmTOyHrIrtSnN2vsaliEyVkD8juZfdbepnZYSLLcgcyBJlx0V+zyDaezXwNYBialNr5WtbMBvVgNzgef06WT4x9Xan8tBWoQwVicgAUWDHKwI1OnjzkiUrAAaAaAeHCX6k9clOxrfBDkj6d1YOmjKQynxBuJN3cBTkjWzBPR26nayr6tCklybLnZm1JAUWXLzHGbiifj0nnOxaGbEU/y3c/w6L8yJ6LQGkpXJJ6Raqba2yeEISElI2kFWWGkFQQDMqnpP77/NyR9ZMqR1eyVXzEKCA4LEAey2/lYH+KV22vh10avS6Bwx8luZxWTjyjdKKT7Nqrl6rbLgScfB0e6rVF/OzDo5zD6kfAyZ+02HGgLv0psP1WnK2j2iR2DU6b5hoSxQXXkbXIIOo6mbDxsbKbduPD4ZVvthJa2bTD1BaTZxMB/OmsBZadMeLF2/Tll/s7t2pXNUVSl0dFGRSu9bkG7G+6dEpp8FJTT6NeWkNQ8v3ykaVtIypXGvhvvp58h4zMyPOe1ewjhn/lWGBFMEsyrvp/mUa3Q63HC/EHSxszFiqLMAtQD0lG73k5r9NJP2n20Kw7mibpf039s8FT8t9b8bDhM8AQQynIwN1YcPDpMo5XrLXwrWJNmoFOL3cj2TjhWFmGSoNWXmPaTmPDhcc5fqjIpa1yBcDmeA+JIHxmxUk+UQfdF/sthvSepzIUdF/wCxabBBOTsHB93TVd9gATzPE+d52AJrpvbbL0VpaHQhCYmQwiROJMZG0A867e4MJiErkXWotmuL2Zd/S6lTbjl03GcIU56jtTALWpmnUF1bfbQjkQeBG8Hw8Z5ticG2Gq9xV1B1pvuDD92FuBPIi1e2v6Q2R+oh7uL3ctCnFFKQEJUyRNmg4cuaVjnbMwa514WII0GvPfLndRDShSa6PU9E7bcrWsBTHwc/7hOfjMVUq6VXLD2dFX/KND8byZqcjZJk5yfbPXJv6UykYyy2ySNkmOzwrAEEMhKOuqsPp/7NR2f2mMWy0wLVKbA1lANhlBK25XbhwKmcHB4N61VaNH1jvO8KOLHp8/Kb3sZ2QTAirlZqhqMDd/WAA1BP4jdmN7DfLtE5KLRnGHOzSYallAHwk4gBFmRYFhCEAaYwiPiWgELrONt7ZC4imab6cVa18pta48OY4zukSN1gHluFzI5w1cZai6DW+YcLHjprfiPEGXu7tqdLb76W68poe0+wBiFDJ6NVPUa9vHKTw1sQeBmD25tFmwj0LFa7numFracSBzJ9Ejhm5WlWdb3wQThzwd44c2vY258Pgd0ianODgOxmOoJfDsrDfZKppG/HQkKfOTNS2qnrUsQf8OlV+ahrzx1M8dbOm1KQtTlAptJtBRr/AOmRfmUEt0OzG0a39b/Qjj3lZf00iftPFVIfjZFiKqp67AeG8+Q1+Mj2dha2LfJhlsoNmqN6q9Tz/KNek1Oyf/ndJbNiXaufZF6afEA5m6EgTaYbCKihEUIo0AUAAdAN0ljVrskjWkc3s9sGnhUyp6ROrud7H7DfYcJ2gIoEJOSBFhCAEIQgCRI6JAGmJaPiWgETU7ziY7sxSq4iniWuGpkkjQK5A9At08JoLQtAK60AIvdCT2haARCkI8JHWiwBAsWEWAEIQgBCEIAQhCAEIQgCGEIQAhCEAIQhACLCEAIQhACEIQAhCEAIQhAP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69" name="AutoShape 12" descr="data:image/jpeg;base64,/9j/4AAQSkZJRgABAQAAAQABAAD/2wCEAAkGBxIPEBQPDxIQDxAUFBAVFBQQFBUQFRUVFhcYFxQSFxQYHCggGBolHBQUITIiJSksLjoxGB8zODMsNygtLiwBCgoKDg0OGhAQGiwkICQtLCwsLCwsLCwsLCwsLCwsLCwsLCwsLCwsLCwsLCwsLCwsLCwsLCwsLCwsLCwsLCwsLP/AABEIAOEA4QMBEQACEQEDEQH/xAAcAAEAAgMBAQEAAAAAAAAAAAAAAwcEBQYBAgj/xABHEAACAgACBgYGBwUFCAMAAAABAgADBBEFBhIhMVETQWFxgZEHIjJSobEUI0JicpLBM4KistIkQ7PC0RZTY3N0k+HwNDVE/8QAGgEBAAMBAQEAAAAAAAAAAAAAAAIEBQEDBv/EADERAQACAgEDAQYFBAIDAAAAAAABAgMRBBIhMVEFEyIyQbFhcYGR0TNCUqHh8BQjwf/aAAwDAQACEQMRAD8AvGAgICAgICAgICBrMfp7D0nZZ9p/crBsbuIHDxykq0tbxCNr1r5lpsTrXYf2NSr23Nmfyp/VLNeJafMvC3JrHiGtu0xiX9q5l7KlWsfqfjPaOLSPLynkXnwwb3Zvbe1/xWOR5Z5T1jDSPo85y3n6sKzDV9aIe9QfnPSMdfR5ze3qx2w1fuJ+USfRX0R67erxHKewzp+BmT5Gc9xjnzWD314+ssqnT+Kr9nEWdz5WD+IGQnhYp+mk45eSPq2mC1+uTdfXXaOdedTeRJB+E8L+z5/tn93tXnR/dH7Oj0ZrnhLyFLmlzl6tw2M+5/ZPnKmTj5MfzQs0z47+JdArAjMbxzE8Hs9gICAgICAgICAgICAgICAgajSusFVBKL9daPsIR6v424L8+yelMVr+EL5K08uXx+lb8RusfYT/AHdRKjuLe03wHZLtONWvnuqX5Fp8dmGigDIAAcgMpY8PDy9nXHjGBA7SUIoHaShGUDtJQjKB2k4clA7SUIoHaShGWPY0lpFmaK1gxGDP1FjBeutvXrP7h4eGUr5eFiyfTU/g98fLyY/ruPxd9q/6QaL8q8SBhbTuBLZ1N3OfZ7j5mZWfhZMXfzHrDSw8zHk7eJdkDnvG8SmtPYCAgICAgICAgICAgR33LWpd2CIozJY5ACBx+ltYXvzSnapp4bXCxx2e4p8+6XMXG+t/2VcnI+lWoRQBkBkJdiIjtCpM7ezrhA8JgRO0lDiB2koRlju0lCMoXaShFju0lCMoHaThGUDtJQigdpKEUDtJQigsaShGW+1Y11vwBCEm/D7s6mO9RzrY8O47u6UOT7Opk+Knaf8AUrvH51sfa/eP9rh0FpunHVC7DttLwIO5kPusvUZhZMdsdum0als0vW9eqs9mxkE0GNxaUVtbawStASzNuAAnYiZnUOTMRG5cpqlrS+ksbdsAphKqwEUj1nZm3WNy3I2Q7d/ZZ5HGnDWvV5n/AE8MHIjNa3T4j/bspVWCAgICAgIGPjsYlCGy07KjxJPUAOsnlOxEzOocmdd5cNpPSD4p9qz1UBzSviF+83vP8B1czo4cEU7z5Ucuabdo8MaWHgQEBAidp2HEDtJQjKB2k4RlA7SUIoHaShGUDtJQ4gdpKEWO7SUIyhdpOEZY7tJQigdpKEZRmdcZmh9K3YO0X4dthxuOe9WHusOsTw5HHpnrq37vbDnvhtuq5tDa8YW/CNirGFJqyFqNvIY8Nn3werLunzmXi5MeT3cx3+n4t7HyKXp177fX8FXa4a126RsyOdeHUno6/k782+Xxm3w+FGGOq3zfZkcvlzlnpr8v3dr6GsNlRfb71ir4Kuf+aZ3tS282vSF/2dXWLfrKxJmr5AQEBAQIsTiFqRrLCFRQSSeoCBwek9INirOkfNUH7Os/ZHvH75+GeXPPSwYeiNz5UM2XrnUeGNLDwICAgfDtOw4gdpKHJQO0lCLHdpKEZQO0lCMoHaThFA7SUIoHaShGUDtJRCKB2koRlA7ScQjKEmdceQEBlGo3s3OtEC7vRbh9jRlTHjY1z/xlV+CifL823VntP/ez6LiV6cNYdbKqyQEBAQEDidY9J/SLOjQ/U1sR2PYDvPcp3Dtz5CXeNi/vn9FTkZP7YauXVRh47StNH7RwD7o9ZvyiIibTqO5MxEbk0XpJMShevaGRyIbIEcswD1idtWazqXItFo3DMnHXyzRAgdpKEUDtJwigdpKEZQO0lEIzLEfEpw2lz7xO9VY8yamfEIHxK+8vmJ2LVnxKM1tHmEbPnw3z1iHnMoXaShxA7SUIyx3aShFCxkkXzAQEBAEwP0NqthxVgsPWMt1NXDfxUEn4z5DJbqtNvWX1NK9NYhtZBIgICAgaLW7Sww1OzthHszUMTlsr9t/Abh2kT0xU67aeeS/TXassXrRTWNmkG3LcMvVQZcN54+Am1TBe3iNR+LJvmpXzLQ43T1924v0a+7V6vm3Ey1Ti1j5u/wBla3JtPy9msAylmIiI1DwmZmdyztDaROGtD/YOS2D7vPvHHznhycXVXceYe2DJ0zqfErBDggEHMEZgjrHOZ8LyJ2koclA7SUIviil7m6OlGtf3V6u0k7lHaTI5MtMcfFKVMdr/ACw6TR+o7NkcTbs/cpy8i7D5Ad8o5OdafljS3Th1j5u7f4XVjCV8KEYjrs+sPm2cqWy3t5lZrjrXxDaVUIm5VVR90AfKQTevWrDIgEdoBga3G6t4S79ph6ieaqEPmuRk65LV+WdI2pW3mNuW0t6NK2zbC2vWfct+sTwb2h4ky7i9o5a/N3U8nAx2+Xsr7Tmg8TgjliKig6nHrVt3OPkcjNbBy8WbtE9/SWZm42TF3mO3q0ztLiq+ICAgICB6q7RC+8VXxJyHznnmnWO0/gnijd4j8V36m43Y/sZ9kAtV3D26/DPMdhPKfNcnF0zuPEvoMGTqjUurlZYICBzumtdcFhM1e0WWD+7pysYHkcty+JE98XGy5flr/DxycjHj+aXBaZ9J+ItzXDVrhl6mb62zv4bK/GaeL2VHnJP6R/LOy+0p8Uj93E43F2Xv0l9j3P71jFz3DPgOwTTx4MeP5KxChkzZMnzShnq8iAgIHT6q6T3fR3O8ZmsnrHWnh1dndM/Pj6LbjxK9hydVdT5hvXaecPSWfoPQVmMO1ma6Ad75b3y4rX/Vw7+qpn5UU+GvlZw8fq+K3h3+j8BXh06OlAi9nEnmx4k9pmbMzM7lfiIiNQyZx0gICAgIEWJw6Wqa7FWxGGTK4DKRyIMb0Kt109HhpDYnAhnrGZenezKOJNfWw+7x5ZzX4ntGY1TL+/8ALL5XAifix/t/Cu5txO+8MiY0QEBAQMzQ1W3iaV/4it+X1v0lflTrH+z348busXpGQiyv20IZerMjq7iMx4zLyU66zDRpbpttYmExC21ram9XUMO4zJaaaBXmturOlcQSUxaXVf7pc8NkOWQzD/vNLvFzYMf9Sm59fP8ApU5GLNf5L6j0/wCVbaT0LiMJ/wDIosqHvFfU/ON3xm5i5eHJ2rb9PDHycXLT5o/+sAGWVcgICAgIH1W5UhlOywIIPIyN6ReupSpaazuFk6m4MaSO2fVpQgWgHeXyz6IdnAk8iOe7C5WacfwR5bPGxRf4/os6qsKoVQFUAAAbgAOAAmY0H1AQEBAQEBAQK4181+6PawmBbOzetlwyITqKpzbjv6u/hpcLgzl+O/y/dQ5fMjH8NPP2VWZvxERGoYkzMzuSdcICAgbnVKvaxQPuo5+Q/WU+ZPasLXFjvMu4lNbdNqZis0soPFG2l/A+/LwYP8JmcmnTf82hgtun5Okng9iB4RnuO8QKg9LNVFeIqrpqrrfYZ7GRQpO0clBy/C02fZMWnqnfbwyvaU1jpjXdwk2WSQEBAQPtFh102pGnjgMSGY/UWZLcOQ+zYO1SfLOZ3P4/vadUeY+y9ws/u79M+JXijAgEHMEAgjrB4GfPNx7AQEBAQEDwnLedw7YFVa+a/G3awuBbKvhZcu4tzWs9S/e6+rnNfhez+r48kdvpHr+bM5fO6fgxz3+sq53Dsm2xwuOY843BqTbHMSPXWPrCUUtP0eqc+G/u3znvcf8AlH7u+6v6T+z6WtjwVz3KT+kj7/H/AJQ77nJ/jL7XC2HhXaf3G/0nP/Ixf5O+4yejpNTsG6Pa7oyerWq7QK572LZZ/uynyMlb2jp+i3gxzSs7dRPF6thq9iOjxdfKwPWe/LbX4pl4yryq7rv0WeNbVtO6meukBAob0hYo26TxB6lZK17kRQf4tqfR+za6wRPrM/wwfaFt5pj0c7L6kQEBA+lECZBI7SZCLIylC0PRnp/bT6FafXrGdRJ9qv3O9d3gRynz/O4/u79UeJbfDz9demfMO7lFcICAgICBDjMKlyNVaoethkyngRyPZA1SaoaPH/4sL41IfmJ6e+yf5T+8vP3VP8Y/ZkJq7g14YTCjupr/AKZGb2n6pdNY+jITRdC+zTSvdWg/SR2k0euGj0FaXqijo2CtkoHqWEL8G2D5z349tX/N4567o5sKOQmkoPZ1wzgICA6TYKuPsPW/5WBPwBnlmjdJh6Yp1eFj9IOcymk+4CB+ctOXbeKvfndcf4zPquHXpwUj8HzfKtvNafxYMsPAgIHoECVFnJdW/qjqrhbtG0fSKUsZ1awtvV/XYsPXXIjIEDj1T5jPnv761qzru+hw4a+5rW0b7MfSPo0rO/DXPWepbR0i/mGR+c9sftHLHzd3lfgY5+Xs5+zVjH4Kxbkr22rYMr0HpBu5rkGyI3EZcCZYty8Oak0t2eFeLlxW6q91n6E0muLoW5QVJzDKwIZHG5kIPIzItGp01IncbZ846QEBAQEBAQEDD0xh+lw9tfvI+XflmPjlOxOp25MbjSvqrNpQeYB8xNnzG2W+4cICAgfF65qw5q3ynJ8Ox5ZH+1Lc5kdLT6liyKTxuED81Ys52Oebv/MZ9bx/6Vfyh8zn/qW/OUU9XkQECRFnJdhMBu8JGZSfoLQFezhaFHAU1D+ET5G07mZfTxGoZ846QEBAQEBAQEBAQEAYFVUtkNnkWX8pI/SbOL5K/kysnzz+adXktI7fYM469gICBxHSGUNQu7l+gZUWXhED8141crbByssHkxn1vHneKv5Q+Zz/ANW35yhnq8iB9KIE6LIyknC7pCUoX1q7bt4ShudNX8onylo1Mw+mrO4iWxkXSAgICAgICAgICAgeE5QKirsz38yx/MSf1m3ijVK/lDIyT8c/mnV5PSO0qvI6d2lV5zSW33ODxjkM4HJfQG5GZ3XC/wBC+JWe5A/O2stHR4zEJyut+LEj4ET6jhW6sFZ/B87y66zWa2WlZ6BAmRZGUoZCLIylCdFkZdW/6OsV0mArU+1U1lZ7gxKfwss+b5VOnNaP+92/xrdWKsumld7kBAQEBAQEBAQEBA12sOL6DC3W8kbL8Teqo8yJKleq0Qja3TEyqqpsgByAE+g1pib2mV5zSW0qvI6d2lV5HTu0yvOaS2Xv6jc8j8pC3aJlKveYh1P+zy8hMbbV06eAgUb6TcH0WkrW6rRVYPyhG+KHzn0Psu+8PT6Sw/aNNZd+sOWmioJUWcl2GQiyMpQnRZGUk6LISlDtfRrpHo72w7bluXNf+YnV4rn+WZPtHH4v+jT4GTzT9VlzLaJAQEBAQEBAQEBAQOG9JOkwBXhAd5ItcfdGYQHvYE/uy9wMXVfq9FPmZNU6fVxSvNfTM2lV5HTu0qvOad2lV5HSW0yvI6d2y8AnS3VVe/Yg8FO238KmV+TPTjl74I3eFnTJaZAQKy9MuA3YfEgdbVN4jbXP8rTV9lZNZJp6x9mb7SpukW9J+6tEWbssaE6LISkyEWRlKE6LIylCdFkZSZNDMjB0Oy6kMrcmG8GeWSkXrNZeuO00tFoXDoHSq4uhbl3Hg68dhx7Snzz7iJ89ek0tNZblLxevVDYyCRAQEBA+bLAoLMQFAJJPAAcTAxtFaQTFUpiKszXYM1z3HLhv8p2YmJ1LkTExuGXOOkBAxtI45MPU91p2UQEk/IDmTwnYiZnUOTMRG5UrpDST4m577NzOc8s89kcFQHsE+iwYYxUirCzZveX6kavPXTz2lV5HSW0qvI6d2lV5zTu0yvI6S26TUfDdJiTYeFSHL8T7h47IbzmdzreK/qvcOvmzvpnrxAQNLrhon6ZgraQM32dpPxr6y/LLxnrhyTjyRePo88uOMlJrP1UNUMxnPq9xMbh81rXaWQiyMpQnRZGUk6LISknRZGUoZCLIyk3Gr+lnwdu2ubVtkLUH2h1MPvD48O6nysHvI3Hla4+b3c6nwtDCYpLkWytgyMMwR/7xmNMa7NWJ2mgICAgcF6WNPdDhxg6zlZeM2y4ioHf+YjLu2pf9n8f3uXc+I/7Clzs/u8eo8yn9EuN6TAGvrqtdfBsnH8xkfaFOnPP490uDfqwx+HZ20pLZA+LrVRS7kKqglixyAA3kkwKe111rOOs6OokYWs5r1dIw3dIRy45Dx7tzg8Pojrv5+zH5nK656K+Pu51XmhpR2mV5HSW0qvOad2lV5HSW0qvOad2lWyR07tZmpGA6HCB2GT3HpT3EAIPyhfMzB5GTryTLaw06KRDoJ4vUgICBSuvehfomNbZGVV2dqcsyfrE8Dv7mE3vZ+frx9E+Y+zF52HpydUeJ+7RosvSpp0WRlKE6LIylDIRZCUk6LIylCdFkZShtNDaTtwjbVWTKxzetvZbtHut2+ecqZ+PGTvHlZw55p2nw7zROm6cSMkOzYParfc48OsdozEzL0tSdWho1vW0bhspBIgRYrELUjWWEKiKWYnqAGZMD89awaWbG4mzEvu2z6q+6g3Ivl8SZ9TxMHucUV+v1/N85yc3vck2+n0dl6GsZs330k7nrRwO1CQfg48pne1qd62/OF72Zbtav6rYmO1Wu03pzD4KvpMRYEHUvtMx5Ko3mTx47ZJ6axuUL3rSN2nUKe1v10t0gejANOGB3Vg735NYevu4d83uJ7PjF8V+9vsxuVzZyfDTtH3c6rzQ0o7Sq8jpLaVXkdO7TK85pLaVXkdO7Sq8jp3bbau6O+mYhKOKe1Z2VrlteeYXxlTmZfd4+3mey1xcfXf8ACFxgTCbL2AgICBoddNBfTcMVXLpk9eo/eHFO5hmPI9U9uPmnFki0PLPijLSaqcVctxBBBIIO4gjcQRzBn0cWi0bhgzWYnUp0Wcl1kIsjKSdFkZdhOiyMpJ0WQShkIsjKUJRWDlzHAjMEHmCN4PdIWiLRqU6zMd4bfB6exFW7aF6jqt3N/wBwfqDKl+LWflnSzXkzHlt8PrZWf2tdtZ+6BaPArv8AhK9uNkj6PeuekuS9J2tiWUrhMM5O2Q125kIQeyhBAO87+5e2XPZ3Gm2TqtHaPuqc7kRXH01nvP2VnN9itzqjpkYHFpiGDMgDq4XLMqynhn25SpzsFs2Lpr52tcPNGLJu3h0umfShiLc1wta4dffY9K/llsr8ZSxeyvrkt+kfyt5PaX0pH7/w4fF4qy5zZc72ueLWMWPdmeA7JqY8VMcapGmbky3yTu07Qz0Qe5wPpXjTu0qvI6d2mV5HTu0qvOaS2lFkjPbvLsd1uahaDOFw/SWDK+7JmB4qv2E8t57SeU+d5Wb3uTcePo3uPh93TX1+rp5We5AQEBAQK59IOrvRucbSPUY/XAfZbqt7j19uR6zNLg8npn3dvH0UOZx9/HX9XIos1ZZsJ0WRlKE6LISknRZGUoZCLIylCdFkZSTASLpAixeIWpGsfcqgk+HV3zjquMViGtdrX9pzmezkPAZDwmrhx9FNfuzct+u20U9HmQEBAQEBA9BgSK85p3aVXnNO7dv6OdW/pVgxVy/UVMNgH+8sB/lUjz7jMf2hydf+qv6/w1ODx9/+y36fytqY7VICAgICAgfNlYZSrAMpBBB3gg7iDAq7WfV04KzaTM4Zz6jcdgn+7b9D4ceOvxOV1x0W8/dmcnj9M9VfDVIsuSqQnRZGUoTosjKTIRZCUk6iRSewEDk9cdIZlcOp3DJrO/7C/r5SxxsfVbqn6fd4ci/TXp9fs5qaCiQEBAQEBAQEBA6XUrVazSNu/NMMh+scbs+vo1+8fh5TP53MjDHTX5vsvcPiTlnqt8v3XjhMMlNa1VqERFCqo3AAcBPnpnc7luRGo1CWcdICAgICAgIEWJw6Woa7FDowyZWGYIgV1p/V18Gdtc7MOTufia8/sv2fe8+3U4/L6vhv5Z2fjdPxV8Naiy3KsyEWRlKE6LIyk+5wIGPpDFrRU1rcFHDmeAXxOUd57Qdo7yrm20uzOxzZiWJ7T+k1cdOisVZuS/XaZfEmgQEBAQEBAQEDqdTNTLdIMLH2qsKOL5ZF8vs1/wBXAd8zeZz4x/BTvb7f8r/F4U5Piv4+66sBgq8PWtVKLXWoyCqMh/5PbMCZmZ3LbiIiNQyJx0gICAgICAgICB4yggggEHcQd4I5QOQ0xqmVzswnDeTST/hk8PwndyylvDypr2t3hWy8eLd6+XP18Su8MpyZWGTKeRB3iX4vFo3ClNZrOpTQEBA1mn9GHE1BVbZZTtAH2WPIyVLdNos5evVWauFvpatijqVYcQfn2jtmnjyVvG4Z18c0nUo5NAgICAgICB91Vs7BEBd2OSqozJPIAcZG960jqtOoSpS151WNysnVL0a55XaQ4bitCnx+sYfyjxPVMTle0rX+HH2j1+v/AA1+NwIr8WTvPp9Fm11hQFUBVAyAAyAHICZTSfUBAQEBAQEBAQEBAQEDA0noirEj6xcmHB19V17m5dh3SVbzWdwjasWjUuYx+r19W9P7Qn3clsHep3N4eUuU5Uf3Kt+N/i1O2M9k5hhxVgVYfunfLVb1t4lXtWa+YfUkiQMLSmjK8Suy4yIz2WHtKezs7J2tprO4ctWLRqXD6T0bZhm2bBmp9lx7Lf6HsmhhzxftPaVHLhmnePDDnu8SAgIH1WhZgqgsx4KoLE9wEje9aRu06SrS1p1WNuy1f9HGKxGTYj+yVfeyaw9yfZ/e8pmZ/ala9scb/H6NDD7OtPfJOvwWdq9qzhsAuVCeufasf1rG726h2DITHy5r5Z3edtXHipjjVYbmeT0ICAgICAgICAgICAgICAgIGNjMBVeMrq0sHVtKCR2g8Qe6diZjw5MRPlpsTqnWf2VllXYfrV8m3/Ge1eRePrt5WwUlrrtWcSvsmm0dhao/lOY+M9o5frDyni+ksOzROJXjQ5/CyN/mnpHKo85492JidHWOpSzDXsp4g1Mw+El/5GP1c9xf0cVp3Vq7DZ2Cq/oOtnrZdj8R5dsvcfnUtMUtP6qWfh2rHVWP0aOaKiGBaer/AKNMM9dd919l6uqOFQCpcmGeRyJPXznz2T2lmntGobmP2fijvPd2+itB4bCDLD011c2CjaPe53nxMo3yWvO7TtdrStI1WNNjIJEBAQEBAQEBAQEBAQEBAQEBAQEBAQEBA8dQQQQCDuIO8EcsoFYa6ejrLaxGj13by9Hxzq/p8uU1eJ7RmnwZO8evozeVwYv8WPz6eqtCOo7iMwQdxBHEEc5uVtExuGPMTE6lePoyx3TaNqHXUXqP7pzX+ErPl+ZToz2j8fu+i4t+vDWXVSssEBAQEBAQEBAQEBAQEBAQEBAQEBAQEBAQEBA4/XPUarHZ3VZU4r3vs2djjn97j3y3xeZfBPbvHoq8ji0zR6T6tV6KUtw1mKwOIQ1WA127Ldo2CwI3Eequ8T19oXpltXJSfMa/ZDhUtjrOO30lYsz10gICAgICAgICAgICAgICAgICAgICAgICAgICBprv/sav+mu/xK4G5gICAgICAgICAgf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5370" name="Picture 14" descr="http://www.clker.com/cliparts/G/D/x/m/l/n/circular-arrow-in-blue-hues-mild-linear-fill-m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588" y="4810125"/>
            <a:ext cx="16668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6" descr="http://schools.olatheschools.com/buildings/arborcreek/files/2013/09/Programmer-clipart1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8" y="990600"/>
            <a:ext cx="2043112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AutoShape 20" descr="data:image/jpeg;base64,/9j/4AAQSkZJRgABAQAAAQABAAD/2wCEAAkGBxETEhUUExQVFRQXGRwaGRgXFxwcIBwaGhkXGB0YHCAeHTQgHBwlHRcZIzEiJSkrLi4uGx8zODMsNygtLisBCgoKDA0NFBAPFCwZFBwsLCwsLCwrLCwrNywrLCwrLCwrKywsNywrKyssNyw3KywrKysrKyssLCsrKysrKysrK//AABEIAIgAiAMBIgACEQEDEQH/xAAbAAACAwEBAQAAAAAAAAAAAAAFBgAEBwMBAv/EAEAQAAIBAwIDBgQCBwcDBQAAAAECAwAEERIhBQYxE0FRcYGhImGRsQfBMjNCUmJy4RQjQ4LR8PEVkqIWJLLC0v/EABYBAQEBAAAAAAAAAAAAAAAAAAABAv/EABoRAQEBAAMBAAAAAAAAAAAAAAABESExQRL/2gAMAwEAAhEDEQA/APjglykb8Ois7maV1BN2pd2RIlUFw6E4RwcgYAOxzRJuc71bM8RMcH9nZsRwHUJCC2lW7QZXUTvp0nYddqeOIQO8UixP2UjD4ZAobS3cxB/S9aRrDkJ+2tzKlskUDmUiEyHtH2x8DfDEuRkgdajWWH+AsVUuArEDUoOcNgZGe/B2zSzzvdgKIzuNyfWmnPefWsq5y4jqZm/38hRq9Df4b2WrtZnGQraIye/bLN8juo+tPVDuXuHf2e2ii/aCjV/Od29z7UD/APVs8jTta2Znggcxs3a6XdlxrESaDq058RmgYrrhkEm7xIT46d/qMGgfEuR7aXGGkTBzsQR17w39KtcW5stYE1M2X+AdiuO1zJjSChIwd9/Wjkp05LbAZJJ2AA6k/LahwUZ+VZl/QkR/PKn8xQ6eOeAjtEKg9D1H1FP0UisAykMpGQQQQR4gjrVLjqK1vKG6FffuP1qGFu34wQNiR5GiUHHj3kHzpE4cXkkES7uW0+vifljJp9i5Vh04LOTjqCB7Y+9EW4uNqe76Gl3nXiuqLA2FXrjlNhvHN6Ov5g/lS9zHy7emMhY+0/kYH771VdPwptwDJK3Vth9Rn8q0Ws24bM1qqoylcDowK/ejlvzG3j9aiG3FSg8HHARuoPkalFdIONoeox65q7HeRnow9TSqvK9yBs8efDJ++KqT2l5H1jcjxX4vtvQ008av1WJgpycd3dWc8FtxcX8Kn9FWMjD5J8Q/8gtX7niZZSp2PgetDeTrjRPJL4YUeu5+1Ua5mlleTlV2MNzcwxPL2rRRsoUvkE4bTrVTjcA4q/b8eQ9R9DV6O9jPeB50UH5i5St7yaCSUJpiZi6dmCZdShVVmB1YXGcb5+VCubeUn/sgisWmjIHZiNJcR6Hf4y4brgE9DnoKdgQehyPlUomQL5e4dNbxCKSZZgmFjIi7PCKAACNRyc99UedbzRCF8d/Qf1pirNvxE4hlyB0Gw9KFcfwzshJdzTkbRqFB/ifI+w96080rfhpYdlZKx/SlJkPkdl9hR2S6lWYL2OYdBYyh99QP6sJjJyOhz18aHi4u+cb4643wfA/OpmsevOHPDwt7mVZUv7q51INboyySOQqgbYIVTsR347qZOIcwXzXVxDCSqWiorOtq1wZJWTPxBGDKhwdwDRNPjAEYO48DvQ654DbP/hhT+8nwn22pQ4pzhfEcOWGArJcjXIgI1gRH+8jVXwFz3MT4itAWixm1/qt5XiJzpOx8Qdx7V5QrnPiLG8OgA6ttz+7sD9KlEbBUrNub+b3ivohZSCXI7GZSzdikjtpiZ2GVDZL7Df4aOXPG7yCe2s1WO7uHR5JTnsQqggJjrgZzuQT02oumi4t0kGHVXHgwB+9B5OUrTfQhjzv8DY38jtQqx/EO3aFpZopoljkMUjBTJGjAgfrAACCSOg7/AJ0ZuOPAX0Vmqay8TSs4bGhQcLtjfPmPWhoRe8qyoC0UnaY/ZYYPoQcE+goLZ8WNaQ7hQWPQb/Ssd5guAkpdATqP6K/vHpjzOB60KaI+L43q/b8yEd+fPei3DOXYYkAZFkfHxMwzv348BXt1y3av/h6f5CR/T2qCo3MGRtj0rNeZmMswjH7Zx9e+tBuOTsfq5j5OufcH8qXZuULtJxJpV1UbaGBOfI70Gg8KZeyRV6KoXHkMVbNZ3/1KSI4dWQ/xAj70VtOYW/ePrvVDcyg9QD5jw796D8X5Ws7li8seXIwxDMutR0V9LYcfI18xcd8QD5bVej4pGfEedDgOvOXC15BdJLo7GMxGMpqDITnYlvgPdnDUW4hPoid/BSfXu966pMp6MD60vc8X4W3ZQdz19KDNuHRme8A+Y9zXtF/wwtNdwZD3ZP5V7QaHxHgVtNC0DxJ2THUVUafi/e+HGDsN/lXAcAVZri4SRxPNEIw7fEIwoOCoGD1wTv3Vdh4jG3fjzqyrg9CD5UMI9zyQ/wDZbGxQo0CSh7ljsWAOrAXwZic77YHWiHKthMby+u50KNLII4lbG0Mf7Qx3MSD/AJTTVUomBHNF12cB8W29qzzla2/tHEIwd1jzIf8ALjT/AORH0ph5/vt9P7ox6nc1PwqsMRzXB6ysFX+WMkk/9zn/ALRQXebOZWt7uygQgCQvJL8BduyQDCqoBJZjq6eFFF5oszbG6E6mAZy+/UDJXHUt/DjNVbXg0yX9zevpc9kscCKd8DUzKxIGCWCgeZ8Kz7jXCzBw20huwEa5vDLcyMuezycsSRnDEYA8dJobY161nDojrkK6hhkYOCARkd2xrrWdRqTe3UdvcS2tpYW4UrFgjW2qQjDhl2ww6Z7siuXDObOIx2ljPOIZRcyrEFwwkYOTiTIOkHbpjvFDWksMjB3Hgdx9KSudOGJCEmiUKCSrqOnyIHd3j1FXuHcUmm4tcxK//t7aJFZQBgyuSc569AfpVP8AEa7GkR/Ik+uB+VCgFrcs7BUBLHoB1o43BL0DIUH5Bxmqf4TWLaZJ3JPREz3dST7D61odCRnkt3PF+sR1+bKcfXpQfmfiWqE1rmaG3/ArWb9ZCh+YGD9RUXCRybILeMeNSmS45OhP6t3j88MPyPvUqhRsuKkHBJBHjRJeLGgvNONZkTAbOSO4/wBabeVuW0MCS3C6ndQ2gnZQRkD5kjeiPiDmJh3n71cXmMsO4eVd7vlO1forIfFG/I5FCp+TJV3jnDDwddPuCR7CilDnC7ySeua0jlJFS1ijB3RQD59SfqaQeMctXgkQmFmUHJKfENvLf2q3DxgocHIPgdj770Rpleikqz5jbx980Zt+PDvAPltUaX7rhcEkcsbRrpmGJABp1bY+Irgk486o3PLMLy2b5YLZ57OMY0nUoXJzvkBRg5q7FxSNu8jzq1HKrdCD60QF5T4A1qLgu4klnmaZmAIG/RQD0A3+tZ9+IF/rlbHecD7CtU4ldCONjnfBx61jTRG4vEj8WH5f61UrVeTbHsrSJe8jUfX+mKF8e4tdniNvaWjxr/cvLKZE1jGcLsDnI3wMjrTaoAAA6DYflSeeTnkvbq5llZGcRrbvC+l41VSGByMb7bEEUW9KU/OUy2nERLoW4syE1x50OZARGyhuhyDtvjai/K/MaOILeZpRdNEGzLEY+02+IrkYPlgdKpX/ACDGbZLaJyENws1w0uWeYAksCR+0fpXbjFrKvETfSKBb2tq5Q5G7nLEY7tts0Tk029wj50MrYJU6SD8S9V27x3jur2sLtUsl4WdaP/1SVtcfwuJSzvlHQ/u4HUdcmpRPoYtrY3V1FD3M2W/kHxN7Aj1rXp5VUFmKoo6liAB6nYUgfhfY6nmuT0GI0/8Ak5+mgfWrXPl8e3gt5EgWBwX7a4haVBIpwECqR8WD3nfNF8OkcqsupWUrjOoEEY7zkHGK4cM4lFcRrLC4kjOcMOmxwe7uNZJwfiElvY8RuoiFNxMsFusSGMaxlTKiEnSTqzjr8Jps4rzC1p2Vut3YpJHGO27fVqMmATtGAqgknf5jpQ081zubdJBiRFcfxAH70p8P57Q2MF5PC0aSv2baTqCfEVDnODoOOu+NuvWmGx4zbTSSRRSrI8Rw4U50nJG5G3d7Gi7ADmbllFjaWAFWXcoDsw78eB8KUrXiG3WtH5kudEDeLbf61ktpZNcX0cSMVDt8ZHco3Yj56QfUihTFbzzMMxpIwHUqrH7CvpOMlTg7HwOQfoa0iGNUUKoCqNgo6Dyr5uLdJBh1Vx/EAfvUGe3fFtSkUB5RX+/eU9xwK0i85StHGytH80b8jtQNOQ3iGIZg3fh10n6gke1VDRb8XjYfEcGrscqt0YH1rPpuFXsXWJmHih1ew3r4teLsDg9R3HqPOitHxVbiVhHPE8Mo1RyDSwyRkH5jelmDjjDoxolFzAO/B9qgMWtskaIiDCxqFX5AADAPp61KqRcYiPiPf7VKqqvJVqI7KADqV1H+ZiWP3o2rEdDikzhPGuzQAdPCjUHMEZ6jHkaiBd9yvNNeQyySRC0hkMqQpHpJkIXdz+ixBGc+fjXvEOS9Ru2t7qa3N2B2iqFZSwBGdxqA+JsgHv60xQ30bdGHrVmqYReMcpXk1tHYpJFFaRwhSygs8sigEAg7Ipb5k/ajH4f2rRWEMbwdhIgKuhXGXBwX+erY5yaYqhIH++6hhM5/vsYXwH3oJ+FFlrnnuD0QBF82yT7D3qhzvf6mY+JNPP4ecO7GxjyMNJmQ/wCbp7UT0yClrj/N6W80VtFE1zcSZzHHIqlAADli22TnYbdKZazuPhtvd8WvZriENDaxoo1L1bBcsNtyAre1Fp34fxSKVmRTiVApkiOC0ZcZCPjYNsRt4VdrGeXWaw4RPxBXdZbgkIhYMu76UbBGWZQG3JOzU6rx6+t7mzgvBA4usqDFqDJIgUnVk4YEsOlElONLPPlirQGbH95GQQe8rndT4/0pmpX/ABAvdEIX94knyH/NFrP7fiqnGDk+A6/8012/K94y6joUn9lmOfYbUvfhnw1ZLkSEZ0nUM92P64rXqEZ5Pwm9j6xlh4odX239q8rRM1KhjI+ART3eRCudGzltgp8CfH5f60WuOXr5Nwgf+RgfbanXl3hwt7eOPADY1P8Aztux887egoiapIyduJyRHTIrIfBgV+9X7TmJl7yK0iRAw0sAy+DAEfQ7UEveUrKT/CCHxjJX26e1QwPtOaT34PnXW849qUgYHlVC65CYbw3HpIv/ANl//NC7jgF9GN49YHfGdXt19qoVuMIZZ1jH7R9u/wC1bZYlTGunoAB9BjFYpaSYuWLAqyjowIO/XY703WXHyvQ4okaJUfcEHcEYIO4I8D8qV7TmbP6WD/v5UWh41GeuR5b0Uq8ycjJK1rbwwpHZds0tyFbTltAVcDr0DDbpminDuUGW6S5ubuW6eIFYQ6KugN1J0n4n/i28ulMcV3G3RhXWhiVmP4o33xlR+yMetaa7AAk9BWIc2XBmucfvMT70L0ePwtsdMTufkv5n8qeKEcqWvZ2sY8Rk+v8ASi9CPmWQKCxOAoJJ8ABkn6CpS5+I9/2PDblu8poHm5CfnUoluGWoK9qVGgflnmGK9iaWFXCB2QFgBq04+JcE5U567UV7Rc6cjVjOMjON98dcbGvKlVJ0+6lSpUV8XEKuMOquPBgD96B3nJ9m+4UxnxQ49jkVKlAn8x8GlsyG1dpE3R8YwfBh4/OqcPEtqlSqzVhOMkd9EbPmNh0J9DUqUFu648zrgk0hWSdrdknov51KlCtl4TcqUVc4IGKv1KlGlPjHC4rmF4Zl1RuMEZx88g9xBqVKlEsf/9k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3" name="AutoShape 22" descr="data:image/jpeg;base64,/9j/4AAQSkZJRgABAQAAAQABAAD/2wCEAAkGBxETEhUUExQVFRQXGRwaGRgXFxwcIBwaGhkXGB0YHCAeHTQgHBwlHRcZIzEiJSkrLi4uGx8zODMsNygtLisBCgoKDA0NFBAPFCwZFBwsLCwsLCwrLCwrNywrLCwrLCwrKywsNywrKyssNyw3KywrKysrKyssLCsrKysrKysrK//AABEIAIgAiAMBIgACEQEDEQH/xAAbAAACAwEBAQAAAAAAAAAAAAAFBgAEBwMBAv/EAEAQAAIBAwIDBgQCBwcDBQAAAAECAwAEERIhBQYxE0FRcYGhImGRsQfBMjNCUmJy4RQjQ4LR8PEVkqIWJLLC0v/EABYBAQEBAAAAAAAAAAAAAAAAAAABAv/EABoRAQEBAAMBAAAAAAAAAAAAAAABESExQRL/2gAMAwEAAhEDEQA/APjglykb8Ois7maV1BN2pd2RIlUFw6E4RwcgYAOxzRJuc71bM8RMcH9nZsRwHUJCC2lW7QZXUTvp0nYddqeOIQO8UixP2UjD4ZAobS3cxB/S9aRrDkJ+2tzKlskUDmUiEyHtH2x8DfDEuRkgdajWWH+AsVUuArEDUoOcNgZGe/B2zSzzvdgKIzuNyfWmnPefWsq5y4jqZm/38hRq9Df4b2WrtZnGQraIye/bLN8juo+tPVDuXuHf2e2ii/aCjV/Od29z7UD/APVs8jTta2Znggcxs3a6XdlxrESaDq058RmgYrrhkEm7xIT46d/qMGgfEuR7aXGGkTBzsQR17w39KtcW5stYE1M2X+AdiuO1zJjSChIwd9/Wjkp05LbAZJJ2AA6k/LahwUZ+VZl/QkR/PKn8xQ6eOeAjtEKg9D1H1FP0UisAykMpGQQQQR4gjrVLjqK1vKG6FffuP1qGFu34wQNiR5GiUHHj3kHzpE4cXkkES7uW0+vifljJp9i5Vh04LOTjqCB7Y+9EW4uNqe76Gl3nXiuqLA2FXrjlNhvHN6Ov5g/lS9zHy7emMhY+0/kYH771VdPwptwDJK3Vth9Rn8q0Ws24bM1qqoylcDowK/ejlvzG3j9aiG3FSg8HHARuoPkalFdIONoeox65q7HeRnow9TSqvK9yBs8efDJ++KqT2l5H1jcjxX4vtvQ008av1WJgpycd3dWc8FtxcX8Kn9FWMjD5J8Q/8gtX7niZZSp2PgetDeTrjRPJL4YUeu5+1Ua5mlleTlV2MNzcwxPL2rRRsoUvkE4bTrVTjcA4q/b8eQ9R9DV6O9jPeB50UH5i5St7yaCSUJpiZi6dmCZdShVVmB1YXGcb5+VCubeUn/sgisWmjIHZiNJcR6Hf4y4brgE9DnoKdgQehyPlUomQL5e4dNbxCKSZZgmFjIi7PCKAACNRyc99UedbzRCF8d/Qf1pirNvxE4hlyB0Gw9KFcfwzshJdzTkbRqFB/ifI+w96080rfhpYdlZKx/SlJkPkdl9hR2S6lWYL2OYdBYyh99QP6sJjJyOhz18aHi4u+cb4643wfA/OpmsevOHPDwt7mVZUv7q51INboyySOQqgbYIVTsR347qZOIcwXzXVxDCSqWiorOtq1wZJWTPxBGDKhwdwDRNPjAEYO48DvQ654DbP/hhT+8nwn22pQ4pzhfEcOWGArJcjXIgI1gRH+8jVXwFz3MT4itAWixm1/qt5XiJzpOx8Qdx7V5QrnPiLG8OgA6ttz+7sD9KlEbBUrNub+b3ivohZSCXI7GZSzdikjtpiZ2GVDZL7Df4aOXPG7yCe2s1WO7uHR5JTnsQqggJjrgZzuQT02oumi4t0kGHVXHgwB+9B5OUrTfQhjzv8DY38jtQqx/EO3aFpZopoljkMUjBTJGjAgfrAACCSOg7/AJ0ZuOPAX0Vmqay8TSs4bGhQcLtjfPmPWhoRe8qyoC0UnaY/ZYYPoQcE+goLZ8WNaQ7hQWPQb/Ssd5guAkpdATqP6K/vHpjzOB60KaI+L43q/b8yEd+fPei3DOXYYkAZFkfHxMwzv348BXt1y3av/h6f5CR/T2qCo3MGRtj0rNeZmMswjH7Zx9e+tBuOTsfq5j5OufcH8qXZuULtJxJpV1UbaGBOfI70Gg8KZeyRV6KoXHkMVbNZ3/1KSI4dWQ/xAj70VtOYW/ePrvVDcyg9QD5jw796D8X5Ws7li8seXIwxDMutR0V9LYcfI18xcd8QD5bVej4pGfEedDgOvOXC15BdJLo7GMxGMpqDITnYlvgPdnDUW4hPoid/BSfXu966pMp6MD60vc8X4W3ZQdz19KDNuHRme8A+Y9zXtF/wwtNdwZD3ZP5V7QaHxHgVtNC0DxJ2THUVUafi/e+HGDsN/lXAcAVZri4SRxPNEIw7fEIwoOCoGD1wTv3Vdh4jG3fjzqyrg9CD5UMI9zyQ/wDZbGxQo0CSh7ljsWAOrAXwZic77YHWiHKthMby+u50KNLII4lbG0Mf7Qx3MSD/AJTTVUomBHNF12cB8W29qzzla2/tHEIwd1jzIf8ALjT/AORH0ph5/vt9P7ox6nc1PwqsMRzXB6ysFX+WMkk/9zn/ALRQXebOZWt7uygQgCQvJL8BduyQDCqoBJZjq6eFFF5oszbG6E6mAZy+/UDJXHUt/DjNVbXg0yX9zevpc9kscCKd8DUzKxIGCWCgeZ8Kz7jXCzBw20huwEa5vDLcyMuezycsSRnDEYA8dJobY161nDojrkK6hhkYOCARkd2xrrWdRqTe3UdvcS2tpYW4UrFgjW2qQjDhl2ww6Z7siuXDObOIx2ljPOIZRcyrEFwwkYOTiTIOkHbpjvFDWksMjB3Hgdx9KSudOGJCEmiUKCSrqOnyIHd3j1FXuHcUmm4tcxK//t7aJFZQBgyuSc569AfpVP8AEa7GkR/Ik+uB+VCgFrcs7BUBLHoB1o43BL0DIUH5Bxmqf4TWLaZJ3JPREz3dST7D61odCRnkt3PF+sR1+bKcfXpQfmfiWqE1rmaG3/ArWb9ZCh+YGD9RUXCRybILeMeNSmS45OhP6t3j88MPyPvUqhRsuKkHBJBHjRJeLGgvNONZkTAbOSO4/wBabeVuW0MCS3C6ndQ2gnZQRkD5kjeiPiDmJh3n71cXmMsO4eVd7vlO1forIfFG/I5FCp+TJV3jnDDwddPuCR7CilDnC7ySeua0jlJFS1ijB3RQD59SfqaQeMctXgkQmFmUHJKfENvLf2q3DxgocHIPgdj770Rpleikqz5jbx980Zt+PDvAPltUaX7rhcEkcsbRrpmGJABp1bY+Irgk486o3PLMLy2b5YLZ57OMY0nUoXJzvkBRg5q7FxSNu8jzq1HKrdCD60QF5T4A1qLgu4klnmaZmAIG/RQD0A3+tZ9+IF/rlbHecD7CtU4ldCONjnfBx61jTRG4vEj8WH5f61UrVeTbHsrSJe8jUfX+mKF8e4tdniNvaWjxr/cvLKZE1jGcLsDnI3wMjrTaoAAA6DYflSeeTnkvbq5llZGcRrbvC+l41VSGByMb7bEEUW9KU/OUy2nERLoW4syE1x50OZARGyhuhyDtvjai/K/MaOILeZpRdNEGzLEY+02+IrkYPlgdKpX/ACDGbZLaJyENws1w0uWeYAksCR+0fpXbjFrKvETfSKBb2tq5Q5G7nLEY7tts0Tk029wj50MrYJU6SD8S9V27x3jur2sLtUsl4WdaP/1SVtcfwuJSzvlHQ/u4HUdcmpRPoYtrY3V1FD3M2W/kHxN7Aj1rXp5VUFmKoo6liAB6nYUgfhfY6nmuT0GI0/8Ak5+mgfWrXPl8e3gt5EgWBwX7a4haVBIpwECqR8WD3nfNF8OkcqsupWUrjOoEEY7zkHGK4cM4lFcRrLC4kjOcMOmxwe7uNZJwfiElvY8RuoiFNxMsFusSGMaxlTKiEnSTqzjr8Jps4rzC1p2Vut3YpJHGO27fVqMmATtGAqgknf5jpQ081zubdJBiRFcfxAH70p8P57Q2MF5PC0aSv2baTqCfEVDnODoOOu+NuvWmGx4zbTSSRRSrI8Rw4U50nJG5G3d7Gi7ADmbllFjaWAFWXcoDsw78eB8KUrXiG3WtH5kudEDeLbf61ktpZNcX0cSMVDt8ZHco3Yj56QfUihTFbzzMMxpIwHUqrH7CvpOMlTg7HwOQfoa0iGNUUKoCqNgo6Dyr5uLdJBh1Vx/EAfvUGe3fFtSkUB5RX+/eU9xwK0i85StHGytH80b8jtQNOQ3iGIZg3fh10n6gke1VDRb8XjYfEcGrscqt0YH1rPpuFXsXWJmHih1ew3r4teLsDg9R3HqPOitHxVbiVhHPE8Mo1RyDSwyRkH5jelmDjjDoxolFzAO/B9qgMWtskaIiDCxqFX5AADAPp61KqRcYiPiPf7VKqqvJVqI7KADqV1H+ZiWP3o2rEdDikzhPGuzQAdPCjUHMEZ6jHkaiBd9yvNNeQyySRC0hkMqQpHpJkIXdz+ixBGc+fjXvEOS9Ru2t7qa3N2B2iqFZSwBGdxqA+JsgHv60xQ30bdGHrVmqYReMcpXk1tHYpJFFaRwhSygs8sigEAg7Ipb5k/ajH4f2rRWEMbwdhIgKuhXGXBwX+erY5yaYqhIH++6hhM5/vsYXwH3oJ+FFlrnnuD0QBF82yT7D3qhzvf6mY+JNPP4ecO7GxjyMNJmQ/wCbp7UT0yClrj/N6W80VtFE1zcSZzHHIqlAADli22TnYbdKZazuPhtvd8WvZriENDaxoo1L1bBcsNtyAre1Fp34fxSKVmRTiVApkiOC0ZcZCPjYNsRt4VdrGeXWaw4RPxBXdZbgkIhYMu76UbBGWZQG3JOzU6rx6+t7mzgvBA4usqDFqDJIgUnVk4YEsOlElONLPPlirQGbH95GQQe8rndT4/0pmpX/ABAvdEIX94knyH/NFrP7fiqnGDk+A6/8012/K94y6joUn9lmOfYbUvfhnw1ZLkSEZ0nUM92P64rXqEZ5Pwm9j6xlh4odX239q8rRM1KhjI+ART3eRCudGzltgp8CfH5f60WuOXr5Nwgf+RgfbanXl3hwt7eOPADY1P8Aztux887egoiapIyduJyRHTIrIfBgV+9X7TmJl7yK0iRAw0sAy+DAEfQ7UEveUrKT/CCHxjJX26e1QwPtOaT34PnXW849qUgYHlVC65CYbw3HpIv/ANl//NC7jgF9GN49YHfGdXt19qoVuMIZZ1jH7R9u/wC1bZYlTGunoAB9BjFYpaSYuWLAqyjowIO/XY703WXHyvQ4okaJUfcEHcEYIO4I8D8qV7TmbP6WD/v5UWh41GeuR5b0Uq8ycjJK1rbwwpHZds0tyFbTltAVcDr0DDbpminDuUGW6S5ubuW6eIFYQ6KugN1J0n4n/i28ulMcV3G3RhXWhiVmP4o33xlR+yMetaa7AAk9BWIc2XBmucfvMT70L0ePwtsdMTufkv5n8qeKEcqWvZ2sY8Rk+v8ASi9CPmWQKCxOAoJJ8ABkn6CpS5+I9/2PDblu8poHm5CfnUoluGWoK9qVGgflnmGK9iaWFXCB2QFgBq04+JcE5U567UV7Rc6cjVjOMjON98dcbGvKlVJ0+6lSpUV8XEKuMOquPBgD96B3nJ9m+4UxnxQ49jkVKlAn8x8GlsyG1dpE3R8YwfBh4/OqcPEtqlSqzVhOMkd9EbPmNh0J9DUqUFu648zrgk0hWSdrdknov51KlCtl4TcqUVc4IGKv1KlGlPjHC4rmF4Zl1RuMEZx88g9xBqVKlEsf/9k=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374" name="AutoShape 24" descr="data:image/jpeg;base64,/9j/4AAQSkZJRgABAQAAAQABAAD/2wCEAAkGBxETEhUUExQVFRQXGRwaGRgXFxwcIBwaGhkXGB0YHCAeHTQgHBwlHRcZIzEiJSkrLi4uGx8zODMsNygtLisBCgoKDA0NFBAPFCwZFBwsLCwsLCwrLCwrNywrLCwrLCwrKywsNywrKyssNyw3KywrKysrKyssLCsrKysrKysrK//AABEIAIgAiAMBIgACEQEDEQH/xAAbAAACAwEBAQAAAAAAAAAAAAAFBgAEBwMBAv/EAEAQAAIBAwIDBgQCBwcDBQAAAAECAwAEERIhBQYxE0FRcYGhImGRsQfBMjNCUmJy4RQjQ4LR8PEVkqIWJLLC0v/EABYBAQEBAAAAAAAAAAAAAAAAAAABAv/EABoRAQEBAAMBAAAAAAAAAAAAAAABESExQRL/2gAMAwEAAhEDEQA/APjglykb8Ois7maV1BN2pd2RIlUFw6E4RwcgYAOxzRJuc71bM8RMcH9nZsRwHUJCC2lW7QZXUTvp0nYddqeOIQO8UixP2UjD4ZAobS3cxB/S9aRrDkJ+2tzKlskUDmUiEyHtH2x8DfDEuRkgdajWWH+AsVUuArEDUoOcNgZGe/B2zSzzvdgKIzuNyfWmnPefWsq5y4jqZm/38hRq9Df4b2WrtZnGQraIye/bLN8juo+tPVDuXuHf2e2ii/aCjV/Od29z7UD/APVs8jTta2Znggcxs3a6XdlxrESaDq058RmgYrrhkEm7xIT46d/qMGgfEuR7aXGGkTBzsQR17w39KtcW5stYE1M2X+AdiuO1zJjSChIwd9/Wjkp05LbAZJJ2AA6k/LahwUZ+VZl/QkR/PKn8xQ6eOeAjtEKg9D1H1FP0UisAykMpGQQQQR4gjrVLjqK1vKG6FffuP1qGFu34wQNiR5GiUHHj3kHzpE4cXkkES7uW0+vifljJp9i5Vh04LOTjqCB7Y+9EW4uNqe76Gl3nXiuqLA2FXrjlNhvHN6Ov5g/lS9zHy7emMhY+0/kYH771VdPwptwDJK3Vth9Rn8q0Ws24bM1qqoylcDowK/ejlvzG3j9aiG3FSg8HHARuoPkalFdIONoeox65q7HeRnow9TSqvK9yBs8efDJ++KqT2l5H1jcjxX4vtvQ008av1WJgpycd3dWc8FtxcX8Kn9FWMjD5J8Q/8gtX7niZZSp2PgetDeTrjRPJL4YUeu5+1Ua5mlleTlV2MNzcwxPL2rRRsoUvkE4bTrVTjcA4q/b8eQ9R9DV6O9jPeB50UH5i5St7yaCSUJpiZi6dmCZdShVVmB1YXGcb5+VCubeUn/sgisWmjIHZiNJcR6Hf4y4brgE9DnoKdgQehyPlUomQL5e4dNbxCKSZZgmFjIi7PCKAACNRyc99UedbzRCF8d/Qf1pirNvxE4hlyB0Gw9KFcfwzshJdzTkbRqFB/ifI+w96080rfhpYdlZKx/SlJkPkdl9hR2S6lWYL2OYdBYyh99QP6sJjJyOhz18aHi4u+cb4643wfA/OpmsevOHPDwt7mVZUv7q51INboyySOQqgbYIVTsR347qZOIcwXzXVxDCSqWiorOtq1wZJWTPxBGDKhwdwDRNPjAEYO48DvQ654DbP/hhT+8nwn22pQ4pzhfEcOWGArJcjXIgI1gRH+8jVXwFz3MT4itAWixm1/qt5XiJzpOx8Qdx7V5QrnPiLG8OgA6ttz+7sD9KlEbBUrNub+b3ivohZSCXI7GZSzdikjtpiZ2GVDZL7Df4aOXPG7yCe2s1WO7uHR5JTnsQqggJjrgZzuQT02oumi4t0kGHVXHgwB+9B5OUrTfQhjzv8DY38jtQqx/EO3aFpZopoljkMUjBTJGjAgfrAACCSOg7/AJ0ZuOPAX0Vmqay8TSs4bGhQcLtjfPmPWhoRe8qyoC0UnaY/ZYYPoQcE+goLZ8WNaQ7hQWPQb/Ssd5guAkpdATqP6K/vHpjzOB60KaI+L43q/b8yEd+fPei3DOXYYkAZFkfHxMwzv348BXt1y3av/h6f5CR/T2qCo3MGRtj0rNeZmMswjH7Zx9e+tBuOTsfq5j5OufcH8qXZuULtJxJpV1UbaGBOfI70Gg8KZeyRV6KoXHkMVbNZ3/1KSI4dWQ/xAj70VtOYW/ePrvVDcyg9QD5jw796D8X5Ws7li8seXIwxDMutR0V9LYcfI18xcd8QD5bVej4pGfEedDgOvOXC15BdJLo7GMxGMpqDITnYlvgPdnDUW4hPoid/BSfXu966pMp6MD60vc8X4W3ZQdz19KDNuHRme8A+Y9zXtF/wwtNdwZD3ZP5V7QaHxHgVtNC0DxJ2THUVUafi/e+HGDsN/lXAcAVZri4SRxPNEIw7fEIwoOCoGD1wTv3Vdh4jG3fjzqyrg9CD5UMI9zyQ/wDZbGxQo0CSh7ljsWAOrAXwZic77YHWiHKthMby+u50KNLII4lbG0Mf7Qx3MSD/AJTTVUomBHNF12cB8W29qzzla2/tHEIwd1jzIf8ALjT/AORH0ph5/vt9P7ox6nc1PwqsMRzXB6ysFX+WMkk/9zn/ALRQXebOZWt7uygQgCQvJL8BduyQDCqoBJZjq6eFFF5oszbG6E6mAZy+/UDJXHUt/DjNVbXg0yX9zevpc9kscCKd8DUzKxIGCWCgeZ8Kz7jXCzBw20huwEa5vDLcyMuezycsSRnDEYA8dJobY161nDojrkK6hhkYOCARkd2xrrWdRqTe3UdvcS2tpYW4UrFgjW2qQjDhl2ww6Z7siuXDObOIx2ljPOIZRcyrEFwwkYOTiTIOkHbpjvFDWksMjB3Hgdx9KSudOGJCEmiUKCSrqOnyIHd3j1FXuHcUmm4tcxK//t7aJFZQBgyuSc569AfpVP8AEa7GkR/Ik+uB+VCgFrcs7BUBLHoB1o43BL0DIUH5Bxmqf4TWLaZJ3JPREz3dST7D61odCRnkt3PF+sR1+bKcfXpQfmfiWqE1rmaG3/ArWb9ZCh+YGD9RUXCRybILeMeNSmS45OhP6t3j88MPyPvUqhRsuKkHBJBHjRJeLGgvNONZkTAbOSO4/wBabeVuW0MCS3C6ndQ2gnZQRkD5kjeiPiDmJh3n71cXmMsO4eVd7vlO1forIfFG/I5FCp+TJV3jnDDwddPuCR7CilDnC7ySeua0jlJFS1ijB3RQD59SfqaQeMctXgkQmFmUHJKfENvLf2q3DxgocHIPgdj770Rpleikqz5jbx980Zt+PDvAPltUaX7rhcEkcsbRrpmGJABp1bY+Irgk486o3PLMLy2b5YLZ57OMY0nUoXJzvkBRg5q7FxSNu8jzq1HKrdCD60QF5T4A1qLgu4klnmaZmAIG/RQD0A3+tZ9+IF/rlbHecD7CtU4ldCONjnfBx61jTRG4vEj8WH5f61UrVeTbHsrSJe8jUfX+mKF8e4tdniNvaWjxr/cvLKZE1jGcLsDnI3wMjrTaoAAA6DYflSeeTnkvbq5llZGcRrbvC+l41VSGByMb7bEEUW9KU/OUy2nERLoW4syE1x50OZARGyhuhyDtvjai/K/MaOILeZpRdNEGzLEY+02+IrkYPlgdKpX/ACDGbZLaJyENws1w0uWeYAksCR+0fpXbjFrKvETfSKBb2tq5Q5G7nLEY7tts0Tk029wj50MrYJU6SD8S9V27x3jur2sLtUsl4WdaP/1SVtcfwuJSzvlHQ/u4HUdcmpRPoYtrY3V1FD3M2W/kHxN7Aj1rXp5VUFmKoo6liAB6nYUgfhfY6nmuT0GI0/8Ak5+mgfWrXPl8e3gt5EgWBwX7a4haVBIpwECqR8WD3nfNF8OkcqsupWUrjOoEEY7zkHGK4cM4lFcRrLC4kjOcMOmxwe7uNZJwfiElvY8RuoiFNxMsFusSGMaxlTKiEnSTqzjr8Jps4rzC1p2Vut3YpJHGO27fVqMmATtGAqgknf5jpQ081zubdJBiRFcfxAH70p8P57Q2MF5PC0aSv2baTqCfEVDnODoOOu+NuvWmGx4zbTSSRRSrI8Rw4U50nJG5G3d7Gi7ADmbllFjaWAFWXcoDsw78eB8KUrXiG3WtH5kudEDeLbf61ktpZNcX0cSMVDt8ZHco3Yj56QfUihTFbzzMMxpIwHUqrH7CvpOMlTg7HwOQfoa0iGNUUKoCqNgo6Dyr5uLdJBh1Vx/EAfvUGe3fFtSkUB5RX+/eU9xwK0i85StHGytH80b8jtQNOQ3iGIZg3fh10n6gke1VDRb8XjYfEcGrscqt0YH1rPpuFXsXWJmHih1ew3r4teLsDg9R3HqPOitHxVbiVhHPE8Mo1RyDSwyRkH5jelmDjjDoxolFzAO/B9qgMWtskaIiDCxqFX5AADAPp61KqRcYiPiPf7VKqqvJVqI7KADqV1H+ZiWP3o2rEdDikzhPGuzQAdPCjUHMEZ6jHkaiBd9yvNNeQyySRC0hkMqQpHpJkIXdz+ixBGc+fjXvEOS9Ru2t7qa3N2B2iqFZSwBGdxqA+JsgHv60xQ30bdGHrVmqYReMcpXk1tHYpJFFaRwhSygs8sigEAg7Ipb5k/ajH4f2rRWEMbwdhIgKuhXGXBwX+erY5yaYqhIH++6hhM5/vsYXwH3oJ+FFlrnnuD0QBF82yT7D3qhzvf6mY+JNPP4ecO7GxjyMNJmQ/wCbp7UT0yClrj/N6W80VtFE1zcSZzHHIqlAADli22TnYbdKZazuPhtvd8WvZriENDaxoo1L1bBcsNtyAre1Fp34fxSKVmRTiVApkiOC0ZcZCPjYNsRt4VdrGeXWaw4RPxBXdZbgkIhYMu76UbBGWZQG3JOzU6rx6+t7mzgvBA4usqDFqDJIgUnVk4YEsOlElONLPPlirQGbH95GQQe8rndT4/0pmpX/ABAvdEIX94knyH/NFrP7fiqnGDk+A6/8012/K94y6joUn9lmOfYbUvfhnw1ZLkSEZ0nUM92P64rXqEZ5Pwm9j6xlh4odX239q8rRM1KhjI+ART3eRCudGzltgp8CfH5f60WuOXr5Nwgf+RgfbanXl3hwt7eOPADY1P8Aztux887egoiapIyduJyRHTIrIfBgV+9X7TmJl7yK0iRAw0sAy+DAEfQ7UEveUrKT/CCHxjJX26e1QwPtOaT34PnXW849qUgYHlVC65CYbw3HpIv/ANl//NC7jgF9GN49YHfGdXt19qoVuMIZZ1jH7R9u/wC1bZYlTGunoAB9BjFYpaSYuWLAqyjowIO/XY703WXHyvQ4okaJUfcEHcEYIO4I8D8qV7TmbP6WD/v5UWh41GeuR5b0Uq8ycjJK1rbwwpHZds0tyFbTltAVcDr0DDbpminDuUGW6S5ubuW6eIFYQ6KugN1J0n4n/i28ulMcV3G3RhXWhiVmP4o33xlR+yMetaa7AAk9BWIc2XBmucfvMT70L0ePwtsdMTufkv5n8qeKEcqWvZ2sY8Rk+v8ASi9CPmWQKCxOAoJJ8ABkn6CpS5+I9/2PDblu8poHm5CfnUoluGWoK9qVGgflnmGK9iaWFXCB2QFgBq04+JcE5U567UV7Rc6cjVjOMjON98dcbGvKlVJ0+6lSpUV8XEKuMOquPBgD96B3nJ9m+4UxnxQ49jkVKlAn8x8GlsyG1dpE3R8YwfBh4/OqcPEtqlSqzVhOMkd9EbPmNh0J9DUqUFu648zrgk0hWSdrdknov51KlCtl4TcqUVc4IGKv1KlGlPjHC4rmF4Zl1RuMEZx88g9xBqVKlEsf/9k="/>
          <p:cNvSpPr>
            <a:spLocks noChangeAspect="1" noChangeArrowheads="1"/>
          </p:cNvSpPr>
          <p:nvPr/>
        </p:nvSpPr>
        <p:spPr bwMode="auto">
          <a:xfrm>
            <a:off x="917575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pic>
        <p:nvPicPr>
          <p:cNvPr id="15375" name="Picture 26" descr="http://thumbs.gograph.com/gg6181833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41935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28" descr="http://www.homemade-preschool.com/image-files/cpa-school-test-bw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08238"/>
            <a:ext cx="121285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2_Network">
  <a:themeElements>
    <a:clrScheme name="2_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24763</TotalTime>
  <Words>627</Words>
  <Application>Microsoft Office PowerPoint</Application>
  <PresentationFormat>On-screen Show (4:3)</PresentationFormat>
  <Paragraphs>128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Gill Sans</vt:lpstr>
      <vt:lpstr>Tahoma</vt:lpstr>
      <vt:lpstr>Times New Roman</vt:lpstr>
      <vt:lpstr>Wingdings</vt:lpstr>
      <vt:lpstr>2_Network</vt:lpstr>
      <vt:lpstr>SE 2800 Software Engineering Process</vt:lpstr>
      <vt:lpstr>Logistics</vt:lpstr>
      <vt:lpstr>Textbook</vt:lpstr>
      <vt:lpstr>Process</vt:lpstr>
      <vt:lpstr>How should we execute a project of moderate size for a small team?</vt:lpstr>
      <vt:lpstr>SE2030 Review: Software Life Cycle</vt:lpstr>
      <vt:lpstr>Process Goals</vt:lpstr>
      <vt:lpstr>Practice and Process Activities</vt:lpstr>
      <vt:lpstr>Practice vs Process</vt:lpstr>
      <vt:lpstr>Process models provide frameworks for organizing software development activities</vt:lpstr>
      <vt:lpstr>Waterfall vs. Incremental</vt:lpstr>
      <vt:lpstr>Comparing Process Models</vt:lpstr>
      <vt:lpstr>Course Goal</vt:lpstr>
      <vt:lpstr>Tools</vt:lpstr>
      <vt:lpstr>Tool Setup</vt:lpstr>
      <vt:lpstr>Review</vt:lpstr>
    </vt:vector>
  </TitlesOfParts>
  <Company>MSOE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SE-280 Lecture</dc:title>
  <dc:subject>Intro</dc:subject>
  <dc:creator>Dr. Mark Hornick</dc:creator>
  <cp:lastModifiedBy>Hasker, Robert</cp:lastModifiedBy>
  <cp:revision>897</cp:revision>
  <cp:lastPrinted>1601-01-01T00:00:00Z</cp:lastPrinted>
  <dcterms:created xsi:type="dcterms:W3CDTF">1999-09-06T21:32:20Z</dcterms:created>
  <dcterms:modified xsi:type="dcterms:W3CDTF">2023-03-07T15:48:09Z</dcterms:modified>
</cp:coreProperties>
</file>