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86" r:id="rId9"/>
    <p:sldId id="262" r:id="rId10"/>
    <p:sldId id="296" r:id="rId11"/>
    <p:sldId id="270" r:id="rId12"/>
    <p:sldId id="263" r:id="rId13"/>
    <p:sldId id="264" r:id="rId14"/>
    <p:sldId id="277" r:id="rId15"/>
    <p:sldId id="276" r:id="rId16"/>
    <p:sldId id="273" r:id="rId17"/>
    <p:sldId id="265" r:id="rId18"/>
    <p:sldId id="272" r:id="rId19"/>
    <p:sldId id="26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9" autoAdjust="0"/>
    <p:restoredTop sz="89057" autoAdjust="0"/>
  </p:normalViewPr>
  <p:slideViewPr>
    <p:cSldViewPr>
      <p:cViewPr varScale="1">
        <p:scale>
          <a:sx n="128" d="100"/>
          <a:sy n="128" d="100"/>
        </p:scale>
        <p:origin x="536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FB2BC-35B0-4DAE-B67F-8E3189ED9A96}" type="datetimeFigureOut">
              <a:rPr lang="en-US" smtClean="0"/>
              <a:t>4/17/23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19BB8-267D-4550-85FF-BF959D65C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147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Critical: make sure students read this chapter </a:t>
            </a:r>
            <a:r>
              <a:rPr lang="en-US"/>
              <a:t>before doing the notes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19BB8-267D-4550-85FF-BF959D65CE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not all one or the other: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19BB8-267D-4550-85FF-BF959D65CE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159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Independent:</a:t>
            </a:r>
            <a:r>
              <a:rPr lang="en-US" baseline="0" dirty="0"/>
              <a:t> independent of other stories in same sprint (CAN assume previous stories), use explicit references if needed</a:t>
            </a:r>
          </a:p>
          <a:p>
            <a:r>
              <a:rPr lang="en-US" baseline="0" dirty="0"/>
              <a:t>Key issue: </a:t>
            </a:r>
            <a:r>
              <a:rPr lang="en-US" baseline="0" dirty="0" err="1"/>
              <a:t>sprintable</a:t>
            </a:r>
            <a:r>
              <a:rPr lang="en-US" baseline="0" dirty="0"/>
              <a:t> – stories at top of backlog need to meet full criteria (with stories IN the sprint backlog also being estimated and tasked)</a:t>
            </a:r>
          </a:p>
          <a:p>
            <a:r>
              <a:rPr lang="en-US" baseline="0" dirty="0"/>
              <a:t>NOTE: other textbooks use “small” for S, which is ok as long as one understands that “small” means “small enough to be </a:t>
            </a:r>
            <a:r>
              <a:rPr lang="en-US" baseline="0" dirty="0" err="1"/>
              <a:t>sprintable</a:t>
            </a:r>
            <a:r>
              <a:rPr lang="en-US" baseline="0" dirty="0"/>
              <a:t>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2986-C1F2-4974-B00D-9AC3236D8D7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49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does this meet INVEST?</a:t>
            </a:r>
          </a:p>
          <a:p>
            <a:r>
              <a:rPr lang="en-US" dirty="0"/>
              <a:t>Note that we need to know what happens if the lock isn’t in the database or the wrong code is entered.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2986-C1F2-4974-B00D-9AC3236D8D7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560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19BB8-267D-4550-85FF-BF959D65CE8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60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7A98-8A6A-4539-AEF0-994E5307E704}" type="datetime1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2013-2014 Robert W. Hasker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513-11EA-482E-B990-03A9F8B3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022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CAE7-D0C3-4D64-BEEA-054169416980}" type="datetime1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2013-2014 Robert W. Hasker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513-11EA-482E-B990-03A9F8B3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8519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CAE7-D0C3-4D64-BEEA-054169416980}" type="datetime1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2013-2014 Robert W. Hasker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513-11EA-482E-B990-03A9F8B3635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409641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CAE7-D0C3-4D64-BEEA-054169416980}" type="datetime1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2013-2014 Robert W. Hasker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513-11EA-482E-B990-03A9F8B3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8527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CAE7-D0C3-4D64-BEEA-054169416980}" type="datetime1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2013-2014 Robert W. Hasker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513-11EA-482E-B990-03A9F8B3635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280314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CAE7-D0C3-4D64-BEEA-054169416980}" type="datetime1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2013-2014 Robert W. Hasker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513-11EA-482E-B990-03A9F8B3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4751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E808-58BD-4603-A1D6-9AE8F2307EEC}" type="datetime1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2013-2014 Robert W. Hasker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513-11EA-482E-B990-03A9F8B3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695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DE25B-23E6-4332-81E4-58C8EBA45276}" type="datetime1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2013-2014 Robert W. Hasker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513-11EA-482E-B990-03A9F8B3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89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54C24-7018-4E24-AEEA-DE8293661783}" type="datetime1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2013-2014 Robert W. Hasker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513-11EA-482E-B990-03A9F8B3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996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0A89-4194-4BF1-B07F-03FCFEFADD6E}" type="datetime1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2013-2014 Robert W. Hasker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513-11EA-482E-B990-03A9F8B3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957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9C44-A4CD-4675-A7AF-0D20B7945631}" type="datetime1">
              <a:rPr lang="en-US" smtClean="0"/>
              <a:t>4/17/23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2013-2014 Robert W. Hasker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513-11EA-482E-B990-03A9F8B3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9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41C6B-577F-45EA-8CE8-561105D223AD}" type="datetime1">
              <a:rPr lang="en-US" smtClean="0"/>
              <a:t>4/17/23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2013-2014 Robert W. Hasker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513-11EA-482E-B990-03A9F8B3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25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082D-CF4D-424D-8898-C5AD71677BAD}" type="datetime1">
              <a:rPr lang="en-US" smtClean="0"/>
              <a:t>4/17/23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2013-2014 Robert W. Hasker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513-11EA-482E-B990-03A9F8B3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08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B71A6-5912-49D6-A75D-C88CA77C717B}" type="datetime1">
              <a:rPr lang="en-US" smtClean="0"/>
              <a:t>4/17/23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2013-2014 Robert W. Hasker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513-11EA-482E-B990-03A9F8B3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055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69EEE-6654-46A7-93E0-9B8742BA19CE}" type="datetime1">
              <a:rPr lang="en-US" smtClean="0"/>
              <a:t>4/17/23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2013-2014 Robert W. Hasker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513-11EA-482E-B990-03A9F8B3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29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657D7-203E-4913-9816-C5B26CE756E5}" type="datetime1">
              <a:rPr lang="en-US" smtClean="0"/>
              <a:t>4/17/23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2013-2014 Robert W. Hasker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74513-11EA-482E-B990-03A9F8B3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82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1CAE7-D0C3-4D64-BEEA-054169416980}" type="datetime1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2013-2014 Robert W. Hasker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F674513-11EA-482E-B990-03A9F8B36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87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Non-functional_requirement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agilemanifesto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Requirements and User Stories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3479F6-FC4E-5C7D-3705-EAEAAF9CE562}"/>
              </a:ext>
            </a:extLst>
          </p:cNvPr>
          <p:cNvSpPr txBox="1"/>
          <p:nvPr/>
        </p:nvSpPr>
        <p:spPr>
          <a:xfrm>
            <a:off x="10591800" y="5943600"/>
            <a:ext cx="12010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Textbook:</a:t>
            </a:r>
          </a:p>
          <a:p>
            <a:pPr algn="ctr"/>
            <a:r>
              <a:rPr lang="en-US" dirty="0"/>
              <a:t>Ch. 5</a:t>
            </a:r>
          </a:p>
        </p:txBody>
      </p:sp>
    </p:spTree>
    <p:extLst>
      <p:ext uri="{BB962C8B-B14F-4D97-AF65-F5344CB8AC3E}">
        <p14:creationId xmlns:p14="http://schemas.microsoft.com/office/powerpoint/2010/main" val="2467326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B0442-5D0B-4148-A01E-8D9675FF8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82891-36C7-48C8-A63F-95A77D228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0"/>
            <a:ext cx="8001000" cy="4724400"/>
          </a:xfrm>
        </p:spPr>
        <p:txBody>
          <a:bodyPr>
            <a:normAutofit/>
          </a:bodyPr>
          <a:lstStyle/>
          <a:p>
            <a:r>
              <a:rPr lang="en-US" dirty="0"/>
              <a:t>As a locksmith, I would like to be able to enter a code from a database into the door keypad so I can help residents get into their house when they forget the combination.</a:t>
            </a:r>
          </a:p>
          <a:p>
            <a:r>
              <a:rPr lang="en-US" dirty="0"/>
              <a:t>Acceptance criteria:</a:t>
            </a:r>
          </a:p>
          <a:p>
            <a:pPr lvl="1"/>
            <a:r>
              <a:rPr lang="en-US" dirty="0"/>
              <a:t>Given the lock code is in the database</a:t>
            </a:r>
          </a:p>
          <a:p>
            <a:pPr lvl="1"/>
            <a:r>
              <a:rPr lang="en-US" dirty="0"/>
              <a:t>When I look up the code for lock #921</a:t>
            </a:r>
          </a:p>
          <a:p>
            <a:pPr lvl="1"/>
            <a:r>
              <a:rPr lang="en-US" dirty="0"/>
              <a:t>And I enter that code into its keypad</a:t>
            </a:r>
          </a:p>
          <a:p>
            <a:pPr lvl="1"/>
            <a:r>
              <a:rPr lang="en-US" dirty="0"/>
              <a:t>Then the lock opens</a:t>
            </a:r>
          </a:p>
          <a:p>
            <a:r>
              <a:rPr lang="en-US" dirty="0"/>
              <a:t>Also need error cases (lock not in database, wrong code entered)</a:t>
            </a:r>
          </a:p>
        </p:txBody>
      </p:sp>
    </p:spTree>
    <p:extLst>
      <p:ext uri="{BB962C8B-B14F-4D97-AF65-F5344CB8AC3E}">
        <p14:creationId xmlns:p14="http://schemas.microsoft.com/office/powerpoint/2010/main" val="31147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would we “test” stories?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Best practices: integrate testing throughout product cycle</a:t>
            </a:r>
          </a:p>
          <a:p>
            <a:pPr lvl="1"/>
            <a:r>
              <a:rPr lang="en-US" dirty="0"/>
              <a:t>So how to test a story?</a:t>
            </a:r>
          </a:p>
          <a:p>
            <a:pPr lvl="1"/>
            <a:r>
              <a:rPr lang="en-US" dirty="0"/>
              <a:t>How do we know when we’re done?</a:t>
            </a:r>
          </a:p>
          <a:p>
            <a:r>
              <a:rPr lang="en-US" dirty="0"/>
              <a:t>Thoughts???</a:t>
            </a:r>
          </a:p>
          <a:p>
            <a:pPr lvl="1"/>
            <a:r>
              <a:rPr lang="en-US" dirty="0"/>
              <a:t>How have you tested your code previously?  </a:t>
            </a:r>
          </a:p>
          <a:p>
            <a:pPr lvl="1"/>
            <a:r>
              <a:rPr lang="en-US" dirty="0"/>
              <a:t>Is there more that you should do?</a:t>
            </a:r>
          </a:p>
          <a:p>
            <a:r>
              <a:rPr lang="en-US" dirty="0"/>
              <a:t>Solution:</a:t>
            </a:r>
          </a:p>
          <a:p>
            <a:pPr lvl="1"/>
            <a:r>
              <a:rPr lang="en-US" i="1" dirty="0"/>
              <a:t>Acceptance criteria</a:t>
            </a:r>
          </a:p>
          <a:p>
            <a:pPr lvl="1"/>
            <a:r>
              <a:rPr lang="en-US" i="1" dirty="0"/>
              <a:t>Given</a:t>
            </a:r>
            <a:r>
              <a:rPr lang="en-US" i="1"/>
              <a:t>/when/then</a:t>
            </a:r>
            <a:endParaRPr lang="en-US" i="1" dirty="0"/>
          </a:p>
        </p:txBody>
      </p:sp>
      <p:pic>
        <p:nvPicPr>
          <p:cNvPr id="4" name="Picture 3" descr="IMG_0437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80" t="4431" r="32115" b="25639"/>
          <a:stretch>
            <a:fillRect/>
          </a:stretch>
        </p:blipFill>
        <p:spPr bwMode="auto">
          <a:xfrm>
            <a:off x="7387682" y="2667000"/>
            <a:ext cx="2674436" cy="356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6198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Nonfunctional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524000"/>
            <a:ext cx="7772400" cy="4831560"/>
          </a:xfrm>
        </p:spPr>
        <p:txBody>
          <a:bodyPr>
            <a:normAutofit/>
          </a:bodyPr>
          <a:lstStyle/>
          <a:p>
            <a:r>
              <a:rPr lang="en-US" dirty="0"/>
              <a:t>Definitions:</a:t>
            </a:r>
          </a:p>
          <a:p>
            <a:pPr lvl="1"/>
            <a:r>
              <a:rPr lang="en-US" dirty="0">
                <a:hlinkClick r:id="rId2"/>
              </a:rPr>
              <a:t>A property of the system, not a specific operation</a:t>
            </a:r>
            <a:endParaRPr lang="en-US" dirty="0"/>
          </a:p>
          <a:p>
            <a:pPr lvl="1"/>
            <a:r>
              <a:rPr lang="en-US" dirty="0"/>
              <a:t>Cross/cutting concerns/needs which apply to many user stories.</a:t>
            </a:r>
          </a:p>
          <a:p>
            <a:r>
              <a:rPr lang="en-US" b="1" dirty="0">
                <a:solidFill>
                  <a:srgbClr val="FF0000"/>
                </a:solidFill>
              </a:rPr>
              <a:t>Not</a:t>
            </a:r>
            <a:r>
              <a:rPr lang="en-US" dirty="0">
                <a:solidFill>
                  <a:srgbClr val="FF0000"/>
                </a:solidFill>
              </a:rPr>
              <a:t> bad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/>
              <a:t>Examples?</a:t>
            </a:r>
          </a:p>
          <a:p>
            <a:pPr lvl="1"/>
            <a:r>
              <a:rPr lang="en-US" dirty="0"/>
              <a:t>Safety, security, performance, robustness</a:t>
            </a:r>
          </a:p>
          <a:p>
            <a:pPr lvl="1"/>
            <a:r>
              <a:rPr lang="en-US" dirty="0"/>
              <a:t>Learnability, natural  language support</a:t>
            </a:r>
          </a:p>
          <a:p>
            <a:r>
              <a:rPr lang="en-US" dirty="0"/>
              <a:t>Traditional concern: hard to test</a:t>
            </a:r>
          </a:p>
          <a:p>
            <a:r>
              <a:rPr lang="en-US" dirty="0"/>
              <a:t>How to handle in Scrum?</a:t>
            </a:r>
          </a:p>
          <a:p>
            <a:pPr lvl="1"/>
            <a:r>
              <a:rPr lang="en-US" dirty="0"/>
              <a:t>Include in definition of done?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910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Knowledge-acquisition stories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What?</a:t>
            </a:r>
          </a:p>
          <a:p>
            <a:r>
              <a:rPr lang="en-US" dirty="0"/>
              <a:t>Examples?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179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Knowledge-acquisition stories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What?</a:t>
            </a:r>
          </a:p>
          <a:p>
            <a:r>
              <a:rPr lang="en-US" dirty="0"/>
              <a:t>Examples?</a:t>
            </a:r>
          </a:p>
          <a:p>
            <a:pPr lvl="1"/>
            <a:r>
              <a:rPr lang="en-US" dirty="0"/>
              <a:t>How about “Learn C#”?</a:t>
            </a:r>
          </a:p>
          <a:p>
            <a:pPr lvl="1"/>
            <a:r>
              <a:rPr lang="en-US" dirty="0"/>
              <a:t>What about “Create website </a:t>
            </a:r>
            <a:r>
              <a:rPr lang="en-US"/>
              <a:t>with node.js”?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090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Knowledge-acquisition stories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Prototype/spike/experiment/proof of concept</a:t>
            </a:r>
          </a:p>
          <a:p>
            <a:r>
              <a:rPr lang="en-US" dirty="0"/>
              <a:t>Example: evaluate alternative designs</a:t>
            </a:r>
          </a:p>
          <a:p>
            <a:pPr lvl="1"/>
            <a:r>
              <a:rPr lang="en-US" dirty="0"/>
              <a:t>Key: repeatable results</a:t>
            </a:r>
          </a:p>
          <a:p>
            <a:r>
              <a:rPr lang="en-US" dirty="0"/>
              <a:t>Why shouldn’t these be allowed?</a:t>
            </a:r>
          </a:p>
          <a:p>
            <a:pPr lvl="1"/>
            <a:endParaRPr lang="en-US" dirty="0"/>
          </a:p>
          <a:p>
            <a:r>
              <a:rPr lang="en-US" dirty="0"/>
              <a:t>Why should they be allowed?</a:t>
            </a:r>
          </a:p>
          <a:p>
            <a:pPr lvl="1"/>
            <a:endParaRPr lang="en-US" dirty="0"/>
          </a:p>
          <a:p>
            <a:r>
              <a:rPr lang="en-US" dirty="0"/>
              <a:t>How does the cost to unwind factor in?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523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Knowledge-acquisition stories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Prototype/spike/experiment/proof of concept</a:t>
            </a:r>
          </a:p>
          <a:p>
            <a:r>
              <a:rPr lang="en-US" dirty="0"/>
              <a:t>Example: evaluate alternative designs</a:t>
            </a:r>
          </a:p>
          <a:p>
            <a:pPr lvl="1"/>
            <a:r>
              <a:rPr lang="en-US" dirty="0"/>
              <a:t>Key: repeatable results</a:t>
            </a:r>
          </a:p>
          <a:p>
            <a:r>
              <a:rPr lang="en-US" dirty="0"/>
              <a:t>Why shouldn’t these be allowed?</a:t>
            </a:r>
          </a:p>
          <a:p>
            <a:pPr lvl="1"/>
            <a:r>
              <a:rPr lang="en-US" dirty="0"/>
              <a:t>Be suspicious of anything not delivering value</a:t>
            </a:r>
          </a:p>
          <a:p>
            <a:r>
              <a:rPr lang="en-US" dirty="0"/>
              <a:t>Why should they be allowed?</a:t>
            </a:r>
          </a:p>
          <a:p>
            <a:pPr lvl="1"/>
            <a:r>
              <a:rPr lang="en-US" dirty="0"/>
              <a:t>Important principle: fail fast</a:t>
            </a:r>
          </a:p>
          <a:p>
            <a:r>
              <a:rPr lang="en-US" dirty="0"/>
              <a:t>How does the cost to unwind factor in?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8316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Gathering stories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524000"/>
            <a:ext cx="7772400" cy="4831560"/>
          </a:xfrm>
        </p:spPr>
        <p:txBody>
          <a:bodyPr>
            <a:normAutofit/>
          </a:bodyPr>
          <a:lstStyle/>
          <a:p>
            <a:r>
              <a:rPr lang="en-US" dirty="0"/>
              <a:t>Who should do it?</a:t>
            </a:r>
          </a:p>
          <a:p>
            <a:pPr lvl="1"/>
            <a:r>
              <a:rPr lang="en-US" dirty="0"/>
              <a:t>Should product owner be the sole team rep?</a:t>
            </a:r>
          </a:p>
          <a:p>
            <a:r>
              <a:rPr lang="en-US" dirty="0"/>
              <a:t>Basic method: ask user</a:t>
            </a:r>
          </a:p>
          <a:p>
            <a:pPr lvl="1"/>
            <a:r>
              <a:rPr lang="en-US" dirty="0"/>
              <a:t>Why might this not be effective?</a:t>
            </a:r>
          </a:p>
          <a:p>
            <a:r>
              <a:rPr lang="en-US" dirty="0"/>
              <a:t>User-story-writing workshop</a:t>
            </a:r>
          </a:p>
          <a:p>
            <a:pPr lvl="1"/>
            <a:r>
              <a:rPr lang="en-US" dirty="0"/>
              <a:t>What? Who? Why? How long? Goal?</a:t>
            </a:r>
          </a:p>
          <a:p>
            <a:pPr lvl="1"/>
            <a:r>
              <a:rPr lang="en-US" dirty="0"/>
              <a:t>Steps:</a:t>
            </a:r>
          </a:p>
          <a:p>
            <a:pPr lvl="2"/>
            <a:r>
              <a:rPr lang="en-US" dirty="0"/>
              <a:t>User role analysis: give names, personas to roles</a:t>
            </a:r>
          </a:p>
          <a:p>
            <a:pPr lvl="2"/>
            <a:r>
              <a:rPr lang="en-US" dirty="0"/>
              <a:t>Brainstorm: bottom-up, top-down</a:t>
            </a:r>
            <a:r>
              <a:rPr lang="en-US"/>
              <a:t>, story map</a:t>
            </a:r>
            <a:endParaRPr lang="en-US" dirty="0"/>
          </a:p>
          <a:p>
            <a:r>
              <a:rPr lang="en-US" dirty="0"/>
              <a:t>Story Mapping: epics, themes, stories – p. 97</a:t>
            </a:r>
          </a:p>
          <a:p>
            <a:pPr lvl="1"/>
            <a:r>
              <a:rPr lang="en-US" dirty="0"/>
              <a:t>Often more focused on prioritization.</a:t>
            </a:r>
          </a:p>
        </p:txBody>
      </p:sp>
    </p:spTree>
    <p:extLst>
      <p:ext uri="{BB962C8B-B14F-4D97-AF65-F5344CB8AC3E}">
        <p14:creationId xmlns:p14="http://schemas.microsoft.com/office/powerpoint/2010/main" val="4210486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Stories vs.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Are stories just another form of requirements?</a:t>
            </a:r>
          </a:p>
          <a:p>
            <a:pPr lvl="1"/>
            <a:r>
              <a:rPr lang="en-US" dirty="0"/>
              <a:t>Can document </a:t>
            </a:r>
            <a:r>
              <a:rPr lang="en-US" dirty="0" err="1"/>
              <a:t>reqs</a:t>
            </a:r>
            <a:r>
              <a:rPr lang="en-US" dirty="0"/>
              <a:t> in criteria</a:t>
            </a:r>
          </a:p>
          <a:p>
            <a:pPr lvl="1"/>
            <a:r>
              <a:rPr lang="en-US" dirty="0"/>
              <a:t>Why wouldn’t </a:t>
            </a:r>
            <a:r>
              <a:rPr lang="en-US" dirty="0" err="1"/>
              <a:t>reqs</a:t>
            </a:r>
            <a:r>
              <a:rPr lang="en-US" dirty="0"/>
              <a:t> work as sprint tasks?</a:t>
            </a:r>
          </a:p>
          <a:p>
            <a:r>
              <a:rPr lang="en-US" dirty="0"/>
              <a:t>Why might we still need a traditional requirements document?</a:t>
            </a:r>
          </a:p>
          <a:p>
            <a:pPr lvl="1"/>
            <a:r>
              <a:rPr lang="en-US" dirty="0"/>
              <a:t>Safety critical systems: must trace requirements through project.</a:t>
            </a:r>
          </a:p>
          <a:p>
            <a:pPr lvl="1"/>
            <a:r>
              <a:rPr lang="en-US" dirty="0"/>
              <a:t>Would stories be the most effective way to organize such requirements?</a:t>
            </a:r>
          </a:p>
        </p:txBody>
      </p:sp>
    </p:spTree>
    <p:extLst>
      <p:ext uri="{BB962C8B-B14F-4D97-AF65-F5344CB8AC3E}">
        <p14:creationId xmlns:p14="http://schemas.microsoft.com/office/powerpoint/2010/main" val="15547372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Traditional requirements: </a:t>
            </a:r>
            <a:r>
              <a:rPr lang="en-US" dirty="0" err="1"/>
              <a:t>shalls</a:t>
            </a:r>
            <a:endParaRPr lang="en-US" dirty="0"/>
          </a:p>
          <a:p>
            <a:r>
              <a:rPr lang="en-US" dirty="0"/>
              <a:t>Collaboration over contract negotiation</a:t>
            </a:r>
          </a:p>
          <a:p>
            <a:r>
              <a:rPr lang="en-US" dirty="0"/>
              <a:t>Stories</a:t>
            </a:r>
          </a:p>
          <a:p>
            <a:pPr lvl="1"/>
            <a:r>
              <a:rPr lang="en-US" dirty="0"/>
              <a:t>Basic form</a:t>
            </a:r>
          </a:p>
          <a:p>
            <a:pPr marL="768096" lvl="2" indent="0">
              <a:buNone/>
            </a:pPr>
            <a:r>
              <a:rPr lang="en-US" dirty="0"/>
              <a:t>	As a </a:t>
            </a:r>
            <a:r>
              <a:rPr lang="en-US" i="1" dirty="0" err="1"/>
              <a:t>user_role</a:t>
            </a:r>
            <a:r>
              <a:rPr lang="en-US" dirty="0"/>
              <a:t>, I want to </a:t>
            </a:r>
            <a:r>
              <a:rPr lang="en-US" i="1" dirty="0"/>
              <a:t>goal</a:t>
            </a:r>
            <a:r>
              <a:rPr lang="en-US" dirty="0"/>
              <a:t> so that </a:t>
            </a:r>
            <a:r>
              <a:rPr lang="en-US" i="1" dirty="0"/>
              <a:t>benefit.</a:t>
            </a:r>
          </a:p>
          <a:p>
            <a:pPr lvl="1"/>
            <a:r>
              <a:rPr lang="en-US" dirty="0"/>
              <a:t> Non-functional requirements, knowledge acquisition</a:t>
            </a:r>
          </a:p>
          <a:p>
            <a:r>
              <a:rPr lang="en-US" dirty="0"/>
              <a:t>Gathering stories</a:t>
            </a:r>
          </a:p>
          <a:p>
            <a:pPr lvl="1"/>
            <a:r>
              <a:rPr lang="en-US" dirty="0"/>
              <a:t>User-story-writing workshop</a:t>
            </a:r>
          </a:p>
          <a:p>
            <a:pPr lvl="1"/>
            <a:r>
              <a:rPr lang="en-US" dirty="0"/>
              <a:t>Story mapping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044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now rob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533580"/>
            <a:ext cx="5181600" cy="3324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Requirements-based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System specification: series of “</a:t>
            </a:r>
            <a:r>
              <a:rPr lang="en-US" dirty="0" err="1"/>
              <a:t>shalls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The registration system shall support lecture, discussion, and lab-based courses.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Snowba</a:t>
            </a:r>
            <a:r>
              <a:rPr lang="en-US" dirty="0"/>
              <a:t> shall clear sidewalks of up to 4 inches of snow.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Snowba</a:t>
            </a:r>
            <a:r>
              <a:rPr lang="en-US" dirty="0"/>
              <a:t> shall commence clearing snow when the depth is greater than ½ inch.</a:t>
            </a:r>
          </a:p>
          <a:p>
            <a:r>
              <a:rPr lang="en-US" dirty="0"/>
              <a:t>Forms a contract</a:t>
            </a:r>
          </a:p>
          <a:p>
            <a:pPr lvl="1"/>
            <a:r>
              <a:rPr lang="en-US" dirty="0"/>
              <a:t>Changes can be very expensive, so focus is on obtaining correct set of requirements early.</a:t>
            </a:r>
          </a:p>
        </p:txBody>
      </p:sp>
    </p:spTree>
    <p:extLst>
      <p:ext uri="{BB962C8B-B14F-4D97-AF65-F5344CB8AC3E}">
        <p14:creationId xmlns:p14="http://schemas.microsoft.com/office/powerpoint/2010/main" val="4132255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447800"/>
            <a:ext cx="7772400" cy="4907760"/>
          </a:xfrm>
        </p:spPr>
        <p:txBody>
          <a:bodyPr>
            <a:normAutofit/>
          </a:bodyPr>
          <a:lstStyle/>
          <a:p>
            <a:r>
              <a:rPr lang="en-US" dirty="0"/>
              <a:t>Why “shall”?</a:t>
            </a:r>
          </a:p>
          <a:p>
            <a:pPr lvl="1"/>
            <a:r>
              <a:rPr lang="en-US" dirty="0"/>
              <a:t>Ensures requirements distinct from discussion.</a:t>
            </a:r>
          </a:p>
          <a:p>
            <a:pPr lvl="1"/>
            <a:r>
              <a:rPr lang="en-US" dirty="0"/>
              <a:t>Example: 4 inches is the maximum height allowed since greater heights would require wheels that are too large for a self-contained unit.</a:t>
            </a:r>
          </a:p>
          <a:p>
            <a:r>
              <a:rPr lang="en-US" dirty="0"/>
              <a:t>What if we find errors later?</a:t>
            </a:r>
          </a:p>
          <a:p>
            <a:pPr lvl="1"/>
            <a:r>
              <a:rPr lang="en-US" dirty="0"/>
              <a:t>Either an error in the contract or implementation.</a:t>
            </a:r>
          </a:p>
          <a:p>
            <a:pPr lvl="1"/>
            <a:r>
              <a:rPr lang="en-US" dirty="0"/>
              <a:t>In practice, a large percentage of project failures trace to errors in requirements.</a:t>
            </a:r>
          </a:p>
          <a:p>
            <a:pPr lvl="1"/>
            <a:r>
              <a:rPr lang="en-US" dirty="0"/>
              <a:t>Problem: natural languages are not always precise – is this model even feasible?</a:t>
            </a:r>
          </a:p>
        </p:txBody>
      </p:sp>
    </p:spTree>
    <p:extLst>
      <p:ext uri="{BB962C8B-B14F-4D97-AF65-F5344CB8AC3E}">
        <p14:creationId xmlns:p14="http://schemas.microsoft.com/office/powerpoint/2010/main" val="3289588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to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295400"/>
            <a:ext cx="7772400" cy="5257800"/>
          </a:xfrm>
        </p:spPr>
        <p:txBody>
          <a:bodyPr>
            <a:normAutofit/>
          </a:bodyPr>
          <a:lstStyle/>
          <a:p>
            <a:r>
              <a:rPr lang="en-US" dirty="0"/>
              <a:t>PBIs could be requirements</a:t>
            </a:r>
          </a:p>
          <a:p>
            <a:pPr lvl="1"/>
            <a:r>
              <a:rPr lang="en-US" dirty="0"/>
              <a:t>Could write lists of high-level and low-level requirements, organized by feature.</a:t>
            </a:r>
          </a:p>
          <a:p>
            <a:pPr lvl="1"/>
            <a:r>
              <a:rPr lang="en-US" dirty="0"/>
              <a:t>Traditional requirements require lots of grooming.</a:t>
            </a:r>
          </a:p>
          <a:p>
            <a:r>
              <a:rPr lang="en-US" dirty="0"/>
              <a:t>Alternative: Use cases</a:t>
            </a:r>
          </a:p>
          <a:p>
            <a:pPr lvl="1"/>
            <a:r>
              <a:rPr lang="en-US" dirty="0"/>
              <a:t>Collection of detailed scenarios – </a:t>
            </a:r>
            <a:r>
              <a:rPr lang="en-US" i="1" dirty="0"/>
              <a:t>advantages</a:t>
            </a:r>
            <a:r>
              <a:rPr lang="en-US" dirty="0"/>
              <a:t>?</a:t>
            </a:r>
          </a:p>
          <a:p>
            <a:r>
              <a:rPr lang="en-US" dirty="0"/>
              <a:t>Usual agile approach: user stories:</a:t>
            </a:r>
          </a:p>
          <a:p>
            <a:pPr lvl="1"/>
            <a:r>
              <a:rPr lang="en-US" dirty="0">
                <a:solidFill>
                  <a:schemeClr val="accent3"/>
                </a:solidFill>
              </a:rPr>
              <a:t>As a </a:t>
            </a:r>
            <a:r>
              <a:rPr lang="en-US" i="1" dirty="0" err="1">
                <a:solidFill>
                  <a:srgbClr val="92D050"/>
                </a:solidFill>
              </a:rPr>
              <a:t>user_role</a:t>
            </a:r>
            <a:r>
              <a:rPr lang="en-US" dirty="0">
                <a:solidFill>
                  <a:schemeClr val="accent3"/>
                </a:solidFill>
              </a:rPr>
              <a:t>, I want to </a:t>
            </a:r>
            <a:r>
              <a:rPr lang="en-US" i="1" dirty="0">
                <a:solidFill>
                  <a:srgbClr val="92D050"/>
                </a:solidFill>
              </a:rPr>
              <a:t>goal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chemeClr val="accent3"/>
                </a:solidFill>
              </a:rPr>
              <a:t>so that </a:t>
            </a:r>
            <a:r>
              <a:rPr lang="en-US" i="1" dirty="0">
                <a:solidFill>
                  <a:srgbClr val="92D050"/>
                </a:solidFill>
              </a:rPr>
              <a:t>benefit</a:t>
            </a:r>
            <a:r>
              <a:rPr lang="en-US" i="1" dirty="0">
                <a:solidFill>
                  <a:schemeClr val="accent3"/>
                </a:solidFill>
              </a:rPr>
              <a:t>.</a:t>
            </a:r>
          </a:p>
          <a:p>
            <a:pPr lvl="1"/>
            <a:r>
              <a:rPr lang="en-US" dirty="0"/>
              <a:t>Light-weight requirement: focused on asking client for details rather than writing a contract.</a:t>
            </a:r>
          </a:p>
          <a:p>
            <a:pPr lvl="2"/>
            <a:r>
              <a:rPr lang="en-US" dirty="0">
                <a:hlinkClick r:id="rId2"/>
              </a:rPr>
              <a:t>Agile manifesto</a:t>
            </a:r>
            <a:r>
              <a:rPr lang="en-US" dirty="0"/>
              <a:t>: collaboration over contracts</a:t>
            </a:r>
          </a:p>
        </p:txBody>
      </p:sp>
    </p:spTree>
    <p:extLst>
      <p:ext uri="{BB962C8B-B14F-4D97-AF65-F5344CB8AC3E}">
        <p14:creationId xmlns:p14="http://schemas.microsoft.com/office/powerpoint/2010/main" val="1224155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of stories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en-US" dirty="0"/>
              <a:t>As a </a:t>
            </a:r>
            <a:r>
              <a:rPr lang="en-US" i="1" dirty="0" err="1">
                <a:solidFill>
                  <a:srgbClr val="92D050"/>
                </a:solidFill>
              </a:rPr>
              <a:t>user_role</a:t>
            </a:r>
            <a:r>
              <a:rPr lang="en-US" dirty="0"/>
              <a:t>, I want to </a:t>
            </a:r>
            <a:r>
              <a:rPr lang="en-US" i="1" dirty="0">
                <a:solidFill>
                  <a:srgbClr val="92D050"/>
                </a:solidFill>
              </a:rPr>
              <a:t>goal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/>
              <a:t>so that </a:t>
            </a:r>
            <a:r>
              <a:rPr lang="en-US" i="1" dirty="0">
                <a:solidFill>
                  <a:srgbClr val="92D050"/>
                </a:solidFill>
              </a:rPr>
              <a:t>benefit</a:t>
            </a:r>
            <a:r>
              <a:rPr lang="en-US" i="1" dirty="0"/>
              <a:t>.</a:t>
            </a:r>
          </a:p>
          <a:p>
            <a:pPr marL="667512" lvl="2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en-US" dirty="0"/>
              <a:t>As a homeowner, I want the </a:t>
            </a:r>
            <a:r>
              <a:rPr lang="en-US" dirty="0" err="1"/>
              <a:t>snowba</a:t>
            </a:r>
            <a:r>
              <a:rPr lang="en-US" dirty="0"/>
              <a:t> to commence clearing snow when the accumulation reaches ½” so that I do not have to pay the city to clear my sidewalk.</a:t>
            </a:r>
          </a:p>
          <a:p>
            <a:pPr lvl="1"/>
            <a:r>
              <a:rPr lang="en-US" i="1" dirty="0" err="1">
                <a:solidFill>
                  <a:srgbClr val="92D050"/>
                </a:solidFill>
              </a:rPr>
              <a:t>user_role</a:t>
            </a:r>
            <a:r>
              <a:rPr lang="en-US" dirty="0"/>
              <a:t>: how user interacting with system</a:t>
            </a:r>
          </a:p>
          <a:p>
            <a:pPr lvl="2"/>
            <a:r>
              <a:rPr lang="en-US" dirty="0"/>
              <a:t>Same user might have multiple roles!</a:t>
            </a:r>
          </a:p>
          <a:p>
            <a:pPr lvl="1"/>
            <a:r>
              <a:rPr lang="en-US" i="1" dirty="0">
                <a:solidFill>
                  <a:srgbClr val="92D050"/>
                </a:solidFill>
              </a:rPr>
              <a:t>goal</a:t>
            </a:r>
            <a:r>
              <a:rPr lang="en-US" dirty="0"/>
              <a:t>: what user wants to achieve</a:t>
            </a:r>
          </a:p>
          <a:p>
            <a:pPr lvl="1"/>
            <a:r>
              <a:rPr lang="en-US" i="1" dirty="0">
                <a:solidFill>
                  <a:srgbClr val="92D050"/>
                </a:solidFill>
              </a:rPr>
              <a:t>benefit</a:t>
            </a:r>
            <a:r>
              <a:rPr lang="en-US" dirty="0"/>
              <a:t>: why – critical to understanding story</a:t>
            </a:r>
          </a:p>
          <a:p>
            <a:r>
              <a:rPr lang="en-US" dirty="0"/>
              <a:t>How long should these stories be?</a:t>
            </a:r>
          </a:p>
          <a:p>
            <a:r>
              <a:rPr lang="en-US" dirty="0"/>
              <a:t>What are the conditions of satisfaction?</a:t>
            </a:r>
          </a:p>
          <a:p>
            <a:r>
              <a:rPr lang="en-US" dirty="0"/>
              <a:t>Examples for the </a:t>
            </a:r>
            <a:r>
              <a:rPr lang="en-US" dirty="0" err="1"/>
              <a:t>Snowba</a:t>
            </a:r>
            <a:r>
              <a:rPr lang="en-US" dirty="0"/>
              <a:t>?</a:t>
            </a:r>
          </a:p>
        </p:txBody>
      </p:sp>
      <p:pic>
        <p:nvPicPr>
          <p:cNvPr id="2050" name="Picture 2" descr="Shown here with the snow-plow attachment, the MAGA robot is operated with a remote control, requiring only one finger to manipulate, according to the manufacturer. Photo: Evatech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733800"/>
            <a:ext cx="2857500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225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matter of scale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295400"/>
            <a:ext cx="7772400" cy="5060160"/>
          </a:xfrm>
        </p:spPr>
        <p:txBody>
          <a:bodyPr>
            <a:normAutofit/>
          </a:bodyPr>
          <a:lstStyle/>
          <a:p>
            <a:r>
              <a:rPr lang="en-US" dirty="0"/>
              <a:t>Stories can be very detailed:</a:t>
            </a:r>
          </a:p>
          <a:p>
            <a:pPr lvl="1"/>
            <a:r>
              <a:rPr lang="en-US" dirty="0"/>
              <a:t>As a student, I want to see the total number of credits for the courses which I have added to my schedule so I can limit my workload.</a:t>
            </a:r>
          </a:p>
          <a:p>
            <a:r>
              <a:rPr lang="en-US" dirty="0"/>
              <a:t>Stories can be very broad – </a:t>
            </a:r>
            <a:r>
              <a:rPr lang="en-US" i="1" dirty="0"/>
              <a:t>epics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As a student, I want to take courses that allow me to complete major requirements so I can graduate in four years.</a:t>
            </a:r>
          </a:p>
          <a:p>
            <a:r>
              <a:rPr lang="en-US" dirty="0"/>
              <a:t>Why can’t we just write epics?</a:t>
            </a:r>
          </a:p>
          <a:p>
            <a:r>
              <a:rPr lang="en-US" dirty="0"/>
              <a:t>Why not have lots of detailed stories?</a:t>
            </a:r>
          </a:p>
          <a:p>
            <a:r>
              <a:rPr lang="en-US" dirty="0"/>
              <a:t>How do epics and stories interact w/ the PB?</a:t>
            </a:r>
          </a:p>
        </p:txBody>
      </p:sp>
    </p:spTree>
    <p:extLst>
      <p:ext uri="{BB962C8B-B14F-4D97-AF65-F5344CB8AC3E}">
        <p14:creationId xmlns:p14="http://schemas.microsoft.com/office/powerpoint/2010/main" val="2922260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04800"/>
            <a:ext cx="7772400" cy="783336"/>
          </a:xfrm>
        </p:spPr>
        <p:txBody>
          <a:bodyPr/>
          <a:lstStyle/>
          <a:p>
            <a:r>
              <a:rPr lang="en-US" dirty="0"/>
              <a:t>Size hierarchy</a:t>
            </a:r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499037"/>
              </p:ext>
            </p:extLst>
          </p:nvPr>
        </p:nvGraphicFramePr>
        <p:xfrm>
          <a:off x="2438401" y="1447801"/>
          <a:ext cx="7492999" cy="3739075"/>
        </p:xfrm>
        <a:graphic>
          <a:graphicData uri="http://schemas.openxmlformats.org/drawingml/2006/table">
            <a:tbl>
              <a:tblPr/>
              <a:tblGrid>
                <a:gridCol w="1716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8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8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1252"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Time Unit</a:t>
                      </a: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5200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Scale of Enclosing Entity</a:t>
                      </a: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5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65"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Epic</a:t>
                      </a:r>
                      <a:endParaRPr kumimoji="0" lang="en-US" altLang="en-US" sz="105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193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Months</a:t>
                      </a:r>
                      <a:endParaRPr kumimoji="0" lang="en-US" altLang="en-US" sz="105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11993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Product</a:t>
                      </a: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119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1252"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Feature/ Theme</a:t>
                      </a: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193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Weeks</a:t>
                      </a:r>
                      <a:endParaRPr kumimoji="0" lang="en-US" altLang="en-US" sz="105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11993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Release</a:t>
                      </a: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119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65"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Story</a:t>
                      </a:r>
                      <a:endParaRPr kumimoji="0" lang="en-US" altLang="en-US" sz="105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193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Days</a:t>
                      </a:r>
                      <a:endParaRPr kumimoji="0" lang="en-US" altLang="en-US" sz="105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11993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Sprint</a:t>
                      </a:r>
                      <a:endParaRPr kumimoji="0" lang="en-US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119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65"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Task</a:t>
                      </a:r>
                      <a:endParaRPr kumimoji="0" lang="en-US" altLang="en-US" sz="105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6FF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Hours</a:t>
                      </a:r>
                      <a:endParaRPr kumimoji="0" lang="en-US" altLang="en-US" sz="105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81FF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" charset="0"/>
                        <a:ea typeface="Gill Sans" charset="0"/>
                        <a:cs typeface="Gill Sans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8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6513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2209800" y="1624781"/>
          <a:ext cx="5181600" cy="4343400"/>
        </p:xfrm>
        <a:graphic>
          <a:graphicData uri="http://schemas.openxmlformats.org/drawingml/2006/table">
            <a:tbl>
              <a:tblPr/>
              <a:tblGrid>
                <a:gridCol w="1177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3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000"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I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1100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 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0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N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1100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 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0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V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1100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 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0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E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1100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 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0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000"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S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1100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 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0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T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1100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 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0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7569076" y="4697165"/>
            <a:ext cx="2921248" cy="1905000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>
            <a:normAutofit fontScale="92500" lnSpcReduction="20000"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bg1"/>
                </a:solidFill>
              </a:rPr>
              <a:t>Why each?</a:t>
            </a:r>
          </a:p>
          <a:p>
            <a:r>
              <a:rPr lang="en-US" sz="2800" dirty="0">
                <a:solidFill>
                  <a:schemeClr val="bg1"/>
                </a:solidFill>
              </a:rPr>
              <a:t>How do acceptance criteria play a roll?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Sprintable</a:t>
            </a:r>
            <a:r>
              <a:rPr lang="en-US" dirty="0"/>
              <a:t> stories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19500" y="1788616"/>
            <a:ext cx="3771900" cy="4167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800"/>
              </a:spcAft>
            </a:pPr>
            <a:r>
              <a:rPr lang="en-US" sz="2400" dirty="0"/>
              <a:t>Independent</a:t>
            </a:r>
          </a:p>
          <a:p>
            <a:pPr>
              <a:spcAft>
                <a:spcPts val="2800"/>
              </a:spcAft>
            </a:pPr>
            <a:r>
              <a:rPr lang="en-US" sz="2400" dirty="0"/>
              <a:t>Negotiable</a:t>
            </a:r>
          </a:p>
          <a:p>
            <a:pPr>
              <a:spcAft>
                <a:spcPts val="2800"/>
              </a:spcAft>
            </a:pPr>
            <a:r>
              <a:rPr lang="en-US" sz="2400" dirty="0"/>
              <a:t>Valuable</a:t>
            </a:r>
          </a:p>
          <a:p>
            <a:pPr>
              <a:spcAft>
                <a:spcPts val="2800"/>
              </a:spcAft>
            </a:pPr>
            <a:r>
              <a:rPr lang="en-US" sz="2400" dirty="0" err="1"/>
              <a:t>Estimatable</a:t>
            </a:r>
            <a:endParaRPr lang="en-US" sz="2400" dirty="0"/>
          </a:p>
          <a:p>
            <a:pPr>
              <a:spcAft>
                <a:spcPts val="2800"/>
              </a:spcAft>
            </a:pPr>
            <a:r>
              <a:rPr lang="en-US" sz="2400" dirty="0"/>
              <a:t>Sized appropriately</a:t>
            </a:r>
          </a:p>
          <a:p>
            <a:pPr>
              <a:spcAft>
                <a:spcPts val="2800"/>
              </a:spcAft>
            </a:pPr>
            <a:r>
              <a:rPr lang="en-US" sz="2400" dirty="0"/>
              <a:t>Testable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981200" y="1600201"/>
            <a:ext cx="5638800" cy="452596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10" name="Rectangular Callout 9"/>
          <p:cNvSpPr/>
          <p:nvPr/>
        </p:nvSpPr>
        <p:spPr>
          <a:xfrm>
            <a:off x="7505700" y="381000"/>
            <a:ext cx="3048000" cy="2438400"/>
          </a:xfrm>
          <a:prstGeom prst="wedgeRectCallout">
            <a:avLst>
              <a:gd name="adj1" fmla="val -124815"/>
              <a:gd name="adj2" fmla="val 455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What, not how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Capture important detail, but no analysis paralysis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i="1" dirty="0"/>
              <a:t>Not</a:t>
            </a:r>
            <a:r>
              <a:rPr lang="en-US" sz="2400" dirty="0"/>
              <a:t>: must leave all details unstated…</a:t>
            </a:r>
          </a:p>
        </p:txBody>
      </p:sp>
      <p:sp>
        <p:nvSpPr>
          <p:cNvPr id="11" name="Oval 10"/>
          <p:cNvSpPr/>
          <p:nvPr/>
        </p:nvSpPr>
        <p:spPr>
          <a:xfrm>
            <a:off x="571500" y="381000"/>
            <a:ext cx="4152900" cy="1020762"/>
          </a:xfrm>
          <a:prstGeom prst="ellipse">
            <a:avLst/>
          </a:prstGeom>
          <a:noFill/>
          <a:ln w="66675" cmpd="sng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ular Callout 9">
            <a:extLst>
              <a:ext uri="{FF2B5EF4-FFF2-40B4-BE49-F238E27FC236}">
                <a16:creationId xmlns:a16="http://schemas.microsoft.com/office/drawing/2014/main" id="{94E7EB9A-DEB3-4A12-A248-3AF232D485EA}"/>
              </a:ext>
            </a:extLst>
          </p:cNvPr>
          <p:cNvSpPr/>
          <p:nvPr/>
        </p:nvSpPr>
        <p:spPr>
          <a:xfrm>
            <a:off x="7730837" y="3059510"/>
            <a:ext cx="2642755" cy="1196180"/>
          </a:xfrm>
          <a:prstGeom prst="wedgeRectCallout">
            <a:avLst>
              <a:gd name="adj1" fmla="val -97978"/>
              <a:gd name="adj2" fmla="val 958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Why should one story (or PBI) </a:t>
            </a:r>
            <a:r>
              <a:rPr lang="en-US" sz="2400" b="1" i="1" dirty="0"/>
              <a:t>never</a:t>
            </a:r>
            <a:r>
              <a:rPr lang="en-US" sz="2400" dirty="0"/>
              <a:t> fill a sprint?</a:t>
            </a:r>
          </a:p>
        </p:txBody>
      </p:sp>
    </p:spTree>
    <p:extLst>
      <p:ext uri="{BB962C8B-B14F-4D97-AF65-F5344CB8AC3E}">
        <p14:creationId xmlns:p14="http://schemas.microsoft.com/office/powerpoint/2010/main" val="34875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Sprintable</a:t>
            </a:r>
            <a:r>
              <a:rPr lang="en-US" dirty="0"/>
              <a:t> stories	</a:t>
            </a:r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653244"/>
              </p:ext>
            </p:extLst>
          </p:nvPr>
        </p:nvGraphicFramePr>
        <p:xfrm>
          <a:off x="2362200" y="1524000"/>
          <a:ext cx="4648200" cy="4343400"/>
        </p:xfrm>
        <a:graphic>
          <a:graphicData uri="http://schemas.openxmlformats.org/drawingml/2006/table">
            <a:tbl>
              <a:tblPr/>
              <a:tblGrid>
                <a:gridCol w="1056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1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000"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I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1100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Independent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0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N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1100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Negotiable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0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V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1100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Valuable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0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E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1100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Estimatable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0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000"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S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1100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Small (appropriate size)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0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T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1100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Testable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0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7363691" y="2286000"/>
            <a:ext cx="2895600" cy="228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What do these qualities mean?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Why do we want them?</a:t>
            </a:r>
          </a:p>
        </p:txBody>
      </p:sp>
    </p:spTree>
    <p:extLst>
      <p:ext uri="{BB962C8B-B14F-4D97-AF65-F5344CB8AC3E}">
        <p14:creationId xmlns:p14="http://schemas.microsoft.com/office/powerpoint/2010/main" val="224402139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472</TotalTime>
  <Words>1193</Words>
  <Application>Microsoft Macintosh PowerPoint</Application>
  <PresentationFormat>Widescreen</PresentationFormat>
  <Paragraphs>197</Paragraphs>
  <Slides>19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Gill Sans</vt:lpstr>
      <vt:lpstr>Helvetica</vt:lpstr>
      <vt:lpstr>Trebuchet MS</vt:lpstr>
      <vt:lpstr>Wingdings</vt:lpstr>
      <vt:lpstr>Wingdings 2</vt:lpstr>
      <vt:lpstr>Wingdings 3</vt:lpstr>
      <vt:lpstr>Facet</vt:lpstr>
      <vt:lpstr>Requirements and User Stories</vt:lpstr>
      <vt:lpstr>Requirements-based Development</vt:lpstr>
      <vt:lpstr>Correctness</vt:lpstr>
      <vt:lpstr>Alternative to requirements</vt:lpstr>
      <vt:lpstr>Elements of stories</vt:lpstr>
      <vt:lpstr>A matter of scale </vt:lpstr>
      <vt:lpstr>Size hierarchy</vt:lpstr>
      <vt:lpstr>Sprintable stories</vt:lpstr>
      <vt:lpstr>Sprintable stories </vt:lpstr>
      <vt:lpstr>Example</vt:lpstr>
      <vt:lpstr>How would we “test” stories?</vt:lpstr>
      <vt:lpstr>Nonfunctional requirements</vt:lpstr>
      <vt:lpstr>Knowledge-acquisition stories </vt:lpstr>
      <vt:lpstr>Knowledge-acquisition stories </vt:lpstr>
      <vt:lpstr>Knowledge-acquisition stories </vt:lpstr>
      <vt:lpstr>Knowledge-acquisition stories </vt:lpstr>
      <vt:lpstr>Gathering stories</vt:lpstr>
      <vt:lpstr>Stories vs. Requirements</vt:lpstr>
      <vt:lpstr>Review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5: Requirements and User Stories</dc:title>
  <dc:creator>Rob Hasker</dc:creator>
  <cp:lastModifiedBy>Hasker, Dr. Robert</cp:lastModifiedBy>
  <cp:revision>97</cp:revision>
  <dcterms:created xsi:type="dcterms:W3CDTF">2013-12-11T04:01:36Z</dcterms:created>
  <dcterms:modified xsi:type="dcterms:W3CDTF">2023-04-18T04:37:07Z</dcterms:modified>
</cp:coreProperties>
</file>