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8"/>
  </p:notesMasterIdLst>
  <p:sldIdLst>
    <p:sldId id="256" r:id="rId2"/>
    <p:sldId id="266" r:id="rId3"/>
    <p:sldId id="329" r:id="rId4"/>
    <p:sldId id="258" r:id="rId5"/>
    <p:sldId id="299" r:id="rId6"/>
    <p:sldId id="300" r:id="rId7"/>
    <p:sldId id="260" r:id="rId8"/>
    <p:sldId id="265" r:id="rId9"/>
    <p:sldId id="26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2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87" r:id="rId31"/>
    <p:sldId id="290" r:id="rId32"/>
    <p:sldId id="322" r:id="rId33"/>
    <p:sldId id="323" r:id="rId34"/>
    <p:sldId id="291" r:id="rId35"/>
    <p:sldId id="324" r:id="rId36"/>
    <p:sldId id="298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 autoAdjust="0"/>
  </p:normalViewPr>
  <p:slideViewPr>
    <p:cSldViewPr>
      <p:cViewPr>
        <p:scale>
          <a:sx n="123" d="100"/>
          <a:sy n="123" d="100"/>
        </p:scale>
        <p:origin x="1864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E79F9E9-9B35-449A-8BAE-728DDF0D6BB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220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D1B2C-BC3B-4A74-94AC-7C248B219BCF}" type="slidenum">
              <a:rPr lang="de-DE"/>
              <a:pPr/>
              <a:t>1</a:t>
            </a:fld>
            <a:endParaRPr 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ADDCA4E-3B28-47AB-B683-E066450B050E}" type="slidenum">
              <a:t>11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46187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4EDAB65-D623-46E0-8FB5-44950B0119A7}" type="slidenum">
              <a:t>12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661319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CD263A1F-9D77-4BA9-B01F-EDD8BD3D64DE}" type="slidenum">
              <a:t>13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15515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3C66636-481F-4633-B2F7-BD93E3290659}" type="slidenum">
              <a:t>14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26039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CB5026F-59D8-4C87-A67A-D12C8504B449}" type="slidenum">
              <a:t>15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269700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6BCD275-16E9-48DB-9AA7-E28CBFDB9555}" type="slidenum">
              <a:t>16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398289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BE1DD5A-E48C-4205-AED8-047899F131D0}" type="slidenum">
              <a:t>18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802768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AC001051-05E6-4DD3-95C6-DA18CBFED76D}" type="slidenum">
              <a:t>19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650373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BD270-72DA-4CBD-822C-C0EBDC3EF84D}" type="slidenum">
              <a:t>20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026990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E17D9FA-014F-4C05-895D-10BAB7D9086B}" type="slidenum">
              <a:t>21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38925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F0006-FA0A-45D9-ADC8-47F8F426853C}" type="slidenum">
              <a:rPr lang="de-DE"/>
              <a:pPr/>
              <a:t>2</a:t>
            </a:fld>
            <a:endParaRPr lang="de-DE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1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409CCEC-C8DB-4CFC-AFCD-83A9C8A240C2}" type="slidenum">
              <a:t>22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9281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DF9AC10-C967-4E1E-867B-A6B5902C5DCD}" type="slidenum">
              <a:t>23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6606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9F6E399-252D-4A09-A2FC-BD90436E3A76}" type="slidenum">
              <a:t>24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41297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DCA5F7E-BE1D-4DD5-B1C8-4012B6B3E1FD}" type="slidenum">
              <a:t>25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926518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CADA856-9CD5-4F4B-B2E7-FB41A5AA3214}" type="slidenum">
              <a:t>26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712763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10B82063-C41A-43B1-9370-A15288E80553}" type="slidenum">
              <a:t>27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501851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C3811AC-F1DF-4161-B3D3-CA8012D40DB1}" type="slidenum">
              <a:t>28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901263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DBFA3E8-2431-464F-87D5-DBB52F8C863B}" type="slidenum">
              <a:t>29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011984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4CDCB5F-95F4-4C29-B7CA-FF2D97D91A24}" type="slidenum">
              <a:t>32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005739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0B6655D-D58A-49E3-875E-34975FB5D24E}" type="slidenum">
              <a:t>33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40720"/>
          </a:xfrm>
          <a:solidFill>
            <a:srgbClr val="FFFF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lIns="12600" tIns="12600" rIns="12600" bIns="12600"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61049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A688E-0A0D-4377-A58C-94801C517332}" type="slidenum">
              <a:rPr lang="de-DE"/>
              <a:pPr/>
              <a:t>4</a:t>
            </a:fld>
            <a:endParaRPr lang="de-DE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7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46EF814-D807-4467-8882-C5E2C6E4E6E5}" type="slidenum">
              <a:t>35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389684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336C5-851C-49E3-A811-181F8CD29721}" type="slidenum">
              <a:t>5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11631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2BEA852-D277-45BC-9636-A65657F99644}" type="slidenum">
              <a:t>6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49961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2AC79-D1C6-4CF3-A679-14D9CB4C2174}" type="slidenum">
              <a:rPr lang="de-DE"/>
              <a:pPr/>
              <a:t>7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59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BFF2F-7C99-4AF6-B7CA-6989CE5419FC}" type="slidenum">
              <a:rPr lang="de-DE"/>
              <a:pPr/>
              <a:t>8</a:t>
            </a:fld>
            <a:endParaRPr 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800"/>
              <a:t>Successful = increase in productivity, satisfied/ happy team</a:t>
            </a:r>
          </a:p>
        </p:txBody>
      </p:sp>
    </p:spTree>
    <p:extLst>
      <p:ext uri="{BB962C8B-B14F-4D97-AF65-F5344CB8AC3E}">
        <p14:creationId xmlns:p14="http://schemas.microsoft.com/office/powerpoint/2010/main" val="215927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C0A7C-AD12-4E58-963E-6DA559D133A4}" type="slidenum">
              <a:rPr lang="de-DE"/>
              <a:pPr/>
              <a:t>9</a:t>
            </a:fld>
            <a:endParaRPr lang="de-D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3F945B0F-0E4B-4400-9FF7-8C6C2ACF5792}" type="slidenum">
              <a:t>10</a:t>
            </a:fld>
            <a:endParaRPr lang="en-US" sz="1200" b="0" i="0" u="none" strike="noStrike" baseline="0">
              <a:ln>
                <a:noFill/>
              </a:ln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520"/>
          </a:xfrm>
        </p:spPr>
        <p:txBody>
          <a:bodyPr>
            <a:spAutoFit/>
          </a:bodyPr>
          <a:lstStyle/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39603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B2DBB-87C9-4396-900C-D31C39DC554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FE67-A0B3-4297-ABDC-6B9C196143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JASS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Agile Project Management - Scrum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12F-F8E7-4495-8D0C-4A650EFA715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F989-895F-4BB7-AF4A-F96365684C7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59D8-48E2-4B27-A802-117B0E7AEF1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3162-A62E-4901-B25C-85E70033F4E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6158-204C-4AA6-A2B0-D067630AAE3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1AA7F-6712-43EC-B496-13268DDCAB5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254B-FC9D-4417-9C9F-625E63E5E05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JASS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Agile Project Management - Scrum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3834-4674-4145-8F44-DD57A4804D4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JASS 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7F8DE-5C86-4A6B-A85D-E161CD46F3A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Agile Project Management - Scrum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6ECC163-9E2B-492E-BFFD-66645ED0A78D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8vT7G0WA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SCRUM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84563"/>
            <a:ext cx="7010400" cy="2392362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de-D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6A320-C746-322E-F199-8B210A1A38BA}"/>
              </a:ext>
            </a:extLst>
          </p:cNvPr>
          <p:cNvSpPr txBox="1"/>
          <p:nvPr/>
        </p:nvSpPr>
        <p:spPr>
          <a:xfrm>
            <a:off x="7020272" y="203884"/>
            <a:ext cx="1331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Textbook:</a:t>
            </a:r>
          </a:p>
          <a:p>
            <a:pPr algn="ctr"/>
            <a:r>
              <a:rPr lang="en-US" dirty="0"/>
              <a:t>Ch. </a:t>
            </a:r>
            <a:r>
              <a:rPr lang="en-US"/>
              <a:t>2, 4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205373"/>
            <a:ext cx="7411489" cy="465228"/>
          </a:xfrm>
        </p:spPr>
        <p:txBody>
          <a:bodyPr wrap="none" lIns="34340" tIns="34340" rIns="34340" bIns="34340" anchor="t" anchorCtr="0">
            <a:spAutoFit/>
          </a:bodyPr>
          <a:lstStyle/>
          <a:p>
            <a:pPr lvl="0" hangingPunct="1">
              <a:lnSpc>
                <a:spcPct val="70000"/>
              </a:lnSpc>
            </a:pPr>
            <a:r>
              <a:rPr lang="en-US" sz="3600" dirty="0"/>
              <a:t>Sequential vs. overlapping development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40608" y="4948069"/>
            <a:ext cx="5630055" cy="897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3"/>
          <p:cNvSpPr/>
          <p:nvPr/>
        </p:nvSpPr>
        <p:spPr>
          <a:xfrm>
            <a:off x="1371706" y="2571376"/>
            <a:ext cx="6584709" cy="0"/>
          </a:xfrm>
          <a:prstGeom prst="line">
            <a:avLst/>
          </a:prstGeom>
          <a:noFill/>
          <a:ln w="63360">
            <a:solidFill>
              <a:srgbClr val="000000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Line 4"/>
          <p:cNvSpPr/>
          <p:nvPr/>
        </p:nvSpPr>
        <p:spPr>
          <a:xfrm>
            <a:off x="1394714" y="5793857"/>
            <a:ext cx="6584709" cy="0"/>
          </a:xfrm>
          <a:prstGeom prst="line">
            <a:avLst/>
          </a:prstGeom>
          <a:noFill/>
          <a:ln w="63360">
            <a:solidFill>
              <a:srgbClr val="000000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1165934" y="2845422"/>
            <a:ext cx="3726906" cy="1108497"/>
          </a:xfrm>
          <a:custGeom>
            <a:avLst>
              <a:gd name="f0" fmla="val 53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4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4212658" y="3668212"/>
            <a:ext cx="4050633" cy="1108497"/>
          </a:xfrm>
          <a:custGeom>
            <a:avLst>
              <a:gd name="f0" fmla="val 534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5"/>
            <a:tile/>
          </a:blipFill>
          <a:ln w="25560">
            <a:solidFill>
              <a:srgbClr val="00531C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625" y="2959771"/>
            <a:ext cx="3841296" cy="891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Rather than doing all of one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thing at a time...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8207" y="3782560"/>
            <a:ext cx="4001377" cy="12228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...Scrum teams do a little of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everything all the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34" y="1759925"/>
            <a:ext cx="1977681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Requirements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6338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1FF01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9994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CC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Code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3326" y="1759925"/>
            <a:ext cx="177190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66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1101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705941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4" name="AutoShape 3"/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Team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06359" y="1079639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AutoShape 7"/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959" y="142235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69920" y="1079639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13" name="AutoShape 12"/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5000" y="2692440"/>
              <a:ext cx="1904760" cy="596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6" name="AutoShape 15"/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/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62239" y="3035520"/>
              <a:ext cx="62244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8559" y="269244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27479" y="2705039"/>
              <a:ext cx="236196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22" name="AutoShape 21"/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7920" y="5105520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AutoShape 24"/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5520" y="544823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1480" y="5105520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827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705941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framework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4" name="AutoShape 3"/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B3B3B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5000" y="2692440"/>
              <a:ext cx="1904760" cy="596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AutoShape 7"/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62239" y="3035520"/>
              <a:ext cx="62244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08559" y="269244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27479" y="2705039"/>
              <a:ext cx="243828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sp>
        <p:nvSpPr>
          <p:cNvPr id="12" name="AutoShape 11"/>
          <p:cNvSpPr/>
          <p:nvPr/>
        </p:nvSpPr>
        <p:spPr>
          <a:xfrm>
            <a:off x="4607028" y="4594010"/>
            <a:ext cx="3715240" cy="1839613"/>
          </a:xfrm>
          <a:custGeom>
            <a:avLst>
              <a:gd name="f0" fmla="val 321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6E6E6"/>
          </a:solidFill>
          <a:ln w="25560">
            <a:solidFill>
              <a:srgbClr val="B3B3B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2759" y="5153766"/>
            <a:ext cx="3395402" cy="11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ct val="125000"/>
              <a:buFont typeface="Lucida Grande" pitchFamily="2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B3B3B3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Product backlog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ct val="125000"/>
              <a:buFont typeface="Lucida Grande" pitchFamily="2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B3B3B3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Sprint backlog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B3B3B3"/>
              </a:buClr>
              <a:buSzPct val="125000"/>
              <a:buFont typeface="Lucida Grande" pitchFamily="2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200">
                <a:solidFill>
                  <a:srgbClr val="B3B3B3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Burndown charts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914" y="4594011"/>
            <a:ext cx="1714876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5" name="AutoShape 14"/>
          <p:cNvSpPr/>
          <p:nvPr/>
        </p:nvSpPr>
        <p:spPr>
          <a:xfrm>
            <a:off x="7087635" y="5131091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6" name="AutoShape 15"/>
          <p:cNvSpPr/>
          <p:nvPr/>
        </p:nvSpPr>
        <p:spPr>
          <a:xfrm>
            <a:off x="4595686" y="4594011"/>
            <a:ext cx="445894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5686" y="4902394"/>
            <a:ext cx="559959" cy="2286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27676" y="4594011"/>
            <a:ext cx="559959" cy="2283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44101" y="4605348"/>
            <a:ext cx="1909306" cy="5027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Artifacts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21" name="AutoShape 20"/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Team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06359" y="1079639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4" name="AutoShape 23"/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AutoShape 24"/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3959" y="142235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69920" y="1079639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17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3901041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Product owner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" y="1295730"/>
            <a:ext cx="8501045" cy="3708708"/>
          </a:xfrm>
        </p:spPr>
        <p:txBody>
          <a:bodyPr wrap="none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/>
            <a:r>
              <a:rPr lang="en-US" sz="2500">
                <a:latin typeface="" pitchFamily="16"/>
              </a:rPr>
              <a:t>Define the features of the product</a:t>
            </a:r>
          </a:p>
          <a:p>
            <a:pPr marL="628560" hangingPunct="1">
              <a:spcBef>
                <a:spcPts val="1168"/>
              </a:spcBef>
            </a:pPr>
            <a:r>
              <a:rPr lang="en-US" sz="2500">
                <a:latin typeface="" pitchFamily="16"/>
              </a:rPr>
              <a:t>Decide on release date and content</a:t>
            </a:r>
          </a:p>
          <a:p>
            <a:pPr marL="628560" hangingPunct="1">
              <a:spcBef>
                <a:spcPts val="1168"/>
              </a:spcBef>
            </a:pPr>
            <a:r>
              <a:rPr lang="en-US" sz="2500">
                <a:latin typeface="" pitchFamily="16"/>
              </a:rPr>
              <a:t>Be responsible for the profitability of the product (ROI)</a:t>
            </a:r>
          </a:p>
          <a:p>
            <a:pPr marL="628560" hangingPunct="1">
              <a:spcBef>
                <a:spcPts val="1168"/>
              </a:spcBef>
            </a:pPr>
            <a:r>
              <a:rPr lang="en-US" sz="2500">
                <a:latin typeface="" pitchFamily="16"/>
              </a:rPr>
              <a:t>Prioritize features according to market value</a:t>
            </a:r>
          </a:p>
          <a:p>
            <a:pPr marL="628560" hangingPunct="1">
              <a:spcBef>
                <a:spcPts val="1168"/>
              </a:spcBef>
            </a:pPr>
            <a:r>
              <a:rPr lang="en-US" sz="2500">
                <a:latin typeface="" pitchFamily="16"/>
              </a:rPr>
              <a:t>Adjust features and priority every iteration, as needed </a:t>
            </a:r>
          </a:p>
          <a:p>
            <a:pPr marL="628560" hangingPunct="1">
              <a:spcBef>
                <a:spcPts val="1168"/>
              </a:spcBef>
            </a:pPr>
            <a:r>
              <a:rPr lang="en-US" sz="2500">
                <a:latin typeface="" pitchFamily="16"/>
              </a:rPr>
              <a:t>Accept or reject work results</a:t>
            </a:r>
          </a:p>
          <a:p>
            <a:pPr marL="628560" hangingPunct="1">
              <a:spcBef>
                <a:spcPts val="1168"/>
              </a:spcBef>
              <a:buNone/>
            </a:pPr>
            <a:endParaRPr lang="en-US" sz="2500">
              <a:latin typeface="" pitchFamily="16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87757" y="189824"/>
            <a:ext cx="2194795" cy="169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4564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617968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ScrumMaster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91382" y="1259450"/>
            <a:ext cx="8521986" cy="3018876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/>
            <a:r>
              <a:rPr lang="en-US" sz="2500">
                <a:latin typeface="" pitchFamily="16"/>
              </a:rPr>
              <a:t>Represents management to the project</a:t>
            </a:r>
          </a:p>
          <a:p>
            <a:pPr marL="628560" hangingPunct="1">
              <a:spcBef>
                <a:spcPts val="990"/>
              </a:spcBef>
            </a:pPr>
            <a:r>
              <a:rPr lang="en-US" sz="2500">
                <a:latin typeface="" pitchFamily="16"/>
              </a:rPr>
              <a:t>Responsible for enacting Scrum values and practices</a:t>
            </a:r>
          </a:p>
          <a:p>
            <a:pPr marL="628560" hangingPunct="1">
              <a:spcBef>
                <a:spcPts val="990"/>
              </a:spcBef>
            </a:pPr>
            <a:r>
              <a:rPr lang="en-US" sz="2500">
                <a:latin typeface="" pitchFamily="16"/>
              </a:rPr>
              <a:t>Removes impediments</a:t>
            </a:r>
          </a:p>
          <a:p>
            <a:pPr marL="628560" hangingPunct="1">
              <a:spcBef>
                <a:spcPts val="990"/>
              </a:spcBef>
            </a:pPr>
            <a:r>
              <a:rPr lang="en-US" sz="2500">
                <a:latin typeface="" pitchFamily="16"/>
              </a:rPr>
              <a:t>Ensure that the team is fully functional and productive</a:t>
            </a:r>
          </a:p>
          <a:p>
            <a:pPr marL="628560" hangingPunct="1">
              <a:spcBef>
                <a:spcPts val="990"/>
              </a:spcBef>
            </a:pPr>
            <a:r>
              <a:rPr lang="en-US" sz="2500">
                <a:latin typeface="" pitchFamily="16"/>
              </a:rPr>
              <a:t>Enable close cooperation across all roles and functions</a:t>
            </a:r>
          </a:p>
          <a:p>
            <a:pPr marL="628560" hangingPunct="1">
              <a:spcBef>
                <a:spcPts val="990"/>
              </a:spcBef>
            </a:pPr>
            <a:r>
              <a:rPr lang="en-US" sz="2500">
                <a:latin typeface="" pitchFamily="16"/>
              </a:rPr>
              <a:t>Shield the team from external interferences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9300" y="337214"/>
            <a:ext cx="1646177" cy="138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4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2471547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team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9580" y="1583382"/>
            <a:ext cx="8097831" cy="3923226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90000"/>
              </a:lnSpc>
            </a:pPr>
            <a:r>
              <a:rPr lang="en-US" sz="2500">
                <a:latin typeface="" pitchFamily="16"/>
              </a:rPr>
              <a:t>Typically 5-9 people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>
                <a:latin typeface="" pitchFamily="16"/>
              </a:rPr>
              <a:t>Cross-functional:</a:t>
            </a:r>
          </a:p>
          <a:p>
            <a:pPr marL="937007" lvl="1" hangingPunct="1">
              <a:lnSpc>
                <a:spcPct val="90000"/>
              </a:lnSpc>
              <a:spcBef>
                <a:spcPts val="1257"/>
              </a:spcBef>
            </a:pPr>
            <a:r>
              <a:rPr lang="en-US" sz="2300">
                <a:latin typeface="" pitchFamily="16"/>
              </a:rPr>
              <a:t>Programmers, testers, user experience designers, etc.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>
                <a:latin typeface="" pitchFamily="16"/>
              </a:rPr>
              <a:t>Members should be full-time</a:t>
            </a:r>
          </a:p>
          <a:p>
            <a:pPr marL="937007" lvl="1" hangingPunct="1">
              <a:lnSpc>
                <a:spcPct val="90000"/>
              </a:lnSpc>
              <a:spcBef>
                <a:spcPts val="1257"/>
              </a:spcBef>
            </a:pPr>
            <a:r>
              <a:rPr lang="en-US" sz="2300">
                <a:latin typeface="" pitchFamily="16"/>
              </a:rPr>
              <a:t>May be exceptions (e.g., database administrator)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>
                <a:latin typeface="" pitchFamily="16"/>
              </a:rPr>
              <a:t>Teams are self-organizing</a:t>
            </a:r>
          </a:p>
          <a:p>
            <a:pPr marL="937007" lvl="1" hangingPunct="1">
              <a:lnSpc>
                <a:spcPct val="90000"/>
              </a:lnSpc>
              <a:spcBef>
                <a:spcPts val="1257"/>
              </a:spcBef>
            </a:pPr>
            <a:r>
              <a:rPr lang="en-US" sz="2300">
                <a:latin typeface="" pitchFamily="16"/>
              </a:rPr>
              <a:t>Ideally, no titles but rarely a possibility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>
                <a:latin typeface="" pitchFamily="16"/>
              </a:rPr>
              <a:t>Membership should change only between sprints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93185" y="519912"/>
            <a:ext cx="2434915" cy="1923186"/>
            <a:chOff x="6546960" y="577800"/>
            <a:chExt cx="2705039" cy="21373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7988400" y="1297440"/>
              <a:ext cx="804959" cy="6987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6546960" y="577800"/>
              <a:ext cx="2705039" cy="2137319"/>
              <a:chOff x="6546960" y="577800"/>
              <a:chExt cx="2705039" cy="213731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546960" y="577800"/>
                <a:ext cx="2705039" cy="698400"/>
                <a:chOff x="6546960" y="577800"/>
                <a:chExt cx="2705039" cy="69840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546960" y="577800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496280" y="577800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445599" y="577800"/>
                  <a:ext cx="806400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086600" y="1322640"/>
                <a:ext cx="804959" cy="66096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6546960" y="2016719"/>
                <a:ext cx="2705039" cy="698400"/>
                <a:chOff x="6546960" y="2016719"/>
                <a:chExt cx="2705039" cy="6984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6546960" y="2042280"/>
                  <a:ext cx="804959" cy="6602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7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445599" y="2016719"/>
                  <a:ext cx="806400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7496280" y="2016719"/>
                  <a:ext cx="804959" cy="698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8858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3" name="AutoShape 2"/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B3B3B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Team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6359" y="1079639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" name="AutoShape 5"/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59" y="142235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9920" y="1079639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308496" y="194136"/>
            <a:ext cx="4410667" cy="777237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/>
              <a:t>Scrum framework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13" name="AutoShape 12"/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B3B3B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87920" y="5105520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6" name="AutoShape 15"/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/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05520" y="544823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51480" y="5105520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60850" y="2537039"/>
            <a:ext cx="3726907" cy="2274006"/>
            <a:chOff x="3289319" y="2819520"/>
            <a:chExt cx="4140361" cy="2527200"/>
          </a:xfrm>
        </p:grpSpPr>
        <p:sp>
          <p:nvSpPr>
            <p:cNvPr id="22" name="AutoShape 21"/>
            <p:cNvSpPr/>
            <p:nvPr/>
          </p:nvSpPr>
          <p:spPr>
            <a:xfrm>
              <a:off x="3301920" y="281952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41600" y="3441960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72080" y="2819520"/>
              <a:ext cx="1904760" cy="596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AutoShape 24"/>
            <p:cNvSpPr/>
            <p:nvPr/>
          </p:nvSpPr>
          <p:spPr>
            <a:xfrm>
              <a:off x="6058080" y="341640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3289319" y="281952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89319" y="3162600"/>
              <a:ext cx="62244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35640" y="281952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4560" y="2832119"/>
              <a:ext cx="246384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60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Sprint Planning Meeting</a:t>
            </a: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collaborative meeting in the beginning of each Sprint between the Product Owner, the Scrum Master and the Team</a:t>
            </a:r>
          </a:p>
          <a:p>
            <a:r>
              <a:rPr lang="en-US" dirty="0"/>
              <a:t>Traditionally takes 8 hours and consists of 2 parts </a:t>
            </a:r>
          </a:p>
          <a:p>
            <a:pPr lvl="1"/>
            <a:r>
              <a:rPr lang="en-US" dirty="0"/>
              <a:t>before lunch</a:t>
            </a:r>
          </a:p>
          <a:p>
            <a:pPr lvl="1"/>
            <a:r>
              <a:rPr lang="en-US" dirty="0"/>
              <a:t>after lunch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 (before lunch):</a:t>
            </a:r>
          </a:p>
          <a:p>
            <a:pPr lvl="1"/>
            <a:r>
              <a:rPr lang="en-US" dirty="0"/>
              <a:t>Creating/updating Product Backlog </a:t>
            </a:r>
          </a:p>
          <a:p>
            <a:pPr lvl="1"/>
            <a:r>
              <a:rPr lang="en-US" dirty="0"/>
              <a:t>Determining the Sprint Goal</a:t>
            </a:r>
          </a:p>
          <a:p>
            <a:pPr lvl="1"/>
            <a:r>
              <a:rPr lang="en-US" dirty="0"/>
              <a:t>Participants: Product Owner, Scrum Master, Scrum Team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Part (after lunch):</a:t>
            </a:r>
          </a:p>
          <a:p>
            <a:pPr lvl="1"/>
            <a:r>
              <a:rPr lang="en-US" dirty="0"/>
              <a:t>Creating/updating Sprint Backlog </a:t>
            </a:r>
          </a:p>
          <a:p>
            <a:pPr lvl="1"/>
            <a:r>
              <a:rPr lang="en-US" dirty="0"/>
              <a:t>Participants: Scrum Master, Scrum Team</a:t>
            </a:r>
          </a:p>
          <a:p>
            <a:r>
              <a:rPr lang="en-US" dirty="0"/>
              <a:t>We will be performing this during class/lab time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D25D-CF12-4799-8BC4-80680E501CE6}" type="slidenum">
              <a:rPr lang="de-DE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27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2212618" y="576276"/>
            <a:ext cx="4584020" cy="5416475"/>
          </a:xfrm>
          <a:custGeom>
            <a:avLst>
              <a:gd name="f0" fmla="val 129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503" y="576276"/>
            <a:ext cx="3143939" cy="5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AutoShape 3"/>
          <p:cNvSpPr/>
          <p:nvPr/>
        </p:nvSpPr>
        <p:spPr>
          <a:xfrm>
            <a:off x="2201276" y="576276"/>
            <a:ext cx="445570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276" y="884660"/>
            <a:ext cx="559959" cy="2286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07696" y="576276"/>
            <a:ext cx="560284" cy="537080"/>
            <a:chOff x="6229800" y="640440"/>
            <a:chExt cx="622440" cy="596880"/>
          </a:xfrm>
        </p:grpSpPr>
        <p:sp>
          <p:nvSpPr>
            <p:cNvPr id="7" name="AutoShape 6"/>
            <p:cNvSpPr/>
            <p:nvPr/>
          </p:nvSpPr>
          <p:spPr>
            <a:xfrm>
              <a:off x="6852240" y="1237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9800" y="64044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35301" y="576276"/>
            <a:ext cx="4001377" cy="5027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Sprint planning meeting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41073" y="1296054"/>
            <a:ext cx="4195483" cy="1679914"/>
            <a:chOff x="2711880" y="1440360"/>
            <a:chExt cx="4660920" cy="1866960"/>
          </a:xfrm>
        </p:grpSpPr>
        <p:sp>
          <p:nvSpPr>
            <p:cNvPr id="11" name="AutoShape 10"/>
            <p:cNvSpPr/>
            <p:nvPr/>
          </p:nvSpPr>
          <p:spPr>
            <a:xfrm>
              <a:off x="2711880" y="1440360"/>
              <a:ext cx="4660920" cy="1866960"/>
            </a:xfrm>
            <a:custGeom>
              <a:avLst>
                <a:gd name="f0" fmla="val 352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94640" y="1440360"/>
              <a:ext cx="22730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531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3" name="AutoShape 12"/>
            <p:cNvSpPr/>
            <p:nvPr/>
          </p:nvSpPr>
          <p:spPr>
            <a:xfrm>
              <a:off x="5835600" y="189756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AutoShape 13"/>
            <p:cNvSpPr/>
            <p:nvPr/>
          </p:nvSpPr>
          <p:spPr>
            <a:xfrm>
              <a:off x="2711880" y="144036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7120" y="1440360"/>
              <a:ext cx="288287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prioritization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75240" y="1973880"/>
              <a:ext cx="4318200" cy="1168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Analyze and evaluate product backlog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Select sprint goal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41073" y="3135990"/>
            <a:ext cx="4195483" cy="2639725"/>
            <a:chOff x="2711880" y="3485159"/>
            <a:chExt cx="4660920" cy="2933639"/>
          </a:xfrm>
        </p:grpSpPr>
        <p:sp>
          <p:nvSpPr>
            <p:cNvPr id="18" name="AutoShape 17"/>
            <p:cNvSpPr/>
            <p:nvPr/>
          </p:nvSpPr>
          <p:spPr>
            <a:xfrm>
              <a:off x="2711880" y="3485159"/>
              <a:ext cx="4660920" cy="2933639"/>
            </a:xfrm>
            <a:custGeom>
              <a:avLst>
                <a:gd name="f0" fmla="val 224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4640" y="3485159"/>
              <a:ext cx="2273039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531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AutoShape 19"/>
            <p:cNvSpPr/>
            <p:nvPr/>
          </p:nvSpPr>
          <p:spPr>
            <a:xfrm>
              <a:off x="5835600" y="394236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1" name="AutoShape 20"/>
            <p:cNvSpPr/>
            <p:nvPr/>
          </p:nvSpPr>
          <p:spPr>
            <a:xfrm>
              <a:off x="2711880" y="3485159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7120" y="3485159"/>
              <a:ext cx="255240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5240" y="4018680"/>
              <a:ext cx="4584960" cy="2235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Decide how to achieve sprint goal (design)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sz="16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Create sprint backlog (tasks) from product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sz="16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	backlog </a:t>
              </a:r>
              <a:r>
                <a:rPr lang="en-US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items </a:t>
              </a: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(user stories / features)</a:t>
              </a:r>
            </a:p>
            <a:p>
              <a:pPr marL="252720" indent="-25272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252720" algn="l"/>
                  <a:tab pos="1075680" algn="l"/>
                  <a:tab pos="1898640" algn="l"/>
                  <a:tab pos="2721599" algn="l"/>
                  <a:tab pos="3544560" algn="l"/>
                  <a:tab pos="4367520" algn="l"/>
                  <a:tab pos="5190479" algn="l"/>
                  <a:tab pos="6013439" algn="l"/>
                  <a:tab pos="6836400" algn="l"/>
                  <a:tab pos="7659360" algn="l"/>
                  <a:tab pos="8482320" algn="l"/>
                  <a:tab pos="930528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Estimate sprint backlog in hours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36233" y="1616099"/>
            <a:ext cx="2275158" cy="1039823"/>
            <a:chOff x="7372440" y="1796040"/>
            <a:chExt cx="2527559" cy="1155600"/>
          </a:xfrm>
        </p:grpSpPr>
        <p:sp>
          <p:nvSpPr>
            <p:cNvPr id="25" name="Line 24"/>
            <p:cNvSpPr/>
            <p:nvPr/>
          </p:nvSpPr>
          <p:spPr>
            <a:xfrm flipH="1">
              <a:off x="7372440" y="2372400"/>
              <a:ext cx="82547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olid"/>
              <a:miter/>
              <a:headEnd type="arrow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8210880" y="1796040"/>
              <a:ext cx="1689119" cy="1155600"/>
            </a:xfrm>
            <a:custGeom>
              <a:avLst>
                <a:gd name="f0" fmla="val 569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/>
              <a:tile/>
            </a:blipFill>
            <a:ln w="25560">
              <a:solidFill>
                <a:srgbClr val="910000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Sprint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goal</a:t>
              </a:r>
            </a:p>
          </p:txBody>
        </p:sp>
      </p:grpSp>
      <p:sp>
        <p:nvSpPr>
          <p:cNvPr id="27" name="Line 26"/>
          <p:cNvSpPr/>
          <p:nvPr/>
        </p:nvSpPr>
        <p:spPr>
          <a:xfrm flipH="1">
            <a:off x="1623494" y="1114652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36233" y="3924442"/>
            <a:ext cx="2275158" cy="1039823"/>
            <a:chOff x="7372440" y="4361400"/>
            <a:chExt cx="2527559" cy="1155600"/>
          </a:xfrm>
        </p:grpSpPr>
        <p:sp>
          <p:nvSpPr>
            <p:cNvPr id="29" name="AutoShape 28"/>
            <p:cNvSpPr/>
            <p:nvPr/>
          </p:nvSpPr>
          <p:spPr>
            <a:xfrm>
              <a:off x="8210880" y="4361400"/>
              <a:ext cx="1689119" cy="1155600"/>
            </a:xfrm>
            <a:custGeom>
              <a:avLst>
                <a:gd name="f0" fmla="val 569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5"/>
              <a:tile/>
            </a:blipFill>
            <a:ln w="25560">
              <a:solidFill>
                <a:srgbClr val="910000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Sprint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E3F0FF"/>
                  </a:solidFill>
                  <a:latin typeface="Gill Sans" pitchFamily="18"/>
                  <a:ea typeface="Gill Sans" pitchFamily="2"/>
                  <a:cs typeface="Gill Sans" pitchFamily="2"/>
                </a:rPr>
                <a:t>backlog</a:t>
              </a:r>
            </a:p>
          </p:txBody>
        </p:sp>
        <p:sp>
          <p:nvSpPr>
            <p:cNvPr id="30" name="Line 29"/>
            <p:cNvSpPr/>
            <p:nvPr/>
          </p:nvSpPr>
          <p:spPr>
            <a:xfrm flipH="1">
              <a:off x="7372440" y="4937760"/>
              <a:ext cx="825479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prstDash val="solid"/>
              <a:miter/>
              <a:headEnd type="arrow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sp>
        <p:nvSpPr>
          <p:cNvPr id="31" name="AutoShape 30"/>
          <p:cNvSpPr/>
          <p:nvPr/>
        </p:nvSpPr>
        <p:spPr>
          <a:xfrm>
            <a:off x="257620" y="2838944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4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Business conditions</a:t>
            </a:r>
          </a:p>
        </p:txBody>
      </p:sp>
      <p:sp>
        <p:nvSpPr>
          <p:cNvPr id="32" name="AutoShape 31"/>
          <p:cNvSpPr/>
          <p:nvPr/>
        </p:nvSpPr>
        <p:spPr>
          <a:xfrm>
            <a:off x="257620" y="667625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Team capacity</a:t>
            </a:r>
          </a:p>
        </p:txBody>
      </p:sp>
      <p:sp>
        <p:nvSpPr>
          <p:cNvPr id="33" name="AutoShape 32"/>
          <p:cNvSpPr/>
          <p:nvPr/>
        </p:nvSpPr>
        <p:spPr>
          <a:xfrm>
            <a:off x="257620" y="1753123"/>
            <a:ext cx="1372030" cy="914461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Product backlog</a:t>
            </a:r>
          </a:p>
        </p:txBody>
      </p:sp>
      <p:sp>
        <p:nvSpPr>
          <p:cNvPr id="34" name="AutoShape 33"/>
          <p:cNvSpPr/>
          <p:nvPr/>
        </p:nvSpPr>
        <p:spPr>
          <a:xfrm>
            <a:off x="257620" y="5010264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Technology</a:t>
            </a:r>
          </a:p>
        </p:txBody>
      </p:sp>
      <p:sp>
        <p:nvSpPr>
          <p:cNvPr id="35" name="AutoShape 34"/>
          <p:cNvSpPr/>
          <p:nvPr/>
        </p:nvSpPr>
        <p:spPr>
          <a:xfrm>
            <a:off x="257620" y="3924442"/>
            <a:ext cx="1372030" cy="914137"/>
          </a:xfrm>
          <a:custGeom>
            <a:avLst>
              <a:gd name="f0" fmla="val 64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6"/>
            <a:tile/>
          </a:blipFill>
          <a:ln w="25560">
            <a:solidFill>
              <a:srgbClr val="7500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E3F0FF"/>
                </a:solidFill>
                <a:latin typeface="Gill Sans" pitchFamily="18"/>
                <a:ea typeface="Gill Sans" pitchFamily="2"/>
                <a:cs typeface="Gill Sans" pitchFamily="2"/>
              </a:rPr>
              <a:t>Current product</a:t>
            </a:r>
          </a:p>
        </p:txBody>
      </p:sp>
      <p:sp>
        <p:nvSpPr>
          <p:cNvPr id="36" name="Line 35"/>
          <p:cNvSpPr/>
          <p:nvPr/>
        </p:nvSpPr>
        <p:spPr>
          <a:xfrm flipH="1">
            <a:off x="1623494" y="2200473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7" name="Line 36"/>
          <p:cNvSpPr/>
          <p:nvPr/>
        </p:nvSpPr>
        <p:spPr>
          <a:xfrm flipH="1">
            <a:off x="1623494" y="3285970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8" name="Line 37"/>
          <p:cNvSpPr/>
          <p:nvPr/>
        </p:nvSpPr>
        <p:spPr>
          <a:xfrm flipH="1">
            <a:off x="1623494" y="4371469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9" name="Line 38"/>
          <p:cNvSpPr/>
          <p:nvPr/>
        </p:nvSpPr>
        <p:spPr>
          <a:xfrm flipH="1">
            <a:off x="1623494" y="5457291"/>
            <a:ext cx="588799" cy="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820310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6345684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Sprint planning- 2</a:t>
            </a:r>
            <a:r>
              <a:rPr lang="en-US" sz="4900" baseline="30000" dirty="0"/>
              <a:t>nd</a:t>
            </a:r>
            <a:r>
              <a:rPr lang="en-US" sz="4900" dirty="0"/>
              <a:t> part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79512" y="1001173"/>
            <a:ext cx="8263260" cy="3516448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500" dirty="0">
                <a:latin typeface="" pitchFamily="16"/>
              </a:rPr>
              <a:t>Team selects items from the product backlog </a:t>
            </a:r>
          </a:p>
          <a:p>
            <a:pPr marL="183961" indent="0" hangingPunct="1">
              <a:lnSpc>
                <a:spcPct val="80000"/>
              </a:lnSpc>
              <a:buNone/>
            </a:pPr>
            <a:r>
              <a:rPr lang="en-US" sz="2500" dirty="0">
                <a:latin typeface="" pitchFamily="16"/>
              </a:rPr>
              <a:t>	they can commit to completing</a:t>
            </a:r>
          </a:p>
          <a:p>
            <a:pPr marL="62856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Sprint backlog is finalized</a:t>
            </a:r>
          </a:p>
          <a:p>
            <a:pPr marL="937007" lvl="1" hangingPunct="1">
              <a:lnSpc>
                <a:spcPct val="80000"/>
              </a:lnSpc>
              <a:spcBef>
                <a:spcPts val="1257"/>
              </a:spcBef>
            </a:pPr>
            <a:r>
              <a:rPr lang="en-US" sz="2200" dirty="0">
                <a:latin typeface="" pitchFamily="16"/>
              </a:rPr>
              <a:t>Tasks are identified and each is estimated </a:t>
            </a:r>
          </a:p>
          <a:p>
            <a:pPr marL="1280086" lvl="2" hangingPunct="1">
              <a:lnSpc>
                <a:spcPct val="80000"/>
              </a:lnSpc>
              <a:spcBef>
                <a:spcPts val="1257"/>
              </a:spcBef>
            </a:pPr>
            <a:r>
              <a:rPr lang="en-US" sz="1800" dirty="0">
                <a:latin typeface="" pitchFamily="16"/>
              </a:rPr>
              <a:t>Each team member develops and estimate and they are compared</a:t>
            </a:r>
          </a:p>
          <a:p>
            <a:pPr marL="835487" lvl="2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1800" dirty="0">
                <a:latin typeface="" pitchFamily="16"/>
              </a:rPr>
              <a:t>	all at once during the meeting to determine the group estimate</a:t>
            </a:r>
          </a:p>
          <a:p>
            <a:pPr marL="937007" lvl="1" hangingPunct="1">
              <a:lnSpc>
                <a:spcPct val="80000"/>
              </a:lnSpc>
              <a:spcBef>
                <a:spcPts val="1257"/>
              </a:spcBef>
            </a:pPr>
            <a:r>
              <a:rPr lang="en-US" sz="2200" dirty="0">
                <a:latin typeface="" pitchFamily="16"/>
              </a:rPr>
              <a:t>Collaboratively, not done alone by the </a:t>
            </a:r>
            <a:r>
              <a:rPr lang="en-US" sz="2200" dirty="0" err="1">
                <a:latin typeface="" pitchFamily="16"/>
              </a:rPr>
              <a:t>ScrumMaster</a:t>
            </a:r>
            <a:endParaRPr lang="en-US" sz="2200" dirty="0">
              <a:latin typeface="" pitchFamily="16"/>
            </a:endParaRPr>
          </a:p>
          <a:p>
            <a:pPr marL="62856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High-level design is considered</a:t>
            </a:r>
          </a:p>
        </p:txBody>
      </p:sp>
      <p:sp>
        <p:nvSpPr>
          <p:cNvPr id="4" name="Line 3"/>
          <p:cNvSpPr/>
          <p:nvPr/>
        </p:nvSpPr>
        <p:spPr>
          <a:xfrm flipH="1">
            <a:off x="4195159" y="5825532"/>
            <a:ext cx="575838" cy="0"/>
          </a:xfrm>
          <a:prstGeom prst="line">
            <a:avLst/>
          </a:prstGeom>
          <a:noFill/>
          <a:ln w="50760">
            <a:solidFill>
              <a:srgbClr val="577AB1">
                <a:alpha val="50000"/>
              </a:srgbClr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143" y="5157191"/>
            <a:ext cx="3502016" cy="13366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/>
          </a:blipFill>
          <a:ln>
            <a:noFill/>
            <a:prstDash val="solid"/>
          </a:ln>
          <a:effectLst>
            <a:outerShdw dist="101543" dir="3114674" algn="tl">
              <a:srgbClr val="000000">
                <a:alpha val="75000"/>
              </a:srgbClr>
            </a:outerShdw>
          </a:effectLst>
        </p:spPr>
        <p:txBody>
          <a:bodyPr vert="horz" wrap="none" lIns="137037" tIns="137037" rIns="137037" bIns="137037" anchor="t" anchorCtr="0" compatLnSpc="1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As a vacation planner,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I want to see photos of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400" dirty="0">
                <a:solidFill>
                  <a:srgbClr val="000000"/>
                </a:solidFill>
                <a:latin typeface="Comic Sans MS" pitchFamily="18"/>
                <a:ea typeface="Comic Sans MS" pitchFamily="2"/>
                <a:cs typeface="Comic Sans MS" pitchFamily="2"/>
              </a:rPr>
              <a:t>the hotels.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400" dirty="0">
              <a:solidFill>
                <a:srgbClr val="000000"/>
              </a:solidFill>
              <a:latin typeface="Comic Sans MS" pitchFamily="18"/>
              <a:ea typeface="Comic Sans MS" pitchFamily="2"/>
              <a:cs typeface="Comic Sans M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57903" y="4816462"/>
            <a:ext cx="4069752" cy="2056971"/>
            <a:chOff x="5308559" y="4788000"/>
            <a:chExt cx="4521240" cy="2286000"/>
          </a:xfrm>
        </p:grpSpPr>
        <p:sp>
          <p:nvSpPr>
            <p:cNvPr id="7" name="AutoShape 6"/>
            <p:cNvSpPr/>
            <p:nvPr/>
          </p:nvSpPr>
          <p:spPr>
            <a:xfrm>
              <a:off x="5308559" y="4788000"/>
              <a:ext cx="4521240" cy="2286000"/>
            </a:xfrm>
            <a:custGeom>
              <a:avLst>
                <a:gd name="f0" fmla="val 288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4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1920" y="4864320"/>
              <a:ext cx="4381560" cy="2006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middle tier (8)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user interface (4)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Write test fixtures (4)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Code the foo class (6)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Update performance tests 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4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Scrum?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800" dirty="0"/>
              <a:t>Definition from rugby football: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/>
              <a:t>a scrum is a way to restart the game after an interruption, where the forwards of each side come together in a tight formation and struggle to gain possession of the ball when it is tossed in among them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77D4-591E-4B10-A2ED-C05EBEF4B8B4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155662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daily scrum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2025" y="1457696"/>
            <a:ext cx="7419120" cy="4349497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900" dirty="0">
                <a:latin typeface="" pitchFamily="16"/>
              </a:rPr>
              <a:t>Parameters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300" dirty="0">
                <a:latin typeface="" pitchFamily="16"/>
              </a:rPr>
              <a:t>Daily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300" dirty="0">
                <a:latin typeface="" pitchFamily="16"/>
              </a:rPr>
              <a:t>15-minutes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300" dirty="0">
                <a:latin typeface="" pitchFamily="16"/>
              </a:rPr>
              <a:t>Stand-up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900" dirty="0">
                <a:latin typeface="" pitchFamily="16"/>
              </a:rPr>
              <a:t>Not for problem solving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300" strike="sngStrike" dirty="0">
                <a:latin typeface="" pitchFamily="16"/>
              </a:rPr>
              <a:t>Whole world is invited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300" dirty="0">
                <a:latin typeface="" pitchFamily="16"/>
              </a:rPr>
              <a:t>Only team members and </a:t>
            </a:r>
            <a:r>
              <a:rPr lang="en-US" sz="2300" dirty="0" err="1">
                <a:latin typeface="" pitchFamily="16"/>
              </a:rPr>
              <a:t>ScrumMaster</a:t>
            </a:r>
            <a:r>
              <a:rPr lang="en-US" sz="2300" dirty="0">
                <a:latin typeface="" pitchFamily="16"/>
              </a:rPr>
              <a:t> can talk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900" dirty="0">
                <a:latin typeface="" pitchFamily="16"/>
              </a:rPr>
              <a:t>Helps avoid other unnecessary meetings</a:t>
            </a:r>
          </a:p>
          <a:p>
            <a:pPr marL="183961" indent="0" hangingPunct="1">
              <a:lnSpc>
                <a:spcPct val="80000"/>
              </a:lnSpc>
              <a:spcBef>
                <a:spcPts val="1350"/>
              </a:spcBef>
              <a:buNone/>
            </a:pPr>
            <a:endParaRPr lang="en-US" sz="2900" dirty="0">
              <a:latin typeface="" pitchFamily="16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8860" y="982811"/>
            <a:ext cx="3322167" cy="25804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FB22D3-3A28-9375-0538-7DB69F852745}"/>
              </a:ext>
            </a:extLst>
          </p:cNvPr>
          <p:cNvSpPr/>
          <p:nvPr/>
        </p:nvSpPr>
        <p:spPr>
          <a:xfrm>
            <a:off x="4716015" y="3774469"/>
            <a:ext cx="286513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 the team (including PO, SM, possibly managers</a:t>
            </a:r>
          </a:p>
        </p:txBody>
      </p:sp>
    </p:spTree>
    <p:extLst>
      <p:ext uri="{BB962C8B-B14F-4D97-AF65-F5344CB8AC3E}">
        <p14:creationId xmlns:p14="http://schemas.microsoft.com/office/powerpoint/2010/main" val="405426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2025" y="110806"/>
            <a:ext cx="7176361" cy="761848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500"/>
              <a:t>Everyone answers 3 questions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4051" y="5287874"/>
            <a:ext cx="7555374" cy="881881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70000"/>
              </a:lnSpc>
            </a:pPr>
            <a:r>
              <a:rPr lang="en-US" sz="2900">
                <a:latin typeface="" pitchFamily="16"/>
              </a:rPr>
              <a:t>These are </a:t>
            </a:r>
            <a:r>
              <a:rPr lang="en-US" sz="2900" i="1">
                <a:solidFill>
                  <a:srgbClr val="FF0000"/>
                </a:solidFill>
                <a:latin typeface="" pitchFamily="16"/>
              </a:rPr>
              <a:t>not</a:t>
            </a:r>
            <a:r>
              <a:rPr lang="en-US" sz="2900">
                <a:latin typeface="" pitchFamily="16"/>
              </a:rPr>
              <a:t> status for the ScrumMaster</a:t>
            </a:r>
          </a:p>
          <a:p>
            <a:pPr marL="937007" lvl="1" hangingPunct="1">
              <a:lnSpc>
                <a:spcPct val="70000"/>
              </a:lnSpc>
            </a:pPr>
            <a:r>
              <a:rPr lang="en-US" sz="2500">
                <a:latin typeface="" pitchFamily="16"/>
              </a:rPr>
              <a:t>They are commitments in front of peers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09103" y="948475"/>
            <a:ext cx="6184507" cy="1371204"/>
            <a:chOff x="1676519" y="1054080"/>
            <a:chExt cx="6870601" cy="1523878"/>
          </a:xfrm>
        </p:grpSpPr>
        <p:sp>
          <p:nvSpPr>
            <p:cNvPr id="5" name="AutoShape 4"/>
            <p:cNvSpPr/>
            <p:nvPr/>
          </p:nvSpPr>
          <p:spPr>
            <a:xfrm>
              <a:off x="1676519" y="1549439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What did you do yesterday?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594560" y="1054080"/>
              <a:ext cx="952560" cy="952560"/>
              <a:chOff x="7594560" y="1054080"/>
              <a:chExt cx="952560" cy="95256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1054080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789680" y="1117440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1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09103" y="2331341"/>
            <a:ext cx="6184507" cy="1371206"/>
            <a:chOff x="1676519" y="2590919"/>
            <a:chExt cx="6870601" cy="1523880"/>
          </a:xfrm>
        </p:grpSpPr>
        <p:sp>
          <p:nvSpPr>
            <p:cNvPr id="10" name="AutoShape 9"/>
            <p:cNvSpPr/>
            <p:nvPr/>
          </p:nvSpPr>
          <p:spPr>
            <a:xfrm>
              <a:off x="1676519" y="3086280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What will you do today?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594560" y="2590919"/>
              <a:ext cx="952560" cy="952560"/>
              <a:chOff x="7594560" y="2590919"/>
              <a:chExt cx="952560" cy="95256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2590919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789680" y="2654280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2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509103" y="3713887"/>
            <a:ext cx="6184507" cy="1371205"/>
            <a:chOff x="1676519" y="4127400"/>
            <a:chExt cx="6870601" cy="1523879"/>
          </a:xfrm>
        </p:grpSpPr>
        <p:sp>
          <p:nvSpPr>
            <p:cNvPr id="15" name="AutoShape 14"/>
            <p:cNvSpPr/>
            <p:nvPr/>
          </p:nvSpPr>
          <p:spPr>
            <a:xfrm>
              <a:off x="1676519" y="4622760"/>
              <a:ext cx="6769080" cy="1028519"/>
            </a:xfrm>
            <a:custGeom>
              <a:avLst>
                <a:gd name="f0" fmla="val 64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531C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0" tIns="0" rIns="0" bIns="0" anchor="ctr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3200">
                  <a:solidFill>
                    <a:srgbClr val="FFFFFF"/>
                  </a:solidFill>
                  <a:latin typeface="Arial" pitchFamily="18"/>
                  <a:ea typeface="Arial" pitchFamily="2"/>
                  <a:cs typeface="Arial" pitchFamily="2"/>
                </a:rPr>
                <a:t>Is anything in your way?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594560" y="4127400"/>
              <a:ext cx="952560" cy="952560"/>
              <a:chOff x="7594560" y="4127400"/>
              <a:chExt cx="952560" cy="95256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7594560" y="4127400"/>
                <a:ext cx="952560" cy="95256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823" dir="2700000" algn="tl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789680" y="4190759"/>
                <a:ext cx="533520" cy="83843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  <a:effectLst>
                <a:outerShdw dist="25456" dir="13500000" algn="tl">
                  <a:srgbClr val="000000"/>
                </a:outerShdw>
              </a:effectLst>
            </p:spPr>
            <p:txBody>
              <a:bodyPr vert="horz" wrap="none" lIns="50760" tIns="50760" rIns="50760" bIns="50760" anchor="t" anchorCtr="0" compatLnSpc="1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0" algn="l"/>
                    <a:tab pos="822960" algn="l"/>
                    <a:tab pos="1645920" algn="l"/>
                    <a:tab pos="2468879" algn="l"/>
                    <a:tab pos="3291840" algn="l"/>
                    <a:tab pos="4114800" algn="l"/>
                    <a:tab pos="4937759" algn="l"/>
                    <a:tab pos="5760719" algn="l"/>
                    <a:tab pos="6583680" algn="l"/>
                    <a:tab pos="7406640" algn="l"/>
                    <a:tab pos="8229600" algn="l"/>
                    <a:tab pos="9052560" algn="l"/>
                  </a:tabLst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18"/>
                    <a:ea typeface="Arial Rounded MT Bold" pitchFamily="2"/>
                    <a:cs typeface="Arial Rounded MT Bold" pitchFamily="2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136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604888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sprint review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901" y="1322940"/>
            <a:ext cx="8008062" cy="4066342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400" dirty="0">
                <a:latin typeface="" pitchFamily="16"/>
              </a:rPr>
              <a:t>Team presents what it accomplished during the sprint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400" dirty="0">
                <a:latin typeface="" pitchFamily="16"/>
              </a:rPr>
              <a:t>Typically takes the form of a demo of new features or </a:t>
            </a:r>
          </a:p>
          <a:p>
            <a:pPr marL="183961" indent="0" hangingPunct="1">
              <a:lnSpc>
                <a:spcPct val="80000"/>
              </a:lnSpc>
              <a:spcBef>
                <a:spcPts val="1350"/>
              </a:spcBef>
              <a:buNone/>
            </a:pPr>
            <a:r>
              <a:rPr lang="en-US" sz="2400" dirty="0">
                <a:latin typeface="" pitchFamily="16"/>
              </a:rPr>
              <a:t>	underlying architecture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400" dirty="0">
                <a:latin typeface="" pitchFamily="16"/>
              </a:rPr>
              <a:t>Informal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000" dirty="0">
                <a:latin typeface="" pitchFamily="16"/>
              </a:rPr>
              <a:t>2-hour prep time rule</a:t>
            </a:r>
          </a:p>
          <a:p>
            <a:pPr marL="937007" lvl="1" hangingPunct="1">
              <a:lnSpc>
                <a:spcPct val="80000"/>
              </a:lnSpc>
              <a:spcBef>
                <a:spcPts val="1350"/>
              </a:spcBef>
            </a:pPr>
            <a:r>
              <a:rPr lang="en-US" sz="2000" dirty="0">
                <a:latin typeface="" pitchFamily="16"/>
              </a:rPr>
              <a:t>No slides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400" dirty="0">
                <a:latin typeface="" pitchFamily="16"/>
              </a:rPr>
              <a:t>Whole team participates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400" dirty="0">
                <a:latin typeface="" pitchFamily="16"/>
              </a:rPr>
              <a:t>Invite the world</a:t>
            </a:r>
          </a:p>
          <a:p>
            <a:pPr marL="628560" hangingPunct="1">
              <a:lnSpc>
                <a:spcPct val="80000"/>
              </a:lnSpc>
              <a:spcBef>
                <a:spcPts val="1350"/>
              </a:spcBef>
            </a:pPr>
            <a:r>
              <a:rPr lang="en-US" sz="2400" dirty="0">
                <a:latin typeface="" pitchFamily="16"/>
              </a:rPr>
              <a:t>We will do these during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8936" y="4685360"/>
            <a:ext cx="2509124" cy="167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29792" y="3184905"/>
            <a:ext cx="2509448" cy="1674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1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5152473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Sprint retrospective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8496" y="1439880"/>
            <a:ext cx="7005545" cy="4393611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900" dirty="0">
                <a:latin typeface="" pitchFamily="16"/>
              </a:rPr>
              <a:t>Periodically take a look at what is and </a:t>
            </a:r>
          </a:p>
          <a:p>
            <a:pPr marL="183961" indent="0" hangingPunct="1">
              <a:lnSpc>
                <a:spcPct val="80000"/>
              </a:lnSpc>
              <a:buNone/>
            </a:pPr>
            <a:r>
              <a:rPr lang="en-US" sz="2900" dirty="0">
                <a:latin typeface="" pitchFamily="16"/>
              </a:rPr>
              <a:t>	is not working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900" dirty="0">
                <a:latin typeface="" pitchFamily="16"/>
              </a:rPr>
              <a:t>Typically ~15 minutes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900" dirty="0">
                <a:latin typeface="" pitchFamily="16"/>
              </a:rPr>
              <a:t>Done after every sprint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900" dirty="0">
                <a:latin typeface="" pitchFamily="16"/>
              </a:rPr>
              <a:t>Whole team participates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</a:pPr>
            <a:r>
              <a:rPr lang="en-US" sz="2500" dirty="0" err="1">
                <a:latin typeface="" pitchFamily="16"/>
              </a:rPr>
              <a:t>ScrumMaster</a:t>
            </a:r>
            <a:endParaRPr lang="en-US" sz="2500" dirty="0">
              <a:latin typeface="" pitchFamily="16"/>
            </a:endParaRP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Product owner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Team</a:t>
            </a:r>
          </a:p>
          <a:p>
            <a:pPr marL="937007" lvl="1" hangingPunct="1">
              <a:lnSpc>
                <a:spcPct val="8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Possibly customers and others</a:t>
            </a:r>
          </a:p>
        </p:txBody>
      </p:sp>
    </p:spTree>
    <p:extLst>
      <p:ext uri="{BB962C8B-B14F-4D97-AF65-F5344CB8AC3E}">
        <p14:creationId xmlns:p14="http://schemas.microsoft.com/office/powerpoint/2010/main" val="2194980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5876325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Start / Stop / Continue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528" y="1268760"/>
            <a:ext cx="6590367" cy="1192735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/>
            <a:r>
              <a:rPr lang="en-US" sz="2900" dirty="0">
                <a:latin typeface="" pitchFamily="16"/>
              </a:rPr>
              <a:t>Whole team gathers and discusses </a:t>
            </a:r>
          </a:p>
          <a:p>
            <a:pPr marL="183961" indent="0" hangingPunct="1">
              <a:buNone/>
            </a:pPr>
            <a:r>
              <a:rPr lang="en-US" sz="2900" dirty="0">
                <a:latin typeface="" pitchFamily="16"/>
              </a:rPr>
              <a:t>	what they’d like to:</a:t>
            </a:r>
          </a:p>
        </p:txBody>
      </p:sp>
      <p:sp>
        <p:nvSpPr>
          <p:cNvPr id="4" name="AutoShape 3"/>
          <p:cNvSpPr/>
          <p:nvPr/>
        </p:nvSpPr>
        <p:spPr>
          <a:xfrm>
            <a:off x="1349022" y="2537040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Start doing</a:t>
            </a:r>
          </a:p>
        </p:txBody>
      </p:sp>
      <p:sp>
        <p:nvSpPr>
          <p:cNvPr id="5" name="AutoShape 4"/>
          <p:cNvSpPr/>
          <p:nvPr/>
        </p:nvSpPr>
        <p:spPr>
          <a:xfrm>
            <a:off x="2846459" y="3645537"/>
            <a:ext cx="3441094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Stop doing</a:t>
            </a:r>
          </a:p>
        </p:txBody>
      </p:sp>
      <p:sp>
        <p:nvSpPr>
          <p:cNvPr id="6" name="AutoShape 5"/>
          <p:cNvSpPr/>
          <p:nvPr/>
        </p:nvSpPr>
        <p:spPr>
          <a:xfrm>
            <a:off x="4344223" y="4754034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Continue doing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05853" y="4542505"/>
            <a:ext cx="2789103" cy="2108477"/>
            <a:chOff x="1117440" y="5048280"/>
            <a:chExt cx="3098519" cy="234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117440" y="5048280"/>
              <a:ext cx="3098519" cy="2343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79440" y="5276880"/>
              <a:ext cx="2503440" cy="16765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ctr" anchorCtr="0" compatLnSpc="1"/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This is just one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of many ways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to do a sprint 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 dirty="0">
                  <a:solidFill>
                    <a:srgbClr val="FF0000"/>
                  </a:solidFill>
                  <a:latin typeface="Comic Sans MS" pitchFamily="18"/>
                  <a:ea typeface="ヒラギノ角ゴ Pro W3" pitchFamily="2"/>
                  <a:cs typeface="ヒラギノ角ゴ Pro W3" pitchFamily="2"/>
                </a:rPr>
                <a:t>retrospective.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6125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1665" y="971472"/>
            <a:ext cx="3726259" cy="1839613"/>
            <a:chOff x="723959" y="1079639"/>
            <a:chExt cx="4139641" cy="2044440"/>
          </a:xfrm>
        </p:grpSpPr>
        <p:sp>
          <p:nvSpPr>
            <p:cNvPr id="3" name="AutoShape 2"/>
            <p:cNvSpPr/>
            <p:nvPr/>
          </p:nvSpPr>
          <p:spPr>
            <a:xfrm>
              <a:off x="736200" y="1079639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B3B3B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75879" y="1701719"/>
              <a:ext cx="280656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owner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ScrumMaster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Team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06359" y="1079639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" name="AutoShape 5"/>
            <p:cNvSpPr/>
            <p:nvPr/>
          </p:nvSpPr>
          <p:spPr>
            <a:xfrm>
              <a:off x="3491640" y="167543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7" name="AutoShape 6"/>
            <p:cNvSpPr/>
            <p:nvPr/>
          </p:nvSpPr>
          <p:spPr>
            <a:xfrm>
              <a:off x="723959" y="1079639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3959" y="142235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9920" y="1079639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8840" y="109188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Roles</a:t>
              </a:r>
            </a:p>
          </p:txBody>
        </p:sp>
      </p:grpSp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705941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framework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46460" y="2422691"/>
            <a:ext cx="3726907" cy="2274006"/>
            <a:chOff x="3162239" y="2692440"/>
            <a:chExt cx="4140361" cy="2527200"/>
          </a:xfrm>
        </p:grpSpPr>
        <p:sp>
          <p:nvSpPr>
            <p:cNvPr id="13" name="AutoShape 12"/>
            <p:cNvSpPr/>
            <p:nvPr/>
          </p:nvSpPr>
          <p:spPr>
            <a:xfrm>
              <a:off x="3174840" y="2692440"/>
              <a:ext cx="4127760" cy="2527200"/>
            </a:xfrm>
            <a:custGeom>
              <a:avLst>
                <a:gd name="f0" fmla="val 260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B3B3B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519" y="3314879"/>
              <a:ext cx="3683159" cy="1726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planning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review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retrospective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B3B3B3"/>
                </a:buClr>
                <a:buSzPct val="125000"/>
                <a:buFont typeface="Lucida Grande" pitchFamily="2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B3B3B3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Daily scrum meeting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5000" y="2692440"/>
              <a:ext cx="1904760" cy="596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6" name="AutoShape 15"/>
            <p:cNvSpPr/>
            <p:nvPr/>
          </p:nvSpPr>
          <p:spPr>
            <a:xfrm>
              <a:off x="5930999" y="328931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7" name="AutoShape 16"/>
            <p:cNvSpPr/>
            <p:nvPr/>
          </p:nvSpPr>
          <p:spPr>
            <a:xfrm>
              <a:off x="3162239" y="2692440"/>
              <a:ext cx="495360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62239" y="3035520"/>
              <a:ext cx="62244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8559" y="2692440"/>
              <a:ext cx="622440" cy="254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27479" y="2705039"/>
              <a:ext cx="2438280" cy="55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Ceremonies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95686" y="4594010"/>
            <a:ext cx="3726258" cy="1839613"/>
            <a:chOff x="5105520" y="5105520"/>
            <a:chExt cx="4139640" cy="2044440"/>
          </a:xfrm>
        </p:grpSpPr>
        <p:sp>
          <p:nvSpPr>
            <p:cNvPr id="22" name="AutoShape 21"/>
            <p:cNvSpPr/>
            <p:nvPr/>
          </p:nvSpPr>
          <p:spPr>
            <a:xfrm>
              <a:off x="5117760" y="5105520"/>
              <a:ext cx="4127400" cy="2044440"/>
            </a:xfrm>
            <a:custGeom>
              <a:avLst>
                <a:gd name="f0" fmla="val 321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blipFill>
              <a:blip r:embed="rId3"/>
              <a:tile/>
            </a:blipFill>
            <a:ln w="25560">
              <a:solidFill>
                <a:srgbClr val="003C83"/>
              </a:solidFill>
              <a:prstDash val="solid"/>
              <a:miter/>
            </a:ln>
            <a:effectLst>
              <a:outerShdw dist="63640" dir="2700000" algn="tl">
                <a:srgbClr val="000000">
                  <a:alpha val="30000"/>
                </a:srgbClr>
              </a:outerShdw>
            </a:effectLst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57440" y="5727600"/>
              <a:ext cx="3771720" cy="1320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Product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Sprint backlog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25000"/>
                <a:buFont typeface="Gill Sans" pitchFamily="34"/>
                <a:buChar char="•"/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2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Burndown charts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7920" y="5105520"/>
              <a:ext cx="1904400" cy="596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AutoShape 24"/>
            <p:cNvSpPr/>
            <p:nvPr/>
          </p:nvSpPr>
          <p:spPr>
            <a:xfrm>
              <a:off x="7873200" y="5701320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5105520" y="5105520"/>
              <a:ext cx="495000" cy="456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3734"/>
                <a:gd name="f8" fmla="val 65"/>
                <a:gd name="f9" fmla="val 4547"/>
                <a:gd name="f10" fmla="val 550"/>
                <a:gd name="f11" fmla="val 111"/>
                <a:gd name="f12" fmla="val 6203"/>
                <a:gd name="f13" fmla="val 14"/>
                <a:gd name="f14" fmla="val 14130"/>
                <a:gd name="f15" fmla="val 9"/>
                <a:gd name="f16" fmla="val 16620"/>
                <a:gd name="f17" fmla="val 5"/>
                <a:gd name="f18" fmla="val 19110"/>
                <a:gd name="f19" fmla="val 7200"/>
                <a:gd name="f20" fmla="val 14400"/>
                <a:gd name="f21" fmla="val 18978"/>
                <a:gd name="f22" fmla="val 22"/>
                <a:gd name="f23" fmla="val 16356"/>
                <a:gd name="f24" fmla="val 43"/>
                <a:gd name="f25" fmla="+- 0 0 0"/>
                <a:gd name="f26" fmla="*/ f3 1 21600"/>
                <a:gd name="f27" fmla="*/ f4 1 21600"/>
                <a:gd name="f28" fmla="*/ f25 f0 1"/>
                <a:gd name="f29" fmla="*/ 0 f26 1"/>
                <a:gd name="f30" fmla="*/ 21600 f26 1"/>
                <a:gd name="f31" fmla="*/ 21600 f27 1"/>
                <a:gd name="f32" fmla="*/ 0 f27 1"/>
                <a:gd name="f33" fmla="*/ f28 1 f2"/>
                <a:gd name="f34" fmla="+- f33 0 f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29" y="f32"/>
                </a:cxn>
                <a:cxn ang="f34">
                  <a:pos x="f30" y="f31"/>
                </a:cxn>
              </a:cxnLst>
              <a:rect l="f29" t="f32" r="f30" b="f31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6"/>
                  </a:cubicBezTo>
                  <a:cubicBezTo>
                    <a:pt x="f19" y="f6"/>
                    <a:pt x="f20" y="f6"/>
                    <a:pt x="f6" y="f6"/>
                  </a:cubicBezTo>
                  <a:cubicBezTo>
                    <a:pt x="f6" y="f20"/>
                    <a:pt x="f6" y="f19"/>
                    <a:pt x="f6" y="f5"/>
                  </a:cubicBezTo>
                  <a:cubicBezTo>
                    <a:pt x="f21" y="f22"/>
                    <a:pt x="f23" y="f24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  <a:cubicBezTo>
                    <a:pt x="f7" y="f8"/>
                    <a:pt x="f7" y="f8"/>
                    <a:pt x="f7" y="f8"/>
                  </a:cubicBez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5520" y="5448239"/>
              <a:ext cx="622080" cy="25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51480" y="5105520"/>
              <a:ext cx="622080" cy="25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003C8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70400" y="5117760"/>
              <a:ext cx="2120400" cy="558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50760" tIns="50760" rIns="50760" bIns="50760" anchor="t" anchorCtr="0" compatLnSpc="1"/>
            <a:lstStyle/>
            <a:p>
              <a:pPr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Artifacts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200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4213499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Product backlog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51920" y="1124744"/>
            <a:ext cx="4542050" cy="5158949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494100" indent="-265680" hangingPunct="1">
              <a:lnSpc>
                <a:spcPct val="80000"/>
              </a:lnSpc>
            </a:pPr>
            <a:r>
              <a:rPr lang="en-US" sz="2500" dirty="0">
                <a:latin typeface="" pitchFamily="16"/>
              </a:rPr>
              <a:t>The requirements</a:t>
            </a:r>
          </a:p>
          <a:p>
            <a:pPr marL="494100" indent="-26568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A list of all desired work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on the project</a:t>
            </a:r>
          </a:p>
          <a:p>
            <a:pPr marL="494100" indent="-26568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Ideally expressed such that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each item has value to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the users or customers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of the product</a:t>
            </a:r>
          </a:p>
          <a:p>
            <a:pPr marL="494100" indent="-26568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Prioritized by the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800" dirty="0">
                <a:latin typeface="" pitchFamily="16"/>
              </a:rPr>
              <a:t>	</a:t>
            </a:r>
            <a:r>
              <a:rPr lang="en-US" sz="2400" dirty="0">
                <a:latin typeface="" pitchFamily="16"/>
              </a:rPr>
              <a:t>product owner</a:t>
            </a:r>
          </a:p>
          <a:p>
            <a:pPr marL="494100" indent="-265680" hangingPunct="1">
              <a:lnSpc>
                <a:spcPct val="8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Reprioritized at the start of </a:t>
            </a:r>
          </a:p>
          <a:p>
            <a:pPr marL="228420" indent="0" hangingPunct="1">
              <a:lnSpc>
                <a:spcPct val="8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each sprint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76" y="2348880"/>
            <a:ext cx="4047068" cy="1674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32825" y="4708728"/>
            <a:ext cx="2526299" cy="9141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dirty="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This is the product backlog</a:t>
            </a:r>
          </a:p>
        </p:txBody>
      </p:sp>
      <p:sp>
        <p:nvSpPr>
          <p:cNvPr id="6" name="Line 5"/>
          <p:cNvSpPr/>
          <p:nvPr/>
        </p:nvSpPr>
        <p:spPr>
          <a:xfrm>
            <a:off x="786932" y="3497544"/>
            <a:ext cx="387240" cy="1371206"/>
          </a:xfrm>
          <a:prstGeom prst="line">
            <a:avLst/>
          </a:prstGeom>
          <a:noFill/>
          <a:ln w="38160">
            <a:solidFill>
              <a:srgbClr val="033F7F"/>
            </a:solidFill>
            <a:prstDash val="solid"/>
            <a:miter/>
            <a:headEnd type="arrow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600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-205973"/>
            <a:ext cx="6680520" cy="1577456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 dirty="0"/>
              <a:t>A sample product backlog</a:t>
            </a:r>
            <a:br>
              <a:rPr lang="en-US" sz="4900" dirty="0"/>
            </a:br>
            <a:r>
              <a:rPr lang="en-US" sz="4900" dirty="0"/>
              <a:t>	</a:t>
            </a:r>
            <a:r>
              <a:rPr lang="en-US" sz="3600" dirty="0"/>
              <a:t>For a hotel reservation system</a:t>
            </a:r>
            <a:endParaRPr lang="en-US" sz="4900" dirty="0"/>
          </a:p>
        </p:txBody>
      </p:sp>
      <p:grpSp>
        <p:nvGrpSpPr>
          <p:cNvPr id="3" name="Group 2"/>
          <p:cNvGrpSpPr/>
          <p:nvPr/>
        </p:nvGrpSpPr>
        <p:grpSpPr>
          <a:xfrm>
            <a:off x="708699" y="1314194"/>
            <a:ext cx="7978126" cy="4840524"/>
            <a:chOff x="787320" y="1460519"/>
            <a:chExt cx="8863200" cy="5379481"/>
          </a:xfrm>
        </p:grpSpPr>
        <p:sp>
          <p:nvSpPr>
            <p:cNvPr id="4" name="Freeform 3"/>
            <p:cNvSpPr/>
            <p:nvPr/>
          </p:nvSpPr>
          <p:spPr>
            <a:xfrm>
              <a:off x="787320" y="1460519"/>
              <a:ext cx="6653159" cy="823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C88DC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9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Backlog item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440480" y="1460519"/>
              <a:ext cx="2210040" cy="823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C88DC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900">
                  <a:solidFill>
                    <a:srgbClr val="FFFFFF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Estimate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787320" y="2284200"/>
              <a:ext cx="6653159" cy="562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Allow a guest to make a reservation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7440480" y="2284200"/>
              <a:ext cx="2210040" cy="562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87320" y="2846880"/>
              <a:ext cx="6653159" cy="56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guest, I want to cancel a reservation.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40480" y="2846880"/>
              <a:ext cx="2210040" cy="56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5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87320" y="3409920"/>
              <a:ext cx="6653159" cy="91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guest, I want to change the dates of a reservation.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40480" y="3409920"/>
              <a:ext cx="2210040" cy="91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7320" y="4329000"/>
              <a:ext cx="6653159" cy="9194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As a hotel employee, I can run </a:t>
              </a:r>
              <a:r>
                <a:rPr lang="en-US" sz="2200" dirty="0" err="1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RevPR</a:t>
              </a:r>
              <a:r>
                <a:rPr lang="en-US" sz="2200" dirty="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 reports (revenue-per-room)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40480" y="4329000"/>
              <a:ext cx="2210040" cy="9194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7320" y="5248440"/>
              <a:ext cx="6653159" cy="555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2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Improve exception handling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440480" y="5248440"/>
              <a:ext cx="2210040" cy="555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7320" y="5803560"/>
              <a:ext cx="6653159" cy="5180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...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40480" y="5803560"/>
              <a:ext cx="2210040" cy="5180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30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87320" y="6321600"/>
              <a:ext cx="6653159" cy="51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marL="102708">
                <a:spcBef>
                  <a:spcPts val="0"/>
                </a:spcBef>
                <a:spcAft>
                  <a:spcPts val="0"/>
                </a:spcAft>
                <a:tabLst>
                  <a:tab pos="102708" algn="l"/>
                  <a:tab pos="925668" algn="l"/>
                  <a:tab pos="1748628" algn="l"/>
                  <a:tab pos="2571587" algn="l"/>
                  <a:tab pos="3394548" algn="l"/>
                  <a:tab pos="4217508" algn="l"/>
                  <a:tab pos="5040467" algn="l"/>
                  <a:tab pos="5863427" algn="l"/>
                  <a:tab pos="6686388" algn="l"/>
                  <a:tab pos="7509348" algn="l"/>
                  <a:tab pos="8332308" algn="l"/>
                  <a:tab pos="9155268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...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40480" y="6321600"/>
              <a:ext cx="2210040" cy="518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  <a:prstDash val="solid"/>
            </a:ln>
          </p:spPr>
          <p:txBody>
            <a:bodyPr vert="horz" wrap="none" lIns="38160" tIns="38160" rIns="38160" bIns="38160" anchor="ctr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5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50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744048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744048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787320" y="2284200"/>
              <a:ext cx="8863200" cy="0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787320" y="284688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787320" y="340992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87320" y="43290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787320" y="524844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787320" y="580356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787320" y="63216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78732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78732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9650520" y="1460519"/>
              <a:ext cx="0" cy="823681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2" name="Straight Connector 31"/>
            <p:cNvSpPr/>
            <p:nvPr/>
          </p:nvSpPr>
          <p:spPr>
            <a:xfrm>
              <a:off x="9650520" y="2284200"/>
              <a:ext cx="0" cy="455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787320" y="1460519"/>
              <a:ext cx="8863200" cy="0"/>
            </a:xfrm>
            <a:prstGeom prst="line">
              <a:avLst/>
            </a:prstGeom>
            <a:noFill/>
            <a:ln w="25560">
              <a:solidFill>
                <a:srgbClr val="003C83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787320" y="6840000"/>
              <a:ext cx="8863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4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3914955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The sprint goal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8496" y="1302856"/>
            <a:ext cx="7640654" cy="1192735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/>
            <a:r>
              <a:rPr lang="en-US" sz="2900" dirty="0">
                <a:latin typeface="" pitchFamily="16"/>
              </a:rPr>
              <a:t>A short statement of what the work will be </a:t>
            </a:r>
          </a:p>
          <a:p>
            <a:pPr marL="183961" indent="0" hangingPunct="1">
              <a:buNone/>
            </a:pPr>
            <a:r>
              <a:rPr lang="en-US" sz="2900" dirty="0">
                <a:latin typeface="" pitchFamily="16"/>
              </a:rPr>
              <a:t>	focused on during the sprint</a:t>
            </a:r>
          </a:p>
        </p:txBody>
      </p:sp>
      <p:sp>
        <p:nvSpPr>
          <p:cNvPr id="4" name="AutoShape 3"/>
          <p:cNvSpPr/>
          <p:nvPr/>
        </p:nvSpPr>
        <p:spPr>
          <a:xfrm>
            <a:off x="308820" y="3371166"/>
            <a:ext cx="4412597" cy="1748263"/>
          </a:xfrm>
          <a:custGeom>
            <a:avLst>
              <a:gd name="f0" fmla="val 338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049" y="3371166"/>
            <a:ext cx="3418085" cy="4113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6" name="AutoShape 5"/>
          <p:cNvSpPr/>
          <p:nvPr/>
        </p:nvSpPr>
        <p:spPr>
          <a:xfrm>
            <a:off x="3441094" y="378256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7" name="AutoShape 6"/>
          <p:cNvSpPr/>
          <p:nvPr/>
        </p:nvSpPr>
        <p:spPr>
          <a:xfrm>
            <a:off x="308820" y="3371166"/>
            <a:ext cx="445570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35" y="3336829"/>
            <a:ext cx="3772597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Database Application</a:t>
            </a:r>
          </a:p>
        </p:txBody>
      </p:sp>
      <p:sp>
        <p:nvSpPr>
          <p:cNvPr id="9" name="AutoShape 8"/>
          <p:cNvSpPr/>
          <p:nvPr/>
        </p:nvSpPr>
        <p:spPr>
          <a:xfrm>
            <a:off x="4366906" y="4571011"/>
            <a:ext cx="4412597" cy="1748588"/>
          </a:xfrm>
          <a:custGeom>
            <a:avLst>
              <a:gd name="f0" fmla="val 3388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1458" y="4571012"/>
            <a:ext cx="2343534" cy="4113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1" name="AutoShape 10"/>
          <p:cNvSpPr/>
          <p:nvPr/>
        </p:nvSpPr>
        <p:spPr>
          <a:xfrm>
            <a:off x="7499179" y="498240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4366906" y="4571012"/>
            <a:ext cx="445894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5646" y="4536675"/>
            <a:ext cx="2835118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Financial services</a:t>
            </a:r>
          </a:p>
        </p:txBody>
      </p:sp>
      <p:sp>
        <p:nvSpPr>
          <p:cNvPr id="14" name="AutoShape 13"/>
          <p:cNvSpPr/>
          <p:nvPr/>
        </p:nvSpPr>
        <p:spPr>
          <a:xfrm>
            <a:off x="4366906" y="2500459"/>
            <a:ext cx="4412597" cy="1382544"/>
          </a:xfrm>
          <a:custGeom>
            <a:avLst>
              <a:gd name="f0" fmla="val 42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3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1458" y="2502703"/>
            <a:ext cx="2343534" cy="4113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3C83"/>
          </a:solidFill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6" name="AutoShape 15"/>
          <p:cNvSpPr/>
          <p:nvPr/>
        </p:nvSpPr>
        <p:spPr>
          <a:xfrm>
            <a:off x="7499179" y="2914097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7" name="AutoShape 16"/>
          <p:cNvSpPr/>
          <p:nvPr/>
        </p:nvSpPr>
        <p:spPr>
          <a:xfrm>
            <a:off x="4366906" y="2502703"/>
            <a:ext cx="445894" cy="4113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3734"/>
              <a:gd name="f8" fmla="val 65"/>
              <a:gd name="f9" fmla="val 4547"/>
              <a:gd name="f10" fmla="val 550"/>
              <a:gd name="f11" fmla="val 111"/>
              <a:gd name="f12" fmla="val 6203"/>
              <a:gd name="f13" fmla="val 14"/>
              <a:gd name="f14" fmla="val 14130"/>
              <a:gd name="f15" fmla="val 9"/>
              <a:gd name="f16" fmla="val 16620"/>
              <a:gd name="f17" fmla="val 5"/>
              <a:gd name="f18" fmla="val 19110"/>
              <a:gd name="f19" fmla="val 7200"/>
              <a:gd name="f20" fmla="val 14400"/>
              <a:gd name="f21" fmla="val 18978"/>
              <a:gd name="f22" fmla="val 22"/>
              <a:gd name="f23" fmla="val 16356"/>
              <a:gd name="f24" fmla="val 43"/>
              <a:gd name="f25" fmla="+- 0 0 0"/>
              <a:gd name="f26" fmla="*/ f3 1 21600"/>
              <a:gd name="f27" fmla="*/ f4 1 21600"/>
              <a:gd name="f28" fmla="*/ f25 f0 1"/>
              <a:gd name="f29" fmla="*/ 0 f26 1"/>
              <a:gd name="f30" fmla="*/ 21600 f26 1"/>
              <a:gd name="f31" fmla="*/ 21600 f27 1"/>
              <a:gd name="f32" fmla="*/ 0 f27 1"/>
              <a:gd name="f33" fmla="*/ f28 1 f2"/>
              <a:gd name="f34" fmla="+- f3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29" y="f32"/>
              </a:cxn>
              <a:cxn ang="f34">
                <a:pos x="f30" y="f31"/>
              </a:cxn>
            </a:cxnLst>
            <a:rect l="f29" t="f32" r="f30" b="f31"/>
            <a:pathLst>
              <a:path w="21600" h="216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6"/>
                </a:cubicBezTo>
                <a:cubicBezTo>
                  <a:pt x="f19" y="f6"/>
                  <a:pt x="f20" y="f6"/>
                  <a:pt x="f6" y="f6"/>
                </a:cubicBezTo>
                <a:cubicBezTo>
                  <a:pt x="f6" y="f20"/>
                  <a:pt x="f6" y="f19"/>
                  <a:pt x="f6" y="f5"/>
                </a:cubicBezTo>
                <a:cubicBezTo>
                  <a:pt x="f21" y="f22"/>
                  <a:pt x="f23" y="f24"/>
                  <a:pt x="f7" y="f8"/>
                </a:cubicBezTo>
                <a:cubicBezTo>
                  <a:pt x="f7" y="f8"/>
                  <a:pt x="f7" y="f8"/>
                  <a:pt x="f7" y="f8"/>
                </a:cubicBezTo>
                <a:cubicBezTo>
                  <a:pt x="f7" y="f8"/>
                  <a:pt x="f7" y="f8"/>
                  <a:pt x="f7" y="f8"/>
                </a:cubicBezTo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5646" y="2468365"/>
            <a:ext cx="2835118" cy="457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Life Sciences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8248" y="2925433"/>
            <a:ext cx="4652719" cy="8227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Support features necessary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for population genetics studies</a:t>
            </a:r>
            <a:r>
              <a:rPr lang="en-US" sz="22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92638" y="5028080"/>
            <a:ext cx="4469954" cy="11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Support more technical indicators than company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1600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ABC with real-time, streaming data.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544" y="3839572"/>
            <a:ext cx="4195483" cy="11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45679" tIns="45679" rIns="45679" bIns="45679" anchor="t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Make the application run on SQL Server in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dirty="0">
                <a:solidFill>
                  <a:srgbClr val="FFFFFF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addition to Oracle.</a:t>
            </a:r>
          </a:p>
        </p:txBody>
      </p:sp>
    </p:spTree>
    <p:extLst>
      <p:ext uri="{BB962C8B-B14F-4D97-AF65-F5344CB8AC3E}">
        <p14:creationId xmlns:p14="http://schemas.microsoft.com/office/powerpoint/2010/main" val="23008315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23332" y="171053"/>
            <a:ext cx="7316527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Managing the sprint backlog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367" y="1222845"/>
            <a:ext cx="7922398" cy="5462109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90000"/>
              </a:lnSpc>
            </a:pPr>
            <a:r>
              <a:rPr lang="en-US" sz="2500" dirty="0">
                <a:latin typeface="" pitchFamily="16"/>
              </a:rPr>
              <a:t>Individuals sign up for work of their own choosing</a:t>
            </a:r>
          </a:p>
          <a:p>
            <a:pPr marL="937007" lvl="1" hangingPunct="1">
              <a:lnSpc>
                <a:spcPct val="90000"/>
              </a:lnSpc>
              <a:spcBef>
                <a:spcPts val="1257"/>
              </a:spcBef>
            </a:pPr>
            <a:r>
              <a:rPr lang="en-US" sz="2300" dirty="0">
                <a:latin typeface="" pitchFamily="16"/>
              </a:rPr>
              <a:t>Work is never assigned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Estimated work remaining is updated </a:t>
            </a:r>
            <a:r>
              <a:rPr lang="en-US" sz="2500" b="1" dirty="0">
                <a:latin typeface="" pitchFamily="16"/>
              </a:rPr>
              <a:t>daily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Only team member can add, delete or change the </a:t>
            </a:r>
          </a:p>
          <a:p>
            <a:pPr marL="183961" indent="0" hangingPunct="1">
              <a:lnSpc>
                <a:spcPct val="9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sprint backlog (not the product owner)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Work for the sprint emerges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If work is unclear, define a sprint backlog item with </a:t>
            </a:r>
          </a:p>
          <a:p>
            <a:pPr marL="183961" indent="0" hangingPunct="1">
              <a:lnSpc>
                <a:spcPct val="90000"/>
              </a:lnSpc>
              <a:spcBef>
                <a:spcPts val="1257"/>
              </a:spcBef>
              <a:buNone/>
            </a:pPr>
            <a:r>
              <a:rPr lang="en-US" sz="2500" dirty="0">
                <a:latin typeface="" pitchFamily="16"/>
              </a:rPr>
              <a:t>	a larger amount of time </a:t>
            </a:r>
          </a:p>
          <a:p>
            <a:pPr marL="869582" lvl="1" indent="-342900" hangingPunct="1">
              <a:lnSpc>
                <a:spcPct val="90000"/>
              </a:lnSpc>
              <a:spcBef>
                <a:spcPts val="1257"/>
              </a:spcBef>
            </a:pPr>
            <a:r>
              <a:rPr lang="en-US" sz="2100" dirty="0">
                <a:latin typeface="" pitchFamily="16"/>
              </a:rPr>
              <a:t>Break it down later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Update work remaining as more becomes known</a:t>
            </a:r>
          </a:p>
          <a:p>
            <a:pPr marL="628560" hangingPunct="1">
              <a:lnSpc>
                <a:spcPct val="90000"/>
              </a:lnSpc>
              <a:spcBef>
                <a:spcPts val="1257"/>
              </a:spcBef>
            </a:pPr>
            <a:r>
              <a:rPr lang="en-US" sz="2500" dirty="0">
                <a:latin typeface="" pitchFamily="16"/>
              </a:rPr>
              <a:t>Tasks should not take more than 10 hours</a:t>
            </a:r>
          </a:p>
        </p:txBody>
      </p:sp>
    </p:spTree>
    <p:extLst>
      <p:ext uri="{BB962C8B-B14F-4D97-AF65-F5344CB8AC3E}">
        <p14:creationId xmlns:p14="http://schemas.microsoft.com/office/powerpoint/2010/main" val="363590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http://www.youtube.com/watch?v=D8vT7G0WATM</a:t>
            </a:r>
            <a:endParaRPr lang="en-US" dirty="0"/>
          </a:p>
          <a:p>
            <a:r>
              <a:rPr lang="en-US" dirty="0"/>
              <a:t>Watch the rest on your own and read your book!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F989-895F-4BB7-AF4A-F96365684C7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438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Burndown</a:t>
            </a:r>
            <a:r>
              <a:rPr lang="en-US" dirty="0"/>
              <a:t> Charts</a:t>
            </a: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used to represent “work done”.</a:t>
            </a:r>
          </a:p>
          <a:p>
            <a:r>
              <a:rPr lang="en-US" dirty="0"/>
              <a:t>Are wonderful Information Radiators</a:t>
            </a:r>
          </a:p>
          <a:p>
            <a:pPr lvl="1"/>
            <a:r>
              <a:rPr lang="de-DE" dirty="0"/>
              <a:t>"</a:t>
            </a:r>
            <a:r>
              <a:rPr lang="en-US" dirty="0"/>
              <a:t>Two characteristics are key to a good information radiator. The first is that the information changes over time. This makes it worth a person's while to look at the display... The other characteristic is that it takes very little energy to view the display." </a:t>
            </a:r>
          </a:p>
          <a:p>
            <a:r>
              <a:rPr lang="en-US" dirty="0"/>
              <a:t>3 Types:</a:t>
            </a:r>
          </a:p>
          <a:p>
            <a:pPr lvl="1"/>
            <a:r>
              <a:rPr lang="en-US" dirty="0"/>
              <a:t>Sprint </a:t>
            </a:r>
            <a:r>
              <a:rPr lang="en-US" dirty="0" err="1"/>
              <a:t>Burndown</a:t>
            </a:r>
            <a:r>
              <a:rPr lang="en-US" dirty="0"/>
              <a:t> Chart (progress of the Sprint)</a:t>
            </a:r>
          </a:p>
          <a:p>
            <a:pPr lvl="1"/>
            <a:r>
              <a:rPr lang="en-US" dirty="0"/>
              <a:t>Release </a:t>
            </a:r>
            <a:r>
              <a:rPr lang="en-US" dirty="0" err="1"/>
              <a:t>Burndown</a:t>
            </a:r>
            <a:r>
              <a:rPr lang="en-US" dirty="0"/>
              <a:t> Chart (progress of release)</a:t>
            </a:r>
          </a:p>
          <a:p>
            <a:pPr lvl="1"/>
            <a:r>
              <a:rPr lang="en-US" dirty="0"/>
              <a:t>Product </a:t>
            </a:r>
            <a:r>
              <a:rPr lang="en-US" dirty="0" err="1"/>
              <a:t>Burndown</a:t>
            </a:r>
            <a:r>
              <a:rPr lang="en-US" dirty="0"/>
              <a:t> chart (progress of the Product)</a:t>
            </a:r>
          </a:p>
          <a:p>
            <a:r>
              <a:rPr lang="en-US" dirty="0"/>
              <a:t>Axes</a:t>
            </a:r>
          </a:p>
          <a:p>
            <a:pPr lvl="1"/>
            <a:r>
              <a:rPr lang="en-US" dirty="0"/>
              <a:t>X-Axis: time (usually in days)</a:t>
            </a:r>
          </a:p>
          <a:p>
            <a:pPr lvl="1"/>
            <a:r>
              <a:rPr lang="en-US" dirty="0"/>
              <a:t>Y-Axis: remaining effort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C760D-FB0D-471F-8D4C-F5D5758FBDD2}" type="slidenum">
              <a:rPr lang="de-DE"/>
              <a:pPr/>
              <a:t>30</a:t>
            </a:fld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Sprint Burn down Chart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Depicts the total Sprint Backlog hours remaining per day</a:t>
            </a:r>
          </a:p>
          <a:p>
            <a:r>
              <a:rPr lang="en-US" dirty="0"/>
              <a:t>Shows the estimated amount of time to release</a:t>
            </a:r>
            <a:r>
              <a:rPr lang="ru-RU" dirty="0"/>
              <a:t> </a:t>
            </a:r>
            <a:endParaRPr lang="en-US" dirty="0"/>
          </a:p>
          <a:p>
            <a:r>
              <a:rPr lang="en-US" dirty="0"/>
              <a:t>Ideally should burn down to zero to the end of the Sprint</a:t>
            </a:r>
          </a:p>
          <a:p>
            <a:r>
              <a:rPr lang="en-US" dirty="0"/>
              <a:t>Actually is not a straight line</a:t>
            </a:r>
          </a:p>
          <a:p>
            <a:r>
              <a:rPr lang="en-US" dirty="0"/>
              <a:t>Can bump UP</a:t>
            </a:r>
          </a:p>
          <a:p>
            <a:pPr lvl="1"/>
            <a:r>
              <a:rPr lang="en-US" dirty="0"/>
              <a:t>When?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B0FD-77D3-4A5E-BCE9-5A25F8C96FCA}" type="slidenum">
              <a:rPr lang="de-DE"/>
              <a:pPr/>
              <a:t>31</a:t>
            </a:fld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45" y="1199846"/>
            <a:ext cx="8448324" cy="51197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/>
          </a:blipFill>
          <a:ln w="9360">
            <a:solidFill>
              <a:srgbClr val="8E8E8E"/>
            </a:solidFill>
            <a:prstDash val="solid"/>
            <a:miter/>
          </a:ln>
          <a:effectLst>
            <a:outerShdw dist="50792" dir="21478145" algn="tl">
              <a:srgbClr val="000000">
                <a:alpha val="4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6417371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A sprint burndown chart</a:t>
            </a:r>
          </a:p>
        </p:txBody>
      </p:sp>
      <p:graphicFrame>
        <p:nvGraphicFramePr>
          <p:cNvPr id="4" name="Object 0"/>
          <p:cNvGraphicFramePr/>
          <p:nvPr/>
        </p:nvGraphicFramePr>
        <p:xfrm>
          <a:off x="442977" y="1139919"/>
          <a:ext cx="8655392" cy="510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134600" imgH="5981700" progId="MSGraph.Chart.8">
                  <p:embed/>
                </p:oleObj>
              </mc:Choice>
              <mc:Fallback>
                <p:oleObj r:id="rId4" imgW="10134600" imgH="5981700" progId="MSGraph.Char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977" y="1139919"/>
                        <a:ext cx="8655392" cy="5100964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 rot="5400000">
            <a:off x="-1719214" y="6860009"/>
            <a:ext cx="3758265" cy="4002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413847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349022" y="2891097"/>
            <a:ext cx="6870520" cy="3634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/>
          </a:blipFill>
          <a:ln w="9360">
            <a:solidFill>
              <a:srgbClr val="8E8E8E"/>
            </a:solidFill>
            <a:prstDash val="solid"/>
            <a:miter/>
          </a:ln>
          <a:effectLst>
            <a:outerShdw dist="50792" dir="21478145" algn="tl">
              <a:srgbClr val="000000">
                <a:alpha val="4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" name="Rectangle 3"/>
          <p:cNvSpPr/>
          <p:nvPr/>
        </p:nvSpPr>
        <p:spPr>
          <a:xfrm rot="5400000">
            <a:off x="46157" y="6942131"/>
            <a:ext cx="2560038" cy="3658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Hours</a:t>
            </a:r>
          </a:p>
        </p:txBody>
      </p:sp>
      <p:sp>
        <p:nvSpPr>
          <p:cNvPr id="4" name="Line 4"/>
          <p:cNvSpPr/>
          <p:nvPr/>
        </p:nvSpPr>
        <p:spPr>
          <a:xfrm>
            <a:off x="2309185" y="5279451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5" name="Line 5"/>
          <p:cNvSpPr/>
          <p:nvPr/>
        </p:nvSpPr>
        <p:spPr>
          <a:xfrm>
            <a:off x="2309185" y="3805558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6" name="Line 6"/>
          <p:cNvSpPr/>
          <p:nvPr/>
        </p:nvSpPr>
        <p:spPr>
          <a:xfrm>
            <a:off x="2309185" y="4296641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7" name="Line 7"/>
          <p:cNvSpPr/>
          <p:nvPr/>
        </p:nvSpPr>
        <p:spPr>
          <a:xfrm>
            <a:off x="2309185" y="4788046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8" name="Line 8"/>
          <p:cNvSpPr/>
          <p:nvPr/>
        </p:nvSpPr>
        <p:spPr>
          <a:xfrm>
            <a:off x="2309185" y="5770857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771909" y="3616706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40</a:t>
            </a:r>
          </a:p>
        </p:txBody>
      </p:sp>
      <p:sp>
        <p:nvSpPr>
          <p:cNvPr id="10" name="Rectangle 10"/>
          <p:cNvSpPr/>
          <p:nvPr/>
        </p:nvSpPr>
        <p:spPr>
          <a:xfrm>
            <a:off x="1771909" y="4108112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30</a:t>
            </a:r>
          </a:p>
        </p:txBody>
      </p:sp>
      <p:sp>
        <p:nvSpPr>
          <p:cNvPr id="11" name="Rectangle 11"/>
          <p:cNvSpPr/>
          <p:nvPr/>
        </p:nvSpPr>
        <p:spPr>
          <a:xfrm>
            <a:off x="1771909" y="4599517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20</a:t>
            </a:r>
          </a:p>
        </p:txBody>
      </p:sp>
      <p:sp>
        <p:nvSpPr>
          <p:cNvPr id="12" name="Rectangle 12"/>
          <p:cNvSpPr/>
          <p:nvPr/>
        </p:nvSpPr>
        <p:spPr>
          <a:xfrm>
            <a:off x="1771909" y="5090923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10</a:t>
            </a:r>
          </a:p>
        </p:txBody>
      </p:sp>
      <p:sp>
        <p:nvSpPr>
          <p:cNvPr id="13" name="Rectangle 13"/>
          <p:cNvSpPr/>
          <p:nvPr/>
        </p:nvSpPr>
        <p:spPr>
          <a:xfrm>
            <a:off x="1771909" y="5559653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0</a:t>
            </a:r>
          </a:p>
        </p:txBody>
      </p:sp>
      <p:sp>
        <p:nvSpPr>
          <p:cNvPr id="14" name="Rectangle 14"/>
          <p:cNvSpPr/>
          <p:nvPr/>
        </p:nvSpPr>
        <p:spPr>
          <a:xfrm>
            <a:off x="2412233" y="5719676"/>
            <a:ext cx="594309" cy="365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Mon</a:t>
            </a:r>
          </a:p>
        </p:txBody>
      </p:sp>
      <p:sp>
        <p:nvSpPr>
          <p:cNvPr id="15" name="Rectangle 15"/>
          <p:cNvSpPr/>
          <p:nvPr/>
        </p:nvSpPr>
        <p:spPr>
          <a:xfrm>
            <a:off x="3498126" y="5719676"/>
            <a:ext cx="594309" cy="365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Tue</a:t>
            </a:r>
          </a:p>
        </p:txBody>
      </p:sp>
      <p:sp>
        <p:nvSpPr>
          <p:cNvPr id="16" name="Rectangle 16"/>
          <p:cNvSpPr/>
          <p:nvPr/>
        </p:nvSpPr>
        <p:spPr>
          <a:xfrm>
            <a:off x="4584020" y="5719676"/>
            <a:ext cx="594633" cy="365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Wed</a:t>
            </a:r>
          </a:p>
        </p:txBody>
      </p:sp>
      <p:sp>
        <p:nvSpPr>
          <p:cNvPr id="17" name="Rectangle 17"/>
          <p:cNvSpPr/>
          <p:nvPr/>
        </p:nvSpPr>
        <p:spPr>
          <a:xfrm>
            <a:off x="5670237" y="5719676"/>
            <a:ext cx="594309" cy="365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Thu</a:t>
            </a:r>
          </a:p>
        </p:txBody>
      </p:sp>
      <p:sp>
        <p:nvSpPr>
          <p:cNvPr id="18" name="Rectangle 18"/>
          <p:cNvSpPr/>
          <p:nvPr/>
        </p:nvSpPr>
        <p:spPr>
          <a:xfrm>
            <a:off x="6756131" y="5719676"/>
            <a:ext cx="594633" cy="365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Fri</a:t>
            </a:r>
          </a:p>
        </p:txBody>
      </p:sp>
      <p:sp>
        <p:nvSpPr>
          <p:cNvPr id="19" name="Rectangle 19"/>
          <p:cNvSpPr/>
          <p:nvPr/>
        </p:nvSpPr>
        <p:spPr>
          <a:xfrm>
            <a:off x="628659" y="205697"/>
            <a:ext cx="3315361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Tasks</a:t>
            </a:r>
          </a:p>
        </p:txBody>
      </p:sp>
      <p:sp>
        <p:nvSpPr>
          <p:cNvPr id="20" name="Rectangle 20"/>
          <p:cNvSpPr/>
          <p:nvPr/>
        </p:nvSpPr>
        <p:spPr>
          <a:xfrm>
            <a:off x="628659" y="651427"/>
            <a:ext cx="3315361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57018" bIns="57018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Code the user interface</a:t>
            </a:r>
          </a:p>
        </p:txBody>
      </p:sp>
      <p:sp>
        <p:nvSpPr>
          <p:cNvPr id="21" name="Rectangle 21"/>
          <p:cNvSpPr/>
          <p:nvPr/>
        </p:nvSpPr>
        <p:spPr>
          <a:xfrm>
            <a:off x="628659" y="1097159"/>
            <a:ext cx="3315361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57018" bIns="57018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Code the middle tier</a:t>
            </a:r>
          </a:p>
        </p:txBody>
      </p:sp>
      <p:sp>
        <p:nvSpPr>
          <p:cNvPr id="22" name="Rectangle 22"/>
          <p:cNvSpPr/>
          <p:nvPr/>
        </p:nvSpPr>
        <p:spPr>
          <a:xfrm>
            <a:off x="628659" y="1542891"/>
            <a:ext cx="3315361" cy="4454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57018" bIns="57018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Test the middle tier</a:t>
            </a:r>
          </a:p>
        </p:txBody>
      </p:sp>
      <p:sp>
        <p:nvSpPr>
          <p:cNvPr id="23" name="Rectangle 23"/>
          <p:cNvSpPr/>
          <p:nvPr/>
        </p:nvSpPr>
        <p:spPr>
          <a:xfrm>
            <a:off x="628659" y="1988298"/>
            <a:ext cx="3315361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57018" bIns="57018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0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Write online help</a:t>
            </a:r>
          </a:p>
        </p:txBody>
      </p:sp>
      <p:sp>
        <p:nvSpPr>
          <p:cNvPr id="24" name="Rectangle 24"/>
          <p:cNvSpPr/>
          <p:nvPr/>
        </p:nvSpPr>
        <p:spPr>
          <a:xfrm>
            <a:off x="3944020" y="205697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Mon</a:t>
            </a:r>
          </a:p>
        </p:txBody>
      </p:sp>
      <p:sp>
        <p:nvSpPr>
          <p:cNvPr id="25" name="Rectangle 25"/>
          <p:cNvSpPr/>
          <p:nvPr/>
        </p:nvSpPr>
        <p:spPr>
          <a:xfrm>
            <a:off x="3944020" y="651427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182716" bIns="57018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8</a:t>
            </a:r>
          </a:p>
        </p:txBody>
      </p:sp>
      <p:sp>
        <p:nvSpPr>
          <p:cNvPr id="26" name="Rectangle 26"/>
          <p:cNvSpPr/>
          <p:nvPr/>
        </p:nvSpPr>
        <p:spPr>
          <a:xfrm>
            <a:off x="3944020" y="1097159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182716" bIns="57018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16</a:t>
            </a:r>
          </a:p>
        </p:txBody>
      </p:sp>
      <p:sp>
        <p:nvSpPr>
          <p:cNvPr id="27" name="Rectangle 27"/>
          <p:cNvSpPr/>
          <p:nvPr/>
        </p:nvSpPr>
        <p:spPr>
          <a:xfrm>
            <a:off x="3944020" y="1542891"/>
            <a:ext cx="914470" cy="4454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182716" bIns="57018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8</a:t>
            </a:r>
          </a:p>
        </p:txBody>
      </p:sp>
      <p:sp>
        <p:nvSpPr>
          <p:cNvPr id="28" name="Rectangle 28"/>
          <p:cNvSpPr/>
          <p:nvPr/>
        </p:nvSpPr>
        <p:spPr>
          <a:xfrm>
            <a:off x="3944020" y="1988298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E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57018" tIns="57018" rIns="182716" bIns="57018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3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12</a:t>
            </a:r>
          </a:p>
        </p:txBody>
      </p:sp>
      <p:sp>
        <p:nvSpPr>
          <p:cNvPr id="29" name="Rectangle 29"/>
          <p:cNvSpPr/>
          <p:nvPr/>
        </p:nvSpPr>
        <p:spPr>
          <a:xfrm>
            <a:off x="4858491" y="205697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Tues</a:t>
            </a:r>
          </a:p>
        </p:txBody>
      </p:sp>
      <p:sp>
        <p:nvSpPr>
          <p:cNvPr id="30" name="Rectangle 30"/>
          <p:cNvSpPr/>
          <p:nvPr/>
        </p:nvSpPr>
        <p:spPr>
          <a:xfrm>
            <a:off x="5772962" y="205697"/>
            <a:ext cx="914795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Wed</a:t>
            </a:r>
          </a:p>
        </p:txBody>
      </p:sp>
      <p:sp>
        <p:nvSpPr>
          <p:cNvPr id="31" name="Rectangle 31"/>
          <p:cNvSpPr/>
          <p:nvPr/>
        </p:nvSpPr>
        <p:spPr>
          <a:xfrm>
            <a:off x="6687757" y="205697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Thur</a:t>
            </a:r>
          </a:p>
        </p:txBody>
      </p:sp>
      <p:sp>
        <p:nvSpPr>
          <p:cNvPr id="32" name="Rectangle 32"/>
          <p:cNvSpPr/>
          <p:nvPr/>
        </p:nvSpPr>
        <p:spPr>
          <a:xfrm>
            <a:off x="7602227" y="205697"/>
            <a:ext cx="914470" cy="44573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C88DC"/>
          </a:solidFill>
          <a:ln w="25560">
            <a:solidFill>
              <a:srgbClr val="000000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800">
                <a:solidFill>
                  <a:srgbClr val="FFFFFF"/>
                </a:solidFill>
                <a:latin typeface="Gill Sans" pitchFamily="18"/>
                <a:ea typeface="Gill Sans" pitchFamily="2"/>
                <a:cs typeface="Gill Sans" pitchFamily="2"/>
              </a:rPr>
              <a:t>Fri</a:t>
            </a:r>
          </a:p>
        </p:txBody>
      </p:sp>
      <p:sp>
        <p:nvSpPr>
          <p:cNvPr id="33" name="Line 33"/>
          <p:cNvSpPr/>
          <p:nvPr/>
        </p:nvSpPr>
        <p:spPr>
          <a:xfrm>
            <a:off x="2309185" y="3314152"/>
            <a:ext cx="5395767" cy="0"/>
          </a:xfrm>
          <a:prstGeom prst="line">
            <a:avLst/>
          </a:prstGeom>
          <a:noFill/>
          <a:ln w="25560">
            <a:solidFill>
              <a:srgbClr val="577AB1">
                <a:alpha val="50000"/>
              </a:srgbClr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4" name="Line 34"/>
          <p:cNvSpPr/>
          <p:nvPr/>
        </p:nvSpPr>
        <p:spPr>
          <a:xfrm>
            <a:off x="2736607" y="3542526"/>
            <a:ext cx="1042795" cy="70682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19" h="2183" fill="none">
                <a:moveTo>
                  <a:pt x="0" y="0"/>
                </a:moveTo>
                <a:lnTo>
                  <a:pt x="3219" y="2183"/>
                </a:lnTo>
              </a:path>
            </a:pathLst>
          </a:custGeom>
          <a:noFill/>
          <a:ln w="38160">
            <a:solidFill>
              <a:srgbClr val="023E7F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5" name="Oval 35"/>
          <p:cNvSpPr/>
          <p:nvPr/>
        </p:nvSpPr>
        <p:spPr>
          <a:xfrm>
            <a:off x="2572314" y="3394165"/>
            <a:ext cx="262805" cy="2627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6" name="Oval 36"/>
          <p:cNvSpPr/>
          <p:nvPr/>
        </p:nvSpPr>
        <p:spPr>
          <a:xfrm>
            <a:off x="4401256" y="2525378"/>
            <a:ext cx="262805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7" name="Oval 37"/>
          <p:cNvSpPr/>
          <p:nvPr/>
        </p:nvSpPr>
        <p:spPr>
          <a:xfrm>
            <a:off x="5315726" y="2525378"/>
            <a:ext cx="263129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8" name="Oval 38"/>
          <p:cNvSpPr/>
          <p:nvPr/>
        </p:nvSpPr>
        <p:spPr>
          <a:xfrm>
            <a:off x="6230197" y="2525378"/>
            <a:ext cx="263129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39" name="Oval 39"/>
          <p:cNvSpPr/>
          <p:nvPr/>
        </p:nvSpPr>
        <p:spPr>
          <a:xfrm>
            <a:off x="7144992" y="2525378"/>
            <a:ext cx="262805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0" name="Oval 40"/>
          <p:cNvSpPr/>
          <p:nvPr/>
        </p:nvSpPr>
        <p:spPr>
          <a:xfrm>
            <a:off x="8059463" y="2525378"/>
            <a:ext cx="262805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1" name="Line 41"/>
          <p:cNvSpPr/>
          <p:nvPr/>
        </p:nvSpPr>
        <p:spPr>
          <a:xfrm>
            <a:off x="3788152" y="4123984"/>
            <a:ext cx="1101447" cy="13378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0" h="414" fill="none">
                <a:moveTo>
                  <a:pt x="0" y="414"/>
                </a:moveTo>
                <a:lnTo>
                  <a:pt x="3400" y="0"/>
                </a:lnTo>
              </a:path>
            </a:pathLst>
          </a:custGeom>
          <a:noFill/>
          <a:ln w="38160">
            <a:solidFill>
              <a:srgbClr val="023E7F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2" name="Oval 42"/>
          <p:cNvSpPr/>
          <p:nvPr/>
        </p:nvSpPr>
        <p:spPr>
          <a:xfrm>
            <a:off x="3646866" y="4113943"/>
            <a:ext cx="262805" cy="2627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3" name="Line 43"/>
          <p:cNvSpPr/>
          <p:nvPr/>
        </p:nvSpPr>
        <p:spPr>
          <a:xfrm>
            <a:off x="4872750" y="4141153"/>
            <a:ext cx="1119918" cy="7894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57" h="2438" fill="none">
                <a:moveTo>
                  <a:pt x="0" y="0"/>
                </a:moveTo>
                <a:lnTo>
                  <a:pt x="3457" y="2438"/>
                </a:lnTo>
              </a:path>
            </a:pathLst>
          </a:custGeom>
          <a:noFill/>
          <a:ln w="38160">
            <a:solidFill>
              <a:srgbClr val="023E7F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4" name="Oval 44"/>
          <p:cNvSpPr/>
          <p:nvPr/>
        </p:nvSpPr>
        <p:spPr>
          <a:xfrm>
            <a:off x="4744101" y="3999595"/>
            <a:ext cx="263129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5" name="Line 45"/>
          <p:cNvSpPr/>
          <p:nvPr/>
        </p:nvSpPr>
        <p:spPr>
          <a:xfrm>
            <a:off x="5967392" y="4913732"/>
            <a:ext cx="1099828" cy="4855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95" h="1500" fill="none">
                <a:moveTo>
                  <a:pt x="0" y="0"/>
                </a:moveTo>
                <a:lnTo>
                  <a:pt x="3395" y="1500"/>
                </a:lnTo>
              </a:path>
            </a:pathLst>
          </a:custGeom>
          <a:noFill/>
          <a:ln w="38160">
            <a:solidFill>
              <a:srgbClr val="023E7F"/>
            </a:solidFill>
            <a:prstDash val="solid"/>
            <a:miter/>
          </a:ln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6" name="Oval 46"/>
          <p:cNvSpPr/>
          <p:nvPr/>
        </p:nvSpPr>
        <p:spPr>
          <a:xfrm>
            <a:off x="6916212" y="5256776"/>
            <a:ext cx="262805" cy="2627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7" name="Oval 47"/>
          <p:cNvSpPr/>
          <p:nvPr/>
        </p:nvSpPr>
        <p:spPr>
          <a:xfrm>
            <a:off x="5830318" y="4776708"/>
            <a:ext cx="262805" cy="2630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solidFill>
            <a:srgbClr val="0887E2"/>
          </a:solidFill>
          <a:ln w="25560">
            <a:solidFill>
              <a:srgbClr val="023E7F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80991" tIns="42115" rIns="80991" bIns="42115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9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5772962" y="651428"/>
            <a:ext cx="914470" cy="1782601"/>
            <a:chOff x="6413400" y="723959"/>
            <a:chExt cx="1015919" cy="1981081"/>
          </a:xfrm>
        </p:grpSpPr>
        <p:sp>
          <p:nvSpPr>
            <p:cNvPr id="49" name="Rectangle 49"/>
            <p:cNvSpPr/>
            <p:nvPr/>
          </p:nvSpPr>
          <p:spPr>
            <a:xfrm>
              <a:off x="641340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0" name="Rectangle 50"/>
            <p:cNvSpPr/>
            <p:nvPr/>
          </p:nvSpPr>
          <p:spPr>
            <a:xfrm>
              <a:off x="641340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1" name="Rectangle 51"/>
            <p:cNvSpPr/>
            <p:nvPr/>
          </p:nvSpPr>
          <p:spPr>
            <a:xfrm>
              <a:off x="641340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2" name="Rectangle 52"/>
            <p:cNvSpPr/>
            <p:nvPr/>
          </p:nvSpPr>
          <p:spPr>
            <a:xfrm>
              <a:off x="641340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858491" y="651428"/>
            <a:ext cx="914470" cy="1782601"/>
            <a:chOff x="5397480" y="723959"/>
            <a:chExt cx="1015919" cy="1981081"/>
          </a:xfrm>
        </p:grpSpPr>
        <p:sp>
          <p:nvSpPr>
            <p:cNvPr id="54" name="Rectangle 54"/>
            <p:cNvSpPr/>
            <p:nvPr/>
          </p:nvSpPr>
          <p:spPr>
            <a:xfrm>
              <a:off x="539748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5" name="Rectangle 55"/>
            <p:cNvSpPr/>
            <p:nvPr/>
          </p:nvSpPr>
          <p:spPr>
            <a:xfrm>
              <a:off x="539748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6" name="Rectangle 56"/>
            <p:cNvSpPr/>
            <p:nvPr/>
          </p:nvSpPr>
          <p:spPr>
            <a:xfrm>
              <a:off x="539748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57" name="Rectangle 57"/>
            <p:cNvSpPr/>
            <p:nvPr/>
          </p:nvSpPr>
          <p:spPr>
            <a:xfrm>
              <a:off x="539748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602227" y="651428"/>
            <a:ext cx="914470" cy="1782601"/>
            <a:chOff x="8445599" y="723959"/>
            <a:chExt cx="1015919" cy="1981081"/>
          </a:xfrm>
        </p:grpSpPr>
        <p:sp>
          <p:nvSpPr>
            <p:cNvPr id="59" name="Rectangle 59"/>
            <p:cNvSpPr/>
            <p:nvPr/>
          </p:nvSpPr>
          <p:spPr>
            <a:xfrm>
              <a:off x="8445599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0" name="Rectangle 60"/>
            <p:cNvSpPr/>
            <p:nvPr/>
          </p:nvSpPr>
          <p:spPr>
            <a:xfrm>
              <a:off x="8445599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1" name="Rectangle 61"/>
            <p:cNvSpPr/>
            <p:nvPr/>
          </p:nvSpPr>
          <p:spPr>
            <a:xfrm>
              <a:off x="8445599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2" name="Rectangle 62"/>
            <p:cNvSpPr/>
            <p:nvPr/>
          </p:nvSpPr>
          <p:spPr>
            <a:xfrm>
              <a:off x="8445599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687757" y="651428"/>
            <a:ext cx="914470" cy="1782601"/>
            <a:chOff x="7429680" y="723959"/>
            <a:chExt cx="1015919" cy="1981081"/>
          </a:xfrm>
        </p:grpSpPr>
        <p:sp>
          <p:nvSpPr>
            <p:cNvPr id="64" name="Rectangle 64"/>
            <p:cNvSpPr/>
            <p:nvPr/>
          </p:nvSpPr>
          <p:spPr>
            <a:xfrm>
              <a:off x="742968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5" name="Rectangle 65"/>
            <p:cNvSpPr/>
            <p:nvPr/>
          </p:nvSpPr>
          <p:spPr>
            <a:xfrm>
              <a:off x="742968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6" name="Rectangle 66"/>
            <p:cNvSpPr/>
            <p:nvPr/>
          </p:nvSpPr>
          <p:spPr>
            <a:xfrm>
              <a:off x="742968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67" name="Rectangle 67"/>
            <p:cNvSpPr/>
            <p:nvPr/>
          </p:nvSpPr>
          <p:spPr>
            <a:xfrm>
              <a:off x="742968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858491" y="651428"/>
            <a:ext cx="914470" cy="1782601"/>
            <a:chOff x="5397480" y="723959"/>
            <a:chExt cx="1015919" cy="1981081"/>
          </a:xfrm>
        </p:grpSpPr>
        <p:sp>
          <p:nvSpPr>
            <p:cNvPr id="69" name="Rectangle 69"/>
            <p:cNvSpPr/>
            <p:nvPr/>
          </p:nvSpPr>
          <p:spPr>
            <a:xfrm>
              <a:off x="539748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4</a:t>
              </a:r>
            </a:p>
          </p:txBody>
        </p:sp>
        <p:sp>
          <p:nvSpPr>
            <p:cNvPr id="70" name="Rectangle 70"/>
            <p:cNvSpPr/>
            <p:nvPr/>
          </p:nvSpPr>
          <p:spPr>
            <a:xfrm>
              <a:off x="539748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12</a:t>
              </a:r>
            </a:p>
          </p:txBody>
        </p:sp>
        <p:sp>
          <p:nvSpPr>
            <p:cNvPr id="71" name="Rectangle 71"/>
            <p:cNvSpPr/>
            <p:nvPr/>
          </p:nvSpPr>
          <p:spPr>
            <a:xfrm>
              <a:off x="539748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16</a:t>
              </a:r>
            </a:p>
          </p:txBody>
        </p:sp>
        <p:sp>
          <p:nvSpPr>
            <p:cNvPr id="72" name="Rectangle 72"/>
            <p:cNvSpPr/>
            <p:nvPr/>
          </p:nvSpPr>
          <p:spPr>
            <a:xfrm>
              <a:off x="539748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687757" y="651428"/>
            <a:ext cx="914470" cy="1782601"/>
            <a:chOff x="7429680" y="723959"/>
            <a:chExt cx="1015919" cy="1981081"/>
          </a:xfrm>
        </p:grpSpPr>
        <p:sp>
          <p:nvSpPr>
            <p:cNvPr id="74" name="Rectangle 74"/>
            <p:cNvSpPr/>
            <p:nvPr/>
          </p:nvSpPr>
          <p:spPr>
            <a:xfrm>
              <a:off x="742968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75" name="Rectangle 75"/>
            <p:cNvSpPr/>
            <p:nvPr/>
          </p:nvSpPr>
          <p:spPr>
            <a:xfrm>
              <a:off x="742968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7</a:t>
              </a:r>
            </a:p>
          </p:txBody>
        </p:sp>
        <p:sp>
          <p:nvSpPr>
            <p:cNvPr id="76" name="Rectangle 76"/>
            <p:cNvSpPr/>
            <p:nvPr/>
          </p:nvSpPr>
          <p:spPr>
            <a:xfrm>
              <a:off x="742968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11</a:t>
              </a:r>
            </a:p>
          </p:txBody>
        </p:sp>
        <p:sp>
          <p:nvSpPr>
            <p:cNvPr id="77" name="Rectangle 77"/>
            <p:cNvSpPr/>
            <p:nvPr/>
          </p:nvSpPr>
          <p:spPr>
            <a:xfrm>
              <a:off x="742968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5772962" y="651428"/>
            <a:ext cx="914470" cy="1782601"/>
            <a:chOff x="6413400" y="723959"/>
            <a:chExt cx="1015919" cy="1981081"/>
          </a:xfrm>
        </p:grpSpPr>
        <p:sp>
          <p:nvSpPr>
            <p:cNvPr id="79" name="Rectangle 79"/>
            <p:cNvSpPr/>
            <p:nvPr/>
          </p:nvSpPr>
          <p:spPr>
            <a:xfrm>
              <a:off x="6413400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80" name="Rectangle 80"/>
            <p:cNvSpPr/>
            <p:nvPr/>
          </p:nvSpPr>
          <p:spPr>
            <a:xfrm>
              <a:off x="6413400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10</a:t>
              </a:r>
            </a:p>
          </p:txBody>
        </p:sp>
        <p:sp>
          <p:nvSpPr>
            <p:cNvPr id="81" name="Rectangle 81"/>
            <p:cNvSpPr/>
            <p:nvPr/>
          </p:nvSpPr>
          <p:spPr>
            <a:xfrm>
              <a:off x="6413400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16</a:t>
              </a:r>
            </a:p>
          </p:txBody>
        </p:sp>
        <p:sp>
          <p:nvSpPr>
            <p:cNvPr id="82" name="Rectangle 82"/>
            <p:cNvSpPr/>
            <p:nvPr/>
          </p:nvSpPr>
          <p:spPr>
            <a:xfrm>
              <a:off x="6413400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7602227" y="651428"/>
            <a:ext cx="914470" cy="1782601"/>
            <a:chOff x="8445599" y="723959"/>
            <a:chExt cx="1015919" cy="1981081"/>
          </a:xfrm>
        </p:grpSpPr>
        <p:sp>
          <p:nvSpPr>
            <p:cNvPr id="84" name="Rectangle 84"/>
            <p:cNvSpPr/>
            <p:nvPr/>
          </p:nvSpPr>
          <p:spPr>
            <a:xfrm>
              <a:off x="8445599" y="723959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5" name="Rectangle 85"/>
            <p:cNvSpPr/>
            <p:nvPr/>
          </p:nvSpPr>
          <p:spPr>
            <a:xfrm>
              <a:off x="8445599" y="121932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  <p:sp>
          <p:nvSpPr>
            <p:cNvPr id="86" name="Rectangle 86"/>
            <p:cNvSpPr/>
            <p:nvPr/>
          </p:nvSpPr>
          <p:spPr>
            <a:xfrm>
              <a:off x="8445599" y="1714680"/>
              <a:ext cx="1015919" cy="49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63360" tIns="63360" rIns="203040" bIns="63360" anchor="ctr" anchorCtr="0" compatLnSpc="1"/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r>
                <a:rPr lang="en-US" sz="2300">
                  <a:solidFill>
                    <a:srgbClr val="000000"/>
                  </a:solidFill>
                  <a:latin typeface="Gill Sans" pitchFamily="18"/>
                  <a:ea typeface="ヒラギノ角ゴ Pro W3" pitchFamily="2"/>
                  <a:cs typeface="ヒラギノ角ゴ Pro W3" pitchFamily="2"/>
                </a:rPr>
                <a:t>8</a:t>
              </a:r>
            </a:p>
          </p:txBody>
        </p:sp>
        <p:sp>
          <p:nvSpPr>
            <p:cNvPr id="87" name="Rectangle 87"/>
            <p:cNvSpPr/>
            <p:nvPr/>
          </p:nvSpPr>
          <p:spPr>
            <a:xfrm>
              <a:off x="8445599" y="2210040"/>
              <a:ext cx="1015919" cy="495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6E6E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822960" algn="l"/>
                  <a:tab pos="1645920" algn="l"/>
                  <a:tab pos="2468879" algn="l"/>
                  <a:tab pos="3291840" algn="l"/>
                  <a:tab pos="4114800" algn="l"/>
                  <a:tab pos="4937759" algn="l"/>
                  <a:tab pos="5760719" algn="l"/>
                  <a:tab pos="6583680" algn="l"/>
                  <a:tab pos="7406640" algn="l"/>
                  <a:tab pos="8229600" algn="l"/>
                  <a:tab pos="9052560" algn="l"/>
                </a:tabLst>
              </a:pPr>
              <a:endParaRPr lang="en-US" sz="29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endParaRPr>
            </a:p>
          </p:txBody>
        </p:sp>
      </p:grpSp>
      <p:sp>
        <p:nvSpPr>
          <p:cNvPr id="88" name="Rectangle 88"/>
          <p:cNvSpPr/>
          <p:nvPr/>
        </p:nvSpPr>
        <p:spPr>
          <a:xfrm>
            <a:off x="1771909" y="3125300"/>
            <a:ext cx="491585" cy="36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1"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1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34131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Class="exit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Class="entr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4" grpId="0" animBg="1"/>
      <p:bldP spid="46" grpId="0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Burn down Chart</a:t>
            </a: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release be done on right time?</a:t>
            </a:r>
          </a:p>
          <a:p>
            <a:r>
              <a:rPr lang="en-US" dirty="0"/>
              <a:t>X-axis: sprints</a:t>
            </a:r>
          </a:p>
          <a:p>
            <a:r>
              <a:rPr lang="en-US" dirty="0"/>
              <a:t>Y-axis: amount of hours remaining</a:t>
            </a:r>
          </a:p>
          <a:p>
            <a:r>
              <a:rPr lang="en-US" dirty="0"/>
              <a:t>The estimated work remaining can also burn up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D6B3-65DC-4CBB-B302-3CAA0DB5DF7D}" type="slidenum">
              <a:rPr lang="de-DE"/>
              <a:pPr/>
              <a:t>34</a:t>
            </a:fld>
            <a:endParaRPr lang="de-D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2693467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Scalability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8496" y="1439556"/>
            <a:ext cx="7262025" cy="5221530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90000"/>
              </a:lnSpc>
            </a:pPr>
            <a:r>
              <a:rPr lang="en-US" sz="2900" dirty="0">
                <a:latin typeface="" pitchFamily="16"/>
              </a:rPr>
              <a:t>Typical individual team is 7 ± 2 people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Scalability comes from teams of teams</a:t>
            </a:r>
          </a:p>
          <a:p>
            <a:pPr marL="628560" hangingPunct="1">
              <a:lnSpc>
                <a:spcPct val="90000"/>
              </a:lnSpc>
              <a:spcBef>
                <a:spcPts val="1168"/>
              </a:spcBef>
            </a:pPr>
            <a:r>
              <a:rPr lang="en-US" sz="2900" dirty="0">
                <a:latin typeface="" pitchFamily="16"/>
              </a:rPr>
              <a:t>Factors in scaling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Type of application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Team size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Team dispersion</a:t>
            </a:r>
          </a:p>
          <a:p>
            <a:pPr marL="937007" lvl="1" hangingPunct="1">
              <a:lnSpc>
                <a:spcPct val="90000"/>
              </a:lnSpc>
              <a:spcBef>
                <a:spcPts val="1168"/>
              </a:spcBef>
            </a:pPr>
            <a:r>
              <a:rPr lang="en-US" sz="2500" dirty="0">
                <a:latin typeface="" pitchFamily="16"/>
              </a:rPr>
              <a:t>Project duration</a:t>
            </a:r>
          </a:p>
          <a:p>
            <a:pPr marL="628560" hangingPunct="1">
              <a:lnSpc>
                <a:spcPct val="90000"/>
              </a:lnSpc>
              <a:spcBef>
                <a:spcPts val="1168"/>
              </a:spcBef>
            </a:pPr>
            <a:r>
              <a:rPr lang="en-US" sz="2900" dirty="0">
                <a:latin typeface="" pitchFamily="16"/>
              </a:rPr>
              <a:t>Scrum has been used on multiple 500+ </a:t>
            </a:r>
          </a:p>
          <a:p>
            <a:pPr marL="183961" indent="0" hangingPunct="1">
              <a:lnSpc>
                <a:spcPct val="90000"/>
              </a:lnSpc>
              <a:spcBef>
                <a:spcPts val="1168"/>
              </a:spcBef>
              <a:buNone/>
            </a:pPr>
            <a:r>
              <a:rPr lang="en-US" sz="2900" dirty="0">
                <a:latin typeface="" pitchFamily="16"/>
              </a:rPr>
              <a:t>	person projects</a:t>
            </a:r>
          </a:p>
          <a:p>
            <a:pPr marL="628560" hangingPunct="1">
              <a:lnSpc>
                <a:spcPct val="90000"/>
              </a:lnSpc>
              <a:spcBef>
                <a:spcPts val="1168"/>
              </a:spcBef>
              <a:buNone/>
            </a:pPr>
            <a:endParaRPr lang="en-US" sz="3100" dirty="0"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83519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Scrum</a:t>
            </a:r>
          </a:p>
        </p:txBody>
      </p:sp>
      <p:pic>
        <p:nvPicPr>
          <p:cNvPr id="66564" name="Picture 4" descr="C__Program Files_Opera_profile_cache4_opr00KX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5" y="1866207"/>
            <a:ext cx="6047509" cy="42685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CF10-89CF-43A7-B242-129DBADB46B8}" type="slidenum">
              <a:rPr lang="de-DE"/>
              <a:pPr/>
              <a:t>36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Classical methods of software development have many disadvantages: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/>
              <a:t>huge effort during the planning phase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>
                <a:sym typeface="Wingdings" pitchFamily="2" charset="2"/>
              </a:rPr>
              <a:t>poor requirements conversion in a rapid changing environment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000">
                <a:sym typeface="Wingdings" pitchFamily="2" charset="2"/>
              </a:rPr>
              <a:t>treatment of staff as a factor of production</a:t>
            </a: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400"/>
              <a:t>New methods: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	Agile Software Development</a:t>
            </a:r>
            <a:endParaRPr lang="de-DE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3504-5738-4A34-8EF2-B6913C27C523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6359919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has been used by: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580" y="1188509"/>
            <a:ext cx="2844191" cy="46066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Microsoft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Yahoo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Google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Electronic Arts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Lockheed Martin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Philips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Siemens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Nokia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IBM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Capital One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BBC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endParaRPr lang="en-US" sz="2500">
              <a:solidFill>
                <a:srgbClr val="000000"/>
              </a:solidFill>
              <a:latin typeface="Gill Sans" pitchFamily="18"/>
              <a:ea typeface="ヒラギノ角ゴ Pro W3" pitchFamily="2"/>
              <a:cs typeface="ヒラギノ角ゴ Pro W3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9453" y="1188509"/>
            <a:ext cx="4422967" cy="46066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Intuit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Nielsen Media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First American Real Estate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BMC Software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Ipswitch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John Deere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Lexis Nexis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Sabre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Salesforce.com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Time Warner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Turner Broadcasting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 pitchFamily="34"/>
              <a:buChar char="•"/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250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Oce</a:t>
            </a:r>
          </a:p>
        </p:txBody>
      </p:sp>
    </p:spTree>
    <p:extLst>
      <p:ext uri="{BB962C8B-B14F-4D97-AF65-F5344CB8AC3E}">
        <p14:creationId xmlns:p14="http://schemas.microsoft.com/office/powerpoint/2010/main" val="245539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8496" y="171053"/>
            <a:ext cx="6470462" cy="823403"/>
          </a:xfrm>
        </p:spPr>
        <p:txBody>
          <a:bodyPr wrap="none" lIns="34340" tIns="34340" rIns="34340" bIns="34340" anchorCtr="0">
            <a:spAutoFit/>
          </a:bodyPr>
          <a:lstStyle/>
          <a:p>
            <a:pPr lvl="0" hangingPunct="1"/>
            <a:r>
              <a:rPr lang="en-US" sz="4900"/>
              <a:t>Scrum has been used for: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520" y="3068960"/>
            <a:ext cx="6858069" cy="3738047"/>
          </a:xfrm>
        </p:spPr>
        <p:txBody>
          <a:bodyPr wrap="none" lIns="34340" tIns="34340" rIns="34340" bIns="34340" anchor="t" anchorCtr="0">
            <a:spAutoFit/>
          </a:bodyPr>
          <a:lstStyle>
            <a:def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None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defPPr>
            <a:lvl1pPr marL="660239" marR="0" lvl="0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914040" algn="l"/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39" algn="l"/>
                <a:tab pos="9143640" algn="l"/>
                <a:tab pos="10058040" algn="l"/>
              </a:tabLst>
              <a:defRPr lang="en-US" sz="3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1pPr>
            <a:lvl2pPr marL="1002960" marR="0" lvl="1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2pPr>
            <a:lvl3pPr marL="1346039" marR="0" lvl="2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40" algn="l"/>
                <a:tab pos="2742840" algn="l"/>
                <a:tab pos="3657240" algn="l"/>
                <a:tab pos="4571640" algn="l"/>
                <a:tab pos="5486040" algn="l"/>
                <a:tab pos="6400440" algn="l"/>
                <a:tab pos="7314839" algn="l"/>
                <a:tab pos="8229240" algn="l"/>
                <a:tab pos="9143640" algn="l"/>
                <a:tab pos="100580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3pPr>
            <a:lvl4pPr marL="1701718" marR="0" lvl="3" indent="-444599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1828439" algn="l"/>
                <a:tab pos="2742838" algn="l"/>
                <a:tab pos="3657239" algn="l"/>
                <a:tab pos="4571639" algn="l"/>
                <a:tab pos="5486039" algn="l"/>
                <a:tab pos="6400439" algn="l"/>
                <a:tab pos="7314839" algn="l"/>
                <a:tab pos="8229239" algn="l"/>
                <a:tab pos="9143639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4pPr>
            <a:lvl5pPr marL="2044440" marR="0" lvl="4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5pPr>
            <a:lvl6pPr marL="2044440" marR="0" lvl="5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6pPr>
            <a:lvl7pPr marL="2044440" marR="0" lvl="6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7pPr>
            <a:lvl8pPr marL="2044440" marR="0" lvl="7" indent="-44424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Lucida Grande" pitchFamily="2"/>
              <a:buChar char="•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8pPr>
            <a:lvl9pPr marL="1944000" marR="0" lvl="8" indent="-216000" algn="l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742840" algn="l"/>
                <a:tab pos="3657240" algn="l"/>
                <a:tab pos="4571640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3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Gill Sans" pitchFamily="2"/>
                <a:ea typeface="ヒラギノ角ゴ Pro W3" pitchFamily="2"/>
                <a:cs typeface="ヒラギノ角ゴ Pro W3" pitchFamily="2"/>
              </a:defRPr>
            </a:lvl9pPr>
          </a:lstStyle>
          <a:p>
            <a:pPr marL="628560" hangingPunct="1">
              <a:lnSpc>
                <a:spcPct val="80000"/>
              </a:lnSpc>
            </a:pPr>
            <a:r>
              <a:rPr lang="en-US" sz="2200" dirty="0">
                <a:latin typeface="" pitchFamily="16"/>
              </a:rPr>
              <a:t>Commercial software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In-house development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Contract development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Fixed-price projects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Financial applications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ISO 9001-certified applications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Embedded systems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24x7 systems with 99.999% uptime requirements</a:t>
            </a:r>
          </a:p>
          <a:p>
            <a:pPr marL="628560" hangingPunct="1">
              <a:lnSpc>
                <a:spcPct val="80000"/>
              </a:lnSpc>
              <a:spcBef>
                <a:spcPts val="1168"/>
              </a:spcBef>
            </a:pPr>
            <a:r>
              <a:rPr lang="en-US" sz="2200" dirty="0">
                <a:latin typeface="" pitchFamily="16"/>
              </a:rPr>
              <a:t>the Joint Strike Fighter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275" y="1074958"/>
            <a:ext cx="4104101" cy="45710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/>
          <a:lstStyle/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Video game development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FDA-approved, life-critical systems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Satellite-control software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Websites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Handheld software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Mobile phones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Network switching applications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ISV applications</a:t>
            </a:r>
          </a:p>
          <a:p>
            <a:pPr marL="252720" indent="-252720">
              <a:lnSpc>
                <a:spcPct val="80000"/>
              </a:lnSpc>
              <a:spcBef>
                <a:spcPts val="1168"/>
              </a:spcBef>
              <a:spcAft>
                <a:spcPts val="0"/>
              </a:spcAft>
              <a:buClr>
                <a:srgbClr val="5F7BAE"/>
              </a:buClr>
              <a:buSzPct val="150000"/>
              <a:buFont typeface="Lucida Grande" pitchFamily="2"/>
              <a:buChar char="•"/>
              <a:tabLst>
                <a:tab pos="252720" algn="l"/>
                <a:tab pos="1075680" algn="l"/>
                <a:tab pos="1898640" algn="l"/>
                <a:tab pos="2721599" algn="l"/>
                <a:tab pos="3544560" algn="l"/>
                <a:tab pos="4367520" algn="l"/>
                <a:tab pos="5190479" algn="l"/>
                <a:tab pos="6013439" algn="l"/>
                <a:tab pos="6836400" algn="l"/>
                <a:tab pos="7659360" algn="l"/>
                <a:tab pos="8482320" algn="l"/>
                <a:tab pos="9305280" algn="l"/>
              </a:tabLst>
            </a:pPr>
            <a:r>
              <a:rPr lang="en-US" sz="2200" dirty="0">
                <a:solidFill>
                  <a:srgbClr val="000000"/>
                </a:solidFill>
                <a:latin typeface="Gill Sans" pitchFamily="18"/>
                <a:ea typeface="ヒラギノ角ゴ Pro W3" pitchFamily="2"/>
                <a:cs typeface="ヒラギノ角ゴ Pro W3" pitchFamily="2"/>
              </a:rPr>
              <a:t>Some of the largest applications in use</a:t>
            </a:r>
          </a:p>
        </p:txBody>
      </p:sp>
    </p:spTree>
    <p:extLst>
      <p:ext uri="{BB962C8B-B14F-4D97-AF65-F5344CB8AC3E}">
        <p14:creationId xmlns:p14="http://schemas.microsoft.com/office/powerpoint/2010/main" val="379314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 - an agile process</a:t>
            </a: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SCRUM is an agile, lightweight process for managing and controlling software and product development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in rapidly changing environments.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Iterative, incremental process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Team-based approach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developing systems/ products with rapidly changing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Controls the chaos of conflicting interest and needs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Improve communication and maximize cooperation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Protecting the team form disruptions and impediments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way to maximize productivity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8524-DA16-457A-A684-E7370BBD3D25}" type="slidenum">
              <a:rPr lang="de-DE"/>
              <a:pPr/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Scrum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1900" dirty="0"/>
              <a:t>1995: 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analysis of common software development processes </a:t>
            </a:r>
            <a:r>
              <a:rPr lang="en-US" sz="1700" dirty="0">
                <a:sym typeface="Wingdings" pitchFamily="2" charset="2"/>
              </a:rPr>
              <a:t> not suitable for empirical, unpredictable and non-repeatable processes </a:t>
            </a:r>
          </a:p>
          <a:p>
            <a:pPr lvl="1">
              <a:lnSpc>
                <a:spcPct val="80000"/>
              </a:lnSpc>
            </a:pPr>
            <a:r>
              <a:rPr lang="en-US" sz="1700" dirty="0">
                <a:sym typeface="Wingdings" pitchFamily="2" charset="2"/>
              </a:rPr>
              <a:t>Design of a new method: Scrum by Jeff Sutherland &amp; Ken </a:t>
            </a:r>
            <a:r>
              <a:rPr lang="en-US" sz="1700" dirty="0" err="1">
                <a:sym typeface="Wingdings" pitchFamily="2" charset="2"/>
              </a:rPr>
              <a:t>Schwaber</a:t>
            </a:r>
            <a:endParaRPr lang="en-US" sz="1700" dirty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1700" dirty="0">
                <a:sym typeface="Wingdings" pitchFamily="2" charset="2"/>
              </a:rPr>
              <a:t>Enhancement of Scrum by Mike </a:t>
            </a:r>
            <a:r>
              <a:rPr lang="en-US" sz="1700" dirty="0" err="1">
                <a:sym typeface="Wingdings" pitchFamily="2" charset="2"/>
              </a:rPr>
              <a:t>Beedle</a:t>
            </a:r>
            <a:r>
              <a:rPr lang="en-US" sz="1700" dirty="0">
                <a:sym typeface="Wingdings" pitchFamily="2" charset="2"/>
              </a:rPr>
              <a:t> &amp; combination of Scrum with Extreme Programming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900" dirty="0"/>
              <a:t>1996: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/>
              <a:t>introduction of Scrum at OOPSLA conference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900" dirty="0"/>
              <a:t>2001: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/>
              <a:t>publication “Agile Software Development with Scrum” by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/>
              <a:t>Ken </a:t>
            </a:r>
            <a:r>
              <a:rPr lang="en-US" sz="1700" dirty="0" err="1"/>
              <a:t>Schwaber</a:t>
            </a:r>
            <a:r>
              <a:rPr lang="en-US" sz="1700" dirty="0"/>
              <a:t> &amp; Mike </a:t>
            </a:r>
            <a:r>
              <a:rPr lang="en-US" sz="1700" dirty="0" err="1"/>
              <a:t>Beedle</a:t>
            </a:r>
            <a:endParaRPr lang="en-US" sz="17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80000"/>
              </a:lnSpc>
              <a:buFont typeface="Wingdings" pitchFamily="2" charset="2"/>
              <a:buChar char="à"/>
            </a:pPr>
            <a:r>
              <a:rPr lang="en-US" sz="1700" dirty="0">
                <a:sym typeface="Wingdings" pitchFamily="2" charset="2"/>
              </a:rPr>
              <a:t>Successful appliance of Scrum in over 50 companies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/>
              <a:t>	Founders are members in the Agile Alliance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85C3-BAC5-4804-9029-3763CB6543AF}" type="slidenum">
              <a:rPr lang="de-DE"/>
              <a:pPr/>
              <a:t>8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Functionality of Scrum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/>
              <a:t> </a:t>
            </a:r>
          </a:p>
          <a:p>
            <a:pPr>
              <a:buFont typeface="Wingdings" pitchFamily="2" charset="2"/>
              <a:buNone/>
            </a:pP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CA29-058D-4C9D-A167-DDE9D6EB400F}" type="slidenum">
              <a:rPr lang="de-DE"/>
              <a:pPr/>
              <a:t>9</a:t>
            </a:fld>
            <a:endParaRPr lang="de-DE"/>
          </a:p>
        </p:txBody>
      </p:sp>
      <p:pic>
        <p:nvPicPr>
          <p:cNvPr id="7172" name="Picture 4" descr="Sc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00275"/>
            <a:ext cx="76104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1670</Words>
  <Application>Microsoft Macintosh PowerPoint</Application>
  <PresentationFormat>On-screen Show (4:3)</PresentationFormat>
  <Paragraphs>442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Rounded MT Bold</vt:lpstr>
      <vt:lpstr>Calibri</vt:lpstr>
      <vt:lpstr>Cambria</vt:lpstr>
      <vt:lpstr>Comic Sans MS</vt:lpstr>
      <vt:lpstr>Gill Sans</vt:lpstr>
      <vt:lpstr>Lucida Grande</vt:lpstr>
      <vt:lpstr>Verdana</vt:lpstr>
      <vt:lpstr>Wingdings</vt:lpstr>
      <vt:lpstr>Adjacency</vt:lpstr>
      <vt:lpstr>MSGraph.Chart.8</vt:lpstr>
      <vt:lpstr>SCRUM</vt:lpstr>
      <vt:lpstr>What is Scrum?</vt:lpstr>
      <vt:lpstr>Scrum video</vt:lpstr>
      <vt:lpstr>Introduction</vt:lpstr>
      <vt:lpstr>Scrum has been used by:</vt:lpstr>
      <vt:lpstr>Scrum has been used for:</vt:lpstr>
      <vt:lpstr>Scrum - an agile process</vt:lpstr>
      <vt:lpstr>History of Scrum</vt:lpstr>
      <vt:lpstr>Functionality of Scrum</vt:lpstr>
      <vt:lpstr>Sequential vs. overlapping development</vt:lpstr>
      <vt:lpstr>Scrum framework</vt:lpstr>
      <vt:lpstr>Scrum framework</vt:lpstr>
      <vt:lpstr>Product owner</vt:lpstr>
      <vt:lpstr>The ScrumMaster</vt:lpstr>
      <vt:lpstr>The team</vt:lpstr>
      <vt:lpstr>Scrum framework</vt:lpstr>
      <vt:lpstr>Sprint Planning Meeting</vt:lpstr>
      <vt:lpstr>PowerPoint Presentation</vt:lpstr>
      <vt:lpstr>Sprint planning- 2nd part</vt:lpstr>
      <vt:lpstr>The daily scrum</vt:lpstr>
      <vt:lpstr>Everyone answers 3 questions</vt:lpstr>
      <vt:lpstr>The sprint review</vt:lpstr>
      <vt:lpstr>Sprint retrospective</vt:lpstr>
      <vt:lpstr>Start / Stop / Continue</vt:lpstr>
      <vt:lpstr>Scrum framework</vt:lpstr>
      <vt:lpstr>Product backlog</vt:lpstr>
      <vt:lpstr>A sample product backlog  For a hotel reservation system</vt:lpstr>
      <vt:lpstr>The sprint goal</vt:lpstr>
      <vt:lpstr>Managing the sprint backlog</vt:lpstr>
      <vt:lpstr>Burndown Charts</vt:lpstr>
      <vt:lpstr>Sprint Burn down Chart</vt:lpstr>
      <vt:lpstr>A sprint burndown chart</vt:lpstr>
      <vt:lpstr>PowerPoint Presentation</vt:lpstr>
      <vt:lpstr>Release Burn down Chart</vt:lpstr>
      <vt:lpstr>Scalability</vt:lpstr>
      <vt:lpstr>Scaling Scrum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Project Management</dc:title>
  <dc:creator>Jennifer Schiller</dc:creator>
  <cp:lastModifiedBy>Hasker, Dr. Robert</cp:lastModifiedBy>
  <cp:revision>110</cp:revision>
  <dcterms:created xsi:type="dcterms:W3CDTF">2006-03-25T13:11:30Z</dcterms:created>
  <dcterms:modified xsi:type="dcterms:W3CDTF">2023-04-18T02:53:06Z</dcterms:modified>
</cp:coreProperties>
</file>