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handoutMasterIdLst>
    <p:handoutMasterId r:id="rId21"/>
  </p:handoutMasterIdLst>
  <p:sldIdLst>
    <p:sldId id="256" r:id="rId2"/>
    <p:sldId id="296" r:id="rId3"/>
    <p:sldId id="313" r:id="rId4"/>
    <p:sldId id="315" r:id="rId5"/>
    <p:sldId id="314" r:id="rId6"/>
    <p:sldId id="297" r:id="rId7"/>
    <p:sldId id="298" r:id="rId8"/>
    <p:sldId id="270" r:id="rId9"/>
    <p:sldId id="299" r:id="rId10"/>
    <p:sldId id="285" r:id="rId11"/>
    <p:sldId id="286" r:id="rId12"/>
    <p:sldId id="300" r:id="rId13"/>
    <p:sldId id="271" r:id="rId14"/>
    <p:sldId id="275" r:id="rId15"/>
    <p:sldId id="307" r:id="rId16"/>
    <p:sldId id="282" r:id="rId17"/>
    <p:sldId id="295" r:id="rId18"/>
    <p:sldId id="308" r:id="rId19"/>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90" d="100"/>
          <a:sy n="90" d="100"/>
        </p:scale>
        <p:origin x="580" y="4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36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4/18/2023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extLst>
      <p:ext uri="{BB962C8B-B14F-4D97-AF65-F5344CB8AC3E}">
        <p14:creationId xmlns:p14="http://schemas.microsoft.com/office/powerpoint/2010/main" val="8658740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4/18/2023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extLst>
      <p:ext uri="{BB962C8B-B14F-4D97-AF65-F5344CB8AC3E}">
        <p14:creationId xmlns:p14="http://schemas.microsoft.com/office/powerpoint/2010/main" val="23026138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DFB352-0850-4B71-8621-4B17581D90CF}" type="slidenum">
              <a:rPr lang="en-US"/>
              <a:pPr/>
              <a:t>3</a:t>
            </a:fld>
            <a:endParaRPr lang="en-US"/>
          </a:p>
        </p:txBody>
      </p:sp>
      <p:sp>
        <p:nvSpPr>
          <p:cNvPr id="25602" name="Rectangle 2"/>
          <p:cNvSpPr>
            <a:spLocks noGrp="1" noRot="1" noChangeAspect="1" noChangeArrowheads="1" noTextEdit="1"/>
          </p:cNvSpPr>
          <p:nvPr>
            <p:ph type="sldImg"/>
          </p:nvPr>
        </p:nvSpPr>
        <p:spPr>
          <a:xfrm>
            <a:off x="381000" y="685800"/>
            <a:ext cx="6096000" cy="3429000"/>
          </a:xfrm>
          <a:ln/>
        </p:spPr>
      </p:sp>
      <p:sp>
        <p:nvSpPr>
          <p:cNvPr id="25603" name="Rectangle 3"/>
          <p:cNvSpPr>
            <a:spLocks noGrp="1" noChangeArrowheads="1"/>
          </p:cNvSpPr>
          <p:nvPr>
            <p:ph type="body" idx="1"/>
          </p:nvPr>
        </p:nvSpPr>
        <p:spPr/>
        <p:txBody>
          <a:bodyPr/>
          <a:lstStyle/>
          <a:p>
            <a:r>
              <a:rPr lang="en-US"/>
              <a:t>This is a bit oversimplified (major events only) and the dates are more related to popularity than to when a technology was introduced.</a:t>
            </a:r>
          </a:p>
          <a:p>
            <a:r>
              <a:rPr lang="en-US"/>
              <a:t>Structured Programming -- Dijkstra, Hoare and Knuth</a:t>
            </a:r>
          </a:p>
          <a:p>
            <a:r>
              <a:rPr lang="en-US"/>
              <a:t>DFD -- Yourdon, Constantine, Shlaer</a:t>
            </a:r>
          </a:p>
          <a:p>
            <a:r>
              <a:rPr lang="en-US"/>
              <a:t>O-O -- B. Meyer, Booch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F1D91-BAA0-4784-8156-65E41C95D562}" type="slidenum">
              <a:rPr lang="en-US"/>
              <a:pPr/>
              <a:t>5</a:t>
            </a:fld>
            <a:endParaRPr lang="en-US"/>
          </a:p>
        </p:txBody>
      </p:sp>
      <p:sp>
        <p:nvSpPr>
          <p:cNvPr id="26626" name="Rectangle 2"/>
          <p:cNvSpPr>
            <a:spLocks noGrp="1" noRot="1" noChangeAspect="1" noChangeArrowheads="1" noTextEdit="1"/>
          </p:cNvSpPr>
          <p:nvPr>
            <p:ph type="sldImg"/>
          </p:nvPr>
        </p:nvSpPr>
        <p:spPr>
          <a:xfrm>
            <a:off x="381000" y="685800"/>
            <a:ext cx="6096000" cy="3429000"/>
          </a:xfrm>
          <a:ln/>
        </p:spPr>
      </p:sp>
      <p:sp>
        <p:nvSpPr>
          <p:cNvPr id="26627" name="Rectangle 3"/>
          <p:cNvSpPr>
            <a:spLocks noGrp="1" noChangeArrowheads="1"/>
          </p:cNvSpPr>
          <p:nvPr>
            <p:ph type="body" idx="1"/>
          </p:nvPr>
        </p:nvSpPr>
        <p:spPr/>
        <p:txBody>
          <a:bodyPr/>
          <a:lstStyle/>
          <a:p>
            <a:r>
              <a:rPr lang="en-US"/>
              <a:t>Other forms of engineering spend perhaps 10% to 15% on analysis and design.  Traditional SE spends perhaps 10% on implementation.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1302AF-B0FE-B04D-BF0B-28FF6B6CC116}" type="datetime1">
              <a:rPr lang="en-US" smtClean="0"/>
              <a:t>4/18/2023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2E3CE09-9C38-8C47-B896-5AAE5B85712F}" type="datetime1">
              <a:rPr lang="en-US" smtClean="0"/>
              <a:t>4/18/2023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9BBB3F2-0F27-B549-9E1D-AF37544203DE}" type="datetime1">
              <a:rPr lang="en-US" smtClean="0"/>
              <a:t>4/18/2023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ACA2A9F-0038-7C40-A0E6-B6ED49A18EC4}" type="datetime1">
              <a:rPr lang="en-US" smtClean="0"/>
              <a:t>4/18/2023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a:t>
            </a:r>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21B4D06E-3EE6-2C47-9EED-35C28DD1A4A0}" type="datetime1">
              <a:rPr lang="en-US" smtClean="0"/>
              <a:t>4/18/2023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DE69796-2C1F-1241-BA92-CD2DCAC39983}" type="datetime1">
              <a:rPr lang="en-US" smtClean="0"/>
              <a:t>4/18/2023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F085B51B-F22F-D94E-85F7-A87D2F5A997A}" type="datetime1">
              <a:rPr lang="en-US" smtClean="0"/>
              <a:t>4/18/2023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61D8B7-97D2-E34F-9818-AC6706E043EE}" type="datetime1">
              <a:rPr lang="en-US" smtClean="0"/>
              <a:t>4/18/2023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47749E-B33E-374A-A1D5-05EB9C066F0B}" type="datetime1">
              <a:rPr lang="en-US" smtClean="0"/>
              <a:t>4/18/2023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94A01F91-6B95-4E4F-97FF-67732668BA9B}" type="datetime1">
              <a:rPr lang="en-US" smtClean="0"/>
              <a:t>4/18/2023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A214FCF-23B5-FD43-8088-5C62A499469E}" type="datetime1">
              <a:rPr lang="en-US" smtClean="0"/>
              <a:t>4/18/2023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Chapter 3 Agile software development</a:t>
            </a:r>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7293232"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BCDFAE70-21EC-F445-916F-C4476616AD27}" type="datetime1">
              <a:rPr lang="en-US" smtClean="0"/>
              <a:t>4/18/2023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a:t>Chapter 3 Agile software development</a:t>
            </a: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cxnSp>
        <p:nvCxnSpPr>
          <p:cNvPr id="9" name="Straight Connector 8"/>
          <p:cNvCxnSpPr/>
          <p:nvPr/>
        </p:nvCxnSpPr>
        <p:spPr>
          <a:xfrm>
            <a:off x="457201" y="1064420"/>
            <a:ext cx="7305805" cy="1191"/>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Agile Software Development</a:t>
            </a:r>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Rectangle 5"/>
          <p:cNvSpPr>
            <a:spLocks noChangeArrowheads="1"/>
          </p:cNvSpPr>
          <p:nvPr/>
        </p:nvSpPr>
        <p:spPr bwMode="auto">
          <a:xfrm>
            <a:off x="1323976" y="3234378"/>
            <a:ext cx="7734300" cy="830997"/>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2400" dirty="0">
                <a:latin typeface="Times New Roman" charset="0"/>
              </a:rPr>
              <a:t>“</a:t>
            </a:r>
            <a:r>
              <a:rPr lang="en-US" sz="2400" dirty="0"/>
              <a:t>Optimism is an occupational hazard of programming; </a:t>
            </a:r>
          </a:p>
          <a:p>
            <a:r>
              <a:rPr lang="en-US" sz="2400" dirty="0"/>
              <a:t>testing is the treatment.”</a:t>
            </a:r>
          </a:p>
        </p:txBody>
      </p:sp>
      <p:sp>
        <p:nvSpPr>
          <p:cNvPr id="7" name="Rectangle 6"/>
          <p:cNvSpPr>
            <a:spLocks noChangeArrowheads="1"/>
          </p:cNvSpPr>
          <p:nvPr/>
        </p:nvSpPr>
        <p:spPr bwMode="auto">
          <a:xfrm>
            <a:off x="4533901" y="3857625"/>
            <a:ext cx="3140603" cy="830997"/>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400" dirty="0">
                <a:solidFill>
                  <a:schemeClr val="accent2"/>
                </a:solidFill>
                <a:latin typeface="Times New Roman" charset="0"/>
              </a:rPr>
              <a:t>-- Kent Beck</a:t>
            </a:r>
          </a:p>
          <a:p>
            <a:r>
              <a:rPr lang="en-US" sz="2400" dirty="0">
                <a:solidFill>
                  <a:schemeClr val="accent2"/>
                </a:solidFill>
                <a:latin typeface="Times New Roman" charset="0"/>
              </a:rPr>
              <a:t>Agile Process innovator</a:t>
            </a:r>
          </a:p>
        </p:txBody>
      </p:sp>
      <p:sp>
        <p:nvSpPr>
          <p:cNvPr id="3" name="TextBox 2">
            <a:extLst>
              <a:ext uri="{FF2B5EF4-FFF2-40B4-BE49-F238E27FC236}">
                <a16:creationId xmlns:a16="http://schemas.microsoft.com/office/drawing/2014/main" id="{2A48AF74-E2BD-A85F-CB43-F3D37532F2CB}"/>
              </a:ext>
            </a:extLst>
          </p:cNvPr>
          <p:cNvSpPr txBox="1"/>
          <p:nvPr/>
        </p:nvSpPr>
        <p:spPr>
          <a:xfrm>
            <a:off x="7674504" y="131712"/>
            <a:ext cx="1172180" cy="646331"/>
          </a:xfrm>
          <a:prstGeom prst="rect">
            <a:avLst/>
          </a:prstGeom>
          <a:noFill/>
        </p:spPr>
        <p:txBody>
          <a:bodyPr wrap="none" rtlCol="0">
            <a:spAutoFit/>
          </a:bodyPr>
          <a:lstStyle/>
          <a:p>
            <a:pPr algn="ctr"/>
            <a:r>
              <a:rPr lang="en-US" dirty="0"/>
              <a:t>Textbook:</a:t>
            </a:r>
          </a:p>
          <a:p>
            <a:pPr algn="ctr"/>
            <a:r>
              <a:rPr lang="en-US" dirty="0"/>
              <a:t>Ch.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114426"/>
            <a:ext cx="8420100" cy="3394472"/>
          </a:xfrm>
        </p:spPr>
        <p:txBody>
          <a:bodyPr/>
          <a:lstStyle/>
          <a:p>
            <a:r>
              <a:rPr lang="en-US" sz="1800" dirty="0"/>
              <a:t>Most projects include elements of plan-driven and agile processes. </a:t>
            </a:r>
          </a:p>
          <a:p>
            <a:r>
              <a:rPr lang="en-US" sz="1800" dirty="0"/>
              <a:t>Deciding on the balance depends on:</a:t>
            </a:r>
          </a:p>
          <a:p>
            <a:pPr lvl="1"/>
            <a:r>
              <a:rPr lang="en-GB" sz="1600" dirty="0"/>
              <a:t>Is it important to have a very detailed specification and design before moving to implementation? </a:t>
            </a:r>
          </a:p>
          <a:p>
            <a:pPr lvl="2"/>
            <a:r>
              <a:rPr lang="en-GB" sz="1400" dirty="0"/>
              <a:t>If so, you probably need to use a plan-driven approach.</a:t>
            </a:r>
          </a:p>
          <a:p>
            <a:pPr lvl="1"/>
            <a:r>
              <a:rPr lang="en-GB" sz="1600" dirty="0"/>
              <a:t>Is an incremental delivery strategy, where you deliver the software to customers and get rapid feedback from them, realistic? </a:t>
            </a:r>
          </a:p>
          <a:p>
            <a:pPr lvl="2"/>
            <a:r>
              <a:rPr lang="en-GB" sz="1400" dirty="0"/>
              <a:t>If so, consider using agile methods.</a:t>
            </a:r>
          </a:p>
          <a:p>
            <a:pPr lvl="1"/>
            <a:r>
              <a:rPr lang="en-GB" sz="1600" dirty="0"/>
              <a:t>How large is the system that is being developed? </a:t>
            </a:r>
          </a:p>
          <a:p>
            <a:pPr lvl="2"/>
            <a:r>
              <a:rPr lang="en-GB" sz="1400" dirty="0"/>
              <a:t>Agile methods are most effective when the system can be developed with a small co-located team who can communicate informally. </a:t>
            </a:r>
          </a:p>
          <a:p>
            <a:pPr lvl="2"/>
            <a:r>
              <a:rPr lang="en-GB" sz="1400" dirty="0"/>
              <a:t>This may not be possible for large systems that require larger development teams so a plan-driven approach may have to be used. </a:t>
            </a:r>
          </a:p>
          <a:p>
            <a:pPr lvl="1"/>
            <a:endParaRPr lang="en-US" sz="16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a:xfrm>
            <a:off x="457200" y="1200151"/>
            <a:ext cx="8470900" cy="3394472"/>
          </a:xfrm>
        </p:spPr>
        <p:txBody>
          <a:bodyPr/>
          <a:lstStyle/>
          <a:p>
            <a:pPr lvl="1"/>
            <a:r>
              <a:rPr lang="en-GB" sz="1600" dirty="0"/>
              <a:t>What type of system is being developed? </a:t>
            </a:r>
          </a:p>
          <a:p>
            <a:pPr lvl="2"/>
            <a:r>
              <a:rPr lang="en-GB" sz="1400" dirty="0"/>
              <a:t>Plan-driven approaches may be required for systems that require a lot of analysis before implementation (e.g. real-time system with complex timing requirements).</a:t>
            </a:r>
          </a:p>
          <a:p>
            <a:pPr lvl="1"/>
            <a:r>
              <a:rPr lang="en-GB" sz="1600" dirty="0"/>
              <a:t>What is the expected system lifetime? </a:t>
            </a:r>
          </a:p>
          <a:p>
            <a:pPr lvl="2"/>
            <a:r>
              <a:rPr lang="en-GB" sz="1400" dirty="0"/>
              <a:t>Long-lifetime systems may require more design documentation to communicate the original intentions of the system developers to the support team. </a:t>
            </a:r>
          </a:p>
          <a:p>
            <a:pPr lvl="1"/>
            <a:r>
              <a:rPr lang="en-GB" sz="1600" dirty="0"/>
              <a:t>What technologies are available to support system development? </a:t>
            </a:r>
          </a:p>
          <a:p>
            <a:pPr lvl="2"/>
            <a:r>
              <a:rPr lang="en-GB" sz="1400" dirty="0"/>
              <a:t>Agile methods rely on good tools to keep track of an evolving design</a:t>
            </a:r>
          </a:p>
          <a:p>
            <a:pPr lvl="1"/>
            <a:r>
              <a:rPr lang="en-GB" sz="1600" dirty="0"/>
              <a:t>How is the development team organized? </a:t>
            </a:r>
          </a:p>
          <a:p>
            <a:pPr lvl="2"/>
            <a:r>
              <a:rPr lang="en-GB" sz="1400" dirty="0"/>
              <a:t>If the development team is distributed or if part of the development is being outsourced, then you may need to develop design documents to communicate across the development teams. </a:t>
            </a:r>
          </a:p>
          <a:p>
            <a:pPr lvl="1"/>
            <a:endParaRPr lang="en-GB" sz="1600" dirty="0"/>
          </a:p>
          <a:p>
            <a:pPr lvl="1">
              <a:buNone/>
            </a:pPr>
            <a:r>
              <a:rPr lang="en-GB" sz="1600" dirty="0"/>
              <a:t> </a:t>
            </a:r>
          </a:p>
          <a:p>
            <a:pPr lvl="1"/>
            <a:endParaRPr lang="en-US" sz="16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human, organizational issues</a:t>
            </a:r>
          </a:p>
        </p:txBody>
      </p:sp>
      <p:sp>
        <p:nvSpPr>
          <p:cNvPr id="3" name="Content Placeholder 2"/>
          <p:cNvSpPr>
            <a:spLocks noGrp="1"/>
          </p:cNvSpPr>
          <p:nvPr>
            <p:ph idx="1"/>
          </p:nvPr>
        </p:nvSpPr>
        <p:spPr/>
        <p:txBody>
          <a:bodyPr/>
          <a:lstStyle/>
          <a:p>
            <a:pPr lvl="1"/>
            <a:r>
              <a:rPr lang="en-GB" sz="1600" dirty="0"/>
              <a:t>Are there cultural or organizational issues that may affect the system development? </a:t>
            </a:r>
          </a:p>
          <a:p>
            <a:pPr lvl="2"/>
            <a:r>
              <a:rPr lang="en-GB" sz="1400" dirty="0"/>
              <a:t>Traditional engineering organizations have a culture of plan-based development, as this is the norm in engineering.</a:t>
            </a:r>
          </a:p>
          <a:p>
            <a:pPr lvl="1"/>
            <a:r>
              <a:rPr lang="en-GB" sz="1600" dirty="0"/>
              <a:t>How good are the designers and programmers in the development team?</a:t>
            </a:r>
          </a:p>
          <a:p>
            <a:pPr lvl="2"/>
            <a:r>
              <a:rPr lang="en-GB" sz="1400" dirty="0"/>
              <a:t> It is sometimes argued that agile methods require higher skill levels than plan-based approaches in which programmers simply translate a detailed design into code</a:t>
            </a:r>
          </a:p>
          <a:p>
            <a:pPr lvl="1"/>
            <a:r>
              <a:rPr lang="en-GB" sz="1600" dirty="0"/>
              <a:t>Is the system subject to external regulation? </a:t>
            </a:r>
          </a:p>
          <a:p>
            <a:pPr lvl="2"/>
            <a:r>
              <a:rPr lang="en-GB" sz="1400" dirty="0"/>
              <a:t>If a system has to be approved by an external regulator (e.g. the FAA approve software that is critical to the operation of an aircraft) then you will probably be required to produce detailed documentation as part of the system safety case.</a:t>
            </a:r>
          </a:p>
          <a:p>
            <a:pPr lvl="1"/>
            <a:endParaRPr lang="en-US" sz="16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type="body" idx="1"/>
          </p:nvPr>
        </p:nvSpPr>
        <p:spPr/>
        <p:txBody>
          <a:bodyPr/>
          <a:lstStyle/>
          <a:p>
            <a:pPr>
              <a:lnSpc>
                <a:spcPct val="90000"/>
              </a:lnSpc>
            </a:pPr>
            <a:r>
              <a:rPr lang="en-US" dirty="0"/>
              <a:t>One of the early approaches to agile</a:t>
            </a:r>
          </a:p>
          <a:p>
            <a:pPr lvl="1">
              <a:lnSpc>
                <a:spcPct val="90000"/>
              </a:lnSpc>
            </a:pPr>
            <a:r>
              <a:rPr lang="en-US" dirty="0"/>
              <a:t>Has recently lost favor to Scrum…</a:t>
            </a:r>
          </a:p>
          <a:p>
            <a:pPr>
              <a:lnSpc>
                <a:spcPct val="90000"/>
              </a:lnSpc>
            </a:pPr>
            <a:r>
              <a:rPr lang="en-US" dirty="0"/>
              <a:t>Extreme Programming (XP) takes an ‘extreme’ approach to iterative development. </a:t>
            </a:r>
          </a:p>
          <a:p>
            <a:pPr lvl="1">
              <a:lnSpc>
                <a:spcPct val="90000"/>
              </a:lnSpc>
            </a:pPr>
            <a:r>
              <a:rPr lang="en-US" dirty="0"/>
              <a:t>New versions may be built several times per day;</a:t>
            </a:r>
          </a:p>
          <a:p>
            <a:pPr lvl="1">
              <a:lnSpc>
                <a:spcPct val="90000"/>
              </a:lnSpc>
            </a:pPr>
            <a:r>
              <a:rPr lang="en-US" dirty="0"/>
              <a:t>Increments are delivered to customers every 2 weeks;</a:t>
            </a:r>
          </a:p>
          <a:p>
            <a:pPr lvl="1">
              <a:lnSpc>
                <a:spcPct val="90000"/>
              </a:lnSpc>
            </a:pPr>
            <a:r>
              <a:rPr lang="en-US" dirty="0"/>
              <a:t>All tests must be run for every build and the build is only accepted if tests run successfully.</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type="body" idx="1"/>
          </p:nvPr>
        </p:nvSpPr>
        <p:spPr/>
        <p:txBody>
          <a:bodyPr/>
          <a:lstStyle/>
          <a:p>
            <a:r>
              <a:rPr lang="en-US" sz="2400" dirty="0"/>
              <a:t>Incremental development is supported through small, frequent system releases.</a:t>
            </a:r>
          </a:p>
          <a:p>
            <a:r>
              <a:rPr lang="en-US" sz="2400" dirty="0"/>
              <a:t>Customer involvement means full-time customer engagement with the team.</a:t>
            </a:r>
          </a:p>
          <a:p>
            <a:r>
              <a:rPr lang="en-US" sz="2400" dirty="0"/>
              <a:t>People not process through pair programming, collective ownership and a process that avoids long working hours.</a:t>
            </a:r>
          </a:p>
          <a:p>
            <a:r>
              <a:rPr lang="en-US" sz="2400" dirty="0"/>
              <a:t>Change supported through regular system releases.</a:t>
            </a:r>
          </a:p>
          <a:p>
            <a:r>
              <a:rPr lang="en-US" sz="2400" dirty="0"/>
              <a:t>Maintaining simplicity through constant refactoring of code.</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XP testing difficulties</a:t>
            </a:r>
          </a:p>
        </p:txBody>
      </p:sp>
      <p:sp>
        <p:nvSpPr>
          <p:cNvPr id="3" name="Content Placeholder 2"/>
          <p:cNvSpPr>
            <a:spLocks noGrp="1"/>
          </p:cNvSpPr>
          <p:nvPr>
            <p:ph idx="1"/>
          </p:nvPr>
        </p:nvSpPr>
        <p:spPr>
          <a:xfrm>
            <a:off x="457200" y="1178324"/>
            <a:ext cx="8229600" cy="3394472"/>
          </a:xfrm>
        </p:spPr>
        <p:txBody>
          <a:bodyPr/>
          <a:lstStyle/>
          <a:p>
            <a:r>
              <a:rPr lang="en-GB" sz="1800" dirty="0"/>
              <a:t>Programmers prefer programming to testing and sometimes they take short cuts when writing tests. </a:t>
            </a:r>
          </a:p>
          <a:p>
            <a:pPr lvl="1"/>
            <a:r>
              <a:rPr lang="en-GB" sz="1600" dirty="0"/>
              <a:t>For example, they may write incomplete tests that do not check for all possible exceptions that may occur. </a:t>
            </a:r>
          </a:p>
          <a:p>
            <a:r>
              <a:rPr lang="en-GB" sz="1800" dirty="0"/>
              <a:t>Some tests can be very difficult to write incrementally. </a:t>
            </a:r>
          </a:p>
          <a:p>
            <a:pPr lvl="1"/>
            <a:r>
              <a:rPr lang="en-GB" sz="1600" dirty="0"/>
              <a:t>For example, in a complex user interface, it is often difficult to write unit tests for the code that implements the ‘display logic’ and workflow between screens. </a:t>
            </a:r>
          </a:p>
          <a:p>
            <a:r>
              <a:rPr lang="en-GB" sz="1800" dirty="0"/>
              <a:t>It difficult to judge the completeness of a set of tests. </a:t>
            </a:r>
          </a:p>
          <a:p>
            <a:pPr lvl="1"/>
            <a:r>
              <a:rPr lang="en-GB" sz="1600" dirty="0"/>
              <a:t>Although you may have a lot of system tests, your test set may not provide complete coverage.  </a:t>
            </a:r>
          </a:p>
          <a:p>
            <a:endParaRPr lang="en-US" sz="18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a:t>Test-first development</a:t>
            </a:r>
          </a:p>
        </p:txBody>
      </p:sp>
      <p:sp>
        <p:nvSpPr>
          <p:cNvPr id="1173507" name="Rectangle 3"/>
          <p:cNvSpPr>
            <a:spLocks noGrp="1" noChangeArrowheads="1"/>
          </p:cNvSpPr>
          <p:nvPr>
            <p:ph type="body"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a:t>
            </a:r>
          </a:p>
          <a:p>
            <a:pPr>
              <a:lnSpc>
                <a:spcPct val="90000"/>
              </a:lnSpc>
            </a:pPr>
            <a:r>
              <a:rPr lang="en-US" dirty="0"/>
              <a:t>The test includes a check that it has executed correctly.</a:t>
            </a:r>
          </a:p>
          <a:p>
            <a:pPr lvl="1">
              <a:lnSpc>
                <a:spcPct val="90000"/>
              </a:lnSpc>
            </a:pPr>
            <a:r>
              <a:rPr lang="en-US" dirty="0"/>
              <a:t>Usually relies on a testing framework such as </a:t>
            </a:r>
            <a:r>
              <a:rPr lang="en-US" dirty="0" err="1"/>
              <a:t>Junit</a:t>
            </a:r>
            <a:r>
              <a:rPr lang="en-US" dirty="0"/>
              <a:t>.</a:t>
            </a:r>
          </a:p>
          <a:p>
            <a:pPr>
              <a:lnSpc>
                <a:spcPct val="90000"/>
              </a:lnSpc>
            </a:pPr>
            <a:r>
              <a:rPr lang="en-US" dirty="0"/>
              <a:t>All previous and new tests are run automatically when new functionality is added, </a:t>
            </a:r>
          </a:p>
          <a:p>
            <a:pPr lvl="1">
              <a:lnSpc>
                <a:spcPct val="90000"/>
              </a:lnSpc>
            </a:pPr>
            <a:r>
              <a:rPr lang="en-US" dirty="0"/>
              <a:t>thus checking that the new functionality has not introduced errors.</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 programming</a:t>
            </a:r>
          </a:p>
        </p:txBody>
      </p:sp>
      <p:sp>
        <p:nvSpPr>
          <p:cNvPr id="3" name="Content Placeholder 2"/>
          <p:cNvSpPr>
            <a:spLocks noGrp="1"/>
          </p:cNvSpPr>
          <p:nvPr>
            <p:ph idx="1"/>
          </p:nvPr>
        </p:nvSpPr>
        <p:spPr/>
        <p:txBody>
          <a:bodyPr/>
          <a:lstStyle/>
          <a:p>
            <a:r>
              <a:rPr lang="en-GB" sz="2000" dirty="0"/>
              <a:t>In pair programming, programmers sit together at the same workstation to develop the software.</a:t>
            </a:r>
          </a:p>
          <a:p>
            <a:r>
              <a:rPr lang="en-GB" sz="2000" dirty="0"/>
              <a:t>Pairs are created dynamically so that all team members work with each other during the development process.</a:t>
            </a:r>
          </a:p>
          <a:p>
            <a:r>
              <a:rPr lang="en-GB" sz="2000" dirty="0"/>
              <a:t>The sharing of knowledge that happens during pair programming is very important as it reduces the overall risks to a project when team members leave.</a:t>
            </a:r>
          </a:p>
          <a:p>
            <a:r>
              <a:rPr lang="en-GB" sz="2000" dirty="0"/>
              <a:t>Pair programming is not necessarily inefficient and there is evidence that a pair working together is more efficient than 2 programmers working separately. </a:t>
            </a:r>
            <a:endParaRPr lang="en-US" sz="2000" dirty="0"/>
          </a:p>
          <a:p>
            <a:endParaRPr lang="en-GB" sz="2000" dirty="0"/>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pair programming</a:t>
            </a:r>
          </a:p>
        </p:txBody>
      </p:sp>
      <p:sp>
        <p:nvSpPr>
          <p:cNvPr id="3" name="Content Placeholder 2"/>
          <p:cNvSpPr>
            <a:spLocks noGrp="1"/>
          </p:cNvSpPr>
          <p:nvPr>
            <p:ph idx="1"/>
          </p:nvPr>
        </p:nvSpPr>
        <p:spPr/>
        <p:txBody>
          <a:bodyPr/>
          <a:lstStyle/>
          <a:p>
            <a:r>
              <a:rPr lang="en-GB" sz="2000" dirty="0"/>
              <a:t>It supports the idea of collective ownership and responsibility for the system. </a:t>
            </a:r>
          </a:p>
          <a:p>
            <a:pPr lvl="1"/>
            <a:r>
              <a:rPr lang="en-GB" sz="1800" dirty="0"/>
              <a:t>Individuals are not held responsible for problems with the code. Instead, the team has collective responsibility for resolving these problems.</a:t>
            </a:r>
          </a:p>
          <a:p>
            <a:r>
              <a:rPr lang="en-GB" sz="2000" dirty="0"/>
              <a:t>It acts as an informal review process because each line of code is looked at by at least two people. </a:t>
            </a:r>
          </a:p>
          <a:p>
            <a:r>
              <a:rPr lang="en-GB" sz="2000" dirty="0"/>
              <a:t>It helps support refactoring, which is a process of software improvement. </a:t>
            </a:r>
          </a:p>
          <a:p>
            <a:pPr lvl="1"/>
            <a:r>
              <a:rPr lang="en-GB" sz="1800" dirty="0"/>
              <a:t>Where pair programming and collective ownership are used, others benefit immediately from the refactoring so they are likely to support the process. </a:t>
            </a:r>
          </a:p>
          <a:p>
            <a:pPr lvl="1"/>
            <a:endParaRPr lang="en-US" sz="18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Rapid software development motivation</a:t>
            </a:r>
          </a:p>
        </p:txBody>
      </p:sp>
      <p:sp>
        <p:nvSpPr>
          <p:cNvPr id="3" name="Content Placeholder 2"/>
          <p:cNvSpPr>
            <a:spLocks noGrp="1"/>
          </p:cNvSpPr>
          <p:nvPr>
            <p:ph idx="1"/>
          </p:nvPr>
        </p:nvSpPr>
        <p:spPr>
          <a:xfrm>
            <a:off x="457200" y="1200151"/>
            <a:ext cx="8407400" cy="3394472"/>
          </a:xfrm>
        </p:spPr>
        <p:txBody>
          <a:bodyPr/>
          <a:lstStyle/>
          <a:p>
            <a:r>
              <a:rPr lang="en-US" sz="2000" dirty="0"/>
              <a:t>Rapid development and delivery is now often the most important requirement for software systems</a:t>
            </a:r>
          </a:p>
          <a:p>
            <a:pPr lvl="1"/>
            <a:r>
              <a:rPr lang="en-US" sz="1800" dirty="0"/>
              <a:t>Businesses operate in a fast –changing requirement and it is practically impossible to produce a set of stable software requirements</a:t>
            </a:r>
          </a:p>
          <a:p>
            <a:pPr lvl="1"/>
            <a:r>
              <a:rPr lang="en-US" sz="1800" dirty="0"/>
              <a:t>Software has to evolve quickly to reflect changing business needs.</a:t>
            </a:r>
          </a:p>
          <a:p>
            <a:r>
              <a:rPr lang="en-US" sz="2000" dirty="0"/>
              <a:t>Rapid software development</a:t>
            </a:r>
          </a:p>
          <a:p>
            <a:pPr lvl="1"/>
            <a:r>
              <a:rPr lang="en-US" sz="1800" dirty="0"/>
              <a:t>Specification, design and implementation are inter-leaved</a:t>
            </a:r>
          </a:p>
          <a:p>
            <a:pPr lvl="1"/>
            <a:r>
              <a:rPr lang="en-US" sz="1800" dirty="0"/>
              <a:t>System is developed as a series of versions with stakeholders involved in version evaluation</a:t>
            </a:r>
          </a:p>
          <a:p>
            <a:pPr lvl="1"/>
            <a:r>
              <a:rPr lang="en-US" sz="1800" dirty="0"/>
              <a:t>User interfaces are often developed using an IDE and graphical toolset.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71450"/>
            <a:ext cx="7772400" cy="628650"/>
          </a:xfrm>
          <a:effectLst>
            <a:outerShdw dist="35921" dir="2700000" algn="ctr" rotWithShape="0">
              <a:schemeClr val="tx1"/>
            </a:outerShdw>
          </a:effectLst>
        </p:spPr>
        <p:txBody>
          <a:bodyPr/>
          <a:lstStyle/>
          <a:p>
            <a:r>
              <a:rPr lang="en-US" b="1"/>
              <a:t>History of SE Methodology</a:t>
            </a:r>
            <a:endParaRPr lang="en-US"/>
          </a:p>
        </p:txBody>
      </p:sp>
      <p:sp>
        <p:nvSpPr>
          <p:cNvPr id="7171" name="Rectangle 3"/>
          <p:cNvSpPr>
            <a:spLocks noGrp="1" noChangeArrowheads="1"/>
          </p:cNvSpPr>
          <p:nvPr>
            <p:ph type="body" idx="1"/>
          </p:nvPr>
        </p:nvSpPr>
        <p:spPr>
          <a:xfrm>
            <a:off x="1047750" y="1135856"/>
            <a:ext cx="6019800" cy="3829050"/>
          </a:xfrm>
          <a:effectLst>
            <a:outerShdw dist="35921" dir="2700000" algn="ctr" rotWithShape="0">
              <a:schemeClr val="bg2"/>
            </a:outerShdw>
          </a:effectLst>
        </p:spPr>
        <p:txBody>
          <a:bodyPr/>
          <a:lstStyle/>
          <a:p>
            <a:pPr>
              <a:buFontTx/>
              <a:buNone/>
            </a:pPr>
            <a:r>
              <a:rPr lang="en-US" sz="1800" b="1" dirty="0">
                <a:solidFill>
                  <a:schemeClr val="accent2"/>
                </a:solidFill>
              </a:rPr>
              <a:t>1950’s and 60’s</a:t>
            </a:r>
            <a:endParaRPr lang="en-US" sz="1800" dirty="0">
              <a:solidFill>
                <a:schemeClr val="accent2"/>
              </a:solidFill>
            </a:endParaRPr>
          </a:p>
          <a:p>
            <a:pPr lvl="1">
              <a:buFontTx/>
              <a:buNone/>
            </a:pPr>
            <a:r>
              <a:rPr lang="en-US" sz="2400" dirty="0">
                <a:solidFill>
                  <a:schemeClr val="accent2"/>
                </a:solidFill>
              </a:rPr>
              <a:t>What is software engineering?</a:t>
            </a:r>
          </a:p>
          <a:p>
            <a:pPr>
              <a:buFontTx/>
              <a:buNone/>
            </a:pPr>
            <a:r>
              <a:rPr lang="en-US" sz="1800" b="1" dirty="0">
                <a:solidFill>
                  <a:schemeClr val="accent2"/>
                </a:solidFill>
              </a:rPr>
              <a:t>1970’s</a:t>
            </a:r>
            <a:endParaRPr lang="en-US" sz="1800" dirty="0">
              <a:solidFill>
                <a:schemeClr val="accent2"/>
              </a:solidFill>
            </a:endParaRPr>
          </a:p>
          <a:p>
            <a:pPr lvl="1">
              <a:buFontTx/>
              <a:buNone/>
            </a:pPr>
            <a:r>
              <a:rPr lang="en-US" sz="2400" dirty="0">
                <a:solidFill>
                  <a:schemeClr val="accent2"/>
                </a:solidFill>
              </a:rPr>
              <a:t>Structured programming </a:t>
            </a:r>
          </a:p>
          <a:p>
            <a:pPr>
              <a:buFontTx/>
              <a:buNone/>
            </a:pPr>
            <a:r>
              <a:rPr lang="en-US" sz="1800" b="1" dirty="0">
                <a:solidFill>
                  <a:schemeClr val="accent2"/>
                </a:solidFill>
              </a:rPr>
              <a:t>1980’s</a:t>
            </a:r>
            <a:endParaRPr lang="en-US" sz="1800" dirty="0">
              <a:solidFill>
                <a:schemeClr val="accent2"/>
              </a:solidFill>
            </a:endParaRPr>
          </a:p>
          <a:p>
            <a:pPr lvl="1">
              <a:buFontTx/>
              <a:buNone/>
            </a:pPr>
            <a:r>
              <a:rPr lang="en-US" sz="2400" dirty="0">
                <a:solidFill>
                  <a:schemeClr val="accent2"/>
                </a:solidFill>
              </a:rPr>
              <a:t>Data flow diagrams</a:t>
            </a:r>
          </a:p>
          <a:p>
            <a:pPr>
              <a:buFontTx/>
              <a:buNone/>
            </a:pPr>
            <a:r>
              <a:rPr lang="en-US" sz="1800" b="1" dirty="0">
                <a:solidFill>
                  <a:schemeClr val="accent2"/>
                </a:solidFill>
              </a:rPr>
              <a:t>1990’s</a:t>
            </a:r>
            <a:endParaRPr lang="en-US" sz="1800" dirty="0">
              <a:solidFill>
                <a:schemeClr val="accent2"/>
              </a:solidFill>
            </a:endParaRPr>
          </a:p>
          <a:p>
            <a:pPr lvl="1">
              <a:buFontTx/>
              <a:buNone/>
            </a:pPr>
            <a:r>
              <a:rPr lang="en-US" sz="2400" dirty="0">
                <a:solidFill>
                  <a:schemeClr val="accent2"/>
                </a:solidFill>
              </a:rPr>
              <a:t>O-O</a:t>
            </a:r>
          </a:p>
          <a:p>
            <a:pPr lvl="1">
              <a:buFontTx/>
              <a:buNone/>
            </a:pPr>
            <a:r>
              <a:rPr lang="en-US" sz="2400" dirty="0">
                <a:solidFill>
                  <a:schemeClr val="accent2"/>
                </a:solidFill>
              </a:rPr>
              <a:t>UML</a:t>
            </a:r>
          </a:p>
        </p:txBody>
      </p:sp>
    </p:spTree>
    <p:extLst>
      <p:ext uri="{BB962C8B-B14F-4D97-AF65-F5344CB8AC3E}">
        <p14:creationId xmlns:p14="http://schemas.microsoft.com/office/powerpoint/2010/main" val="389959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ocodeishuman.com/wp-content/uploads/2013/08/Cost-of-change-gra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1765" y="182165"/>
            <a:ext cx="6403479" cy="4802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160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52400" y="0"/>
            <a:ext cx="8839200" cy="857250"/>
          </a:xfrm>
          <a:effectLst>
            <a:outerShdw dist="35921" dir="2700000" algn="ctr" rotWithShape="0">
              <a:schemeClr val="tx2"/>
            </a:outerShdw>
          </a:effectLst>
        </p:spPr>
        <p:txBody>
          <a:bodyPr/>
          <a:lstStyle/>
          <a:p>
            <a:r>
              <a:rPr lang="en-US" sz="3600" b="1"/>
              <a:t>Agile - Another Idea</a:t>
            </a:r>
            <a:endParaRPr lang="en-US" sz="4000"/>
          </a:p>
        </p:txBody>
      </p:sp>
      <p:sp>
        <p:nvSpPr>
          <p:cNvPr id="10243" name="Rectangle 3"/>
          <p:cNvSpPr>
            <a:spLocks noGrp="1" noChangeArrowheads="1"/>
          </p:cNvSpPr>
          <p:nvPr>
            <p:ph type="body" idx="1"/>
          </p:nvPr>
        </p:nvSpPr>
        <p:spPr>
          <a:xfrm>
            <a:off x="1209675" y="1200150"/>
            <a:ext cx="6781800" cy="3086100"/>
          </a:xfrm>
          <a:effectLst>
            <a:outerShdw dist="35921" dir="2700000" algn="ctr" rotWithShape="0">
              <a:schemeClr val="bg2"/>
            </a:outerShdw>
          </a:effectLst>
        </p:spPr>
        <p:txBody>
          <a:bodyPr/>
          <a:lstStyle/>
          <a:p>
            <a:pPr>
              <a:lnSpc>
                <a:spcPct val="90000"/>
              </a:lnSpc>
              <a:buFontTx/>
              <a:buNone/>
            </a:pPr>
            <a:r>
              <a:rPr lang="en-US" b="1" dirty="0">
                <a:solidFill>
                  <a:schemeClr val="accent2"/>
                </a:solidFill>
              </a:rPr>
              <a:t>Traditional SE </a:t>
            </a:r>
          </a:p>
          <a:p>
            <a:pPr>
              <a:lnSpc>
                <a:spcPct val="90000"/>
              </a:lnSpc>
              <a:buFontTx/>
              <a:buNone/>
            </a:pPr>
            <a:r>
              <a:rPr lang="en-US" sz="2400" b="1" dirty="0">
                <a:solidFill>
                  <a:schemeClr val="accent2"/>
                </a:solidFill>
              </a:rPr>
              <a:t>	- called “monumental”</a:t>
            </a:r>
          </a:p>
          <a:p>
            <a:pPr>
              <a:lnSpc>
                <a:spcPct val="90000"/>
              </a:lnSpc>
              <a:buFontTx/>
              <a:buNone/>
            </a:pPr>
            <a:r>
              <a:rPr lang="en-US" sz="2400" b="1" dirty="0">
                <a:solidFill>
                  <a:schemeClr val="accent2"/>
                </a:solidFill>
              </a:rPr>
              <a:t>	- predictive</a:t>
            </a:r>
          </a:p>
          <a:p>
            <a:pPr>
              <a:lnSpc>
                <a:spcPct val="90000"/>
              </a:lnSpc>
              <a:buFontTx/>
              <a:buNone/>
            </a:pPr>
            <a:r>
              <a:rPr lang="en-US" sz="2400" b="1" dirty="0">
                <a:solidFill>
                  <a:schemeClr val="accent2"/>
                </a:solidFill>
              </a:rPr>
              <a:t>	- plan carefully</a:t>
            </a:r>
            <a:endParaRPr lang="en-US" sz="2000" b="1" dirty="0">
              <a:solidFill>
                <a:schemeClr val="accent2"/>
              </a:solidFill>
            </a:endParaRPr>
          </a:p>
          <a:p>
            <a:pPr>
              <a:lnSpc>
                <a:spcPct val="90000"/>
              </a:lnSpc>
              <a:buFontTx/>
              <a:buNone/>
            </a:pPr>
            <a:r>
              <a:rPr lang="en-US" b="1" dirty="0">
                <a:solidFill>
                  <a:schemeClr val="accent2"/>
                </a:solidFill>
              </a:rPr>
              <a:t>Agile</a:t>
            </a:r>
            <a:r>
              <a:rPr lang="en-US" sz="2400" b="1" dirty="0">
                <a:solidFill>
                  <a:schemeClr val="accent2"/>
                </a:solidFill>
              </a:rPr>
              <a:t> </a:t>
            </a:r>
          </a:p>
          <a:p>
            <a:pPr>
              <a:lnSpc>
                <a:spcPct val="90000"/>
              </a:lnSpc>
              <a:buFontTx/>
              <a:buNone/>
            </a:pPr>
            <a:r>
              <a:rPr lang="en-US" sz="2400" b="1" dirty="0">
                <a:solidFill>
                  <a:schemeClr val="accent2"/>
                </a:solidFill>
              </a:rPr>
              <a:t>	- a light-weight methodology</a:t>
            </a:r>
          </a:p>
          <a:p>
            <a:pPr>
              <a:lnSpc>
                <a:spcPct val="90000"/>
              </a:lnSpc>
              <a:buFontTx/>
              <a:buNone/>
            </a:pPr>
            <a:r>
              <a:rPr lang="en-US" sz="2400" b="1" dirty="0">
                <a:solidFill>
                  <a:schemeClr val="accent2"/>
                </a:solidFill>
              </a:rPr>
              <a:t>	- adaptive</a:t>
            </a:r>
          </a:p>
          <a:p>
            <a:pPr>
              <a:lnSpc>
                <a:spcPct val="90000"/>
              </a:lnSpc>
              <a:buFontTx/>
              <a:buNone/>
            </a:pPr>
            <a:r>
              <a:rPr lang="en-US" sz="2400" b="1" dirty="0">
                <a:solidFill>
                  <a:schemeClr val="accent2"/>
                </a:solidFill>
              </a:rPr>
              <a:t>	- minimize initial planning</a:t>
            </a:r>
          </a:p>
        </p:txBody>
      </p:sp>
    </p:spTree>
    <p:extLst>
      <p:ext uri="{BB962C8B-B14F-4D97-AF65-F5344CB8AC3E}">
        <p14:creationId xmlns:p14="http://schemas.microsoft.com/office/powerpoint/2010/main" val="15868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manifesto </a:t>
            </a:r>
          </a:p>
        </p:txBody>
      </p:sp>
      <p:sp>
        <p:nvSpPr>
          <p:cNvPr id="3" name="Content Placeholder 2"/>
          <p:cNvSpPr>
            <a:spLocks noGrp="1"/>
          </p:cNvSpPr>
          <p:nvPr>
            <p:ph idx="1"/>
          </p:nvPr>
        </p:nvSpPr>
        <p:spPr>
          <a:xfrm>
            <a:off x="276225" y="1200151"/>
            <a:ext cx="8867775" cy="3394472"/>
          </a:xfrm>
        </p:spPr>
        <p:txBody>
          <a:bodyPr/>
          <a:lstStyle/>
          <a:p>
            <a:r>
              <a:rPr lang="en-US" i="1" dirty="0"/>
              <a:t>We are uncovering better ways of developing</a:t>
            </a:r>
          </a:p>
          <a:p>
            <a:pPr marL="0" indent="0">
              <a:buNone/>
            </a:pPr>
            <a:r>
              <a:rPr lang="en-US" i="1" dirty="0"/>
              <a:t>software by doing it and helping others do it. </a:t>
            </a:r>
          </a:p>
          <a:p>
            <a:r>
              <a:rPr lang="en-US" i="1" dirty="0"/>
              <a:t>Through this work we have come to value:</a:t>
            </a:r>
            <a:endParaRPr lang="en-GB" dirty="0"/>
          </a:p>
          <a:p>
            <a:pPr lvl="1"/>
            <a:r>
              <a:rPr lang="en-US" b="1" i="1" dirty="0"/>
              <a:t>Individuals and interactions  over   processes and tools</a:t>
            </a:r>
          </a:p>
          <a:p>
            <a:pPr lvl="1"/>
            <a:r>
              <a:rPr lang="en-US" b="1" i="1" dirty="0"/>
              <a:t>Working </a:t>
            </a:r>
            <a:r>
              <a:rPr lang="en-US" b="1" i="1"/>
              <a:t>software                  </a:t>
            </a:r>
            <a:r>
              <a:rPr lang="en-US" b="1" i="1" dirty="0"/>
              <a:t>over  comprehensive documentation </a:t>
            </a:r>
          </a:p>
          <a:p>
            <a:pPr lvl="1"/>
            <a:r>
              <a:rPr lang="en-US" b="1" i="1" dirty="0"/>
              <a:t>Customer collaboration        over   contract negotiation </a:t>
            </a:r>
          </a:p>
          <a:p>
            <a:pPr lvl="1"/>
            <a:r>
              <a:rPr lang="en-US" b="1" i="1" dirty="0"/>
              <a:t>Responding to change         over   following a plan </a:t>
            </a:r>
            <a:endParaRPr lang="en-GB" b="1" dirty="0"/>
          </a:p>
          <a:p>
            <a:r>
              <a:rPr lang="en-US" i="1" dirty="0"/>
              <a:t>That is, while there is value in the items on the right, we value the items on the left more.</a:t>
            </a:r>
            <a:r>
              <a:rPr lang="en-GB" dirty="0"/>
              <a:t> </a:t>
            </a: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Agile method applicability</a:t>
            </a:r>
          </a:p>
        </p:txBody>
      </p:sp>
      <p:sp>
        <p:nvSpPr>
          <p:cNvPr id="3" name="Content Placeholder 2"/>
          <p:cNvSpPr>
            <a:spLocks noGrp="1"/>
          </p:cNvSpPr>
          <p:nvPr>
            <p:ph idx="1"/>
          </p:nvPr>
        </p:nvSpPr>
        <p:spPr/>
        <p:txBody>
          <a:bodyPr/>
          <a:lstStyle/>
          <a:p>
            <a:r>
              <a:rPr lang="en-GB" dirty="0"/>
              <a:t>Product development where a software company is developing a small or medium-sized product for sale. </a:t>
            </a:r>
          </a:p>
          <a:p>
            <a:r>
              <a:rPr lang="en-GB" dirty="0"/>
              <a:t>Custom system development within an organization, </a:t>
            </a:r>
          </a:p>
          <a:p>
            <a:pPr lvl="1"/>
            <a:r>
              <a:rPr lang="en-GB" dirty="0"/>
              <a:t>Where there is a clear commitment from the customer to become involved in the development process </a:t>
            </a:r>
          </a:p>
          <a:p>
            <a:pPr lvl="1"/>
            <a:r>
              <a:rPr lang="en-GB" dirty="0"/>
              <a:t>Where there are not a lot of external rules and regulations that affect the software.</a:t>
            </a:r>
          </a:p>
          <a:p>
            <a:r>
              <a:rPr lang="en-GB" dirty="0"/>
              <a:t>Because of their focus on small, tightly-integrated teams, there are problems in scaling agile methods to large systems. </a:t>
            </a:r>
          </a:p>
          <a:p>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a:t>Problems with agile methods</a:t>
            </a:r>
          </a:p>
        </p:txBody>
      </p:sp>
      <p:sp>
        <p:nvSpPr>
          <p:cNvPr id="1167363" name="Rectangle 3"/>
          <p:cNvSpPr>
            <a:spLocks noGrp="1" noChangeArrowheads="1"/>
          </p:cNvSpPr>
          <p:nvPr>
            <p:ph type="body" idx="1"/>
          </p:nvPr>
        </p:nvSpPr>
        <p:spPr/>
        <p:txBody>
          <a:bodyPr/>
          <a:lstStyle/>
          <a:p>
            <a:r>
              <a:rPr lang="en-US" sz="2400" dirty="0"/>
              <a:t>It can be difficult to keep the interest of customers who are involved in the process.</a:t>
            </a:r>
          </a:p>
          <a:p>
            <a:r>
              <a:rPr lang="en-US" sz="2400" dirty="0"/>
              <a:t>Team members may be unsuited to the intense involvement that characterizes agile methods.</a:t>
            </a:r>
          </a:p>
          <a:p>
            <a:r>
              <a:rPr lang="en-US" sz="2400" dirty="0"/>
              <a:t>Prioritizing changes can be difficult where there are multiple stakeholders.</a:t>
            </a:r>
          </a:p>
          <a:p>
            <a:r>
              <a:rPr lang="en-US" sz="2400" dirty="0"/>
              <a:t>Maintaining simplicity requires extra work.</a:t>
            </a:r>
          </a:p>
          <a:p>
            <a:r>
              <a:rPr lang="en-US" sz="2400" dirty="0"/>
              <a:t>Contracts may be a problem as with other approaches to iterative development.</a:t>
            </a:r>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software maintenance</a:t>
            </a:r>
          </a:p>
        </p:txBody>
      </p:sp>
      <p:sp>
        <p:nvSpPr>
          <p:cNvPr id="3" name="Content Placeholder 2"/>
          <p:cNvSpPr>
            <a:spLocks noGrp="1"/>
          </p:cNvSpPr>
          <p:nvPr>
            <p:ph idx="1"/>
          </p:nvPr>
        </p:nvSpPr>
        <p:spPr/>
        <p:txBody>
          <a:bodyPr/>
          <a:lstStyle/>
          <a:p>
            <a:r>
              <a:rPr lang="en-US" sz="1800" dirty="0"/>
              <a:t>Most organizations spend more on maintaining existing software than they do on new software development. </a:t>
            </a:r>
          </a:p>
          <a:p>
            <a:r>
              <a:rPr lang="en-US" sz="1800" dirty="0"/>
              <a:t>So, if agile methods are to be successful, they have to support maintenance as well as original development.</a:t>
            </a:r>
          </a:p>
          <a:p>
            <a:r>
              <a:rPr lang="en-US" sz="1800" dirty="0"/>
              <a:t>Key issues:</a:t>
            </a:r>
          </a:p>
          <a:p>
            <a:pPr lvl="1"/>
            <a:r>
              <a:rPr lang="en-GB" sz="1600" dirty="0"/>
              <a:t>Are systems that are developed using an agile approach maintainable, given the emphasis in the development process of minimizing formal documentation?</a:t>
            </a:r>
          </a:p>
          <a:p>
            <a:pPr lvl="1"/>
            <a:r>
              <a:rPr lang="en-GB" sz="1600" dirty="0"/>
              <a:t>Can agile methods be used effectively for evolving a system in response to customer change requests?</a:t>
            </a:r>
          </a:p>
          <a:p>
            <a:r>
              <a:rPr lang="en-GB" sz="1800" dirty="0"/>
              <a:t>Problems may arise if original development team cannot be maintained.</a:t>
            </a:r>
          </a:p>
          <a:p>
            <a:pPr lvl="1"/>
            <a:endParaRPr lang="en-US" sz="1600"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1758</TotalTime>
  <Words>1465</Words>
  <Application>Microsoft Office PowerPoint</Application>
  <PresentationFormat>On-screen Show (16:9)</PresentationFormat>
  <Paragraphs>150</Paragraphs>
  <Slides>18</Slides>
  <Notes>2</Notes>
  <HiddenSlides>11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SE9</vt:lpstr>
      <vt:lpstr>Agile Software Development</vt:lpstr>
      <vt:lpstr>Rapid software development motivation</vt:lpstr>
      <vt:lpstr>History of SE Methodology</vt:lpstr>
      <vt:lpstr>PowerPoint Presentation</vt:lpstr>
      <vt:lpstr>Agile - Another Idea</vt:lpstr>
      <vt:lpstr>Agile manifesto </vt:lpstr>
      <vt:lpstr>Agile method applicability</vt:lpstr>
      <vt:lpstr>Problems with agile methods</vt:lpstr>
      <vt:lpstr>Problem: software maintenance</vt:lpstr>
      <vt:lpstr>Technical, human, organizational issues</vt:lpstr>
      <vt:lpstr>Technical, human, organizational issues</vt:lpstr>
      <vt:lpstr>Technical, human, organizational issues</vt:lpstr>
      <vt:lpstr>Extreme programming</vt:lpstr>
      <vt:lpstr>XP and agile principles</vt:lpstr>
      <vt:lpstr>XP testing difficulties</vt:lpstr>
      <vt:lpstr>Test-first development</vt:lpstr>
      <vt:lpstr>Pair programming</vt:lpstr>
      <vt:lpstr>Advantages of pair programming</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Hasker, Robert</cp:lastModifiedBy>
  <cp:revision>49</cp:revision>
  <dcterms:created xsi:type="dcterms:W3CDTF">2010-01-06T20:28:26Z</dcterms:created>
  <dcterms:modified xsi:type="dcterms:W3CDTF">2023-04-18T15:20:23Z</dcterms:modified>
</cp:coreProperties>
</file>