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33" r:id="rId1"/>
  </p:sldMasterIdLst>
  <p:sldIdLst>
    <p:sldId id="275" r:id="rId2"/>
    <p:sldId id="258" r:id="rId3"/>
    <p:sldId id="270" r:id="rId4"/>
    <p:sldId id="271" r:id="rId5"/>
    <p:sldId id="262" r:id="rId6"/>
    <p:sldId id="273" r:id="rId7"/>
    <p:sldId id="268" r:id="rId8"/>
    <p:sldId id="261" r:id="rId9"/>
    <p:sldId id="265" r:id="rId10"/>
    <p:sldId id="274" r:id="rId11"/>
    <p:sldId id="277" r:id="rId12"/>
    <p:sldId id="279" r:id="rId13"/>
    <p:sldId id="272" r:id="rId14"/>
    <p:sldId id="276" r:id="rId15"/>
    <p:sldId id="278" r:id="rId16"/>
    <p:sldId id="321" r:id="rId17"/>
    <p:sldId id="317" r:id="rId18"/>
  </p:sldIdLst>
  <p:sldSz cx="17340263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04" autoAdjust="0"/>
    <p:restoredTop sz="94660"/>
  </p:normalViewPr>
  <p:slideViewPr>
    <p:cSldViewPr>
      <p:cViewPr varScale="1">
        <p:scale>
          <a:sx n="90" d="100"/>
          <a:sy n="90" d="100"/>
        </p:scale>
        <p:origin x="416" y="208"/>
      </p:cViewPr>
      <p:guideLst>
        <p:guide orient="horz" pos="3072"/>
        <p:guide pos="54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2041"/>
            <a:ext cx="17340263" cy="9765642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450" y="3419782"/>
            <a:ext cx="11046646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450" y="5761185"/>
            <a:ext cx="11046646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2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50" y="866986"/>
            <a:ext cx="12226746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357902"/>
            <a:ext cx="12226746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4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604" y="866987"/>
            <a:ext cx="11512009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3013" y="5165795"/>
            <a:ext cx="10275192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357902"/>
            <a:ext cx="12226746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70683" y="1124093"/>
            <a:ext cx="867013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648224" y="4105324"/>
            <a:ext cx="867013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5973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8303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50" y="2747716"/>
            <a:ext cx="12226746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439037"/>
            <a:ext cx="12226746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08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604" y="866987"/>
            <a:ext cx="11512009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63347" y="5707662"/>
            <a:ext cx="12226747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439037"/>
            <a:ext cx="12226746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70683" y="1124093"/>
            <a:ext cx="867013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648224" y="4105324"/>
            <a:ext cx="867013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2623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89" y="866987"/>
            <a:ext cx="12214706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63347" y="5707662"/>
            <a:ext cx="12226747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439037"/>
            <a:ext cx="12226746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2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370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332149" y="866986"/>
            <a:ext cx="1855691" cy="7468730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3350" y="866987"/>
            <a:ext cx="10041409" cy="74687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3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3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50" y="3841234"/>
            <a:ext cx="12226746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439037"/>
            <a:ext cx="12226746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8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350" y="3072838"/>
            <a:ext cx="5950809" cy="55193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290" y="3072838"/>
            <a:ext cx="5950808" cy="55193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31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090" y="3073398"/>
            <a:ext cx="5953068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1090" y="3892971"/>
            <a:ext cx="5953068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37032" y="3073398"/>
            <a:ext cx="5953061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37035" y="3892971"/>
            <a:ext cx="5953059" cy="469918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6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49" y="866987"/>
            <a:ext cx="12226746" cy="18784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7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5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49" y="2131348"/>
            <a:ext cx="5482163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0641" y="732337"/>
            <a:ext cx="6419454" cy="78598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3349" y="3949610"/>
            <a:ext cx="5482163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650035" indent="0">
              <a:buNone/>
              <a:defRPr sz="1991"/>
            </a:lvl2pPr>
            <a:lvl3pPr marL="1300070" indent="0">
              <a:buNone/>
              <a:defRPr sz="1707"/>
            </a:lvl3pPr>
            <a:lvl4pPr marL="1950105" indent="0">
              <a:buNone/>
              <a:defRPr sz="1422"/>
            </a:lvl4pPr>
            <a:lvl5pPr marL="2600139" indent="0">
              <a:buNone/>
              <a:defRPr sz="1422"/>
            </a:lvl5pPr>
            <a:lvl6pPr marL="3250174" indent="0">
              <a:buNone/>
              <a:defRPr sz="1422"/>
            </a:lvl6pPr>
            <a:lvl7pPr marL="3900209" indent="0">
              <a:buNone/>
              <a:defRPr sz="1422"/>
            </a:lvl7pPr>
            <a:lvl8pPr marL="4550244" indent="0">
              <a:buNone/>
              <a:defRPr sz="1422"/>
            </a:lvl8pPr>
            <a:lvl9pPr marL="5200279" indent="0">
              <a:buNone/>
              <a:defRPr sz="142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9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50" y="6827520"/>
            <a:ext cx="12226744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3349" y="866986"/>
            <a:ext cx="12226746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3350" y="7633547"/>
            <a:ext cx="12226744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3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2041"/>
            <a:ext cx="17340263" cy="9765642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3349" y="866987"/>
            <a:ext cx="12226746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49" y="3072838"/>
            <a:ext cx="12226746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7614" y="8592160"/>
            <a:ext cx="129702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3349" y="8592160"/>
            <a:ext cx="8956877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18206" y="8592160"/>
            <a:ext cx="97189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hasker/se3800/samples/" TargetMode="External"/><Relationship Id="rId2" Type="http://schemas.openxmlformats.org/officeDocument/2006/relationships/hyperlink" Target="http://www.javaworld.com/article/2073056/swing-gui-programming/automate-gui-tests-for-swing-application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Product Backlog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37645A-958C-2075-A756-07F6027C367A}"/>
              </a:ext>
            </a:extLst>
          </p:cNvPr>
          <p:cNvSpPr txBox="1"/>
          <p:nvPr/>
        </p:nvSpPr>
        <p:spPr>
          <a:xfrm>
            <a:off x="14611796" y="7987605"/>
            <a:ext cx="24422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Textbook:</a:t>
            </a:r>
          </a:p>
          <a:p>
            <a:r>
              <a:rPr lang="en-US" dirty="0"/>
              <a:t>Ch. </a:t>
            </a:r>
            <a:r>
              <a:rPr lang="en-US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8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 bwMode="auto">
          <a:xfrm>
            <a:off x="2421731" y="228600"/>
            <a:ext cx="12420600" cy="922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>
                <a:solidFill>
                  <a:schemeClr val="tx1"/>
                </a:solidFill>
              </a:rPr>
              <a:t>0 - the item is already done or is so trivial it doesn't warrant giving it a finite value; for example, correcting the spelling on a button from “quite” to “quit”. Used for fixing trivial defects.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1/2 - a tiny item - perhaps a minor defect fix, such as catching an otherwise uncaught exception.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1,2,3 - small defects, knowledge acquisitions, or stories that might take from 1 to several hours to fix, research, or implement.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5,8,13 - medium stories (not defects or knowledge acquisition, unless a significant re-write or amount of research is needed</a:t>
            </a:r>
            <a:r>
              <a:rPr lang="en-US" altLang="en-US" sz="2400">
                <a:solidFill>
                  <a:schemeClr val="tx1"/>
                </a:solidFill>
              </a:rPr>
              <a:t>). </a:t>
            </a:r>
          </a:p>
          <a:p>
            <a:pPr lvl="1"/>
            <a:r>
              <a:rPr lang="en-US" altLang="en-US" sz="2116">
                <a:solidFill>
                  <a:schemeClr val="tx1"/>
                </a:solidFill>
              </a:rPr>
              <a:t>A </a:t>
            </a:r>
            <a:r>
              <a:rPr lang="en-US" altLang="en-US" sz="2116" dirty="0">
                <a:solidFill>
                  <a:schemeClr val="tx1"/>
                </a:solidFill>
              </a:rPr>
              <a:t>13 is the largest single story that could be completed within a sprint. Anything larger must be broken down into smaller stories.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20, 40 - significant features that would take longer than a sprint to implement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100 - huge sets of features (comprising an entire product release)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infinity - obviously too big to even guess at without further detailed discussion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? - the defect or story under consideration needs further discussion - not enough is known about the story or defect to make sense of it or provide an estimate. More discussion is needed.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pi - not used in SE2800, since you won't be doing day-long or multi-day spring grooming. Used to indicate a break is needed during a multi-hour planning session.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50731" y="8839200"/>
            <a:ext cx="30283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Story points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CFDF1-CCE4-D5FD-0B8E-75609A38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ea"/>
              </a:rPr>
              <a:t>Estimation Exercise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82EDA-695D-D8B7-AA9B-91CC074EF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0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>
                <a:ea typeface="+mn-ea"/>
              </a:rPr>
              <a:t>In your team: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Choose a PBI to estimate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Discuss the item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Each estimator privately chooses a card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Show all cards at once</a:t>
            </a:r>
          </a:p>
          <a:p>
            <a:pPr marL="1333500" lvl="1" indent="-571500" algn="l" eaLnBrk="1">
              <a:spcBef>
                <a:spcPts val="2400"/>
              </a:spcBef>
              <a:buSzPct val="171000"/>
              <a:buFontTx/>
              <a:buChar char="•"/>
              <a:defRPr/>
            </a:pPr>
            <a:r>
              <a:rPr lang="en-US" sz="4200" dirty="0"/>
              <a:t>Check for consensus; repeat if 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650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F65D5-688B-F0BD-640B-0CA27A902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ea"/>
              </a:rPr>
              <a:t>Checkpoint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1C84-667B-931D-ABAF-E423EA231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349" y="3072838"/>
            <a:ext cx="7249582" cy="5519322"/>
          </a:xfrm>
        </p:spPr>
        <p:txBody>
          <a:bodyPr/>
          <a:lstStyle/>
          <a:p>
            <a:pPr marL="811213" indent="-493713" algn="l" eaLnBrk="1">
              <a:spcBef>
                <a:spcPts val="3800"/>
              </a:spcBef>
              <a:buSzPct val="171000"/>
              <a:buFontTx/>
              <a:buChar char="•"/>
              <a:defRPr/>
            </a:pPr>
            <a:r>
              <a:rPr lang="en-US" sz="2800" dirty="0">
                <a:ea typeface="+mn-ea"/>
              </a:rPr>
              <a:t>Turn to your partners…</a:t>
            </a:r>
          </a:p>
          <a:p>
            <a:pPr marL="811213" indent="-493713" algn="l" eaLnBrk="1">
              <a:spcBef>
                <a:spcPts val="3800"/>
              </a:spcBef>
              <a:buSzPct val="171000"/>
              <a:buFontTx/>
              <a:buChar char="•"/>
              <a:defRPr/>
            </a:pPr>
            <a:r>
              <a:rPr lang="en-US" sz="2800" dirty="0">
                <a:ea typeface="+mn-ea"/>
              </a:rPr>
              <a:t>What is good about Scrum planning?</a:t>
            </a:r>
          </a:p>
          <a:p>
            <a:pPr marL="811213" indent="-493713" algn="l" eaLnBrk="1">
              <a:spcBef>
                <a:spcPts val="3800"/>
              </a:spcBef>
              <a:buSzPct val="171000"/>
              <a:buFontTx/>
              <a:buChar char="•"/>
              <a:defRPr/>
            </a:pPr>
            <a:r>
              <a:rPr lang="en-US" sz="2800" dirty="0">
                <a:ea typeface="+mn-ea"/>
              </a:rPr>
              <a:t>What seems not so good?</a:t>
            </a:r>
          </a:p>
          <a:p>
            <a:pPr marL="811213" indent="-493713" algn="l" eaLnBrk="1">
              <a:spcBef>
                <a:spcPts val="3800"/>
              </a:spcBef>
              <a:buSzPct val="171000"/>
              <a:buFontTx/>
              <a:buChar char="•"/>
              <a:defRPr/>
            </a:pPr>
            <a:r>
              <a:rPr lang="en-US" sz="2800" dirty="0">
                <a:ea typeface="+mn-ea"/>
              </a:rPr>
              <a:t>What questions do you have?</a:t>
            </a:r>
            <a:endParaRPr lang="en-US" dirty="0">
              <a:ea typeface="+mn-ea"/>
            </a:endParaRPr>
          </a:p>
          <a:p>
            <a:endParaRPr lang="en-US" dirty="0"/>
          </a:p>
        </p:txBody>
      </p:sp>
      <p:pic>
        <p:nvPicPr>
          <p:cNvPr id="6" name="Picture 4" descr="IMG_0436.png">
            <a:extLst>
              <a:ext uri="{FF2B5EF4-FFF2-40B4-BE49-F238E27FC236}">
                <a16:creationId xmlns:a16="http://schemas.microsoft.com/office/drawing/2014/main" id="{F653C52E-32CC-F05C-B313-029626104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4" t="9679" r="40631" b="24512"/>
          <a:stretch>
            <a:fillRect/>
          </a:stretch>
        </p:blipFill>
        <p:spPr bwMode="auto">
          <a:xfrm>
            <a:off x="7755731" y="2024367"/>
            <a:ext cx="5641975" cy="641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9884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dirty="0">
                <a:sym typeface="Gill Sans" charset="0"/>
              </a:rPr>
              <a:t>Playing Planning Poker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17500" indent="0" eaLnBrk="1" hangingPunct="1">
              <a:buNone/>
            </a:pPr>
            <a:r>
              <a:rPr lang="en-US" altLang="en-US" sz="4400" dirty="0">
                <a:solidFill>
                  <a:schemeClr val="tx1"/>
                </a:solidFill>
              </a:rPr>
              <a:t>In your team:</a:t>
            </a:r>
          </a:p>
          <a:p>
            <a:pPr lvl="1" eaLnBrk="1" hangingPunct="1"/>
            <a:r>
              <a:rPr lang="en-US" altLang="en-US" sz="4000" dirty="0">
                <a:solidFill>
                  <a:schemeClr val="tx1"/>
                </a:solidFill>
              </a:rPr>
              <a:t>Choose a PBI to estimate</a:t>
            </a:r>
          </a:p>
          <a:p>
            <a:pPr lvl="1" eaLnBrk="1" hangingPunct="1"/>
            <a:r>
              <a:rPr lang="en-US" altLang="en-US" sz="4000" dirty="0">
                <a:solidFill>
                  <a:schemeClr val="tx1"/>
                </a:solidFill>
              </a:rPr>
              <a:t>Discuss the item</a:t>
            </a:r>
          </a:p>
          <a:p>
            <a:pPr lvl="1" eaLnBrk="1" hangingPunct="1"/>
            <a:r>
              <a:rPr lang="en-US" altLang="en-US" sz="4000" dirty="0">
                <a:solidFill>
                  <a:schemeClr val="tx1"/>
                </a:solidFill>
              </a:rPr>
              <a:t>Each estimator privately chooses a virtual card</a:t>
            </a:r>
          </a:p>
          <a:p>
            <a:pPr lvl="1" eaLnBrk="1" hangingPunct="1"/>
            <a:r>
              <a:rPr lang="en-US" altLang="en-US" sz="4000" dirty="0">
                <a:solidFill>
                  <a:schemeClr val="tx1"/>
                </a:solidFill>
              </a:rPr>
              <a:t>Show all cards at once</a:t>
            </a:r>
          </a:p>
          <a:p>
            <a:pPr lvl="1" eaLnBrk="1" hangingPunct="1"/>
            <a:r>
              <a:rPr lang="en-US" altLang="en-US" sz="4000" dirty="0">
                <a:solidFill>
                  <a:schemeClr val="tx1"/>
                </a:solidFill>
              </a:rPr>
              <a:t>Check for consensus; discuss and repeat if none</a:t>
            </a:r>
          </a:p>
          <a:p>
            <a:r>
              <a:rPr lang="en-US" altLang="en-US" sz="4284" dirty="0">
                <a:solidFill>
                  <a:schemeClr val="tx1"/>
                </a:solidFill>
              </a:rPr>
              <a:t>Planningpoker.com</a:t>
            </a:r>
          </a:p>
          <a:p>
            <a:pPr lvl="1"/>
            <a:r>
              <a:rPr lang="en-US" altLang="en-US" sz="4000" dirty="0">
                <a:solidFill>
                  <a:schemeClr val="tx1"/>
                </a:solidFill>
              </a:rPr>
              <a:t>You can use this site to “play” if you want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User stories 1 and 2 (or 3 or 4 or 5) (the ones you are already implementing)</a:t>
            </a:r>
          </a:p>
          <a:p>
            <a:pPr lvl="1"/>
            <a:r>
              <a:rPr lang="en-US" dirty="0"/>
              <a:t>For tasks as well as any defects</a:t>
            </a:r>
          </a:p>
          <a:p>
            <a:pPr lvl="1"/>
            <a:r>
              <a:rPr lang="en-US" dirty="0"/>
              <a:t>Come up with a story point estimate using planning poker</a:t>
            </a:r>
          </a:p>
          <a:p>
            <a:r>
              <a:rPr lang="en-US" dirty="0"/>
              <a:t>Add up the story points and enter it as the new issue weight, you may add a note to the end of a task about it weight contribution if you like.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74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A0BB2-86CC-3D58-862E-417031E0F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FD293-3FF6-9446-63D1-45723B756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Product Backlog Items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Item types used at MSOE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Characteristics of PBIs: DEEP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Grooming, ensuring PBIs are ready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Estimation: Planning Poker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36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 Testing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Assumption: painful but readily available</a:t>
            </a:r>
          </a:p>
          <a:p>
            <a:r>
              <a:rPr lang="en-US" dirty="0"/>
              <a:t>Research: lots of vaporware, </a:t>
            </a:r>
            <a:r>
              <a:rPr lang="en-US" dirty="0" err="1"/>
              <a:t>abandonware</a:t>
            </a:r>
            <a:endParaRPr lang="en-US" dirty="0"/>
          </a:p>
          <a:p>
            <a:pPr lvl="1"/>
            <a:r>
              <a:rPr lang="en-US" dirty="0"/>
              <a:t>Many solutions for web, but not a lot for Java</a:t>
            </a:r>
          </a:p>
          <a:p>
            <a:pPr lvl="1"/>
            <a:r>
              <a:rPr lang="en-US" dirty="0" err="1"/>
              <a:t>FrogLogic</a:t>
            </a:r>
            <a:r>
              <a:rPr lang="en-US" dirty="0"/>
              <a:t>, </a:t>
            </a:r>
            <a:r>
              <a:rPr lang="en-US" dirty="0" err="1"/>
              <a:t>RAutomation</a:t>
            </a:r>
            <a:r>
              <a:rPr lang="en-US" dirty="0"/>
              <a:t>, </a:t>
            </a:r>
            <a:r>
              <a:rPr lang="en-US" dirty="0" err="1"/>
              <a:t>MarathonTesting</a:t>
            </a:r>
            <a:r>
              <a:rPr lang="en-US" dirty="0"/>
              <a:t>, UISpec4J, </a:t>
            </a:r>
            <a:r>
              <a:rPr lang="en-US" dirty="0" err="1"/>
              <a:t>Mspec</a:t>
            </a:r>
            <a:r>
              <a:rPr lang="en-US" dirty="0"/>
              <a:t>, abbot</a:t>
            </a:r>
          </a:p>
          <a:p>
            <a:r>
              <a:rPr lang="en-US" dirty="0"/>
              <a:t>Method that works:</a:t>
            </a:r>
          </a:p>
          <a:p>
            <a:pPr lvl="1"/>
            <a:r>
              <a:rPr lang="en-US" dirty="0" err="1">
                <a:hlinkClick r:id="rId2"/>
              </a:rPr>
              <a:t>JavaWorld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TestUtils</a:t>
            </a:r>
            <a:r>
              <a:rPr lang="en-US" dirty="0"/>
              <a:t>; see also </a:t>
            </a:r>
            <a:r>
              <a:rPr lang="en-US" dirty="0">
                <a:hlinkClick r:id="rId3"/>
              </a:rPr>
              <a:t>counter.zip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3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UI Testing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component: call </a:t>
            </a:r>
            <a:r>
              <a:rPr lang="en-US" sz="3413" dirty="0">
                <a:latin typeface="+mj-lt"/>
              </a:rPr>
              <a:t>.</a:t>
            </a:r>
            <a:r>
              <a:rPr lang="en-US" sz="3413" dirty="0" err="1">
                <a:latin typeface="+mj-lt"/>
              </a:rPr>
              <a:t>setName</a:t>
            </a:r>
            <a:r>
              <a:rPr lang="en-US" sz="3413" dirty="0">
                <a:latin typeface="+mj-lt"/>
              </a:rPr>
              <a:t> </a:t>
            </a:r>
            <a:r>
              <a:rPr lang="en-US" dirty="0"/>
              <a:t>with unique string</a:t>
            </a:r>
          </a:p>
          <a:p>
            <a:r>
              <a:rPr lang="en-US" dirty="0"/>
              <a:t>Test code: </a:t>
            </a:r>
          </a:p>
          <a:p>
            <a:pPr marL="97534" indent="0">
              <a:buNone/>
            </a:pPr>
            <a:r>
              <a:rPr lang="en-US" dirty="0"/>
              <a:t>	</a:t>
            </a:r>
            <a:r>
              <a:rPr lang="en-US" sz="3129" dirty="0" err="1">
                <a:latin typeface="+mj-lt"/>
              </a:rPr>
              <a:t>TestUtils.getChildNamed</a:t>
            </a:r>
            <a:r>
              <a:rPr lang="en-US" sz="3129" dirty="0">
                <a:latin typeface="+mj-lt"/>
              </a:rPr>
              <a:t>(frame, name-of-child)</a:t>
            </a:r>
            <a:endParaRPr lang="en-US" dirty="0">
              <a:latin typeface="+mj-lt"/>
            </a:endParaRPr>
          </a:p>
          <a:p>
            <a:r>
              <a:rPr lang="en-US" dirty="0"/>
              <a:t>Use </a:t>
            </a:r>
            <a:r>
              <a:rPr lang="en-US" sz="3129" dirty="0">
                <a:latin typeface="+mj-lt"/>
              </a:rPr>
              <a:t>.</a:t>
            </a:r>
            <a:r>
              <a:rPr lang="en-US" sz="3129" dirty="0" err="1">
                <a:latin typeface="+mj-lt"/>
              </a:rPr>
              <a:t>doClick</a:t>
            </a:r>
            <a:r>
              <a:rPr lang="en-US" dirty="0"/>
              <a:t>, </a:t>
            </a:r>
            <a:r>
              <a:rPr lang="en-US" sz="3129" dirty="0">
                <a:latin typeface="+mj-lt"/>
              </a:rPr>
              <a:t>.value()</a:t>
            </a:r>
            <a:r>
              <a:rPr lang="en-US" dirty="0"/>
              <a:t>, etc. to exercise code</a:t>
            </a:r>
          </a:p>
          <a:p>
            <a:r>
              <a:rPr lang="en-US" dirty="0"/>
              <a:t>Robust</a:t>
            </a:r>
          </a:p>
          <a:p>
            <a:pPr lvl="1"/>
            <a:r>
              <a:rPr lang="en-US" dirty="0"/>
              <a:t>Doesn’t depend on screen locations, specialized test frameworks</a:t>
            </a:r>
          </a:p>
          <a:p>
            <a:pPr lvl="1"/>
            <a:r>
              <a:rPr lang="en-US" dirty="0"/>
              <a:t>But no auto-capture/replay</a:t>
            </a:r>
          </a:p>
        </p:txBody>
      </p:sp>
    </p:spTree>
    <p:extLst>
      <p:ext uri="{BB962C8B-B14F-4D97-AF65-F5344CB8AC3E}">
        <p14:creationId xmlns:p14="http://schemas.microsoft.com/office/powerpoint/2010/main" val="123663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ym typeface="Gill Sans" charset="0"/>
              </a:rPr>
              <a:t>Product Backlog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1126331" y="2438400"/>
            <a:ext cx="10464800" cy="5715000"/>
          </a:xfrm>
        </p:spPr>
        <p:txBody>
          <a:bodyPr>
            <a:normAutofit/>
          </a:bodyPr>
          <a:lstStyle/>
          <a:p>
            <a:pPr marL="889000">
              <a:buFont typeface="Gill Sans" charset="0"/>
              <a:buChar char="•"/>
              <a:defRPr/>
            </a:pPr>
            <a:r>
              <a:rPr lang="en-US" sz="4000" dirty="0">
                <a:solidFill>
                  <a:schemeClr val="tx1"/>
                </a:solidFill>
                <a:sym typeface="Gill Sans" charset="0"/>
              </a:rPr>
              <a:t>PBI types (extended list)</a:t>
            </a:r>
          </a:p>
          <a:p>
            <a:pPr marL="1333500" lvl="1">
              <a:buFont typeface="Gill Sans" charset="0"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sym typeface="Gill Sans" charset="0"/>
              </a:rPr>
              <a:t>Feature (User Story)</a:t>
            </a:r>
          </a:p>
          <a:p>
            <a:pPr marL="1333500" lvl="1">
              <a:buFont typeface="Gill Sans" charset="0"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sym typeface="Gill Sans" charset="0"/>
              </a:rPr>
              <a:t>Change</a:t>
            </a:r>
          </a:p>
          <a:p>
            <a:pPr marL="1333500" lvl="1">
              <a:buFont typeface="Gill Sans" charset="0"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sym typeface="Gill Sans" charset="0"/>
              </a:rPr>
              <a:t>Defect</a:t>
            </a:r>
          </a:p>
          <a:p>
            <a:pPr marL="1333500" lvl="1">
              <a:buFont typeface="Gill Sans" charset="0"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sym typeface="Gill Sans" charset="0"/>
              </a:rPr>
              <a:t>Internal (Technical) improvement</a:t>
            </a:r>
          </a:p>
          <a:p>
            <a:pPr marL="1333500" lvl="1">
              <a:buFont typeface="Gill Sans" charset="0"/>
              <a:buChar char="•"/>
              <a:defRPr/>
            </a:pPr>
            <a:r>
              <a:rPr lang="en-US" sz="3600" dirty="0">
                <a:solidFill>
                  <a:schemeClr val="tx1"/>
                </a:solidFill>
                <a:sym typeface="Gill Sans" charset="0"/>
              </a:rPr>
              <a:t>Knowledge acquisition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Good PBI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400" dirty="0">
                <a:solidFill>
                  <a:schemeClr val="tx1"/>
                </a:solidFill>
              </a:rPr>
              <a:t>D</a:t>
            </a:r>
          </a:p>
          <a:p>
            <a:pPr>
              <a:defRPr/>
            </a:pPr>
            <a:r>
              <a:rPr lang="en-US" sz="4400" dirty="0">
                <a:solidFill>
                  <a:schemeClr val="tx1"/>
                </a:solidFill>
              </a:rPr>
              <a:t>E</a:t>
            </a:r>
          </a:p>
          <a:p>
            <a:pPr>
              <a:defRPr/>
            </a:pPr>
            <a:r>
              <a:rPr lang="en-US" sz="4400" dirty="0">
                <a:solidFill>
                  <a:schemeClr val="tx1"/>
                </a:solidFill>
              </a:rPr>
              <a:t>E</a:t>
            </a:r>
          </a:p>
          <a:p>
            <a:pPr>
              <a:defRPr/>
            </a:pPr>
            <a:r>
              <a:rPr lang="en-US" sz="4400" dirty="0">
                <a:solidFill>
                  <a:schemeClr val="tx1"/>
                </a:solidFill>
              </a:rPr>
              <a:t>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Good PBI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400" dirty="0">
                <a:solidFill>
                  <a:schemeClr val="tx1"/>
                </a:solidFill>
              </a:rPr>
              <a:t>Detailed appropriately</a:t>
            </a:r>
          </a:p>
          <a:p>
            <a:pPr>
              <a:defRPr/>
            </a:pPr>
            <a:r>
              <a:rPr lang="en-US" sz="4400" dirty="0">
                <a:solidFill>
                  <a:schemeClr val="tx1"/>
                </a:solidFill>
              </a:rPr>
              <a:t>Emergent</a:t>
            </a:r>
          </a:p>
          <a:p>
            <a:pPr>
              <a:defRPr/>
            </a:pPr>
            <a:r>
              <a:rPr lang="en-US" sz="4400" dirty="0">
                <a:solidFill>
                  <a:schemeClr val="tx1"/>
                </a:solidFill>
              </a:rPr>
              <a:t>Estimated</a:t>
            </a:r>
          </a:p>
          <a:p>
            <a:pPr>
              <a:defRPr/>
            </a:pPr>
            <a:r>
              <a:rPr lang="en-US" sz="4400" dirty="0">
                <a:solidFill>
                  <a:schemeClr val="tx1"/>
                </a:solidFill>
              </a:rPr>
              <a:t>Prioritized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ym typeface="Gill Sans" charset="0"/>
              </a:rPr>
              <a:t>Grooming the PB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9000">
              <a:buFont typeface="Gill Sans" charset="0"/>
              <a:buChar char="•"/>
              <a:defRPr/>
            </a:pPr>
            <a:r>
              <a:rPr lang="en-US" sz="4400" dirty="0">
                <a:solidFill>
                  <a:schemeClr val="tx1"/>
                </a:solidFill>
                <a:sym typeface="Gill Sans" charset="0"/>
              </a:rPr>
              <a:t>Name/define three grooming activities</a:t>
            </a:r>
          </a:p>
          <a:p>
            <a:pPr marL="1333500" lvl="1">
              <a:buFont typeface="Gill Sans" charset="0"/>
              <a:buChar char="•"/>
              <a:defRPr/>
            </a:pPr>
            <a:r>
              <a:rPr lang="en-US" sz="4000" dirty="0">
                <a:solidFill>
                  <a:schemeClr val="tx1"/>
                </a:solidFill>
                <a:sym typeface="Gill Sans" charset="0"/>
              </a:rPr>
              <a:t>Hint: DEEP concepts</a:t>
            </a:r>
          </a:p>
          <a:p>
            <a:pPr marL="889000">
              <a:buFont typeface="Gill Sans" charset="0"/>
              <a:buChar char="•"/>
              <a:defRPr/>
            </a:pPr>
            <a:r>
              <a:rPr lang="en-US" sz="4400" dirty="0">
                <a:solidFill>
                  <a:schemeClr val="tx1"/>
                </a:solidFill>
                <a:sym typeface="Gill Sans" charset="0"/>
              </a:rPr>
              <a:t>Who makes the decisions?</a:t>
            </a:r>
          </a:p>
          <a:p>
            <a:pPr marL="1333500" lvl="1">
              <a:buFont typeface="Gill Sans" charset="0"/>
              <a:buChar char="•"/>
              <a:defRPr/>
            </a:pPr>
            <a:r>
              <a:rPr lang="en-US" sz="4000" dirty="0">
                <a:solidFill>
                  <a:schemeClr val="tx1"/>
                </a:solidFill>
                <a:sym typeface="Gill Sans" charset="0"/>
              </a:rPr>
              <a:t>Who else is involved?</a:t>
            </a:r>
          </a:p>
          <a:p>
            <a:pPr marL="1333500" lvl="1">
              <a:buFont typeface="Gill Sans" charset="0"/>
              <a:buChar char="•"/>
              <a:defRPr/>
            </a:pPr>
            <a:r>
              <a:rPr lang="en-US" sz="4000" dirty="0">
                <a:solidFill>
                  <a:schemeClr val="tx1"/>
                </a:solidFill>
                <a:sym typeface="Gill Sans" charset="0"/>
              </a:rPr>
              <a:t>When is it done?</a:t>
            </a:r>
          </a:p>
        </p:txBody>
      </p:sp>
      <p:sp>
        <p:nvSpPr>
          <p:cNvPr id="16387" name="AutoShape 3"/>
          <p:cNvSpPr>
            <a:spLocks/>
          </p:cNvSpPr>
          <p:nvPr/>
        </p:nvSpPr>
        <p:spPr bwMode="auto">
          <a:xfrm>
            <a:off x="11133931" y="5753100"/>
            <a:ext cx="3302000" cy="1041400"/>
          </a:xfrm>
          <a:prstGeom prst="wedgeEllipseCallout">
            <a:avLst>
              <a:gd name="adj1" fmla="val -164729"/>
              <a:gd name="adj2" fmla="val -39801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r>
              <a:rPr lang="en-US" altLang="en-US" sz="3000" dirty="0">
                <a:solidFill>
                  <a:srgbClr val="4527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</a:rPr>
              <a:t>It depends . . .</a:t>
            </a:r>
          </a:p>
        </p:txBody>
      </p:sp>
      <p:sp>
        <p:nvSpPr>
          <p:cNvPr id="16388" name="AutoShape 4"/>
          <p:cNvSpPr>
            <a:spLocks/>
          </p:cNvSpPr>
          <p:nvPr/>
        </p:nvSpPr>
        <p:spPr bwMode="auto">
          <a:xfrm>
            <a:off x="11641931" y="6794500"/>
            <a:ext cx="3302000" cy="1041400"/>
          </a:xfrm>
          <a:prstGeom prst="wedgeEllipseCallout">
            <a:avLst>
              <a:gd name="adj1" fmla="val -205932"/>
              <a:gd name="adj2" fmla="val -52943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r>
              <a:rPr lang="en-US" altLang="en-US" sz="3000" dirty="0">
                <a:solidFill>
                  <a:srgbClr val="4527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</a:rPr>
              <a:t>Continuously?</a:t>
            </a:r>
          </a:p>
        </p:txBody>
      </p:sp>
      <p:sp>
        <p:nvSpPr>
          <p:cNvPr id="16389" name="AutoShape 5"/>
          <p:cNvSpPr>
            <a:spLocks/>
          </p:cNvSpPr>
          <p:nvPr/>
        </p:nvSpPr>
        <p:spPr bwMode="auto">
          <a:xfrm>
            <a:off x="10156031" y="8178800"/>
            <a:ext cx="4648200" cy="1054100"/>
          </a:xfrm>
          <a:prstGeom prst="wedgeEllipseCallout">
            <a:avLst>
              <a:gd name="adj1" fmla="val -122636"/>
              <a:gd name="adj2" fmla="val -178060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defRPr/>
            </a:pPr>
            <a:r>
              <a:rPr lang="en-US" altLang="en-US" sz="3000">
                <a:solidFill>
                  <a:srgbClr val="4527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</a:rPr>
              <a:t>During sprint review?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bldLvl="5" autoUpdateAnimBg="0" advAuto="0"/>
      <p:bldP spid="16387" grpId="0" animBg="1" autoUpdateAnimBg="0"/>
      <p:bldP spid="16388" grpId="0" animBg="1" autoUpdateAnimBg="0"/>
      <p:bldP spid="1638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Definition of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0">
              <a:buNone/>
              <a:defRPr/>
            </a:pPr>
            <a:r>
              <a:rPr lang="en-US" sz="4000" dirty="0">
                <a:solidFill>
                  <a:schemeClr val="tx1"/>
                </a:solidFill>
              </a:rPr>
              <a:t>Ensure top PBI’s are good enough to take action on (to be worked on in a sprint)</a:t>
            </a:r>
          </a:p>
          <a:p>
            <a:pPr lvl="1">
              <a:defRPr/>
            </a:pPr>
            <a:r>
              <a:rPr lang="en-US" sz="3600" dirty="0">
                <a:solidFill>
                  <a:schemeClr val="tx1"/>
                </a:solidFill>
              </a:rPr>
              <a:t>Business value articulated</a:t>
            </a:r>
          </a:p>
          <a:p>
            <a:pPr lvl="1">
              <a:defRPr/>
            </a:pPr>
            <a:r>
              <a:rPr lang="en-US" sz="3600" dirty="0">
                <a:solidFill>
                  <a:schemeClr val="tx1"/>
                </a:solidFill>
              </a:rPr>
              <a:t>Details understood</a:t>
            </a:r>
          </a:p>
          <a:p>
            <a:pPr lvl="1">
              <a:defRPr/>
            </a:pPr>
            <a:r>
              <a:rPr lang="en-US" sz="3600" dirty="0">
                <a:solidFill>
                  <a:schemeClr val="tx1"/>
                </a:solidFill>
              </a:rPr>
              <a:t>No blocking dependencies</a:t>
            </a:r>
          </a:p>
          <a:p>
            <a:pPr lvl="1">
              <a:defRPr/>
            </a:pPr>
            <a:r>
              <a:rPr lang="en-US" sz="3600" dirty="0">
                <a:solidFill>
                  <a:schemeClr val="tx1"/>
                </a:solidFill>
              </a:rPr>
              <a:t>Small enough</a:t>
            </a:r>
          </a:p>
          <a:p>
            <a:pPr lvl="1">
              <a:defRPr/>
            </a:pPr>
            <a:r>
              <a:rPr lang="en-US" sz="3600" dirty="0">
                <a:solidFill>
                  <a:schemeClr val="tx1"/>
                </a:solidFill>
              </a:rPr>
              <a:t>Acceptance criteria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ym typeface="Gill Sans" charset="0"/>
              </a:rPr>
              <a:t>Estimation in Scrum</a:t>
            </a:r>
          </a:p>
        </p:txBody>
      </p:sp>
      <p:graphicFrame>
        <p:nvGraphicFramePr>
          <p:cNvPr id="174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556219"/>
              </p:ext>
            </p:extLst>
          </p:nvPr>
        </p:nvGraphicFramePr>
        <p:xfrm>
          <a:off x="2751931" y="2984500"/>
          <a:ext cx="11823700" cy="570071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25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4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4800" u="none" strike="noStrike" cap="none" normalizeH="0" baseline="0" dirty="0">
                          <a:ln>
                            <a:noFill/>
                          </a:ln>
                          <a:effectLst/>
                          <a:sym typeface="Gill Sans" charset="0"/>
                        </a:rPr>
                        <a:t>Estimation target</a:t>
                      </a:r>
                      <a:endParaRPr kumimoji="0" lang="en-US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4800" u="none" strike="noStrike" cap="none" normalizeH="0" baseline="0">
                          <a:ln>
                            <a:noFill/>
                          </a:ln>
                          <a:effectLst/>
                          <a:sym typeface="Gill Sans" charset="0"/>
                        </a:rPr>
                        <a:t>Size unit</a:t>
                      </a: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4800" u="none" strike="noStrike" cap="none" normalizeH="0" baseline="0">
                          <a:ln>
                            <a:noFill/>
                          </a:ln>
                          <a:effectLst/>
                          <a:sym typeface="Gill Sans" charset="0"/>
                        </a:rPr>
                        <a:t>Product backlog item (PBI)</a:t>
                      </a: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127000" marR="127000" marT="127000" marB="127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4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4800" u="none" strike="noStrike" cap="none" normalizeH="0" baseline="0" dirty="0">
                          <a:ln>
                            <a:noFill/>
                          </a:ln>
                          <a:effectLst/>
                          <a:sym typeface="Gill Sans" charset="0"/>
                        </a:rPr>
                        <a:t>Task</a:t>
                      </a:r>
                      <a:endParaRPr kumimoji="0" lang="en-US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127000" marR="127000" marT="127000" marB="127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en-US" sz="4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437" name="AutoShape 29"/>
          <p:cNvSpPr>
            <a:spLocks/>
          </p:cNvSpPr>
          <p:nvPr/>
        </p:nvSpPr>
        <p:spPr bwMode="auto">
          <a:xfrm>
            <a:off x="10778331" y="4521200"/>
            <a:ext cx="4140200" cy="800100"/>
          </a:xfrm>
          <a:prstGeom prst="roundRect">
            <a:avLst>
              <a:gd name="adj" fmla="val 23806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452700"/>
                </a:solidFill>
                <a:ea typeface="MS PGothic" panose="020B0600070205080204" pitchFamily="34" charset="-128"/>
              </a:rPr>
              <a:t>Fill in the blanks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348885" y="8705240"/>
            <a:ext cx="12226746" cy="10483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PBIs are estimated in Story points</a:t>
            </a:r>
          </a:p>
          <a:p>
            <a:r>
              <a:rPr lang="en-US" dirty="0"/>
              <a:t>Tasks are estimated in hours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ym typeface="Gill Sans" charset="0"/>
              </a:rPr>
              <a:t>Estimation Practices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33500" lvl="1">
              <a:buFont typeface="Gill Sans" charset="0"/>
              <a:buChar char="•"/>
              <a:defRPr/>
            </a:pPr>
            <a:r>
              <a:rPr lang="en-US" sz="4000" dirty="0">
                <a:solidFill>
                  <a:schemeClr val="tx1"/>
                </a:solidFill>
                <a:sym typeface="Gill Sans" charset="0"/>
              </a:rPr>
              <a:t>Estimate as a team</a:t>
            </a:r>
          </a:p>
          <a:p>
            <a:pPr marL="1333500" lvl="1">
              <a:buFont typeface="Gill Sans" charset="0"/>
              <a:buChar char="•"/>
              <a:defRPr/>
            </a:pPr>
            <a:r>
              <a:rPr lang="en-US" sz="4000" dirty="0">
                <a:solidFill>
                  <a:schemeClr val="tx1"/>
                </a:solidFill>
                <a:sym typeface="Gill Sans" charset="0"/>
              </a:rPr>
              <a:t>Estimates are not commitments</a:t>
            </a:r>
          </a:p>
          <a:p>
            <a:pPr marL="1333500" lvl="1">
              <a:buFont typeface="Gill Sans" charset="0"/>
              <a:buChar char="•"/>
              <a:defRPr/>
            </a:pPr>
            <a:r>
              <a:rPr lang="en-US" sz="4000" dirty="0">
                <a:solidFill>
                  <a:schemeClr val="tx1"/>
                </a:solidFill>
                <a:sym typeface="Gill Sans" charset="0"/>
              </a:rPr>
              <a:t>Focus on accuracy, not precision</a:t>
            </a:r>
          </a:p>
          <a:p>
            <a:pPr marL="1333500" lvl="1">
              <a:buFont typeface="Gill Sans" charset="0"/>
              <a:buChar char="•"/>
              <a:defRPr/>
            </a:pPr>
            <a:r>
              <a:rPr lang="en-US" sz="4000" dirty="0">
                <a:solidFill>
                  <a:schemeClr val="tx1"/>
                </a:solidFill>
                <a:sym typeface="Gill Sans" charset="0"/>
              </a:rPr>
              <a:t>Use relative versus absolute sizes</a:t>
            </a:r>
          </a:p>
          <a:p>
            <a:pPr marL="1333500" lvl="1">
              <a:buFont typeface="Gill Sans" charset="0"/>
              <a:buChar char="•"/>
              <a:defRPr/>
            </a:pPr>
            <a:endParaRPr lang="en-US" sz="4000" dirty="0">
              <a:solidFill>
                <a:schemeClr val="tx1"/>
              </a:solidFill>
              <a:sym typeface="Gill Sans" charset="0"/>
            </a:endParaRPr>
          </a:p>
          <a:p>
            <a:pPr marL="927106" lvl="1" indent="0">
              <a:buNone/>
              <a:defRPr/>
            </a:pPr>
            <a:r>
              <a:rPr lang="en-US" sz="4000" dirty="0">
                <a:solidFill>
                  <a:schemeClr val="tx1"/>
                </a:solidFill>
                <a:sym typeface="Gill Sans" charset="0"/>
              </a:rPr>
              <a:t>						… and why is </a:t>
            </a:r>
            <a:r>
              <a:rPr lang="en-US" sz="4000">
                <a:solidFill>
                  <a:schemeClr val="tx1"/>
                </a:solidFill>
                <a:sym typeface="Gill Sans" charset="0"/>
              </a:rPr>
              <a:t>each important</a:t>
            </a:r>
            <a:r>
              <a:rPr lang="en-US" sz="4000" dirty="0">
                <a:solidFill>
                  <a:schemeClr val="tx1"/>
                </a:solidFill>
                <a:sym typeface="Gill Sans" charset="0"/>
              </a:rPr>
              <a:t>?</a:t>
            </a:r>
          </a:p>
          <a:p>
            <a:pPr marL="1333500" lvl="1">
              <a:buFont typeface="Gill Sans" charset="0"/>
              <a:buChar char="•"/>
              <a:defRPr/>
            </a:pPr>
            <a:endParaRPr lang="en-US" sz="4000" dirty="0">
              <a:solidFill>
                <a:schemeClr val="tx1"/>
              </a:solidFill>
              <a:sym typeface="Gill San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ym typeface="Gill Sans" charset="0"/>
              </a:rPr>
              <a:t>Planning Poker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895" y="2286000"/>
            <a:ext cx="8186737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/>
          </p:cNvSpPr>
          <p:nvPr/>
        </p:nvSpPr>
        <p:spPr bwMode="auto">
          <a:xfrm>
            <a:off x="11340306" y="2171700"/>
            <a:ext cx="3429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chemeClr val="tx1"/>
                </a:solidFill>
                <a:ea typeface="MS PGothic" panose="020B0600070205080204" pitchFamily="34" charset="-128"/>
              </a:rPr>
              <a:t>What is this all about?</a:t>
            </a:r>
          </a:p>
          <a:p>
            <a:pPr algn="l" eaLnBrk="1" hangingPunct="1">
              <a:buSzPct val="125000"/>
              <a:buFont typeface="Gill Sans" pitchFamily="-84" charset="0"/>
              <a:buChar char="•"/>
            </a:pPr>
            <a:r>
              <a:rPr lang="en-US" altLang="en-US" sz="3600">
                <a:solidFill>
                  <a:schemeClr val="tx1"/>
                </a:solidFill>
                <a:ea typeface="MS PGothic" panose="020B0600070205080204" pitchFamily="34" charset="-128"/>
              </a:rPr>
              <a:t>Consensus</a:t>
            </a:r>
          </a:p>
          <a:p>
            <a:pPr algn="l" eaLnBrk="1" hangingPunct="1">
              <a:buSzPct val="125000"/>
              <a:buFont typeface="Gill Sans" pitchFamily="-84" charset="0"/>
              <a:buChar char="•"/>
            </a:pPr>
            <a:r>
              <a:rPr lang="en-US" altLang="en-US" sz="3600">
                <a:solidFill>
                  <a:schemeClr val="tx1"/>
                </a:solidFill>
                <a:ea typeface="MS PGothic" panose="020B0600070205080204" pitchFamily="34" charset="-128"/>
              </a:rPr>
              <a:t>Expert opinion</a:t>
            </a:r>
          </a:p>
          <a:p>
            <a:pPr algn="l" eaLnBrk="1" hangingPunct="1">
              <a:buSzPct val="125000"/>
              <a:buFont typeface="Gill Sans" pitchFamily="-84" charset="0"/>
              <a:buChar char="•"/>
            </a:pPr>
            <a:r>
              <a:rPr lang="en-US" altLang="en-US" sz="3600">
                <a:solidFill>
                  <a:schemeClr val="tx1"/>
                </a:solidFill>
                <a:ea typeface="MS PGothic" panose="020B0600070205080204" pitchFamily="34" charset="-128"/>
              </a:rPr>
              <a:t>Discussion</a:t>
            </a:r>
          </a:p>
          <a:p>
            <a:pPr algn="l" eaLnBrk="1" hangingPunct="1">
              <a:buSzPct val="125000"/>
              <a:buFont typeface="Gill Sans" pitchFamily="-84" charset="0"/>
              <a:buChar char="•"/>
            </a:pPr>
            <a:r>
              <a:rPr lang="en-US" altLang="en-US" sz="3600">
                <a:solidFill>
                  <a:schemeClr val="tx1"/>
                </a:solidFill>
                <a:ea typeface="MS PGothic" panose="020B0600070205080204" pitchFamily="34" charset="-128"/>
              </a:rPr>
              <a:t>Relative size</a:t>
            </a:r>
          </a:p>
          <a:p>
            <a:pPr algn="l" eaLnBrk="1" hangingPunct="1">
              <a:buSzPct val="125000"/>
              <a:buFont typeface="Gill Sans" pitchFamily="-84" charset="0"/>
              <a:buChar char="•"/>
            </a:pPr>
            <a:r>
              <a:rPr lang="en-US" altLang="en-US" sz="3600">
                <a:solidFill>
                  <a:schemeClr val="tx1"/>
                </a:solidFill>
                <a:ea typeface="MS PGothic" panose="020B0600070205080204" pitchFamily="34" charset="-128"/>
              </a:rPr>
              <a:t>Accurate grouping</a:t>
            </a:r>
          </a:p>
          <a:p>
            <a:pPr algn="l" eaLnBrk="1" hangingPunct="1">
              <a:buSzPct val="125000"/>
              <a:buFont typeface="Gill Sans" pitchFamily="-84" charset="0"/>
              <a:buChar char="•"/>
            </a:pPr>
            <a:r>
              <a:rPr lang="en-US" altLang="en-US" sz="3600">
                <a:solidFill>
                  <a:schemeClr val="tx1"/>
                </a:solidFill>
                <a:ea typeface="MS PGothic" panose="020B0600070205080204" pitchFamily="34" charset="-128"/>
              </a:rPr>
              <a:t>Use of history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2548731" y="6432550"/>
            <a:ext cx="5892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chemeClr val="tx1"/>
                </a:solidFill>
                <a:ea typeface="MS PGothic" panose="020B0600070205080204" pitchFamily="34" charset="-128"/>
              </a:rPr>
              <a:t>Why do we do it?</a:t>
            </a:r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2523331" y="7632700"/>
            <a:ext cx="73660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chemeClr val="tx1"/>
                </a:solidFill>
                <a:ea typeface="MS PGothic" panose="020B0600070205080204" pitchFamily="34" charset="-128"/>
              </a:rPr>
              <a:t>Why the funny values?</a:t>
            </a:r>
            <a:br>
              <a:rPr lang="en-US" altLang="en-US" sz="4800">
                <a:solidFill>
                  <a:schemeClr val="tx1"/>
                </a:solidFill>
                <a:ea typeface="MS PGothic" panose="020B0600070205080204" pitchFamily="34" charset="-128"/>
              </a:rPr>
            </a:br>
            <a:r>
              <a:rPr lang="en-US" altLang="en-US" sz="4800">
                <a:solidFill>
                  <a:schemeClr val="tx1"/>
                </a:solidFill>
                <a:ea typeface="MS PGothic" panose="020B0600070205080204" pitchFamily="34" charset="-128"/>
              </a:rPr>
              <a:t> 1/2, 1, 2, 3, 5, 8, 13, 20, 40,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  <p:bldP spid="19463" grpId="0" autoUpdateAnimBg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10675</TotalTime>
  <Pages>0</Pages>
  <Words>785</Words>
  <Characters>0</Characters>
  <Application>Microsoft Macintosh PowerPoint</Application>
  <PresentationFormat>Custom</PresentationFormat>
  <Lines>0</Lines>
  <Paragraphs>119</Paragraphs>
  <Slides>17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Gill Sans</vt:lpstr>
      <vt:lpstr>Trebuchet MS</vt:lpstr>
      <vt:lpstr>Wingdings 3</vt:lpstr>
      <vt:lpstr>Facet</vt:lpstr>
      <vt:lpstr>Product Backlog</vt:lpstr>
      <vt:lpstr>Product Backlog</vt:lpstr>
      <vt:lpstr>Good PBI characteristics</vt:lpstr>
      <vt:lpstr>Good PBI characteristics</vt:lpstr>
      <vt:lpstr>Grooming the PB</vt:lpstr>
      <vt:lpstr>Definition of Ready</vt:lpstr>
      <vt:lpstr>Estimation in Scrum</vt:lpstr>
      <vt:lpstr>Estimation Practices</vt:lpstr>
      <vt:lpstr>Planning Poker</vt:lpstr>
      <vt:lpstr>PowerPoint Presentation</vt:lpstr>
      <vt:lpstr>Estimation Exercise</vt:lpstr>
      <vt:lpstr>Checkpoint</vt:lpstr>
      <vt:lpstr>Playing Planning Poker</vt:lpstr>
      <vt:lpstr>Planning</vt:lpstr>
      <vt:lpstr>Review</vt:lpstr>
      <vt:lpstr>UI Testing in Java</vt:lpstr>
      <vt:lpstr>UI Testing in Java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Backlog</dc:title>
  <dc:subject/>
  <dc:creator>Riley, Dr. Derek</dc:creator>
  <cp:keywords/>
  <dc:description/>
  <cp:lastModifiedBy>Hasker, Dr. Robert</cp:lastModifiedBy>
  <cp:revision>46</cp:revision>
  <dcterms:modified xsi:type="dcterms:W3CDTF">2023-04-18T02:44:13Z</dcterms:modified>
</cp:coreProperties>
</file>