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33" r:id="rId1"/>
  </p:sldMasterIdLst>
  <p:notesMasterIdLst>
    <p:notesMasterId r:id="rId15"/>
  </p:notesMasterIdLst>
  <p:sldIdLst>
    <p:sldId id="275" r:id="rId2"/>
    <p:sldId id="283" r:id="rId3"/>
    <p:sldId id="281" r:id="rId4"/>
    <p:sldId id="282" r:id="rId5"/>
    <p:sldId id="280" r:id="rId6"/>
    <p:sldId id="276" r:id="rId7"/>
    <p:sldId id="277" r:id="rId8"/>
    <p:sldId id="278" r:id="rId9"/>
    <p:sldId id="279" r:id="rId10"/>
    <p:sldId id="265" r:id="rId11"/>
    <p:sldId id="272" r:id="rId12"/>
    <p:sldId id="284" r:id="rId13"/>
    <p:sldId id="285" r:id="rId14"/>
  </p:sldIdLst>
  <p:sldSz cx="17340263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35" autoAdjust="0"/>
    <p:restoredTop sz="94660"/>
  </p:normalViewPr>
  <p:slideViewPr>
    <p:cSldViewPr>
      <p:cViewPr varScale="1">
        <p:scale>
          <a:sx n="90" d="100"/>
          <a:sy n="90" d="100"/>
        </p:scale>
        <p:origin x="416" y="208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C9B34-EFC1-42FA-9ADA-8170EF470E77}" type="datetimeFigureOut">
              <a:rPr lang="en-US" smtClean="0"/>
              <a:t>4/17/23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9E8A0-D8B5-4FED-B2F3-9E83D0ED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0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A8A80-9F87-485A-AC6E-61AE7D30D002}" type="slidenum">
              <a:rPr lang="en-US"/>
              <a:pPr/>
              <a:t>2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0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041"/>
            <a:ext cx="17340263" cy="9765642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450" y="3419782"/>
            <a:ext cx="11046646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450" y="5761185"/>
            <a:ext cx="11046646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2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866986"/>
            <a:ext cx="12226746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357902"/>
            <a:ext cx="12226746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4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604" y="866987"/>
            <a:ext cx="11512009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3013" y="5165795"/>
            <a:ext cx="10275192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357902"/>
            <a:ext cx="12226746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0683" y="1124093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648224" y="4105324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5973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830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2747716"/>
            <a:ext cx="12226746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0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604" y="866987"/>
            <a:ext cx="11512009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63347" y="5707662"/>
            <a:ext cx="12226747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0683" y="1124093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48224" y="4105324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623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89" y="866987"/>
            <a:ext cx="12214706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63347" y="5707662"/>
            <a:ext cx="12226747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2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70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32149" y="866986"/>
            <a:ext cx="1855691" cy="746873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350" y="866987"/>
            <a:ext cx="10041409" cy="74687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5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520" y="866987"/>
            <a:ext cx="14739224" cy="1625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00520" y="2817707"/>
            <a:ext cx="7225110" cy="585216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4633" y="2817707"/>
            <a:ext cx="7225110" cy="5852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00520" y="8886613"/>
            <a:ext cx="3612555" cy="65024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24590" y="8886613"/>
            <a:ext cx="5491083" cy="65024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27188" y="8886613"/>
            <a:ext cx="3612555" cy="650240"/>
          </a:xfrm>
        </p:spPr>
        <p:txBody>
          <a:bodyPr/>
          <a:lstStyle>
            <a:lvl1pPr>
              <a:defRPr/>
            </a:lvl1pPr>
          </a:lstStyle>
          <a:p>
            <a:fld id="{2F30E406-5813-415B-AD1C-D26633A12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8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3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3841234"/>
            <a:ext cx="12226746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8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350" y="3072838"/>
            <a:ext cx="5950809" cy="55193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290" y="3072838"/>
            <a:ext cx="5950808" cy="55193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1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090" y="3073398"/>
            <a:ext cx="5953068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090" y="3892971"/>
            <a:ext cx="5953068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37032" y="3073398"/>
            <a:ext cx="5953061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37035" y="3892971"/>
            <a:ext cx="5953059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6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49" y="866987"/>
            <a:ext cx="12226746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7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5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49" y="2131348"/>
            <a:ext cx="5482163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0641" y="732337"/>
            <a:ext cx="6419454" cy="78598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3349" y="3949610"/>
            <a:ext cx="5482163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650035" indent="0">
              <a:buNone/>
              <a:defRPr sz="1991"/>
            </a:lvl2pPr>
            <a:lvl3pPr marL="1300070" indent="0">
              <a:buNone/>
              <a:defRPr sz="1707"/>
            </a:lvl3pPr>
            <a:lvl4pPr marL="1950105" indent="0">
              <a:buNone/>
              <a:defRPr sz="1422"/>
            </a:lvl4pPr>
            <a:lvl5pPr marL="2600139" indent="0">
              <a:buNone/>
              <a:defRPr sz="1422"/>
            </a:lvl5pPr>
            <a:lvl6pPr marL="3250174" indent="0">
              <a:buNone/>
              <a:defRPr sz="1422"/>
            </a:lvl6pPr>
            <a:lvl7pPr marL="3900209" indent="0">
              <a:buNone/>
              <a:defRPr sz="1422"/>
            </a:lvl7pPr>
            <a:lvl8pPr marL="4550244" indent="0">
              <a:buNone/>
              <a:defRPr sz="1422"/>
            </a:lvl8pPr>
            <a:lvl9pPr marL="5200279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9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6827520"/>
            <a:ext cx="12226744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3349" y="866986"/>
            <a:ext cx="12226746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3350" y="7633547"/>
            <a:ext cx="12226744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3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041"/>
            <a:ext cx="17340263" cy="9765642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3349" y="866987"/>
            <a:ext cx="12226746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49" y="3072838"/>
            <a:ext cx="12226746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7614" y="8592160"/>
            <a:ext cx="12970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3349" y="8592160"/>
            <a:ext cx="895687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18206" y="8592160"/>
            <a:ext cx="97189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sm.com/resources/function-point-languages-tab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07187" y="609600"/>
            <a:ext cx="11046646" cy="2341407"/>
          </a:xfrm>
        </p:spPr>
        <p:txBody>
          <a:bodyPr/>
          <a:lstStyle/>
          <a:p>
            <a:r>
              <a:rPr lang="en-US" dirty="0"/>
              <a:t>Metrics and Velocity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331" y="3200400"/>
            <a:ext cx="11629724" cy="6172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E7F872-8285-D98F-F393-D0B16639E6FE}"/>
              </a:ext>
            </a:extLst>
          </p:cNvPr>
          <p:cNvSpPr txBox="1"/>
          <p:nvPr/>
        </p:nvSpPr>
        <p:spPr>
          <a:xfrm>
            <a:off x="14611796" y="7987605"/>
            <a:ext cx="24422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Textbook:</a:t>
            </a:r>
          </a:p>
          <a:p>
            <a:r>
              <a:rPr lang="en-US" dirty="0"/>
              <a:t>Ch. 7</a:t>
            </a:r>
          </a:p>
        </p:txBody>
      </p:sp>
    </p:spTree>
    <p:extLst>
      <p:ext uri="{BB962C8B-B14F-4D97-AF65-F5344CB8AC3E}">
        <p14:creationId xmlns:p14="http://schemas.microsoft.com/office/powerpoint/2010/main" val="337818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ym typeface="Gill Sans" charset="0"/>
              </a:rPr>
              <a:t>Planning Poker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895" y="2286000"/>
            <a:ext cx="8186737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/>
          </p:cNvSpPr>
          <p:nvPr/>
        </p:nvSpPr>
        <p:spPr bwMode="auto">
          <a:xfrm>
            <a:off x="11340306" y="2171700"/>
            <a:ext cx="3429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chemeClr val="tx1"/>
                </a:solidFill>
                <a:ea typeface="MS PGothic" panose="020B0600070205080204" pitchFamily="34" charset="-128"/>
              </a:rPr>
              <a:t>What is this all about?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Consensus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Expert opinion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Discussion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Relative size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Accurate grouping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Use of history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548731" y="6432550"/>
            <a:ext cx="5892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chemeClr val="tx1"/>
                </a:solidFill>
                <a:ea typeface="MS PGothic" panose="020B0600070205080204" pitchFamily="34" charset="-128"/>
              </a:rPr>
              <a:t>Why do we do it?</a:t>
            </a:r>
          </a:p>
        </p:txBody>
      </p:sp>
      <p:sp>
        <p:nvSpPr>
          <p:cNvPr id="19462" name="Rectangle 6"/>
          <p:cNvSpPr>
            <a:spLocks/>
          </p:cNvSpPr>
          <p:nvPr/>
        </p:nvSpPr>
        <p:spPr bwMode="auto">
          <a:xfrm>
            <a:off x="10181431" y="7677150"/>
            <a:ext cx="4813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4800" dirty="0">
                <a:solidFill>
                  <a:schemeClr val="tx1"/>
                </a:solidFill>
                <a:ea typeface="MS PGothic" panose="020B0600070205080204" pitchFamily="34" charset="-128"/>
              </a:rPr>
              <a:t>Lets try this out!</a:t>
            </a:r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2523331" y="7632700"/>
            <a:ext cx="73660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chemeClr val="tx1"/>
                </a:solidFill>
                <a:ea typeface="MS PGothic" panose="020B0600070205080204" pitchFamily="34" charset="-128"/>
              </a:rPr>
              <a:t>Why the funny values?</a:t>
            </a:r>
            <a:br>
              <a:rPr lang="en-US" altLang="en-US" sz="4800">
                <a:solidFill>
                  <a:schemeClr val="tx1"/>
                </a:solidFill>
                <a:ea typeface="MS PGothic" panose="020B0600070205080204" pitchFamily="34" charset="-128"/>
              </a:rPr>
            </a:br>
            <a:r>
              <a:rPr lang="en-US" altLang="en-US" sz="4800">
                <a:solidFill>
                  <a:schemeClr val="tx1"/>
                </a:solidFill>
                <a:ea typeface="MS PGothic" panose="020B0600070205080204" pitchFamily="34" charset="-128"/>
              </a:rPr>
              <a:t> 1/2, 1, 2, 3, 5, 8, 13, 20, 40,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2" grpId="0" autoUpdateAnimBg="0"/>
      <p:bldP spid="1946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dirty="0">
                <a:sym typeface="Gill Sans" charset="0"/>
              </a:rPr>
              <a:t>Playing Planning Poker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17500" indent="0" eaLnBrk="1" hangingPunct="1">
              <a:buNone/>
            </a:pPr>
            <a:r>
              <a:rPr lang="en-US" altLang="en-US" sz="4400" dirty="0">
                <a:solidFill>
                  <a:schemeClr val="tx1"/>
                </a:solidFill>
              </a:rPr>
              <a:t>In your team:</a:t>
            </a:r>
          </a:p>
          <a:p>
            <a:pPr lvl="1" eaLnBrk="1" hangingPunct="1"/>
            <a:r>
              <a:rPr lang="en-US" altLang="en-US" sz="4000" dirty="0">
                <a:solidFill>
                  <a:schemeClr val="tx1"/>
                </a:solidFill>
              </a:rPr>
              <a:t>Identify the PBI to estimate</a:t>
            </a:r>
          </a:p>
          <a:p>
            <a:pPr lvl="1" eaLnBrk="1" hangingPunct="1"/>
            <a:r>
              <a:rPr lang="en-US" altLang="en-US" sz="4000" dirty="0">
                <a:solidFill>
                  <a:schemeClr val="tx1"/>
                </a:solidFill>
              </a:rPr>
              <a:t>Discuss the item</a:t>
            </a:r>
          </a:p>
          <a:p>
            <a:pPr lvl="1" eaLnBrk="1" hangingPunct="1"/>
            <a:r>
              <a:rPr lang="en-US" altLang="en-US" sz="4000" dirty="0">
                <a:solidFill>
                  <a:schemeClr val="tx1"/>
                </a:solidFill>
              </a:rPr>
              <a:t>Each estimator privately chooses a virtual card</a:t>
            </a:r>
          </a:p>
          <a:p>
            <a:pPr lvl="1" eaLnBrk="1" hangingPunct="1"/>
            <a:r>
              <a:rPr lang="en-US" altLang="en-US" sz="4000" dirty="0">
                <a:solidFill>
                  <a:schemeClr val="tx1"/>
                </a:solidFill>
              </a:rPr>
              <a:t>Show all cards at once</a:t>
            </a:r>
          </a:p>
          <a:p>
            <a:pPr lvl="1" eaLnBrk="1" hangingPunct="1"/>
            <a:r>
              <a:rPr lang="en-US" altLang="en-US" sz="4000" dirty="0">
                <a:solidFill>
                  <a:schemeClr val="tx1"/>
                </a:solidFill>
              </a:rPr>
              <a:t>Check for consensus; discuss and repeat if none</a:t>
            </a:r>
          </a:p>
          <a:p>
            <a:r>
              <a:rPr lang="en-US" altLang="en-US" sz="4284" dirty="0">
                <a:solidFill>
                  <a:schemeClr val="tx1"/>
                </a:solidFill>
              </a:rPr>
              <a:t>Planningpoker.com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49" y="2514599"/>
            <a:ext cx="14640982" cy="637201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Can velocity be compared between teams?</a:t>
            </a:r>
          </a:p>
          <a:p>
            <a:pPr lvl="1"/>
            <a:r>
              <a:rPr lang="en-US" sz="2800" dirty="0"/>
              <a:t>Story points are </a:t>
            </a:r>
            <a:r>
              <a:rPr lang="en-US" sz="2800" i="1" dirty="0"/>
              <a:t>not</a:t>
            </a:r>
            <a:r>
              <a:rPr lang="en-US" sz="2800" dirty="0"/>
              <a:t> comparable between teams!</a:t>
            </a:r>
          </a:p>
          <a:p>
            <a:r>
              <a:rPr lang="en-US" sz="3200" dirty="0"/>
              <a:t>Can sprints have different lengths?</a:t>
            </a:r>
          </a:p>
          <a:p>
            <a:pPr lvl="1"/>
            <a:r>
              <a:rPr lang="en-US" sz="2800" dirty="0"/>
              <a:t>No! This makes velocity to be a useless metric</a:t>
            </a:r>
          </a:p>
          <a:p>
            <a:pPr lvl="1"/>
            <a:r>
              <a:rPr lang="en-US" sz="2800" dirty="0"/>
              <a:t>The only time to vary sprint length: team needs to experiment with different models</a:t>
            </a:r>
          </a:p>
          <a:p>
            <a:pPr lvl="1"/>
            <a:r>
              <a:rPr lang="en-US" sz="2800" dirty="0"/>
              <a:t>NEVER extend a sprint “just to complete one more story”!</a:t>
            </a:r>
          </a:p>
          <a:p>
            <a:r>
              <a:rPr lang="en-US" sz="3084" dirty="0"/>
              <a:t>What if get to end of sprint backlog before the end of the sprint?</a:t>
            </a:r>
          </a:p>
          <a:p>
            <a:pPr lvl="1"/>
            <a:r>
              <a:rPr lang="en-US" sz="2800" dirty="0"/>
              <a:t>Simply pick up the top PBI and start to work – keep moving forward!</a:t>
            </a:r>
          </a:p>
          <a:p>
            <a:pPr lvl="1"/>
            <a:r>
              <a:rPr lang="en-US" sz="2800" dirty="0"/>
              <a:t>No commitment to finish this!</a:t>
            </a:r>
          </a:p>
          <a:p>
            <a:pPr lvl="1"/>
            <a:r>
              <a:rPr lang="en-US" sz="2800" dirty="0"/>
              <a:t>This is why a sprint’s worth of PBIs should be at the top of the Product Backlog at all times!</a:t>
            </a:r>
          </a:p>
        </p:txBody>
      </p:sp>
    </p:spTree>
    <p:extLst>
      <p:ext uri="{BB962C8B-B14F-4D97-AF65-F5344CB8AC3E}">
        <p14:creationId xmlns:p14="http://schemas.microsoft.com/office/powerpoint/2010/main" val="258461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B6CBA-B222-F66D-D0ED-CEEE35952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728E9-79AE-862F-0855-550D17D29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349" y="3072838"/>
            <a:ext cx="12226746" cy="63759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Metrics: measurements of a team’s effectiveness</a:t>
            </a:r>
          </a:p>
          <a:p>
            <a:pPr lvl="1"/>
            <a:r>
              <a:rPr lang="en-US" sz="2916" dirty="0"/>
              <a:t>SLOC: possibly useful at a developer level; generally not comparable between developers</a:t>
            </a:r>
          </a:p>
          <a:p>
            <a:pPr lvl="1"/>
            <a:r>
              <a:rPr lang="en-US" sz="2916" dirty="0"/>
              <a:t>Function Points: a more robust measure</a:t>
            </a:r>
          </a:p>
          <a:p>
            <a:pPr lvl="1"/>
            <a:r>
              <a:rPr lang="en-US" sz="2916" dirty="0"/>
              <a:t>Story Points: very useful within a team</a:t>
            </a:r>
          </a:p>
          <a:p>
            <a:r>
              <a:rPr lang="en-US" sz="3200" dirty="0"/>
              <a:t>Velocity: story points/sprint</a:t>
            </a:r>
          </a:p>
          <a:p>
            <a:pPr lvl="1"/>
            <a:r>
              <a:rPr lang="en-US" sz="2916" dirty="0"/>
              <a:t>Increases in velocity is a worthwhile team goal</a:t>
            </a:r>
          </a:p>
          <a:p>
            <a:pPr lvl="1"/>
            <a:r>
              <a:rPr lang="en-US" sz="2916" dirty="0"/>
              <a:t>Process improvement is a key element of Scrum, so velocity is important!</a:t>
            </a:r>
          </a:p>
          <a:p>
            <a:pPr lvl="1"/>
            <a:r>
              <a:rPr lang="en-US" sz="2916" dirty="0"/>
              <a:t>Not comparable between teams</a:t>
            </a:r>
          </a:p>
          <a:p>
            <a:pPr lvl="1"/>
            <a:r>
              <a:rPr lang="en-US" sz="2916" dirty="0"/>
              <a:t>Relies on consistent </a:t>
            </a:r>
            <a:r>
              <a:rPr lang="en-US" sz="2916"/>
              <a:t>sprint lengths</a:t>
            </a:r>
            <a:endParaRPr lang="en-US" sz="2916" dirty="0"/>
          </a:p>
        </p:txBody>
      </p:sp>
    </p:spTree>
    <p:extLst>
      <p:ext uri="{BB962C8B-B14F-4D97-AF65-F5344CB8AC3E}">
        <p14:creationId xmlns:p14="http://schemas.microsoft.com/office/powerpoint/2010/main" val="9151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8331" y="123613"/>
            <a:ext cx="11054080" cy="1625600"/>
          </a:xfrm>
        </p:spPr>
        <p:txBody>
          <a:bodyPr/>
          <a:lstStyle/>
          <a:p>
            <a:pPr algn="ctr"/>
            <a:r>
              <a:rPr lang="en-US" dirty="0"/>
              <a:t>Software Product Measures/Metrics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34718" y="1733973"/>
            <a:ext cx="11704320" cy="7152640"/>
          </a:xfrm>
        </p:spPr>
        <p:txBody>
          <a:bodyPr>
            <a:normAutofit fontScale="92500"/>
          </a:bodyPr>
          <a:lstStyle/>
          <a:p>
            <a:r>
              <a:rPr lang="en-US" sz="3982" dirty="0"/>
              <a:t>Design Complexity </a:t>
            </a:r>
          </a:p>
          <a:p>
            <a:pPr lvl="1"/>
            <a:r>
              <a:rPr lang="en-US" sz="3413" dirty="0"/>
              <a:t>Algorithmic, architectural, data flow</a:t>
            </a:r>
          </a:p>
          <a:p>
            <a:r>
              <a:rPr lang="en-US" sz="3982" dirty="0"/>
              <a:t>Code Complexity</a:t>
            </a:r>
          </a:p>
          <a:p>
            <a:pPr lvl="1"/>
            <a:r>
              <a:rPr lang="en-US" sz="3413" dirty="0"/>
              <a:t>Size (Function Pts, SLOC, Modules, Subsystems, Pages, Documents )</a:t>
            </a:r>
          </a:p>
          <a:p>
            <a:r>
              <a:rPr lang="en-US" sz="3982" dirty="0"/>
              <a:t>Deliverable Quality</a:t>
            </a:r>
          </a:p>
          <a:p>
            <a:pPr lvl="1"/>
            <a:r>
              <a:rPr lang="en-US" sz="3413" dirty="0"/>
              <a:t>Correctness, Maintainability, Reliability, Efficiency, Usability, Flexibility, Testability, Portability, Reusability, Availability, Complexity, Understandability, Modifiability</a:t>
            </a:r>
          </a:p>
          <a:p>
            <a:pPr lvl="1"/>
            <a:r>
              <a:rPr lang="en-US" sz="3413" dirty="0"/>
              <a:t>Error density  ( errors/ SLOC )</a:t>
            </a:r>
          </a:p>
          <a:p>
            <a:pPr lvl="1"/>
            <a:r>
              <a:rPr lang="en-US" sz="3413" dirty="0"/>
              <a:t>Defect density ( defects/ SLOC  or defects/ FP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3A1BA-EBD5-4FF5-9E95-93683151A77F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069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674393" y="1016565"/>
            <a:ext cx="3598386" cy="8608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311" tIns="36124" rIns="90311" bIns="36124" rtlCol="0" anchor="t">
            <a:spAutoFit/>
          </a:bodyPr>
          <a:lstStyle/>
          <a:p>
            <a:r>
              <a:rPr lang="en-US" dirty="0"/>
              <a:t>SLOC vs. FP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924D-88BC-4C1E-B9BF-5703CAEEC318}" type="slidenum">
              <a:rPr lang="en-US"/>
              <a:pPr/>
              <a:t>3</a:t>
            </a:fld>
            <a:endParaRPr lang="en-US"/>
          </a:p>
        </p:txBody>
      </p:sp>
      <p:sp>
        <p:nvSpPr>
          <p:cNvPr id="651268" name="Text Box 4"/>
          <p:cNvSpPr txBox="1">
            <a:spLocks noChangeArrowheads="1"/>
          </p:cNvSpPr>
          <p:nvPr/>
        </p:nvSpPr>
        <p:spPr bwMode="auto">
          <a:xfrm>
            <a:off x="2193131" y="2971800"/>
            <a:ext cx="9807787" cy="418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 algn="l" eaLnBrk="0" hangingPunct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413" dirty="0">
                <a:latin typeface="+mj-lt"/>
              </a:rPr>
              <a:t>Relationship between lines of code and function points depends upon </a:t>
            </a:r>
          </a:p>
          <a:p>
            <a:pPr marL="914400" lvl="1" indent="-457200" algn="l" eaLnBrk="0" hangingPunct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413" dirty="0">
                <a:latin typeface="+mj-lt"/>
              </a:rPr>
              <a:t>the programming language</a:t>
            </a:r>
          </a:p>
          <a:p>
            <a:pPr marL="914400" lvl="1" indent="-457200" algn="l" eaLnBrk="0" hangingPunct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413" dirty="0">
                <a:latin typeface="+mj-lt"/>
              </a:rPr>
              <a:t>the quality of the design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endParaRPr lang="en-US" sz="3413" dirty="0">
              <a:latin typeface="+mj-lt"/>
            </a:endParaRPr>
          </a:p>
          <a:p>
            <a:pPr algn="l" eaLnBrk="0" hangingPunct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en-US" sz="3413" dirty="0">
                <a:latin typeface="+mj-lt"/>
              </a:rPr>
              <a:t>Empirical studies show an approximate relationship between SLOC and FP</a:t>
            </a:r>
          </a:p>
        </p:txBody>
      </p:sp>
    </p:spTree>
    <p:extLst>
      <p:ext uri="{BB962C8B-B14F-4D97-AF65-F5344CB8AC3E}">
        <p14:creationId xmlns:p14="http://schemas.microsoft.com/office/powerpoint/2010/main" val="3941022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735562" y="875185"/>
            <a:ext cx="5697678" cy="8608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311" tIns="36124" rIns="90311" bIns="36124" rtlCol="0" anchor="t">
            <a:spAutoFit/>
          </a:bodyPr>
          <a:lstStyle/>
          <a:p>
            <a:r>
              <a:rPr lang="en-US" dirty="0"/>
              <a:t>SLOC/FP (average)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BD31-0611-465C-B7B3-72EDB5AF886F}" type="slidenum">
              <a:rPr lang="en-US"/>
              <a:pPr/>
              <a:t>4</a:t>
            </a:fld>
            <a:endParaRPr lang="en-US"/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3031331" y="1882154"/>
            <a:ext cx="7965440" cy="5659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3413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Assembly language		320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3413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						128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3413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COBOL, FORTRAN		106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3413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C++						  64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3413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Java					  55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3413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Visual Basic				  32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3413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Smalltalk					  22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3413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SQL						  12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3413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Graphical languages (icons)	   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0013" y="8086527"/>
            <a:ext cx="10180095" cy="5300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44" dirty="0">
                <a:hlinkClick r:id="rId2"/>
              </a:rPr>
              <a:t>http://www.qsm.com/resources/function-point-languages-table</a:t>
            </a:r>
            <a:endParaRPr lang="en-US" sz="2844" dirty="0"/>
          </a:p>
        </p:txBody>
      </p:sp>
    </p:spTree>
    <p:extLst>
      <p:ext uri="{BB962C8B-B14F-4D97-AF65-F5344CB8AC3E}">
        <p14:creationId xmlns:p14="http://schemas.microsoft.com/office/powerpoint/2010/main" val="9383953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metric?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7971" y="2275840"/>
            <a:ext cx="11704320" cy="6935893"/>
          </a:xfrm>
        </p:spPr>
        <p:txBody>
          <a:bodyPr>
            <a:normAutofit/>
          </a:bodyPr>
          <a:lstStyle/>
          <a:p>
            <a:r>
              <a:rPr lang="en-US" sz="3200" dirty="0"/>
              <a:t>It measures something, like:</a:t>
            </a:r>
          </a:p>
          <a:p>
            <a:pPr lvl="1"/>
            <a:r>
              <a:rPr lang="en-US" sz="2800" dirty="0"/>
              <a:t>The software product</a:t>
            </a:r>
          </a:p>
          <a:p>
            <a:pPr lvl="2"/>
            <a:r>
              <a:rPr lang="en-US" sz="2400" dirty="0"/>
              <a:t>Its quality</a:t>
            </a:r>
          </a:p>
          <a:p>
            <a:pPr lvl="2"/>
            <a:r>
              <a:rPr lang="en-US" sz="2400" dirty="0"/>
              <a:t>Its degree of completeness, so far</a:t>
            </a:r>
          </a:p>
          <a:p>
            <a:pPr lvl="2"/>
            <a:r>
              <a:rPr lang="en-US" sz="2400" dirty="0"/>
              <a:t>Its suitability for some use</a:t>
            </a:r>
          </a:p>
          <a:p>
            <a:pPr lvl="1"/>
            <a:r>
              <a:rPr lang="en-US" sz="2800" dirty="0"/>
              <a:t>The process and people creating it</a:t>
            </a:r>
          </a:p>
          <a:p>
            <a:pPr lvl="2"/>
            <a:r>
              <a:rPr lang="en-US" sz="2400" dirty="0"/>
              <a:t>How close to “on plan” are we?</a:t>
            </a:r>
          </a:p>
          <a:p>
            <a:pPr lvl="2"/>
            <a:r>
              <a:rPr lang="en-US" sz="2400" dirty="0"/>
              <a:t>Tracking how the team is working</a:t>
            </a:r>
          </a:p>
          <a:p>
            <a:pPr lvl="2"/>
            <a:r>
              <a:rPr lang="en-US" sz="2400" dirty="0"/>
              <a:t>Or what our test coverage is</a:t>
            </a:r>
          </a:p>
          <a:p>
            <a:pPr lvl="2"/>
            <a:r>
              <a:rPr lang="en-US" sz="2400" dirty="0"/>
              <a:t>Or how we are cutting risks</a:t>
            </a:r>
          </a:p>
          <a:p>
            <a:r>
              <a:rPr lang="en-US" sz="3200" dirty="0"/>
              <a:t>It’s a number, a measure, </a:t>
            </a:r>
            <a:r>
              <a:rPr lang="en-US" sz="3200" dirty="0" err="1"/>
              <a:t>vs</a:t>
            </a:r>
            <a:r>
              <a:rPr lang="en-US" sz="3200" dirty="0"/>
              <a:t> some standard</a:t>
            </a:r>
          </a:p>
          <a:p>
            <a:pPr lvl="1"/>
            <a:r>
              <a:rPr lang="en-US" sz="2800" dirty="0"/>
              <a:t>Like “</a:t>
            </a:r>
            <a:r>
              <a:rPr lang="en-US" sz="2800" dirty="0" err="1"/>
              <a:t>burndown</a:t>
            </a:r>
            <a:r>
              <a:rPr lang="en-US" sz="2800" dirty="0"/>
              <a:t>” or “velocity”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4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Cone of Uncertainty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44869" y="1948463"/>
          <a:ext cx="12770469" cy="650044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66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70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53006">
                <a:tc>
                  <a:txBody>
                    <a:bodyPr/>
                    <a:lstStyle/>
                    <a:p>
                      <a:r>
                        <a:rPr lang="en-US" sz="2000" dirty="0"/>
                        <a:t>4x</a:t>
                      </a:r>
                    </a:p>
                  </a:txBody>
                  <a:tcPr marL="130048" marR="130048" marT="0" marB="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919">
                <a:tc>
                  <a:txBody>
                    <a:bodyPr/>
                    <a:lstStyle/>
                    <a:p>
                      <a:pPr marL="0" algn="l" defTabSz="914363" rtl="0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2x</a:t>
                      </a:r>
                    </a:p>
                  </a:txBody>
                  <a:tcPr marL="130048" marR="130048" marT="0" marB="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919">
                <a:tc>
                  <a:txBody>
                    <a:bodyPr/>
                    <a:lstStyle/>
                    <a:p>
                      <a:pPr marL="0" algn="l" defTabSz="914363" rtl="0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1.5x</a:t>
                      </a:r>
                    </a:p>
                  </a:txBody>
                  <a:tcPr marL="130048" marR="130048" marT="0" marB="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919">
                <a:tc>
                  <a:txBody>
                    <a:bodyPr/>
                    <a:lstStyle/>
                    <a:p>
                      <a:pPr marL="0" algn="l" defTabSz="914363" rtl="0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1.25x</a:t>
                      </a:r>
                    </a:p>
                  </a:txBody>
                  <a:tcPr marL="130048" marR="130048" marT="0" marB="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919">
                <a:tc>
                  <a:txBody>
                    <a:bodyPr/>
                    <a:lstStyle/>
                    <a:p>
                      <a:pPr marL="0" algn="l" defTabSz="914363" rtl="0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1.0x</a:t>
                      </a:r>
                    </a:p>
                  </a:txBody>
                  <a:tcPr marL="130048" marR="130048" marT="0" marB="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919">
                <a:tc>
                  <a:txBody>
                    <a:bodyPr/>
                    <a:lstStyle/>
                    <a:p>
                      <a:pPr marL="0" algn="l" defTabSz="914363" rtl="0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.8x</a:t>
                      </a:r>
                    </a:p>
                  </a:txBody>
                  <a:tcPr marL="130048" marR="130048" marT="0" marB="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4919">
                <a:tc>
                  <a:txBody>
                    <a:bodyPr/>
                    <a:lstStyle/>
                    <a:p>
                      <a:pPr marL="0" algn="l" defTabSz="914363" rtl="0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.67x</a:t>
                      </a:r>
                    </a:p>
                  </a:txBody>
                  <a:tcPr marL="130048" marR="130048" marT="0" marB="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3006">
                <a:tc>
                  <a:txBody>
                    <a:bodyPr/>
                    <a:lstStyle/>
                    <a:p>
                      <a:pPr marL="0" algn="l" defTabSz="914363" rtl="0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.5x</a:t>
                      </a:r>
                    </a:p>
                  </a:txBody>
                  <a:tcPr marL="130048" marR="130048" marT="0" marB="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4919"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25x</a:t>
                      </a:r>
                    </a:p>
                    <a:p>
                      <a:pPr marL="0" algn="l" defTabSz="914363" rtl="0" eaLnBrk="1" latinLnBrk="0" hangingPunct="1"/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0" marB="0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2008088" y="4883737"/>
            <a:ext cx="6159218" cy="4376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44" b="1" dirty="0">
                <a:gradFill>
                  <a:gsLst>
                    <a:gs pos="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</a:gradFill>
                <a:latin typeface="+mn-lt"/>
              </a:rPr>
              <a:t>Estimate of Variability</a:t>
            </a: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-320604" y="135692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0048" tIns="65024" rIns="130048" bIns="65024" numCol="1" anchor="t" anchorCtr="0" compatLnSpc="1">
            <a:prstTxWarp prst="textNoShape">
              <a:avLst/>
            </a:prstTxWarp>
          </a:bodyPr>
          <a:lstStyle/>
          <a:p>
            <a:endParaRPr lang="en-US" sz="5973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-320604" y="1356925"/>
            <a:ext cx="0" cy="0"/>
          </a:xfrm>
          <a:prstGeom prst="line">
            <a:avLst/>
          </a:prstGeom>
          <a:noFill/>
          <a:ln w="10" cap="flat">
            <a:solidFill>
              <a:srgbClr val="ED1C2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30048" tIns="65024" rIns="130048" bIns="65024" numCol="1" anchor="t" anchorCtr="0" compatLnSpc="1">
            <a:prstTxWarp prst="textNoShape">
              <a:avLst/>
            </a:prstTxWarp>
          </a:bodyPr>
          <a:lstStyle/>
          <a:p>
            <a:endParaRPr lang="en-US" sz="5973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1345900" y="183105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0048" tIns="65024" rIns="130048" bIns="65024" numCol="1" anchor="t" anchorCtr="0" compatLnSpc="1">
            <a:prstTxWarp prst="textNoShape">
              <a:avLst/>
            </a:prstTxWarp>
          </a:bodyPr>
          <a:lstStyle/>
          <a:p>
            <a:endParaRPr lang="en-US" sz="5973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1345900" y="1831058"/>
            <a:ext cx="0" cy="0"/>
          </a:xfrm>
          <a:prstGeom prst="line">
            <a:avLst/>
          </a:prstGeom>
          <a:noFill/>
          <a:ln w="10" cap="flat">
            <a:solidFill>
              <a:srgbClr val="ED1C2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30048" tIns="65024" rIns="130048" bIns="65024" numCol="1" anchor="t" anchorCtr="0" compatLnSpc="1">
            <a:prstTxWarp prst="textNoShape">
              <a:avLst/>
            </a:prstTxWarp>
          </a:bodyPr>
          <a:lstStyle/>
          <a:p>
            <a:endParaRPr lang="en-US" sz="5973"/>
          </a:p>
        </p:txBody>
      </p:sp>
      <p:grpSp>
        <p:nvGrpSpPr>
          <p:cNvPr id="2049" name="Group 2048"/>
          <p:cNvGrpSpPr/>
          <p:nvPr/>
        </p:nvGrpSpPr>
        <p:grpSpPr>
          <a:xfrm>
            <a:off x="2910540" y="1966157"/>
            <a:ext cx="11691799" cy="5364735"/>
            <a:chOff x="2044700" y="1382454"/>
            <a:chExt cx="8220796" cy="3772079"/>
          </a:xfrm>
        </p:grpSpPr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2044700" y="1382454"/>
              <a:ext cx="8217240" cy="1843420"/>
            </a:xfrm>
            <a:custGeom>
              <a:avLst/>
              <a:gdLst>
                <a:gd name="T0" fmla="*/ 0 w 3019"/>
                <a:gd name="T1" fmla="*/ 0 h 741"/>
                <a:gd name="T2" fmla="*/ 378 w 3019"/>
                <a:gd name="T3" fmla="*/ 316 h 741"/>
                <a:gd name="T4" fmla="*/ 642 w 3019"/>
                <a:gd name="T5" fmla="*/ 515 h 741"/>
                <a:gd name="T6" fmla="*/ 964 w 3019"/>
                <a:gd name="T7" fmla="*/ 633 h 741"/>
                <a:gd name="T8" fmla="*/ 1342 w 3019"/>
                <a:gd name="T9" fmla="*/ 685 h 741"/>
                <a:gd name="T10" fmla="*/ 3019 w 3019"/>
                <a:gd name="T11" fmla="*/ 741 h 741"/>
                <a:gd name="connsiteX0" fmla="*/ 0 w 10047"/>
                <a:gd name="connsiteY0" fmla="*/ 0 h 11153"/>
                <a:gd name="connsiteX1" fmla="*/ 1252 w 10047"/>
                <a:gd name="connsiteY1" fmla="*/ 4265 h 11153"/>
                <a:gd name="connsiteX2" fmla="*/ 2127 w 10047"/>
                <a:gd name="connsiteY2" fmla="*/ 6950 h 11153"/>
                <a:gd name="connsiteX3" fmla="*/ 3193 w 10047"/>
                <a:gd name="connsiteY3" fmla="*/ 8543 h 11153"/>
                <a:gd name="connsiteX4" fmla="*/ 4445 w 10047"/>
                <a:gd name="connsiteY4" fmla="*/ 9244 h 11153"/>
                <a:gd name="connsiteX5" fmla="*/ 10047 w 10047"/>
                <a:gd name="connsiteY5" fmla="*/ 11153 h 11153"/>
                <a:gd name="connsiteX0" fmla="*/ 0 w 10047"/>
                <a:gd name="connsiteY0" fmla="*/ 0 h 11153"/>
                <a:gd name="connsiteX1" fmla="*/ 1252 w 10047"/>
                <a:gd name="connsiteY1" fmla="*/ 4265 h 11153"/>
                <a:gd name="connsiteX2" fmla="*/ 2127 w 10047"/>
                <a:gd name="connsiteY2" fmla="*/ 6950 h 11153"/>
                <a:gd name="connsiteX3" fmla="*/ 3193 w 10047"/>
                <a:gd name="connsiteY3" fmla="*/ 8543 h 11153"/>
                <a:gd name="connsiteX4" fmla="*/ 4429 w 10047"/>
                <a:gd name="connsiteY4" fmla="*/ 9628 h 11153"/>
                <a:gd name="connsiteX5" fmla="*/ 10047 w 10047"/>
                <a:gd name="connsiteY5" fmla="*/ 11153 h 1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7" h="11153">
                  <a:moveTo>
                    <a:pt x="0" y="0"/>
                  </a:moveTo>
                  <a:lnTo>
                    <a:pt x="1252" y="4265"/>
                  </a:lnTo>
                  <a:lnTo>
                    <a:pt x="2127" y="6950"/>
                  </a:lnTo>
                  <a:lnTo>
                    <a:pt x="3193" y="8543"/>
                  </a:lnTo>
                  <a:lnTo>
                    <a:pt x="4429" y="9628"/>
                  </a:lnTo>
                  <a:cubicBezTo>
                    <a:pt x="6281" y="9880"/>
                    <a:pt x="8195" y="10901"/>
                    <a:pt x="10047" y="11153"/>
                  </a:cubicBezTo>
                </a:path>
              </a:pathLst>
            </a:custGeom>
            <a:noFill/>
            <a:ln w="44450" cap="rnd">
              <a:gradFill>
                <a:gsLst>
                  <a:gs pos="0">
                    <a:schemeClr val="accent4"/>
                  </a:gs>
                  <a:gs pos="50000">
                    <a:schemeClr val="accent4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olid"/>
              <a:miter lim="800000"/>
              <a:headEnd/>
              <a:tailEnd/>
            </a:ln>
            <a:effectLst>
              <a:outerShdw blurRad="165100" sx="99000" sy="99000" algn="ctr" rotWithShape="0">
                <a:schemeClr val="accent4">
                  <a:lumMod val="60000"/>
                  <a:lumOff val="40000"/>
                  <a:alpha val="85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30048" tIns="65024" rIns="130048" bIns="65024" numCol="1" anchor="t" anchorCtr="0" compatLnSpc="1">
              <a:prstTxWarp prst="textNoShape">
                <a:avLst/>
              </a:prstTxWarp>
            </a:bodyPr>
            <a:lstStyle/>
            <a:p>
              <a:endParaRPr lang="en-US" sz="5973"/>
            </a:p>
          </p:txBody>
        </p:sp>
        <p:sp>
          <p:nvSpPr>
            <p:cNvPr id="25" name="Freeform 8"/>
            <p:cNvSpPr>
              <a:spLocks/>
            </p:cNvSpPr>
            <p:nvPr/>
          </p:nvSpPr>
          <p:spPr bwMode="auto">
            <a:xfrm flipV="1">
              <a:off x="2048256" y="3247644"/>
              <a:ext cx="8217240" cy="1906889"/>
            </a:xfrm>
            <a:custGeom>
              <a:avLst/>
              <a:gdLst>
                <a:gd name="T0" fmla="*/ 0 w 3019"/>
                <a:gd name="T1" fmla="*/ 0 h 741"/>
                <a:gd name="T2" fmla="*/ 378 w 3019"/>
                <a:gd name="T3" fmla="*/ 316 h 741"/>
                <a:gd name="T4" fmla="*/ 642 w 3019"/>
                <a:gd name="T5" fmla="*/ 515 h 741"/>
                <a:gd name="T6" fmla="*/ 964 w 3019"/>
                <a:gd name="T7" fmla="*/ 633 h 741"/>
                <a:gd name="T8" fmla="*/ 1342 w 3019"/>
                <a:gd name="T9" fmla="*/ 685 h 741"/>
                <a:gd name="T10" fmla="*/ 3019 w 3019"/>
                <a:gd name="T11" fmla="*/ 741 h 741"/>
                <a:gd name="connsiteX0" fmla="*/ 0 w 10047"/>
                <a:gd name="connsiteY0" fmla="*/ 0 h 11153"/>
                <a:gd name="connsiteX1" fmla="*/ 1252 w 10047"/>
                <a:gd name="connsiteY1" fmla="*/ 4265 h 11153"/>
                <a:gd name="connsiteX2" fmla="*/ 2127 w 10047"/>
                <a:gd name="connsiteY2" fmla="*/ 6950 h 11153"/>
                <a:gd name="connsiteX3" fmla="*/ 3193 w 10047"/>
                <a:gd name="connsiteY3" fmla="*/ 8543 h 11153"/>
                <a:gd name="connsiteX4" fmla="*/ 4445 w 10047"/>
                <a:gd name="connsiteY4" fmla="*/ 9244 h 11153"/>
                <a:gd name="connsiteX5" fmla="*/ 10047 w 10047"/>
                <a:gd name="connsiteY5" fmla="*/ 11153 h 11153"/>
                <a:gd name="connsiteX0" fmla="*/ 0 w 10047"/>
                <a:gd name="connsiteY0" fmla="*/ 0 h 11153"/>
                <a:gd name="connsiteX1" fmla="*/ 1252 w 10047"/>
                <a:gd name="connsiteY1" fmla="*/ 4265 h 11153"/>
                <a:gd name="connsiteX2" fmla="*/ 2127 w 10047"/>
                <a:gd name="connsiteY2" fmla="*/ 6950 h 11153"/>
                <a:gd name="connsiteX3" fmla="*/ 3193 w 10047"/>
                <a:gd name="connsiteY3" fmla="*/ 8543 h 11153"/>
                <a:gd name="connsiteX4" fmla="*/ 4429 w 10047"/>
                <a:gd name="connsiteY4" fmla="*/ 9628 h 11153"/>
                <a:gd name="connsiteX5" fmla="*/ 10047 w 10047"/>
                <a:gd name="connsiteY5" fmla="*/ 11153 h 11153"/>
                <a:gd name="connsiteX0" fmla="*/ 0 w 10047"/>
                <a:gd name="connsiteY0" fmla="*/ 0 h 11537"/>
                <a:gd name="connsiteX1" fmla="*/ 1252 w 10047"/>
                <a:gd name="connsiteY1" fmla="*/ 4649 h 11537"/>
                <a:gd name="connsiteX2" fmla="*/ 2127 w 10047"/>
                <a:gd name="connsiteY2" fmla="*/ 7334 h 11537"/>
                <a:gd name="connsiteX3" fmla="*/ 3193 w 10047"/>
                <a:gd name="connsiteY3" fmla="*/ 8927 h 11537"/>
                <a:gd name="connsiteX4" fmla="*/ 4429 w 10047"/>
                <a:gd name="connsiteY4" fmla="*/ 10012 h 11537"/>
                <a:gd name="connsiteX5" fmla="*/ 10047 w 10047"/>
                <a:gd name="connsiteY5" fmla="*/ 11537 h 1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7" h="11537">
                  <a:moveTo>
                    <a:pt x="0" y="0"/>
                  </a:moveTo>
                  <a:lnTo>
                    <a:pt x="1252" y="4649"/>
                  </a:lnTo>
                  <a:lnTo>
                    <a:pt x="2127" y="7334"/>
                  </a:lnTo>
                  <a:lnTo>
                    <a:pt x="3193" y="8927"/>
                  </a:lnTo>
                  <a:lnTo>
                    <a:pt x="4429" y="10012"/>
                  </a:lnTo>
                  <a:cubicBezTo>
                    <a:pt x="6281" y="10264"/>
                    <a:pt x="8195" y="11285"/>
                    <a:pt x="10047" y="11537"/>
                  </a:cubicBezTo>
                </a:path>
              </a:pathLst>
            </a:custGeom>
            <a:noFill/>
            <a:ln w="44450" cap="rnd">
              <a:gradFill>
                <a:gsLst>
                  <a:gs pos="0">
                    <a:schemeClr val="accent4"/>
                  </a:gs>
                  <a:gs pos="50000">
                    <a:schemeClr val="accent4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olid"/>
              <a:miter lim="800000"/>
              <a:headEnd/>
              <a:tailEnd/>
            </a:ln>
            <a:effectLst>
              <a:outerShdw blurRad="165100" sx="99000" sy="99000" algn="ctr" rotWithShape="0">
                <a:schemeClr val="accent4">
                  <a:lumMod val="60000"/>
                  <a:lumOff val="40000"/>
                  <a:alpha val="85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30048" tIns="65024" rIns="130048" bIns="65024" numCol="1" anchor="t" anchorCtr="0" compatLnSpc="1">
              <a:prstTxWarp prst="textNoShape">
                <a:avLst/>
              </a:prstTxWarp>
            </a:bodyPr>
            <a:lstStyle/>
            <a:p>
              <a:endParaRPr lang="en-US" sz="5973"/>
            </a:p>
          </p:txBody>
        </p:sp>
      </p:grpSp>
      <p:grpSp>
        <p:nvGrpSpPr>
          <p:cNvPr id="2051" name="Group 2050"/>
          <p:cNvGrpSpPr/>
          <p:nvPr/>
        </p:nvGrpSpPr>
        <p:grpSpPr>
          <a:xfrm>
            <a:off x="2898516" y="7387451"/>
            <a:ext cx="1450681" cy="1217778"/>
            <a:chOff x="2036245" y="5194300"/>
            <a:chExt cx="1020010" cy="856250"/>
          </a:xfrm>
        </p:grpSpPr>
        <p:sp>
          <p:nvSpPr>
            <p:cNvPr id="6" name="TextBox 5"/>
            <p:cNvSpPr txBox="1"/>
            <p:nvPr/>
          </p:nvSpPr>
          <p:spPr>
            <a:xfrm>
              <a:off x="2036245" y="5681128"/>
              <a:ext cx="1020010" cy="3694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707" b="1" dirty="0">
                  <a:gradFill>
                    <a:gsLst>
                      <a:gs pos="0">
                        <a:schemeClr val="tx1"/>
                      </a:gs>
                      <a:gs pos="86000">
                        <a:schemeClr val="tx1"/>
                      </a:gs>
                    </a:gsLst>
                    <a:lin ang="5400000" scaled="0"/>
                  </a:gradFill>
                  <a:latin typeface="+mn-lt"/>
                </a:rPr>
                <a:t>Initial</a:t>
              </a:r>
              <a:br>
                <a:rPr lang="en-US" sz="1707" b="1" dirty="0">
                  <a:gradFill>
                    <a:gsLst>
                      <a:gs pos="0">
                        <a:schemeClr val="tx1"/>
                      </a:gs>
                      <a:gs pos="86000">
                        <a:schemeClr val="tx1"/>
                      </a:gs>
                    </a:gsLst>
                    <a:lin ang="5400000" scaled="0"/>
                  </a:gradFill>
                  <a:latin typeface="+mn-lt"/>
                </a:rPr>
              </a:br>
              <a:r>
                <a:rPr lang="en-US" sz="1707" b="1" dirty="0">
                  <a:gradFill>
                    <a:gsLst>
                      <a:gs pos="0">
                        <a:schemeClr val="tx1"/>
                      </a:gs>
                      <a:gs pos="86000">
                        <a:schemeClr val="tx1"/>
                      </a:gs>
                    </a:gsLst>
                    <a:lin ang="5400000" scaled="0"/>
                  </a:gradFill>
                  <a:latin typeface="+mn-lt"/>
                </a:rPr>
                <a:t>Concept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2082800" y="5194300"/>
              <a:ext cx="0" cy="419100"/>
            </a:xfrm>
            <a:prstGeom prst="straightConnector1">
              <a:avLst/>
            </a:prstGeom>
            <a:ln w="25400">
              <a:gradFill>
                <a:gsLst>
                  <a:gs pos="0">
                    <a:schemeClr val="tx2">
                      <a:lumMod val="75000"/>
                      <a:alpha val="23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 scaled="0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Group 2055"/>
          <p:cNvGrpSpPr/>
          <p:nvPr/>
        </p:nvGrpSpPr>
        <p:grpSpPr>
          <a:xfrm>
            <a:off x="13985108" y="5707662"/>
            <a:ext cx="1149042" cy="2897564"/>
            <a:chOff x="9831505" y="4013200"/>
            <a:chExt cx="807920" cy="2037350"/>
          </a:xfrm>
        </p:grpSpPr>
        <p:sp>
          <p:nvSpPr>
            <p:cNvPr id="12" name="TextBox 11"/>
            <p:cNvSpPr txBox="1"/>
            <p:nvPr/>
          </p:nvSpPr>
          <p:spPr>
            <a:xfrm>
              <a:off x="9831505" y="5681128"/>
              <a:ext cx="807920" cy="3694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707" b="1" dirty="0">
                  <a:gradFill>
                    <a:gsLst>
                      <a:gs pos="0">
                        <a:schemeClr val="tx1"/>
                      </a:gs>
                      <a:gs pos="86000">
                        <a:schemeClr val="tx1"/>
                      </a:gs>
                    </a:gsLst>
                    <a:lin ang="5400000" scaled="0"/>
                  </a:gradFill>
                  <a:latin typeface="+mn-lt"/>
                </a:rPr>
                <a:t>Software Complete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10150475" y="4013200"/>
              <a:ext cx="0" cy="1600200"/>
            </a:xfrm>
            <a:prstGeom prst="straightConnector1">
              <a:avLst/>
            </a:prstGeom>
            <a:ln w="25400">
              <a:gradFill>
                <a:gsLst>
                  <a:gs pos="0">
                    <a:schemeClr val="tx2">
                      <a:lumMod val="75000"/>
                      <a:alpha val="23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 scaled="0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927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Velocity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Velocity is the number of story points per sprint completed</a:t>
            </a:r>
          </a:p>
          <a:p>
            <a:r>
              <a:rPr lang="en-US" dirty="0"/>
              <a:t>You calculate velocity to predict how much work to </a:t>
            </a:r>
            <a:br>
              <a:rPr lang="en-US" dirty="0"/>
            </a:br>
            <a:r>
              <a:rPr lang="en-US" dirty="0"/>
              <a:t>commit to in a sprint</a:t>
            </a:r>
          </a:p>
          <a:p>
            <a:pPr lvl="1"/>
            <a:r>
              <a:rPr lang="en-US" dirty="0"/>
              <a:t>Velocity only works if you estimate your story </a:t>
            </a:r>
            <a:br>
              <a:rPr lang="en-US" dirty="0"/>
            </a:br>
            <a:r>
              <a:rPr lang="en-US" dirty="0"/>
              <a:t>points consistency </a:t>
            </a:r>
          </a:p>
          <a:p>
            <a:r>
              <a:rPr lang="en-US" dirty="0"/>
              <a:t>Over time you will know: team has a velocity of 32 </a:t>
            </a:r>
            <a:br>
              <a:rPr lang="en-US" dirty="0"/>
            </a:br>
            <a:r>
              <a:rPr lang="en-US" dirty="0"/>
              <a:t>story points per sprint</a:t>
            </a:r>
          </a:p>
          <a:p>
            <a:pPr lvl="1"/>
            <a:r>
              <a:rPr lang="en-US" dirty="0"/>
              <a:t>Over time this will self-correct</a:t>
            </a:r>
          </a:p>
          <a:p>
            <a:pPr lvl="1"/>
            <a:r>
              <a:rPr lang="en-US" dirty="0"/>
              <a:t>Over time you will be able to predict the project schedule </a:t>
            </a:r>
            <a:br>
              <a:rPr lang="en-US" dirty="0"/>
            </a:br>
            <a:r>
              <a:rPr lang="en-US" dirty="0"/>
              <a:t>(and release)</a:t>
            </a:r>
          </a:p>
        </p:txBody>
      </p:sp>
    </p:spTree>
    <p:extLst>
      <p:ext uri="{BB962C8B-B14F-4D97-AF65-F5344CB8AC3E}">
        <p14:creationId xmlns:p14="http://schemas.microsoft.com/office/powerpoint/2010/main" val="79466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Calculating Team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Select a regular time period (sprint) over which to </a:t>
            </a:r>
            <a:br>
              <a:rPr lang="en-US" sz="2800" dirty="0"/>
            </a:br>
            <a:r>
              <a:rPr lang="en-US" sz="2800" dirty="0"/>
              <a:t>measure velocity</a:t>
            </a:r>
          </a:p>
          <a:p>
            <a:r>
              <a:rPr lang="en-US" sz="2800" dirty="0"/>
              <a:t>Add up the story point estimates for 100% completed stories</a:t>
            </a:r>
          </a:p>
          <a:p>
            <a:r>
              <a:rPr lang="en-US" sz="2800" dirty="0"/>
              <a:t>At the end of the sprint, the figure you have is your velocity</a:t>
            </a:r>
          </a:p>
          <a:p>
            <a:r>
              <a:rPr lang="en-US" sz="2800" dirty="0"/>
              <a:t>You can then use your velocity as a basis for your </a:t>
            </a:r>
            <a:br>
              <a:rPr lang="en-US" sz="2800" dirty="0"/>
            </a:br>
            <a:r>
              <a:rPr lang="en-US" sz="2800" dirty="0"/>
              <a:t>future commitments</a:t>
            </a:r>
          </a:p>
        </p:txBody>
      </p:sp>
    </p:spTree>
    <p:extLst>
      <p:ext uri="{BB962C8B-B14F-4D97-AF65-F5344CB8AC3E}">
        <p14:creationId xmlns:p14="http://schemas.microsoft.com/office/powerpoint/2010/main" val="47451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Re-estimation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49" y="2514600"/>
            <a:ext cx="12226746" cy="6077560"/>
          </a:xfrm>
        </p:spPr>
        <p:txBody>
          <a:bodyPr>
            <a:normAutofit/>
          </a:bodyPr>
          <a:lstStyle/>
          <a:p>
            <a:r>
              <a:rPr lang="en-US" sz="3200" dirty="0"/>
              <a:t>As you complete more sprints, velocity changes</a:t>
            </a:r>
          </a:p>
          <a:p>
            <a:pPr lvl="1"/>
            <a:r>
              <a:rPr lang="en-US" sz="2800" dirty="0"/>
              <a:t>Velocity changes because of minor inconsistencies in the </a:t>
            </a:r>
            <a:br>
              <a:rPr lang="en-US" sz="2800" dirty="0"/>
            </a:br>
            <a:r>
              <a:rPr lang="en-US" sz="2800" dirty="0"/>
              <a:t>story point estimates</a:t>
            </a:r>
          </a:p>
          <a:p>
            <a:pPr lvl="1"/>
            <a:r>
              <a:rPr lang="en-US" sz="2800" dirty="0"/>
              <a:t>Team velocity will typically stabilize between three and </a:t>
            </a:r>
            <a:br>
              <a:rPr lang="en-US" sz="2800" dirty="0"/>
            </a:br>
            <a:r>
              <a:rPr lang="en-US" sz="2800" dirty="0"/>
              <a:t>six iterations</a:t>
            </a:r>
          </a:p>
          <a:p>
            <a:r>
              <a:rPr lang="en-US" sz="3200" dirty="0"/>
              <a:t>Re-estimation of the entire project happens after </a:t>
            </a:r>
            <a:br>
              <a:rPr lang="en-US" sz="3200" dirty="0"/>
            </a:br>
            <a:r>
              <a:rPr lang="en-US" sz="3200" dirty="0"/>
              <a:t>each sprint</a:t>
            </a:r>
          </a:p>
          <a:p>
            <a:pPr lvl="1"/>
            <a:r>
              <a:rPr lang="en-US" sz="2800" dirty="0"/>
              <a:t>New velocity</a:t>
            </a:r>
          </a:p>
          <a:p>
            <a:pPr lvl="1"/>
            <a:r>
              <a:rPr lang="en-US" sz="2800" dirty="0"/>
              <a:t>New story points added and removed (completed)</a:t>
            </a:r>
          </a:p>
          <a:p>
            <a:pPr lvl="1"/>
            <a:r>
              <a:rPr lang="en-US" sz="2800" dirty="0"/>
              <a:t>Use the cone!</a:t>
            </a:r>
          </a:p>
        </p:txBody>
      </p:sp>
    </p:spTree>
    <p:extLst>
      <p:ext uri="{BB962C8B-B14F-4D97-AF65-F5344CB8AC3E}">
        <p14:creationId xmlns:p14="http://schemas.microsoft.com/office/powerpoint/2010/main" val="10889642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10514</TotalTime>
  <Pages>0</Pages>
  <Words>785</Words>
  <Characters>0</Characters>
  <Application>Microsoft Macintosh PowerPoint</Application>
  <PresentationFormat>Custom</PresentationFormat>
  <Lines>0</Lines>
  <Paragraphs>119</Paragraphs>
  <Slides>13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</vt:lpstr>
      <vt:lpstr>Trebuchet MS</vt:lpstr>
      <vt:lpstr>Wingdings 3</vt:lpstr>
      <vt:lpstr>Facet</vt:lpstr>
      <vt:lpstr>Metrics and Velocity</vt:lpstr>
      <vt:lpstr>Software Product Measures/Metrics</vt:lpstr>
      <vt:lpstr>SLOC vs. FP</vt:lpstr>
      <vt:lpstr>SLOC/FP (average)</vt:lpstr>
      <vt:lpstr>What’s a metric?</vt:lpstr>
      <vt:lpstr>The Cone of Uncertainty</vt:lpstr>
      <vt:lpstr>Team Velocity </vt:lpstr>
      <vt:lpstr>Calculating Team Velocity</vt:lpstr>
      <vt:lpstr>Re-estimation</vt:lpstr>
      <vt:lpstr>Planning Poker</vt:lpstr>
      <vt:lpstr>Playing Planning Poker</vt:lpstr>
      <vt:lpstr>Keys to velocity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Backlog</dc:title>
  <dc:subject/>
  <dc:creator>Riley, Dr. Derek</dc:creator>
  <cp:keywords/>
  <dc:description/>
  <cp:lastModifiedBy>Hasker, Dr. Robert</cp:lastModifiedBy>
  <cp:revision>45</cp:revision>
  <dcterms:modified xsi:type="dcterms:W3CDTF">2023-04-18T02:43:58Z</dcterms:modified>
</cp:coreProperties>
</file>