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handoutMasterIdLst>
    <p:handoutMasterId r:id="rId16"/>
  </p:handoutMasterIdLst>
  <p:sldIdLst>
    <p:sldId id="344" r:id="rId2"/>
    <p:sldId id="346" r:id="rId3"/>
    <p:sldId id="347" r:id="rId4"/>
    <p:sldId id="358" r:id="rId5"/>
    <p:sldId id="349" r:id="rId6"/>
    <p:sldId id="348" r:id="rId7"/>
    <p:sldId id="350" r:id="rId8"/>
    <p:sldId id="352" r:id="rId9"/>
    <p:sldId id="353" r:id="rId10"/>
    <p:sldId id="354" r:id="rId11"/>
    <p:sldId id="355" r:id="rId12"/>
    <p:sldId id="356" r:id="rId13"/>
    <p:sldId id="357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00"/>
    <a:srgbClr val="5600AC"/>
    <a:srgbClr val="340068"/>
    <a:srgbClr val="FFFFFF"/>
    <a:srgbClr val="9A0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8" autoAdjust="0"/>
    <p:restoredTop sz="94650" autoAdjust="0"/>
  </p:normalViewPr>
  <p:slideViewPr>
    <p:cSldViewPr>
      <p:cViewPr varScale="1">
        <p:scale>
          <a:sx n="64" d="100"/>
          <a:sy n="64" d="100"/>
        </p:scale>
        <p:origin x="7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A61E8E6C-6D24-4541-A204-E23D626B8FEC}" type="datetime3">
              <a:rPr lang="en-US"/>
              <a:pPr>
                <a:defRPr/>
              </a:pPr>
              <a:t>11 April 2023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anose="020B0604030504040204" pitchFamily="34" charset="0"/>
              </a:defRPr>
            </a:lvl1pPr>
          </a:lstStyle>
          <a:p>
            <a:fld id="{33506901-CBAA-43FE-8710-411046FABB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7CB1C79-3EC2-4A65-B0FD-E34F0C84B376}" type="datetime1">
              <a:rPr lang="en-US"/>
              <a:pPr>
                <a:defRPr/>
              </a:pPr>
              <a:t>4/11/2023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anose="02020603050405020304" pitchFamily="18" charset="0"/>
              </a:defRPr>
            </a:lvl1pPr>
          </a:lstStyle>
          <a:p>
            <a:fld id="{39739F16-18D0-48D2-9962-2F08F6AB897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4343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SE-2800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BF784-972B-45B1-BFC5-E66586FB21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89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843A4-F6EE-4D87-8A65-6B716FE153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10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DF573-5BDD-4661-8D01-11BE0FFE8D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52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SE-2800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6C6E3-5F21-49A6-9667-358B86FD81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97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SE-2800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B53A1-C515-44FF-A95A-A4789B7CF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54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05842-1E1E-45F4-BEAD-C898A9C448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10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SE-2800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0F321-967A-412C-960E-9BE31892E2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04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AAF7E-1B59-4ED0-B0D5-24EB34A32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61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SE-2800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320AF-8A2E-4CD8-AB6B-980127D7D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09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F35D5-B95D-4211-9380-779BCE1B16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3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DF6B0-57EC-4CFF-8823-BC72B0257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42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SE-2800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0A3E894-52FF-437C-B1F8-7DCCE30DB2C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itlab.com/ee/user/project/merge_requests/creating_merge_requests.html" TargetMode="External"/><Relationship Id="rId2" Type="http://schemas.openxmlformats.org/officeDocument/2006/relationships/hyperlink" Target="https://docs.gitlab.com/ee/user/project/merge_requests/getting_started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itlab.com/ee/gitlab-basics/create-branch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itlab.com/ee/gitlab-basics/create-branch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Git workflows: using multiple branches for parallel development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47DDBCA-BCCD-4F2F-8995-C5622B8EA8DB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  <p:sp>
        <p:nvSpPr>
          <p:cNvPr id="2053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487362"/>
          </a:xfrm>
        </p:spPr>
        <p:txBody>
          <a:bodyPr/>
          <a:lstStyle/>
          <a:p>
            <a:r>
              <a:rPr lang="en-US" altLang="en-US" sz="3600"/>
              <a:t>Switching branches during work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7696200" cy="914400"/>
          </a:xfrm>
        </p:spPr>
        <p:txBody>
          <a:bodyPr/>
          <a:lstStyle/>
          <a:p>
            <a:pPr marL="349250" lvl="1" indent="0">
              <a:buFont typeface="Wingdings" panose="05000000000000000000" pitchFamily="2" charset="2"/>
              <a:buNone/>
            </a:pPr>
            <a:r>
              <a:rPr lang="en-US" altLang="en-US" sz="1800"/>
              <a:t>Suppose you are working on a </a:t>
            </a:r>
            <a:r>
              <a:rPr lang="en-US" altLang="en-US" sz="1800" b="1"/>
              <a:t>defectfix</a:t>
            </a:r>
            <a:r>
              <a:rPr lang="en-US" altLang="en-US" sz="1800"/>
              <a:t> branch and want to switch to a </a:t>
            </a:r>
            <a:r>
              <a:rPr lang="en-US" altLang="en-US" sz="1800" b="1"/>
              <a:t>dev</a:t>
            </a:r>
            <a:r>
              <a:rPr lang="en-US" altLang="en-US" sz="1800"/>
              <a:t> branch with </a:t>
            </a:r>
            <a:r>
              <a:rPr lang="en-US" altLang="en-US" sz="18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 checkout dev</a:t>
            </a:r>
            <a:r>
              <a:rPr lang="en-US" altLang="en-US" sz="1800"/>
              <a:t>. You have uncommitted code on the </a:t>
            </a:r>
            <a:r>
              <a:rPr lang="en-US" altLang="en-US" sz="1800" b="1"/>
              <a:t>defectfix</a:t>
            </a:r>
            <a:r>
              <a:rPr lang="en-US" altLang="en-US" sz="1800"/>
              <a:t> branch, so </a:t>
            </a:r>
            <a:r>
              <a:rPr lang="en-US" altLang="en-US" sz="18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 status</a:t>
            </a:r>
            <a:r>
              <a:rPr lang="en-US" altLang="en-US" sz="1800" b="1">
                <a:solidFill>
                  <a:srgbClr val="00B050"/>
                </a:solidFill>
              </a:rPr>
              <a:t> </a:t>
            </a:r>
            <a:r>
              <a:rPr lang="en-US" altLang="en-US" sz="1800"/>
              <a:t>reports:</a:t>
            </a:r>
          </a:p>
          <a:p>
            <a:pPr marL="349250" lvl="1" indent="0">
              <a:buFont typeface="Wingdings" panose="05000000000000000000" pitchFamily="2" charset="2"/>
              <a:buNone/>
            </a:pPr>
            <a:br>
              <a:rPr lang="en-US" altLang="en-US"/>
            </a:br>
            <a:endParaRPr lang="en-US" altLang="en-US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252D266-8321-4870-996A-E98625E8F0F5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381000" y="1371600"/>
            <a:ext cx="8229600" cy="18780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	git status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 branch defectfix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Your branch is up-to-date with 'origin/defectfix'.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Changes not staged for commit: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(use "git add &lt;file&gt;..." to update what will be committed)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(use "git checkout -- &lt;file&gt;..." to discard changes in working directory)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modified:   MyFile.java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changes added to commit (use "git add" and/or "git</a:t>
            </a:r>
            <a:r>
              <a:rPr lang="en-US" altLang="en-US" sz="18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commit -a")</a:t>
            </a:r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304800" y="4495800"/>
            <a:ext cx="8534400" cy="923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git stash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 working directory and index state WIP on defectfix : 0b5a394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 is now at 0b5a394 on defectfix branch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95275" y="3263900"/>
            <a:ext cx="8467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9250" lvl="1" indent="0">
              <a:buFont typeface="Wingdings" pitchFamily="2" charset="2"/>
              <a:buNone/>
              <a:defRPr/>
            </a:pPr>
            <a:r>
              <a:rPr lang="en-US" altLang="en-US" sz="1800" kern="0" dirty="0">
                <a:cs typeface="Arial" charset="0"/>
              </a:rPr>
              <a:t>You don’t want to commit </a:t>
            </a:r>
            <a:r>
              <a:rPr lang="en-US" altLang="en-US" sz="1800" b="1" kern="0" dirty="0">
                <a:cs typeface="Arial" charset="0"/>
              </a:rPr>
              <a:t>MyFile.java</a:t>
            </a:r>
            <a:r>
              <a:rPr lang="en-US" altLang="en-US" sz="1800" kern="0" dirty="0">
                <a:cs typeface="Arial" charset="0"/>
              </a:rPr>
              <a:t>, because you are still working on it. If you </a:t>
            </a:r>
            <a:r>
              <a:rPr lang="en-US" altLang="en-US" sz="1800" b="1" kern="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altLang="en-US" sz="1800" b="1" kern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checkout </a:t>
            </a:r>
            <a:r>
              <a:rPr lang="en-US" altLang="en-US" sz="1800" b="1" kern="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altLang="en-US" sz="1800" b="1" kern="0" dirty="0">
                <a:solidFill>
                  <a:srgbClr val="00B050"/>
                </a:solidFill>
                <a:cs typeface="Arial" charset="0"/>
              </a:rPr>
              <a:t> </a:t>
            </a:r>
            <a:r>
              <a:rPr lang="en-US" altLang="en-US" sz="1800" kern="0" dirty="0">
                <a:cs typeface="Arial" charset="0"/>
              </a:rPr>
              <a:t>at this point, </a:t>
            </a:r>
            <a:r>
              <a:rPr lang="en-US" altLang="en-US" sz="1800" u="sng" kern="0" dirty="0">
                <a:cs typeface="Arial" charset="0"/>
              </a:rPr>
              <a:t>you won’t get </a:t>
            </a:r>
            <a:r>
              <a:rPr lang="en-US" altLang="en-US" sz="1800" b="1" u="sng" kern="0" dirty="0" err="1">
                <a:cs typeface="Arial" charset="0"/>
              </a:rPr>
              <a:t>dev’s</a:t>
            </a:r>
            <a:r>
              <a:rPr lang="en-US" altLang="en-US" sz="1800" u="sng" kern="0" dirty="0">
                <a:cs typeface="Arial" charset="0"/>
              </a:rPr>
              <a:t> version </a:t>
            </a:r>
            <a:r>
              <a:rPr lang="en-US" altLang="en-US" sz="1800" kern="0" dirty="0">
                <a:cs typeface="Arial" charset="0"/>
              </a:rPr>
              <a:t>of </a:t>
            </a:r>
            <a:r>
              <a:rPr lang="en-US" altLang="en-US" sz="1800" b="1" kern="0" dirty="0">
                <a:cs typeface="Arial" charset="0"/>
              </a:rPr>
              <a:t>MyFile.java</a:t>
            </a:r>
            <a:r>
              <a:rPr lang="en-US" altLang="en-US" sz="1800" kern="0" dirty="0">
                <a:cs typeface="Arial" charset="0"/>
              </a:rPr>
              <a:t>, </a:t>
            </a:r>
            <a:r>
              <a:rPr lang="en-US" altLang="en-US" sz="1800" i="1" kern="0" dirty="0">
                <a:cs typeface="Arial" charset="0"/>
              </a:rPr>
              <a:t>because your working copy is still uncommitted</a:t>
            </a:r>
            <a:r>
              <a:rPr lang="en-US" altLang="en-US" sz="1800" kern="0" dirty="0">
                <a:cs typeface="Arial" charset="0"/>
              </a:rPr>
              <a:t>. </a:t>
            </a:r>
          </a:p>
          <a:p>
            <a:pPr marL="349250" lvl="1" indent="0">
              <a:buFont typeface="Wingdings" pitchFamily="2" charset="2"/>
              <a:buNone/>
              <a:defRPr/>
            </a:pPr>
            <a:r>
              <a:rPr lang="en-US" altLang="en-US" sz="1800" kern="0" dirty="0">
                <a:solidFill>
                  <a:srgbClr val="FF0000"/>
                </a:solidFill>
                <a:cs typeface="Arial" charset="0"/>
              </a:rPr>
              <a:t>The solution is to </a:t>
            </a:r>
            <a:r>
              <a:rPr lang="en-US" altLang="en-US" sz="1800" b="1" kern="0" dirty="0">
                <a:solidFill>
                  <a:srgbClr val="FF0000"/>
                </a:solidFill>
                <a:cs typeface="Arial" charset="0"/>
              </a:rPr>
              <a:t>stash</a:t>
            </a:r>
            <a:r>
              <a:rPr lang="en-US" altLang="en-US" sz="1800" kern="0" dirty="0">
                <a:solidFill>
                  <a:srgbClr val="FF0000"/>
                </a:solidFill>
                <a:cs typeface="Arial" charset="0"/>
              </a:rPr>
              <a:t> your work first before switching branches:</a:t>
            </a:r>
            <a:br>
              <a:rPr lang="en-US" altLang="en-US" kern="0" dirty="0">
                <a:solidFill>
                  <a:srgbClr val="FF0000"/>
                </a:solidFill>
                <a:cs typeface="Arial" charset="0"/>
              </a:rPr>
            </a:br>
            <a:endParaRPr lang="en-US" altLang="en-US" kern="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95275" y="5419725"/>
            <a:ext cx="8467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9250" lvl="1" indent="0">
              <a:buFont typeface="Wingdings" pitchFamily="2" charset="2"/>
              <a:buNone/>
              <a:defRPr/>
            </a:pPr>
            <a:r>
              <a:rPr lang="en-US" altLang="en-US" sz="1800" kern="0" dirty="0">
                <a:cs typeface="Arial" charset="0"/>
              </a:rPr>
              <a:t>The </a:t>
            </a:r>
            <a:r>
              <a:rPr lang="en-US" altLang="en-US" sz="1800" b="1" kern="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altLang="en-US" sz="1800" b="1" kern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stash </a:t>
            </a:r>
            <a:r>
              <a:rPr lang="en-US" altLang="en-US" sz="1800" kern="0" dirty="0">
                <a:cs typeface="Arial" charset="0"/>
              </a:rPr>
              <a:t>command saves your work to a temporary cache where it can later be recovered, and reverts the </a:t>
            </a:r>
            <a:r>
              <a:rPr lang="en-US" altLang="en-US" sz="1800" b="1" kern="0" dirty="0" err="1">
                <a:cs typeface="Arial" charset="0"/>
              </a:rPr>
              <a:t>defectfix</a:t>
            </a:r>
            <a:r>
              <a:rPr lang="en-US" altLang="en-US" sz="1800" kern="0" dirty="0">
                <a:cs typeface="Arial" charset="0"/>
              </a:rPr>
              <a:t> branch </a:t>
            </a:r>
            <a:r>
              <a:rPr lang="en-US" altLang="en-US" sz="1800" u="sng" kern="0" dirty="0">
                <a:cs typeface="Arial" charset="0"/>
              </a:rPr>
              <a:t>back to the last commit </a:t>
            </a:r>
            <a:r>
              <a:rPr lang="en-US" altLang="en-US" sz="1800" kern="0" dirty="0">
                <a:cs typeface="Arial" charset="0"/>
              </a:rPr>
              <a:t>so that you can safely switch branches.</a:t>
            </a:r>
            <a:br>
              <a:rPr lang="en-US" altLang="en-US" kern="0" dirty="0">
                <a:solidFill>
                  <a:srgbClr val="FF0000"/>
                </a:solidFill>
                <a:cs typeface="Arial" charset="0"/>
              </a:rPr>
            </a:br>
            <a:endParaRPr lang="en-US" altLang="en-US" kern="0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15925" y="381000"/>
            <a:ext cx="7543800" cy="487363"/>
          </a:xfrm>
        </p:spPr>
        <p:txBody>
          <a:bodyPr/>
          <a:lstStyle/>
          <a:p>
            <a:r>
              <a:rPr lang="en-US" altLang="en-US" sz="2800"/>
              <a:t>Switching back and recovering your Work In Progress (WIP)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7696200" cy="914400"/>
          </a:xfrm>
        </p:spPr>
        <p:txBody>
          <a:bodyPr/>
          <a:lstStyle/>
          <a:p>
            <a:pPr marL="349250" lvl="1" indent="0">
              <a:buFont typeface="Wingdings" panose="05000000000000000000" pitchFamily="2" charset="2"/>
              <a:buNone/>
            </a:pPr>
            <a:r>
              <a:rPr lang="en-US" altLang="en-US" sz="1800"/>
              <a:t>Suppose you had switched to a </a:t>
            </a:r>
            <a:r>
              <a:rPr lang="en-US" altLang="en-US" sz="1800" b="1"/>
              <a:t>dev</a:t>
            </a:r>
            <a:r>
              <a:rPr lang="en-US" altLang="en-US" sz="1800"/>
              <a:t> branch and now want to return to the </a:t>
            </a:r>
            <a:r>
              <a:rPr lang="en-US" altLang="en-US" sz="1800" b="1"/>
              <a:t>defectfix</a:t>
            </a:r>
            <a:r>
              <a:rPr lang="en-US" altLang="en-US" sz="1800"/>
              <a:t> branch to resume you work on MyFile.java. You use </a:t>
            </a:r>
            <a:r>
              <a:rPr lang="en-US" altLang="en-US" sz="18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 checkout defectfix</a:t>
            </a:r>
            <a:r>
              <a:rPr lang="en-US" altLang="en-US" sz="1800">
                <a:cs typeface="Courier New" panose="02070309020205020404" pitchFamily="49" charset="0"/>
              </a:rPr>
              <a:t> to switch, and that recovers the last-committed version of MyFile.java, without the changes you had been working on – those changes had been stashed away. </a:t>
            </a:r>
            <a:r>
              <a:rPr lang="en-US" altLang="en-US" sz="1800"/>
              <a:t>You can use </a:t>
            </a:r>
            <a:r>
              <a:rPr lang="en-US" altLang="en-US" sz="18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 stash list </a:t>
            </a:r>
            <a:r>
              <a:rPr lang="en-US" altLang="en-US" sz="1800">
                <a:cs typeface="Courier New" panose="02070309020205020404" pitchFamily="49" charset="0"/>
              </a:rPr>
              <a:t>to view your stashes</a:t>
            </a:r>
            <a:r>
              <a:rPr lang="en-US" altLang="en-US" sz="1800"/>
              <a:t>:</a:t>
            </a:r>
          </a:p>
          <a:p>
            <a:pPr marL="349250" lvl="1" indent="0">
              <a:buFont typeface="Wingdings" panose="05000000000000000000" pitchFamily="2" charset="2"/>
              <a:buNone/>
            </a:pPr>
            <a:br>
              <a:rPr lang="en-US" altLang="en-US"/>
            </a:br>
            <a:endParaRPr lang="en-US" altLang="en-US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C47F204-5225-476D-A0C0-BC6E81C36DBD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47675" y="2524125"/>
            <a:ext cx="8229600" cy="523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	git stash list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stash@{0}: WIP on defectfix: 0b5a394</a:t>
            </a: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314325" y="3810000"/>
            <a:ext cx="8534400" cy="19383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git stash pop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 branch defectfix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Your branch is up-to-date with defectfix '.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Changes not staged for commit: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(use "git add &lt;file&gt;..." to update what will be committed)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(use "git checkout -- &lt;file&gt;..." to discard changes in working directory)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modified:   MyFile.java</a:t>
            </a:r>
            <a:endParaRPr lang="en-US" altLang="en-US" sz="1200">
              <a:solidFill>
                <a:srgbClr val="FFC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changes added to commit (use "git add" and/or "git commit -a")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Dropped refs/stash@{0} (dbcbe46ab23ca6f02df661bc81ac5006ffa4c60c)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95275" y="3048000"/>
            <a:ext cx="84677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9250" lvl="1" indent="0">
              <a:buFont typeface="Wingdings" pitchFamily="2" charset="2"/>
              <a:buNone/>
              <a:defRPr/>
            </a:pPr>
            <a:r>
              <a:rPr lang="en-US" altLang="en-US" sz="1800" kern="0" dirty="0">
                <a:cs typeface="Arial" charset="0"/>
              </a:rPr>
              <a:t>To recover MyFile.java use </a:t>
            </a:r>
            <a:r>
              <a:rPr lang="en-US" altLang="en-US" sz="1800" b="1" kern="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altLang="en-US" sz="1800" b="1" kern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stash pop </a:t>
            </a:r>
            <a:r>
              <a:rPr lang="en-US" altLang="en-US" sz="1800" kern="0" dirty="0">
                <a:cs typeface="Arial" charset="0"/>
              </a:rPr>
              <a:t>and the working copy will be restored:</a:t>
            </a:r>
            <a:br>
              <a:rPr lang="en-US" altLang="en-US" kern="0" dirty="0">
                <a:solidFill>
                  <a:srgbClr val="FF0000"/>
                </a:solidFill>
                <a:cs typeface="Arial" charset="0"/>
              </a:rPr>
            </a:br>
            <a:endParaRPr lang="en-US" altLang="en-US" kern="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95275" y="5748338"/>
            <a:ext cx="84677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9250" lvl="1" indent="0">
              <a:buFont typeface="Wingdings" pitchFamily="2" charset="2"/>
              <a:buNone/>
              <a:defRPr/>
            </a:pPr>
            <a:r>
              <a:rPr lang="en-US" altLang="en-US" sz="1800" kern="0" dirty="0">
                <a:cs typeface="Arial" charset="0"/>
              </a:rPr>
              <a:t> Note that </a:t>
            </a:r>
            <a:r>
              <a:rPr lang="en-US" altLang="en-US" sz="1800" b="1" kern="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altLang="en-US" sz="1800" b="1" kern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stash pop </a:t>
            </a:r>
            <a:r>
              <a:rPr lang="en-US" altLang="en-US" sz="1800" kern="0" dirty="0">
                <a:cs typeface="Arial" charset="0"/>
              </a:rPr>
              <a:t>clears the stash cache</a:t>
            </a:r>
            <a:br>
              <a:rPr lang="en-US" altLang="en-US" kern="0" dirty="0">
                <a:solidFill>
                  <a:srgbClr val="FF0000"/>
                </a:solidFill>
                <a:cs typeface="Arial" charset="0"/>
              </a:rPr>
            </a:br>
            <a:endParaRPr lang="en-US" altLang="en-US" kern="0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/>
          <a:lstStyle/>
          <a:p>
            <a:r>
              <a:rPr lang="en-US" altLang="en-US" sz="2800"/>
              <a:t>Merging back into the dev branch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3500" y="838200"/>
            <a:ext cx="8831263" cy="2209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000" dirty="0"/>
              <a:t>Suppose you have finished fixing a defect on the </a:t>
            </a:r>
            <a:r>
              <a:rPr lang="en-US" altLang="en-US" sz="2000" b="1" dirty="0" err="1"/>
              <a:t>defectfix</a:t>
            </a:r>
            <a:r>
              <a:rPr lang="en-US" altLang="en-US" sz="2000" dirty="0"/>
              <a:t> branch</a:t>
            </a:r>
          </a:p>
          <a:p>
            <a:pPr lvl="1"/>
            <a:r>
              <a:rPr lang="en-US" altLang="en-US" sz="1600" dirty="0">
                <a:solidFill>
                  <a:srgbClr val="0070C0"/>
                </a:solidFill>
              </a:rPr>
              <a:t>You have fully tested it and verified the fix</a:t>
            </a:r>
          </a:p>
          <a:p>
            <a:pPr lvl="1"/>
            <a:r>
              <a:rPr lang="en-US" altLang="en-US" sz="1600" dirty="0">
                <a:solidFill>
                  <a:srgbClr val="00B050"/>
                </a:solidFill>
              </a:rPr>
              <a:t>You have pushed your local work to the remote with a </a:t>
            </a:r>
            <a:r>
              <a:rPr lang="en-US" alt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 push</a:t>
            </a:r>
            <a:r>
              <a:rPr lang="en-US" altLang="en-US" sz="1600" dirty="0">
                <a:solidFill>
                  <a:srgbClr val="00B050"/>
                </a:solidFill>
              </a:rPr>
              <a:t>, and since you’re the only one working on the </a:t>
            </a:r>
            <a:r>
              <a:rPr lang="en-US" altLang="en-US" sz="1600" b="1" dirty="0" err="1">
                <a:solidFill>
                  <a:srgbClr val="00B050"/>
                </a:solidFill>
              </a:rPr>
              <a:t>defectfix</a:t>
            </a:r>
            <a:r>
              <a:rPr lang="en-US" altLang="en-US" sz="1600" dirty="0">
                <a:solidFill>
                  <a:srgbClr val="00B050"/>
                </a:solidFill>
              </a:rPr>
              <a:t> branch, you didn’t get any merge conflicts.</a:t>
            </a:r>
          </a:p>
          <a:p>
            <a:pPr lvl="1"/>
            <a:r>
              <a:rPr lang="en-US" altLang="en-US" sz="1600" dirty="0">
                <a:solidFill>
                  <a:srgbClr val="CC6600"/>
                </a:solidFill>
              </a:rPr>
              <a:t>You want to merge your defect fix into the </a:t>
            </a:r>
            <a:r>
              <a:rPr lang="en-US" altLang="en-US" sz="1600" b="1" dirty="0">
                <a:solidFill>
                  <a:srgbClr val="CC6600"/>
                </a:solidFill>
              </a:rPr>
              <a:t>dev</a:t>
            </a:r>
            <a:r>
              <a:rPr lang="en-US" altLang="en-US" sz="1600" dirty="0">
                <a:solidFill>
                  <a:srgbClr val="CC6600"/>
                </a:solidFill>
              </a:rPr>
              <a:t> branch so that it later gets merged into </a:t>
            </a:r>
            <a:r>
              <a:rPr lang="en-US" altLang="en-US" sz="1600" b="1" dirty="0">
                <a:solidFill>
                  <a:srgbClr val="CC6600"/>
                </a:solidFill>
              </a:rPr>
              <a:t>main</a:t>
            </a:r>
            <a:r>
              <a:rPr lang="en-US" altLang="en-US" sz="1600" dirty="0">
                <a:solidFill>
                  <a:srgbClr val="CC6600"/>
                </a:solidFill>
              </a:rPr>
              <a:t>. </a:t>
            </a:r>
          </a:p>
          <a:p>
            <a:pPr lvl="1"/>
            <a:r>
              <a:rPr lang="en-US" altLang="en-US" sz="1600" i="1" dirty="0">
                <a:solidFill>
                  <a:srgbClr val="FF0000"/>
                </a:solidFill>
              </a:rPr>
              <a:t>You want (need) to have your teammates review your fix and approve it before the merge can take place. </a:t>
            </a:r>
            <a:r>
              <a:rPr lang="en-US" altLang="en-US" sz="1600" b="1" i="1" dirty="0">
                <a:solidFill>
                  <a:srgbClr val="FF0000"/>
                </a:solidFill>
              </a:rPr>
              <a:t>You initiate a Pull Request to begin the merge process.</a:t>
            </a:r>
            <a:endParaRPr lang="en-US" altLang="en-US" sz="1600" b="1" i="1" dirty="0">
              <a:solidFill>
                <a:srgbClr val="00B050"/>
              </a:solidFill>
            </a:endParaRP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A5233B5-05A3-4B53-B541-A94F02404350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12294" name="TextBox 52"/>
          <p:cNvSpPr txBox="1">
            <a:spLocks noChangeArrowheads="1"/>
          </p:cNvSpPr>
          <p:nvPr/>
        </p:nvSpPr>
        <p:spPr bwMode="auto">
          <a:xfrm>
            <a:off x="160338" y="3967163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main</a:t>
            </a:r>
          </a:p>
        </p:txBody>
      </p:sp>
      <p:sp>
        <p:nvSpPr>
          <p:cNvPr id="12295" name="Oval 5"/>
          <p:cNvSpPr>
            <a:spLocks noChangeArrowheads="1"/>
          </p:cNvSpPr>
          <p:nvPr/>
        </p:nvSpPr>
        <p:spPr bwMode="auto">
          <a:xfrm>
            <a:off x="1265238" y="3733800"/>
            <a:ext cx="457200" cy="3810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493838" y="4724400"/>
            <a:ext cx="457200" cy="3810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2297" name="Straight Arrow Connector 12"/>
          <p:cNvCxnSpPr>
            <a:cxnSpLocks noChangeShapeType="1"/>
          </p:cNvCxnSpPr>
          <p:nvPr/>
        </p:nvCxnSpPr>
        <p:spPr bwMode="auto">
          <a:xfrm>
            <a:off x="427038" y="3924300"/>
            <a:ext cx="8382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8" name="Straight Arrow Connector 13"/>
          <p:cNvCxnSpPr>
            <a:cxnSpLocks noChangeShapeType="1"/>
          </p:cNvCxnSpPr>
          <p:nvPr/>
        </p:nvCxnSpPr>
        <p:spPr bwMode="auto">
          <a:xfrm flipV="1">
            <a:off x="1722438" y="3937000"/>
            <a:ext cx="414496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9" name="Straight Arrow Connector 16"/>
          <p:cNvCxnSpPr>
            <a:cxnSpLocks noChangeShapeType="1"/>
            <a:endCxn id="12296" idx="0"/>
          </p:cNvCxnSpPr>
          <p:nvPr/>
        </p:nvCxnSpPr>
        <p:spPr bwMode="auto">
          <a:xfrm>
            <a:off x="1493838" y="4114800"/>
            <a:ext cx="228600" cy="6096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0" name="Oval 21"/>
          <p:cNvSpPr>
            <a:spLocks noChangeArrowheads="1"/>
          </p:cNvSpPr>
          <p:nvPr/>
        </p:nvSpPr>
        <p:spPr bwMode="auto">
          <a:xfrm>
            <a:off x="3795713" y="4691063"/>
            <a:ext cx="457200" cy="3810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2301" name="Straight Arrow Connector 29"/>
          <p:cNvCxnSpPr>
            <a:cxnSpLocks noChangeShapeType="1"/>
            <a:stCxn id="12296" idx="6"/>
            <a:endCxn id="12300" idx="2"/>
          </p:cNvCxnSpPr>
          <p:nvPr/>
        </p:nvCxnSpPr>
        <p:spPr bwMode="auto">
          <a:xfrm flipV="1">
            <a:off x="1951038" y="4881563"/>
            <a:ext cx="1844675" cy="333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2" name="Straight Arrow Connector 33"/>
          <p:cNvCxnSpPr>
            <a:cxnSpLocks noChangeShapeType="1"/>
            <a:stCxn id="12300" idx="6"/>
          </p:cNvCxnSpPr>
          <p:nvPr/>
        </p:nvCxnSpPr>
        <p:spPr bwMode="auto">
          <a:xfrm>
            <a:off x="4252913" y="4881563"/>
            <a:ext cx="1919287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3" name="TextBox 47"/>
          <p:cNvSpPr txBox="1">
            <a:spLocks noChangeArrowheads="1"/>
          </p:cNvSpPr>
          <p:nvPr/>
        </p:nvSpPr>
        <p:spPr bwMode="auto">
          <a:xfrm>
            <a:off x="1785938" y="4370388"/>
            <a:ext cx="652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branch</a:t>
            </a:r>
          </a:p>
        </p:txBody>
      </p:sp>
      <p:sp>
        <p:nvSpPr>
          <p:cNvPr id="12304" name="TextBox 49"/>
          <p:cNvSpPr txBox="1">
            <a:spLocks noChangeArrowheads="1"/>
          </p:cNvSpPr>
          <p:nvPr/>
        </p:nvSpPr>
        <p:spPr bwMode="auto">
          <a:xfrm>
            <a:off x="1527175" y="3430588"/>
            <a:ext cx="1146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Version 1</a:t>
            </a:r>
          </a:p>
        </p:txBody>
      </p:sp>
      <p:sp>
        <p:nvSpPr>
          <p:cNvPr id="12305" name="TextBox 53"/>
          <p:cNvSpPr txBox="1">
            <a:spLocks noChangeArrowheads="1"/>
          </p:cNvSpPr>
          <p:nvPr/>
        </p:nvSpPr>
        <p:spPr bwMode="auto">
          <a:xfrm>
            <a:off x="271463" y="4700588"/>
            <a:ext cx="55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dev</a:t>
            </a:r>
          </a:p>
        </p:txBody>
      </p:sp>
      <p:cxnSp>
        <p:nvCxnSpPr>
          <p:cNvPr id="12306" name="Straight Arrow Connector 16"/>
          <p:cNvCxnSpPr>
            <a:cxnSpLocks noChangeShapeType="1"/>
            <a:stCxn id="12296" idx="5"/>
            <a:endCxn id="12307" idx="0"/>
          </p:cNvCxnSpPr>
          <p:nvPr/>
        </p:nvCxnSpPr>
        <p:spPr bwMode="auto">
          <a:xfrm>
            <a:off x="1884363" y="5049838"/>
            <a:ext cx="215900" cy="5238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7" name="Oval 8"/>
          <p:cNvSpPr>
            <a:spLocks noChangeArrowheads="1"/>
          </p:cNvSpPr>
          <p:nvPr/>
        </p:nvSpPr>
        <p:spPr bwMode="auto">
          <a:xfrm>
            <a:off x="1871663" y="5573713"/>
            <a:ext cx="457200" cy="3810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08" name="Oval 19"/>
          <p:cNvSpPr>
            <a:spLocks noChangeArrowheads="1"/>
          </p:cNvSpPr>
          <p:nvPr/>
        </p:nvSpPr>
        <p:spPr bwMode="auto">
          <a:xfrm>
            <a:off x="2557463" y="5573713"/>
            <a:ext cx="457200" cy="3810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2309" name="Straight Arrow Connector 29"/>
          <p:cNvCxnSpPr>
            <a:cxnSpLocks noChangeShapeType="1"/>
            <a:stCxn id="12307" idx="6"/>
            <a:endCxn id="12308" idx="2"/>
          </p:cNvCxnSpPr>
          <p:nvPr/>
        </p:nvCxnSpPr>
        <p:spPr bwMode="auto">
          <a:xfrm>
            <a:off x="2328863" y="5764213"/>
            <a:ext cx="2286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0" name="TextBox 46"/>
          <p:cNvSpPr txBox="1">
            <a:spLocks noChangeArrowheads="1"/>
          </p:cNvSpPr>
          <p:nvPr/>
        </p:nvSpPr>
        <p:spPr bwMode="auto">
          <a:xfrm>
            <a:off x="3001963" y="5172075"/>
            <a:ext cx="6461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/>
              <a:t>merge</a:t>
            </a:r>
          </a:p>
        </p:txBody>
      </p:sp>
      <p:sp>
        <p:nvSpPr>
          <p:cNvPr id="12311" name="TextBox 47"/>
          <p:cNvSpPr txBox="1">
            <a:spLocks noChangeArrowheads="1"/>
          </p:cNvSpPr>
          <p:nvPr/>
        </p:nvSpPr>
        <p:spPr bwMode="auto">
          <a:xfrm>
            <a:off x="2116138" y="5141913"/>
            <a:ext cx="654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branch</a:t>
            </a:r>
            <a:endParaRPr lang="en-US" altLang="en-US" sz="1400"/>
          </a:p>
        </p:txBody>
      </p:sp>
      <p:cxnSp>
        <p:nvCxnSpPr>
          <p:cNvPr id="12312" name="Straight Arrow Connector 25"/>
          <p:cNvCxnSpPr>
            <a:cxnSpLocks noChangeShapeType="1"/>
            <a:stCxn id="12314" idx="0"/>
          </p:cNvCxnSpPr>
          <p:nvPr/>
        </p:nvCxnSpPr>
        <p:spPr bwMode="auto">
          <a:xfrm flipV="1">
            <a:off x="3498850" y="4981575"/>
            <a:ext cx="355600" cy="5953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3" name="TextBox 53"/>
          <p:cNvSpPr txBox="1">
            <a:spLocks noChangeArrowheads="1"/>
          </p:cNvSpPr>
          <p:nvPr/>
        </p:nvSpPr>
        <p:spPr bwMode="auto">
          <a:xfrm>
            <a:off x="271463" y="5449888"/>
            <a:ext cx="1044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defectfix</a:t>
            </a:r>
          </a:p>
        </p:txBody>
      </p:sp>
      <p:sp>
        <p:nvSpPr>
          <p:cNvPr id="12314" name="Oval 19"/>
          <p:cNvSpPr>
            <a:spLocks noChangeArrowheads="1"/>
          </p:cNvSpPr>
          <p:nvPr/>
        </p:nvSpPr>
        <p:spPr bwMode="auto">
          <a:xfrm>
            <a:off x="3270250" y="5576888"/>
            <a:ext cx="457200" cy="3810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2315" name="Straight Arrow Connector 29"/>
          <p:cNvCxnSpPr>
            <a:cxnSpLocks noChangeShapeType="1"/>
            <a:endCxn id="12314" idx="2"/>
          </p:cNvCxnSpPr>
          <p:nvPr/>
        </p:nvCxnSpPr>
        <p:spPr bwMode="auto">
          <a:xfrm>
            <a:off x="3041650" y="5767388"/>
            <a:ext cx="2286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altLang="en-US" sz="2800" dirty="0"/>
              <a:t>GitLab specific instructions for Executing a Merge (Pull) Request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3006725"/>
          </a:xfrm>
        </p:spPr>
        <p:txBody>
          <a:bodyPr/>
          <a:lstStyle/>
          <a:p>
            <a:r>
              <a:rPr lang="en-US" sz="1800" dirty="0">
                <a:hlinkClick r:id="rId2"/>
              </a:rPr>
              <a:t>https://docs.gitlab.com/ee/user/project/merge_requests/getting_started.html</a:t>
            </a:r>
            <a:endParaRPr lang="en-US" sz="1800" dirty="0"/>
          </a:p>
          <a:p>
            <a:r>
              <a:rPr lang="en-US" sz="2000" dirty="0">
                <a:hlinkClick r:id="rId3"/>
              </a:rPr>
              <a:t>https://docs.gitlab.com/ee/user/project/merge_requests/creating_merge_requests.html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BFB50E2-DEFB-4F1A-AC86-7F107AFCA49D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altLang="en-US" sz="2800" dirty="0"/>
              <a:t>(Generally) do </a:t>
            </a:r>
            <a:r>
              <a:rPr lang="en-US" altLang="en-US" sz="2800" i="1" dirty="0"/>
              <a:t>not</a:t>
            </a:r>
            <a:r>
              <a:rPr lang="en-US" altLang="en-US" sz="2800" dirty="0"/>
              <a:t> use a single branch (main) for synchronizing code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4648200"/>
          </a:xfrm>
        </p:spPr>
        <p:txBody>
          <a:bodyPr/>
          <a:lstStyle/>
          <a:p>
            <a:r>
              <a:rPr lang="en-US" altLang="en-US" sz="2400" dirty="0"/>
              <a:t>Synchronizing frequently-changing code requires </a:t>
            </a:r>
            <a:r>
              <a:rPr lang="en-US" altLang="en-US" sz="2400" b="1" dirty="0"/>
              <a:t>merging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altLang="en-US" sz="1800" b="1" dirty="0">
                <a:solidFill>
                  <a:srgbClr val="002060"/>
                </a:solidFill>
              </a:rPr>
              <a:t>Merge conflicts </a:t>
            </a:r>
            <a:r>
              <a:rPr lang="en-US" altLang="en-US" sz="1800" dirty="0">
                <a:solidFill>
                  <a:srgbClr val="002060"/>
                </a:solidFill>
              </a:rPr>
              <a:t>result when the same code is simultaneously modified by &gt;1 developer</a:t>
            </a:r>
          </a:p>
          <a:p>
            <a:pPr marL="931863" lvl="3" indent="-342900"/>
            <a:r>
              <a:rPr lang="en-US" altLang="en-US" sz="1500" dirty="0">
                <a:solidFill>
                  <a:srgbClr val="002060"/>
                </a:solidFill>
              </a:rPr>
              <a:t>EXAMPLES???</a:t>
            </a:r>
          </a:p>
          <a:p>
            <a:pPr lvl="1"/>
            <a:r>
              <a:rPr lang="en-US" altLang="en-US" sz="18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alt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push </a:t>
            </a:r>
            <a:r>
              <a:rPr lang="en-US" altLang="en-US" sz="1800" dirty="0">
                <a:solidFill>
                  <a:srgbClr val="0070C0"/>
                </a:solidFill>
              </a:rPr>
              <a:t>results in errors if someone else worked on the same code and modified/pushed it before you did.</a:t>
            </a:r>
          </a:p>
          <a:p>
            <a:r>
              <a:rPr lang="en-US" altLang="en-US" sz="2400" dirty="0"/>
              <a:t>Merge conflicts can often be resolved automatically if the code modifications are sufficiently separated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altLang="en-US" sz="18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alt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pull </a:t>
            </a:r>
            <a:r>
              <a:rPr lang="en-US" altLang="en-US" sz="1800" dirty="0">
                <a:solidFill>
                  <a:srgbClr val="0070C0"/>
                </a:solidFill>
                <a:cs typeface="Courier New" panose="02070309020205020404" pitchFamily="49" charset="0"/>
              </a:rPr>
              <a:t>automatically merges modifications when possible</a:t>
            </a:r>
            <a:endParaRPr lang="en-US" altLang="en-US" sz="1800" dirty="0"/>
          </a:p>
          <a:p>
            <a:r>
              <a:rPr lang="en-US" altLang="en-US" sz="2400" dirty="0"/>
              <a:t>Merge conflicts sometimes need manual resolution</a:t>
            </a:r>
          </a:p>
          <a:p>
            <a:pPr marL="636588" lvl="3" indent="-342900"/>
            <a:r>
              <a:rPr lang="en-US" altLang="en-US" sz="18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alt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pull </a:t>
            </a:r>
            <a:r>
              <a:rPr lang="en-US" altLang="en-US" sz="1800" dirty="0">
                <a:solidFill>
                  <a:srgbClr val="C00000"/>
                </a:solidFill>
                <a:cs typeface="Courier New" panose="02070309020205020404" pitchFamily="49" charset="0"/>
              </a:rPr>
              <a:t>fails to resolve the conflict, and you must manually edit the file(s) containing the conflict indicators (&lt;&lt;&lt;, &gt;&gt;&gt;)</a:t>
            </a:r>
          </a:p>
          <a:p>
            <a:pPr marL="636588" lvl="3" indent="-342900"/>
            <a:r>
              <a:rPr lang="en-US" altLang="en-US" sz="18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alt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commit</a:t>
            </a:r>
            <a:r>
              <a:rPr lang="en-US" altLang="en-US" sz="1800" dirty="0">
                <a:solidFill>
                  <a:srgbClr val="C00000"/>
                </a:solidFill>
                <a:cs typeface="Courier New" panose="02070309020205020404" pitchFamily="49" charset="0"/>
              </a:rPr>
              <a:t> stages your manually-merged file(s)</a:t>
            </a:r>
            <a:endParaRPr lang="en-US" altLang="en-US" sz="18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6588" lvl="3" indent="-342900"/>
            <a:r>
              <a:rPr lang="en-US" altLang="en-US" sz="18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alt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push</a:t>
            </a:r>
            <a:r>
              <a:rPr lang="en-US" altLang="en-US" sz="1800" dirty="0">
                <a:solidFill>
                  <a:srgbClr val="C00000"/>
                </a:solidFill>
                <a:cs typeface="Courier New" panose="02070309020205020404" pitchFamily="49" charset="0"/>
              </a:rPr>
              <a:t> uploads the file(s) to the remote branch</a:t>
            </a:r>
            <a:endParaRPr lang="en-US" altLang="en-US" sz="1800" dirty="0">
              <a:solidFill>
                <a:srgbClr val="C00000"/>
              </a:solidFill>
            </a:endParaRPr>
          </a:p>
          <a:p>
            <a:endParaRPr lang="en-US" altLang="en-US" sz="2400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F3A042E-E033-4AA3-B365-0033353D9A02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199" y="122238"/>
            <a:ext cx="7848651" cy="1090613"/>
          </a:xfrm>
        </p:spPr>
        <p:txBody>
          <a:bodyPr/>
          <a:lstStyle/>
          <a:p>
            <a:r>
              <a:rPr lang="en-US" altLang="en-US" sz="2800" dirty="0"/>
              <a:t>The </a:t>
            </a:r>
            <a:r>
              <a:rPr lang="en-US" altLang="en-US" sz="2800" u="sng" dirty="0"/>
              <a:t>main</a:t>
            </a:r>
            <a:r>
              <a:rPr lang="en-US" altLang="en-US" sz="2800" dirty="0"/>
              <a:t> branch should only be used for maintaining production-ready/released code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71600"/>
            <a:ext cx="8229600" cy="3006725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rgbClr val="002060"/>
                </a:solidFill>
              </a:rPr>
              <a:t>Code modified or created during a Sprint should be maintained on separate branches</a:t>
            </a:r>
          </a:p>
          <a:p>
            <a:pPr>
              <a:defRPr/>
            </a:pPr>
            <a:r>
              <a:rPr lang="en-US" sz="2000" dirty="0"/>
              <a:t>A second standard branch – often named “</a:t>
            </a:r>
            <a:r>
              <a:rPr lang="en-US" sz="2000" b="1" dirty="0" err="1"/>
              <a:t>dev</a:t>
            </a:r>
            <a:r>
              <a:rPr lang="en-US" sz="2000" dirty="0"/>
              <a:t>” is typically used to maintain code that is being actively worked on</a:t>
            </a:r>
          </a:p>
          <a:p>
            <a:pPr lvl="1">
              <a:defRPr/>
            </a:pPr>
            <a:r>
              <a:rPr lang="en-US" sz="1800" dirty="0">
                <a:solidFill>
                  <a:srgbClr val="0070C0"/>
                </a:solidFill>
              </a:rPr>
              <a:t>At the beginning of a Sprint, the </a:t>
            </a:r>
            <a:r>
              <a:rPr lang="en-US" sz="1800" b="1" dirty="0">
                <a:solidFill>
                  <a:srgbClr val="0070C0"/>
                </a:solidFill>
              </a:rPr>
              <a:t>dev</a:t>
            </a:r>
            <a:r>
              <a:rPr lang="en-US" sz="1800" dirty="0">
                <a:solidFill>
                  <a:srgbClr val="0070C0"/>
                </a:solidFill>
              </a:rPr>
              <a:t> branch is identical to main</a:t>
            </a:r>
          </a:p>
          <a:p>
            <a:pPr lvl="1">
              <a:defRPr/>
            </a:pPr>
            <a:r>
              <a:rPr lang="en-US" sz="1800" dirty="0">
                <a:solidFill>
                  <a:srgbClr val="C00000"/>
                </a:solidFill>
              </a:rPr>
              <a:t>During a Sprint, the </a:t>
            </a:r>
            <a:r>
              <a:rPr lang="en-US" sz="1800" b="1" dirty="0" err="1">
                <a:solidFill>
                  <a:srgbClr val="C00000"/>
                </a:solidFill>
              </a:rPr>
              <a:t>dev</a:t>
            </a:r>
            <a:r>
              <a:rPr lang="en-US" sz="1800" dirty="0">
                <a:solidFill>
                  <a:srgbClr val="C00000"/>
                </a:solidFill>
              </a:rPr>
              <a:t> branch maintains the evolving code</a:t>
            </a:r>
          </a:p>
          <a:p>
            <a:pPr lvl="1">
              <a:defRPr/>
            </a:pPr>
            <a:r>
              <a:rPr lang="en-US" sz="1800" dirty="0">
                <a:solidFill>
                  <a:srgbClr val="00B050"/>
                </a:solidFill>
              </a:rPr>
              <a:t>At the end of a Sprint, the </a:t>
            </a:r>
            <a:r>
              <a:rPr lang="en-US" sz="1800" b="1" dirty="0" err="1">
                <a:solidFill>
                  <a:srgbClr val="00B050"/>
                </a:solidFill>
              </a:rPr>
              <a:t>dev</a:t>
            </a:r>
            <a:r>
              <a:rPr lang="en-US" sz="1800" dirty="0">
                <a:solidFill>
                  <a:srgbClr val="00B050"/>
                </a:solidFill>
              </a:rPr>
              <a:t> branch contains the completed code. </a:t>
            </a:r>
          </a:p>
          <a:p>
            <a:pPr lvl="2">
              <a:defRPr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dev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branch is then merged into the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main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branch, and the process repeats with the next Sprint.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C89CED5-F6B1-4E8F-BC85-0E279D8633A6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grpSp>
        <p:nvGrpSpPr>
          <p:cNvPr id="4102" name="Group 3"/>
          <p:cNvGrpSpPr>
            <a:grpSpLocks/>
          </p:cNvGrpSpPr>
          <p:nvPr/>
        </p:nvGrpSpPr>
        <p:grpSpPr bwMode="auto">
          <a:xfrm>
            <a:off x="228600" y="4384675"/>
            <a:ext cx="8804275" cy="1585913"/>
            <a:chOff x="-19050" y="1293019"/>
            <a:chExt cx="8804889" cy="1585912"/>
          </a:xfrm>
        </p:grpSpPr>
        <p:sp>
          <p:nvSpPr>
            <p:cNvPr id="4103" name="TextBox 52"/>
            <p:cNvSpPr txBox="1">
              <a:spLocks noChangeArrowheads="1"/>
            </p:cNvSpPr>
            <p:nvPr/>
          </p:nvSpPr>
          <p:spPr bwMode="auto">
            <a:xfrm>
              <a:off x="-19050" y="1716088"/>
              <a:ext cx="6848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main</a:t>
              </a:r>
            </a:p>
          </p:txBody>
        </p:sp>
        <p:grpSp>
          <p:nvGrpSpPr>
            <p:cNvPr id="4104" name="Group 1"/>
            <p:cNvGrpSpPr>
              <a:grpSpLocks/>
            </p:cNvGrpSpPr>
            <p:nvPr/>
          </p:nvGrpSpPr>
          <p:grpSpPr bwMode="auto">
            <a:xfrm>
              <a:off x="248264" y="1293019"/>
              <a:ext cx="8537575" cy="1585912"/>
              <a:chOff x="228600" y="1335088"/>
              <a:chExt cx="8537575" cy="1585912"/>
            </a:xfrm>
          </p:grpSpPr>
          <p:sp>
            <p:nvSpPr>
              <p:cNvPr id="4105" name="Oval 5"/>
              <p:cNvSpPr>
                <a:spLocks noChangeArrowheads="1"/>
              </p:cNvSpPr>
              <p:nvPr/>
            </p:nvSpPr>
            <p:spPr bwMode="auto">
              <a:xfrm>
                <a:off x="1066800" y="1524000"/>
                <a:ext cx="457200" cy="381000"/>
              </a:xfrm>
              <a:prstGeom prst="ellipse">
                <a:avLst/>
              </a:prstGeom>
              <a:solidFill>
                <a:srgbClr val="0070C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5367" name="Oval 6"/>
              <p:cNvSpPr>
                <a:spLocks noChangeArrowheads="1"/>
              </p:cNvSpPr>
              <p:nvPr/>
            </p:nvSpPr>
            <p:spPr bwMode="auto">
              <a:xfrm>
                <a:off x="4114476" y="1536701"/>
                <a:ext cx="457232" cy="381000"/>
              </a:xfrm>
              <a:prstGeom prst="ellipse">
                <a:avLst/>
              </a:prstGeom>
              <a:gradFill flip="none" rotWithShape="1">
                <a:gsLst>
                  <a:gs pos="0">
                    <a:srgbClr val="0070C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B050"/>
                  </a:gs>
                </a:gsLst>
                <a:lin ang="0" scaled="1"/>
                <a:tileRect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cs typeface="Arial" charset="0"/>
                </a:endParaRPr>
              </a:p>
            </p:txBody>
          </p:sp>
          <p:sp>
            <p:nvSpPr>
              <p:cNvPr id="15368" name="Oval 7"/>
              <p:cNvSpPr>
                <a:spLocks noChangeArrowheads="1"/>
              </p:cNvSpPr>
              <p:nvPr/>
            </p:nvSpPr>
            <p:spPr bwMode="auto">
              <a:xfrm>
                <a:off x="7162688" y="1520826"/>
                <a:ext cx="457232" cy="381000"/>
              </a:xfrm>
              <a:prstGeom prst="ellipse">
                <a:avLst/>
              </a:prstGeom>
              <a:gradFill>
                <a:gsLst>
                  <a:gs pos="0">
                    <a:srgbClr val="00B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7030A0"/>
                  </a:gs>
                </a:gsLst>
                <a:lin ang="0" scaled="1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cs typeface="Arial" charset="0"/>
                </a:endParaRPr>
              </a:p>
            </p:txBody>
          </p:sp>
          <p:sp>
            <p:nvSpPr>
              <p:cNvPr id="4108" name="Oval 8"/>
              <p:cNvSpPr>
                <a:spLocks noChangeArrowheads="1"/>
              </p:cNvSpPr>
              <p:nvPr/>
            </p:nvSpPr>
            <p:spPr bwMode="auto">
              <a:xfrm>
                <a:off x="1295400" y="2514600"/>
                <a:ext cx="457200" cy="381000"/>
              </a:xfrm>
              <a:prstGeom prst="ellipse">
                <a:avLst/>
              </a:prstGeom>
              <a:solidFill>
                <a:srgbClr val="0070C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09" name="Oval 9"/>
              <p:cNvSpPr>
                <a:spLocks noChangeArrowheads="1"/>
              </p:cNvSpPr>
              <p:nvPr/>
            </p:nvSpPr>
            <p:spPr bwMode="auto">
              <a:xfrm>
                <a:off x="3657600" y="2509838"/>
                <a:ext cx="457200" cy="381000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10" name="Oval 10"/>
              <p:cNvSpPr>
                <a:spLocks noChangeArrowheads="1"/>
              </p:cNvSpPr>
              <p:nvPr/>
            </p:nvSpPr>
            <p:spPr bwMode="auto">
              <a:xfrm>
                <a:off x="6724650" y="2514600"/>
                <a:ext cx="457200" cy="381000"/>
              </a:xfrm>
              <a:prstGeom prst="ellipse">
                <a:avLst/>
              </a:prstGeom>
              <a:solidFill>
                <a:srgbClr val="7030A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cxnSp>
            <p:nvCxnSpPr>
              <p:cNvPr id="4111" name="Straight Arrow Connector 12"/>
              <p:cNvCxnSpPr>
                <a:cxnSpLocks noChangeShapeType="1"/>
              </p:cNvCxnSpPr>
              <p:nvPr/>
            </p:nvCxnSpPr>
            <p:spPr bwMode="auto">
              <a:xfrm>
                <a:off x="228600" y="1714500"/>
                <a:ext cx="838200" cy="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12" name="Straight Arrow Connector 13"/>
              <p:cNvCxnSpPr>
                <a:cxnSpLocks noChangeShapeType="1"/>
                <a:endCxn id="15367" idx="2"/>
              </p:cNvCxnSpPr>
              <p:nvPr/>
            </p:nvCxnSpPr>
            <p:spPr bwMode="auto">
              <a:xfrm>
                <a:off x="1524000" y="1727200"/>
                <a:ext cx="2590800" cy="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13" name="Straight Arrow Connector 15"/>
              <p:cNvCxnSpPr>
                <a:cxnSpLocks noChangeShapeType="1"/>
              </p:cNvCxnSpPr>
              <p:nvPr/>
            </p:nvCxnSpPr>
            <p:spPr bwMode="auto">
              <a:xfrm>
                <a:off x="4572000" y="1727200"/>
                <a:ext cx="2590800" cy="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14" name="Straight Arrow Connector 16"/>
              <p:cNvCxnSpPr>
                <a:cxnSpLocks noChangeShapeType="1"/>
                <a:endCxn id="4108" idx="0"/>
              </p:cNvCxnSpPr>
              <p:nvPr/>
            </p:nvCxnSpPr>
            <p:spPr bwMode="auto">
              <a:xfrm>
                <a:off x="1295400" y="1905000"/>
                <a:ext cx="228600" cy="60960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15" name="Oval 19"/>
              <p:cNvSpPr>
                <a:spLocks noChangeArrowheads="1"/>
              </p:cNvSpPr>
              <p:nvPr/>
            </p:nvSpPr>
            <p:spPr bwMode="auto">
              <a:xfrm>
                <a:off x="1981200" y="2514600"/>
                <a:ext cx="457200" cy="38100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auto">
              <a:xfrm>
                <a:off x="4572000" y="2522538"/>
                <a:ext cx="457200" cy="38100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auto">
              <a:xfrm>
                <a:off x="2843213" y="2501900"/>
                <a:ext cx="457200" cy="38100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auto">
              <a:xfrm>
                <a:off x="5410200" y="2540000"/>
                <a:ext cx="457200" cy="38100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auto">
              <a:xfrm>
                <a:off x="6096000" y="2514600"/>
                <a:ext cx="457200" cy="38100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auto">
              <a:xfrm>
                <a:off x="8153400" y="2540000"/>
                <a:ext cx="457200" cy="38100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cxnSp>
            <p:nvCxnSpPr>
              <p:cNvPr id="4121" name="Straight Arrow Connector 25"/>
              <p:cNvCxnSpPr>
                <a:cxnSpLocks noChangeShapeType="1"/>
                <a:stCxn id="4109" idx="0"/>
                <a:endCxn id="15367" idx="4"/>
              </p:cNvCxnSpPr>
              <p:nvPr/>
            </p:nvCxnSpPr>
            <p:spPr bwMode="auto">
              <a:xfrm flipV="1">
                <a:off x="3886200" y="1917700"/>
                <a:ext cx="457200" cy="592138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22" name="Straight Arrow Connector 28"/>
              <p:cNvCxnSpPr>
                <a:cxnSpLocks noChangeShapeType="1"/>
              </p:cNvCxnSpPr>
              <p:nvPr/>
            </p:nvCxnSpPr>
            <p:spPr bwMode="auto">
              <a:xfrm flipV="1">
                <a:off x="6934200" y="1901825"/>
                <a:ext cx="457200" cy="592138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23" name="Straight Arrow Connector 29"/>
              <p:cNvCxnSpPr>
                <a:cxnSpLocks noChangeShapeType="1"/>
                <a:stCxn id="4108" idx="6"/>
                <a:endCxn id="4115" idx="2"/>
              </p:cNvCxnSpPr>
              <p:nvPr/>
            </p:nvCxnSpPr>
            <p:spPr bwMode="auto">
              <a:xfrm>
                <a:off x="1752600" y="2705100"/>
                <a:ext cx="228600" cy="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24" name="Straight Arrow Connector 32"/>
              <p:cNvCxnSpPr>
                <a:cxnSpLocks noChangeShapeType="1"/>
                <a:endCxn id="4117" idx="2"/>
              </p:cNvCxnSpPr>
              <p:nvPr/>
            </p:nvCxnSpPr>
            <p:spPr bwMode="auto">
              <a:xfrm flipV="1">
                <a:off x="2438400" y="2692400"/>
                <a:ext cx="404813" cy="1270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25" name="Straight Arrow Connector 33"/>
              <p:cNvCxnSpPr>
                <a:cxnSpLocks noChangeShapeType="1"/>
                <a:endCxn id="4109" idx="2"/>
              </p:cNvCxnSpPr>
              <p:nvPr/>
            </p:nvCxnSpPr>
            <p:spPr bwMode="auto">
              <a:xfrm>
                <a:off x="3300413" y="2692400"/>
                <a:ext cx="357187" cy="7938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26" name="Straight Arrow Connector 34"/>
              <p:cNvCxnSpPr>
                <a:cxnSpLocks noChangeShapeType="1"/>
                <a:stCxn id="4109" idx="6"/>
                <a:endCxn id="4116" idx="2"/>
              </p:cNvCxnSpPr>
              <p:nvPr/>
            </p:nvCxnSpPr>
            <p:spPr bwMode="auto">
              <a:xfrm>
                <a:off x="4114800" y="2700338"/>
                <a:ext cx="457200" cy="1270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27" name="Straight Arrow Connector 35"/>
              <p:cNvCxnSpPr>
                <a:cxnSpLocks noChangeShapeType="1"/>
                <a:stCxn id="4116" idx="6"/>
                <a:endCxn id="4118" idx="2"/>
              </p:cNvCxnSpPr>
              <p:nvPr/>
            </p:nvCxnSpPr>
            <p:spPr bwMode="auto">
              <a:xfrm>
                <a:off x="5029200" y="2713038"/>
                <a:ext cx="381000" cy="17462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28" name="Straight Arrow Connector 36"/>
              <p:cNvCxnSpPr>
                <a:cxnSpLocks noChangeShapeType="1"/>
              </p:cNvCxnSpPr>
              <p:nvPr/>
            </p:nvCxnSpPr>
            <p:spPr bwMode="auto">
              <a:xfrm>
                <a:off x="5867400" y="2730500"/>
                <a:ext cx="228600" cy="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29" name="Straight Arrow Connector 37"/>
              <p:cNvCxnSpPr>
                <a:cxnSpLocks noChangeShapeType="1"/>
              </p:cNvCxnSpPr>
              <p:nvPr/>
            </p:nvCxnSpPr>
            <p:spPr bwMode="auto">
              <a:xfrm>
                <a:off x="6553200" y="2736850"/>
                <a:ext cx="228600" cy="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30" name="Straight Arrow Connector 38"/>
              <p:cNvCxnSpPr>
                <a:cxnSpLocks noChangeShapeType="1"/>
                <a:endCxn id="4120" idx="2"/>
              </p:cNvCxnSpPr>
              <p:nvPr/>
            </p:nvCxnSpPr>
            <p:spPr bwMode="auto">
              <a:xfrm>
                <a:off x="7181850" y="2705100"/>
                <a:ext cx="971550" cy="2540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31" name="TextBox 46"/>
              <p:cNvSpPr txBox="1">
                <a:spLocks noChangeArrowheads="1"/>
              </p:cNvSpPr>
              <p:nvPr/>
            </p:nvSpPr>
            <p:spPr bwMode="auto">
              <a:xfrm>
                <a:off x="4164013" y="2133600"/>
                <a:ext cx="838200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merge</a:t>
                </a:r>
              </a:p>
            </p:txBody>
          </p:sp>
          <p:sp>
            <p:nvSpPr>
              <p:cNvPr id="4132" name="TextBox 47"/>
              <p:cNvSpPr txBox="1">
                <a:spLocks noChangeArrowheads="1"/>
              </p:cNvSpPr>
              <p:nvPr/>
            </p:nvSpPr>
            <p:spPr bwMode="auto">
              <a:xfrm>
                <a:off x="1587500" y="2160588"/>
                <a:ext cx="890588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branch</a:t>
                </a:r>
              </a:p>
            </p:txBody>
          </p:sp>
          <p:sp>
            <p:nvSpPr>
              <p:cNvPr id="4133" name="TextBox 48"/>
              <p:cNvSpPr txBox="1">
                <a:spLocks noChangeArrowheads="1"/>
              </p:cNvSpPr>
              <p:nvPr/>
            </p:nvSpPr>
            <p:spPr bwMode="auto">
              <a:xfrm>
                <a:off x="7200900" y="2100263"/>
                <a:ext cx="838200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merge</a:t>
                </a:r>
              </a:p>
            </p:txBody>
          </p:sp>
          <p:sp>
            <p:nvSpPr>
              <p:cNvPr id="4134" name="TextBox 49"/>
              <p:cNvSpPr txBox="1">
                <a:spLocks noChangeArrowheads="1"/>
              </p:cNvSpPr>
              <p:nvPr/>
            </p:nvSpPr>
            <p:spPr bwMode="auto">
              <a:xfrm>
                <a:off x="1524000" y="1370013"/>
                <a:ext cx="114617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Version 1</a:t>
                </a:r>
              </a:p>
            </p:txBody>
          </p:sp>
          <p:sp>
            <p:nvSpPr>
              <p:cNvPr id="4135" name="TextBox 50"/>
              <p:cNvSpPr txBox="1">
                <a:spLocks noChangeArrowheads="1"/>
              </p:cNvSpPr>
              <p:nvPr/>
            </p:nvSpPr>
            <p:spPr bwMode="auto">
              <a:xfrm>
                <a:off x="4572000" y="1335088"/>
                <a:ext cx="1146175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Version 2</a:t>
                </a:r>
              </a:p>
            </p:txBody>
          </p:sp>
          <p:sp>
            <p:nvSpPr>
              <p:cNvPr id="4136" name="TextBox 51"/>
              <p:cNvSpPr txBox="1">
                <a:spLocks noChangeArrowheads="1"/>
              </p:cNvSpPr>
              <p:nvPr/>
            </p:nvSpPr>
            <p:spPr bwMode="auto">
              <a:xfrm>
                <a:off x="7620000" y="1376363"/>
                <a:ext cx="114617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Version 3</a:t>
                </a:r>
              </a:p>
            </p:txBody>
          </p:sp>
          <p:sp>
            <p:nvSpPr>
              <p:cNvPr id="4137" name="TextBox 53"/>
              <p:cNvSpPr txBox="1">
                <a:spLocks noChangeArrowheads="1"/>
              </p:cNvSpPr>
              <p:nvPr/>
            </p:nvSpPr>
            <p:spPr bwMode="auto">
              <a:xfrm>
                <a:off x="515938" y="2528888"/>
                <a:ext cx="555625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l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l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dev</a:t>
                </a:r>
              </a:p>
            </p:txBody>
          </p:sp>
        </p:grpSp>
      </p:grp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381000" y="6062662"/>
            <a:ext cx="822960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B050"/>
                </a:solidFill>
              </a:rPr>
              <a:t>We can reduce the amount of synchronization we need to do, as well as the number of merge conflicts, by using </a:t>
            </a:r>
            <a:r>
              <a:rPr lang="en-US" altLang="en-US" sz="2000" b="1" u="sng" dirty="0">
                <a:solidFill>
                  <a:srgbClr val="00B050"/>
                </a:solidFill>
              </a:rPr>
              <a:t>branches</a:t>
            </a:r>
            <a:r>
              <a:rPr lang="en-US" altLang="en-US" sz="2000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AF29E0-D510-F434-A280-B8DAC648A958}"/>
              </a:ext>
            </a:extLst>
          </p:cNvPr>
          <p:cNvSpPr txBox="1"/>
          <p:nvPr/>
        </p:nvSpPr>
        <p:spPr>
          <a:xfrm>
            <a:off x="3542146" y="3522802"/>
            <a:ext cx="530517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Why “main” and not “master”?</a:t>
            </a:r>
          </a:p>
          <a:p>
            <a:r>
              <a:rPr lang="en-US" sz="2000" dirty="0"/>
              <a:t>You will likely see master on many projects…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Branching can be done via</a:t>
            </a:r>
          </a:p>
          <a:p>
            <a:pPr lvl="1"/>
            <a:r>
              <a:rPr lang="en-US" dirty="0"/>
              <a:t>IDE</a:t>
            </a:r>
          </a:p>
          <a:p>
            <a:pPr lvl="2"/>
            <a:r>
              <a:rPr lang="en-US" dirty="0"/>
              <a:t>Look up instructions online (simple!)</a:t>
            </a:r>
          </a:p>
          <a:p>
            <a:pPr lvl="1"/>
            <a:r>
              <a:rPr lang="en-US" dirty="0"/>
              <a:t>GitLab</a:t>
            </a:r>
          </a:p>
          <a:p>
            <a:pPr lvl="2"/>
            <a:r>
              <a:rPr lang="en-US" dirty="0">
                <a:hlinkClick r:id="rId2"/>
              </a:rPr>
              <a:t>https://docs.gitlab.com/ee/gitlab-basics/create-branch.html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SE-2800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C6E3-5F21-49A6-9667-358B86FD814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265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There are two ways to create dev branch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63600" lvl="1" indent="-514350">
              <a:buFont typeface="+mj-lt"/>
              <a:buAutoNum type="arabicPeriod"/>
              <a:defRPr/>
            </a:pPr>
            <a:r>
              <a:rPr lang="en-US" altLang="en-US" dirty="0"/>
              <a:t>Create a local </a:t>
            </a:r>
            <a:r>
              <a:rPr lang="en-US" altLang="en-US" b="1" dirty="0" err="1"/>
              <a:t>dev</a:t>
            </a:r>
            <a:r>
              <a:rPr lang="en-US" altLang="en-US" dirty="0"/>
              <a:t> branch and then </a:t>
            </a:r>
            <a:r>
              <a:rPr lang="en-US" altLang="en-US" u="sng" dirty="0"/>
              <a:t>push</a:t>
            </a:r>
            <a:r>
              <a:rPr lang="en-US" altLang="en-US" dirty="0"/>
              <a:t> that branch to the remote</a:t>
            </a:r>
          </a:p>
          <a:p>
            <a:pPr marL="349250" lvl="1" indent="0">
              <a:buFont typeface="Wingdings" panose="05000000000000000000" pitchFamily="2" charset="2"/>
              <a:buNone/>
              <a:defRPr/>
            </a:pPr>
            <a:br>
              <a:rPr lang="en-US" altLang="en-US" dirty="0"/>
            </a:br>
            <a:endParaRPr lang="en-US" altLang="en-US" dirty="0"/>
          </a:p>
          <a:p>
            <a:pPr marL="863600" lvl="1" indent="-514350">
              <a:buFont typeface="+mj-lt"/>
              <a:buAutoNum type="arabicPeriod" startAt="2"/>
              <a:defRPr/>
            </a:pPr>
            <a:r>
              <a:rPr lang="en-US" altLang="en-US" dirty="0"/>
              <a:t>Create a remote </a:t>
            </a:r>
            <a:r>
              <a:rPr lang="en-US" altLang="en-US" b="1" dirty="0"/>
              <a:t>dev</a:t>
            </a:r>
            <a:r>
              <a:rPr lang="en-US" altLang="en-US" dirty="0"/>
              <a:t> branch (using the GitLab web interface), and then </a:t>
            </a:r>
            <a:r>
              <a:rPr lang="en-US" altLang="en-US" u="sng" dirty="0"/>
              <a:t>fetch</a:t>
            </a:r>
            <a:r>
              <a:rPr lang="en-US" altLang="en-US" dirty="0"/>
              <a:t> that branch locally</a:t>
            </a:r>
          </a:p>
          <a:p>
            <a:pPr marL="1158875" lvl="2" indent="-514350">
              <a:buFont typeface="+mj-lt"/>
              <a:buAutoNum type="arabicPeriod" startAt="2"/>
              <a:defRPr/>
            </a:pPr>
            <a:r>
              <a:rPr lang="en-US" altLang="en-US" dirty="0"/>
              <a:t>See </a:t>
            </a:r>
            <a:r>
              <a:rPr lang="en-US" dirty="0">
                <a:hlinkClick r:id="rId2"/>
              </a:rPr>
              <a:t>https://docs.gitlab.com/ee/gitlab-basics/create-branch.html</a:t>
            </a:r>
            <a:endParaRPr lang="en-US" altLang="en-US" dirty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089CCCF-BC58-470E-92CF-4CC55498B46B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533400" y="2590800"/>
            <a:ext cx="6324600" cy="6461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	git branch dev</a:t>
            </a:r>
            <a:br>
              <a:rPr lang="en-US" altLang="en-US" sz="180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Note:the command executes silently&gt;&gt;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Git commands for branch status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r>
              <a:rPr lang="en-US" altLang="en-US" sz="2400"/>
              <a:t>Use </a:t>
            </a:r>
            <a:r>
              <a:rPr lang="en-US" altLang="en-US" sz="24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 branch </a:t>
            </a:r>
            <a:r>
              <a:rPr lang="en-US" altLang="en-US" sz="2400"/>
              <a:t>to see what local branch you are currently working on: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3F09D64-8986-4C2A-9556-5C93ADE769A1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838200" y="2590800"/>
            <a:ext cx="6324600" cy="12001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	git branch</a:t>
            </a:r>
            <a:br>
              <a:rPr lang="en-US" alt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*	dev</a:t>
            </a:r>
            <a:br>
              <a:rPr lang="en-US" alt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main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3733800"/>
            <a:ext cx="822960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2400" kern="0" dirty="0"/>
              <a:t>Use </a:t>
            </a:r>
            <a:r>
              <a:rPr lang="en-US" sz="2400" b="1" kern="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2400" b="1" kern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fetch &amp;&amp; </a:t>
            </a:r>
            <a:r>
              <a:rPr lang="en-US" sz="2400" b="1" kern="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2400" b="1" kern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branch -r</a:t>
            </a:r>
            <a:r>
              <a:rPr lang="en-US" sz="2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kern="0" dirty="0"/>
              <a:t>to list all remote branches:</a:t>
            </a:r>
          </a:p>
        </p:txBody>
      </p:sp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838200" y="4559300"/>
            <a:ext cx="6324600" cy="14763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	git fetch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	git branch -r</a:t>
            </a:r>
            <a:br>
              <a:rPr lang="en-US" alt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origin/main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origin/dev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Git commands for switching branches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0375" y="1292225"/>
            <a:ext cx="8229600" cy="795338"/>
          </a:xfrm>
        </p:spPr>
        <p:txBody>
          <a:bodyPr/>
          <a:lstStyle/>
          <a:p>
            <a:r>
              <a:rPr lang="en-US" altLang="en-US" sz="2400" dirty="0"/>
              <a:t>Use </a:t>
            </a:r>
            <a:r>
              <a:rPr lang="en-US" alt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 checkout main </a:t>
            </a:r>
            <a:r>
              <a:rPr lang="en-US" altLang="en-US" sz="2400" dirty="0"/>
              <a:t>to switch your working directory to the </a:t>
            </a:r>
            <a:r>
              <a:rPr lang="en-US" altLang="en-US" sz="2400" b="1" dirty="0"/>
              <a:t>main</a:t>
            </a:r>
            <a:r>
              <a:rPr lang="en-US" altLang="en-US" sz="2400" dirty="0"/>
              <a:t> branch: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B54F2B6-C6ED-44D2-B2B5-27F03F415CCD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841375" y="2163763"/>
            <a:ext cx="6324600" cy="12001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	git checkout main</a:t>
            </a:r>
            <a:br>
              <a:rPr lang="en-US" alt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dev</a:t>
            </a:r>
            <a:br>
              <a:rPr lang="en-US" alt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*	main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7175" name="Content Placeholder 2"/>
          <p:cNvSpPr txBox="1">
            <a:spLocks/>
          </p:cNvSpPr>
          <p:nvPr/>
        </p:nvSpPr>
        <p:spPr bwMode="auto">
          <a:xfrm>
            <a:off x="460375" y="3306763"/>
            <a:ext cx="82296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Use </a:t>
            </a:r>
            <a:r>
              <a:rPr lang="en-US" altLang="en-US" sz="24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 checkout dev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/>
              <a:t>to switch your working directory to the </a:t>
            </a:r>
            <a:r>
              <a:rPr lang="en-US" altLang="en-US" sz="2400" b="1"/>
              <a:t>dev </a:t>
            </a:r>
            <a:r>
              <a:rPr lang="en-US" altLang="en-US" sz="2400"/>
              <a:t>branch:</a:t>
            </a:r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841375" y="4132263"/>
            <a:ext cx="6324600" cy="12001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	git checkout dev</a:t>
            </a:r>
            <a:br>
              <a:rPr lang="en-US" alt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*	dev</a:t>
            </a:r>
            <a:br>
              <a:rPr lang="en-US" alt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main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7177" name="Content Placeholder 2"/>
          <p:cNvSpPr txBox="1">
            <a:spLocks/>
          </p:cNvSpPr>
          <p:nvPr/>
        </p:nvSpPr>
        <p:spPr bwMode="auto">
          <a:xfrm>
            <a:off x="454025" y="5332413"/>
            <a:ext cx="82296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FF0000"/>
                </a:solidFill>
              </a:rPr>
              <a:t>NOTE: </a:t>
            </a:r>
            <a:r>
              <a:rPr lang="en-US" altLang="en-US" sz="2000" i="1" u="sng">
                <a:solidFill>
                  <a:srgbClr val="FF0000"/>
                </a:solidFill>
              </a:rPr>
              <a:t>If you currently have nothing to commit</a:t>
            </a:r>
            <a:r>
              <a:rPr lang="en-US" altLang="en-US" sz="2000">
                <a:solidFill>
                  <a:srgbClr val="FF0000"/>
                </a:solidFill>
              </a:rPr>
              <a:t>, and you switch branches, the code in your working directory will be replaced with the code that is in the branch you’re switching to.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5400"/>
              <a:t>Wait!</a:t>
            </a:r>
            <a:endParaRPr lang="en-US" altLang="en-US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" y="3276600"/>
            <a:ext cx="8763000" cy="1752600"/>
          </a:xfrm>
        </p:spPr>
        <p:txBody>
          <a:bodyPr/>
          <a:lstStyle/>
          <a:p>
            <a:pPr eaLnBrk="1" hangingPunct="1"/>
            <a:r>
              <a:rPr lang="en-US" altLang="en-US" sz="4400" i="1"/>
              <a:t>Won’t we still run into the same kind of merge conflicts if we all develop on the </a:t>
            </a:r>
            <a:r>
              <a:rPr lang="en-US" altLang="en-US" sz="4400" b="1" i="1"/>
              <a:t>dev</a:t>
            </a:r>
            <a:r>
              <a:rPr lang="en-US" altLang="en-US" sz="4400" i="1"/>
              <a:t> branch?</a:t>
            </a:r>
            <a:endParaRPr lang="en-US" altLang="en-US" sz="4000" i="1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0D22597-2F55-42BF-8A87-47F02ADA988A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Yes! So teams usually use additional </a:t>
            </a:r>
            <a:r>
              <a:rPr lang="en-US" altLang="en-US" sz="2800" u="sng" dirty="0"/>
              <a:t>feature</a:t>
            </a:r>
            <a:r>
              <a:rPr lang="en-US" altLang="en-US" sz="2800" dirty="0"/>
              <a:t> and </a:t>
            </a:r>
            <a:r>
              <a:rPr lang="en-US" altLang="en-US" sz="2800" u="sng" dirty="0"/>
              <a:t>defect</a:t>
            </a:r>
            <a:r>
              <a:rPr lang="en-US" altLang="en-US" sz="2800" dirty="0"/>
              <a:t> branches to isolate their work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60338" y="1371600"/>
            <a:ext cx="8831262" cy="2209800"/>
          </a:xfrm>
        </p:spPr>
        <p:txBody>
          <a:bodyPr/>
          <a:lstStyle/>
          <a:p>
            <a:r>
              <a:rPr lang="en-US" altLang="en-US" sz="2000" dirty="0"/>
              <a:t>Additional branches – often named for the GitLab issue or defect, are typically used to maintain code that is being actively worked on</a:t>
            </a:r>
          </a:p>
          <a:p>
            <a:pPr lvl="1"/>
            <a:r>
              <a:rPr lang="en-US" altLang="en-US" sz="1600" dirty="0">
                <a:solidFill>
                  <a:srgbClr val="0070C0"/>
                </a:solidFill>
              </a:rPr>
              <a:t>Usually, only one person works at fixing a defect</a:t>
            </a:r>
          </a:p>
          <a:p>
            <a:pPr lvl="1"/>
            <a:r>
              <a:rPr lang="en-US" altLang="en-US" sz="1600" dirty="0">
                <a:solidFill>
                  <a:srgbClr val="C00000"/>
                </a:solidFill>
              </a:rPr>
              <a:t>Often, different story features are worked on in parallel by only a few people on a team</a:t>
            </a:r>
          </a:p>
          <a:p>
            <a:pPr lvl="1"/>
            <a:r>
              <a:rPr lang="en-US" altLang="en-US" sz="1600" dirty="0">
                <a:solidFill>
                  <a:srgbClr val="CC6600"/>
                </a:solidFill>
              </a:rPr>
              <a:t>When a story or defect is complete (and tested), its branch is merged into the </a:t>
            </a:r>
            <a:r>
              <a:rPr lang="en-US" altLang="en-US" sz="1600" b="1" dirty="0">
                <a:solidFill>
                  <a:srgbClr val="CC6600"/>
                </a:solidFill>
              </a:rPr>
              <a:t>dev</a:t>
            </a:r>
            <a:r>
              <a:rPr lang="en-US" altLang="en-US" sz="1600" dirty="0">
                <a:solidFill>
                  <a:srgbClr val="CC6600"/>
                </a:solidFill>
              </a:rPr>
              <a:t> branch. </a:t>
            </a:r>
          </a:p>
          <a:p>
            <a:pPr lvl="1"/>
            <a:r>
              <a:rPr lang="en-US" altLang="en-US" sz="1600" dirty="0">
                <a:solidFill>
                  <a:srgbClr val="00B050"/>
                </a:solidFill>
              </a:rPr>
              <a:t>When all stories and defects have been merged into </a:t>
            </a:r>
            <a:r>
              <a:rPr lang="en-US" altLang="en-US" sz="1600" b="1" dirty="0">
                <a:solidFill>
                  <a:srgbClr val="00B050"/>
                </a:solidFill>
              </a:rPr>
              <a:t>dev</a:t>
            </a:r>
            <a:r>
              <a:rPr lang="en-US" altLang="en-US" sz="1600" dirty="0">
                <a:solidFill>
                  <a:srgbClr val="00B050"/>
                </a:solidFill>
              </a:rPr>
              <a:t>, </a:t>
            </a:r>
            <a:r>
              <a:rPr lang="en-US" altLang="en-US" sz="1600" b="1" dirty="0">
                <a:solidFill>
                  <a:srgbClr val="00B050"/>
                </a:solidFill>
              </a:rPr>
              <a:t>dev</a:t>
            </a:r>
            <a:r>
              <a:rPr lang="en-US" altLang="en-US" sz="1600" dirty="0">
                <a:solidFill>
                  <a:srgbClr val="00B050"/>
                </a:solidFill>
              </a:rPr>
              <a:t> is merged into </a:t>
            </a:r>
            <a:r>
              <a:rPr lang="en-US" altLang="en-US" sz="1600" b="1" dirty="0">
                <a:solidFill>
                  <a:srgbClr val="00B050"/>
                </a:solidFill>
              </a:rPr>
              <a:t>main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C2CE5B9-B8CB-4D34-9878-F97FA4831FF8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9222" name="TextBox 52"/>
          <p:cNvSpPr txBox="1">
            <a:spLocks noChangeArrowheads="1"/>
          </p:cNvSpPr>
          <p:nvPr/>
        </p:nvSpPr>
        <p:spPr bwMode="auto">
          <a:xfrm>
            <a:off x="160338" y="3967163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main</a:t>
            </a:r>
          </a:p>
        </p:txBody>
      </p:sp>
      <p:sp>
        <p:nvSpPr>
          <p:cNvPr id="9223" name="Oval 5"/>
          <p:cNvSpPr>
            <a:spLocks noChangeArrowheads="1"/>
          </p:cNvSpPr>
          <p:nvPr/>
        </p:nvSpPr>
        <p:spPr bwMode="auto">
          <a:xfrm>
            <a:off x="1265238" y="3733800"/>
            <a:ext cx="457200" cy="3810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5867400" y="3779838"/>
            <a:ext cx="457200" cy="381000"/>
          </a:xfrm>
          <a:prstGeom prst="ellipse">
            <a:avLst/>
          </a:prstGeom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7030A0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cs typeface="Arial" charset="0"/>
            </a:endParaRPr>
          </a:p>
        </p:txBody>
      </p:sp>
      <p:sp>
        <p:nvSpPr>
          <p:cNvPr id="9225" name="Oval 8"/>
          <p:cNvSpPr>
            <a:spLocks noChangeArrowheads="1"/>
          </p:cNvSpPr>
          <p:nvPr/>
        </p:nvSpPr>
        <p:spPr bwMode="auto">
          <a:xfrm>
            <a:off x="1493838" y="4724400"/>
            <a:ext cx="457200" cy="3810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6" name="Oval 9"/>
          <p:cNvSpPr>
            <a:spLocks noChangeArrowheads="1"/>
          </p:cNvSpPr>
          <p:nvPr/>
        </p:nvSpPr>
        <p:spPr bwMode="auto">
          <a:xfrm>
            <a:off x="4705350" y="4703763"/>
            <a:ext cx="457200" cy="381000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9227" name="Straight Arrow Connector 12"/>
          <p:cNvCxnSpPr>
            <a:cxnSpLocks noChangeShapeType="1"/>
          </p:cNvCxnSpPr>
          <p:nvPr/>
        </p:nvCxnSpPr>
        <p:spPr bwMode="auto">
          <a:xfrm>
            <a:off x="427038" y="3924300"/>
            <a:ext cx="8382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8" name="Straight Arrow Connector 13"/>
          <p:cNvCxnSpPr>
            <a:cxnSpLocks noChangeShapeType="1"/>
          </p:cNvCxnSpPr>
          <p:nvPr/>
        </p:nvCxnSpPr>
        <p:spPr bwMode="auto">
          <a:xfrm flipV="1">
            <a:off x="1722438" y="3937000"/>
            <a:ext cx="414496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9" name="Straight Arrow Connector 16"/>
          <p:cNvCxnSpPr>
            <a:cxnSpLocks noChangeShapeType="1"/>
            <a:endCxn id="9225" idx="0"/>
          </p:cNvCxnSpPr>
          <p:nvPr/>
        </p:nvCxnSpPr>
        <p:spPr bwMode="auto">
          <a:xfrm>
            <a:off x="1493838" y="4114800"/>
            <a:ext cx="228600" cy="6096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0" name="Oval 21"/>
          <p:cNvSpPr>
            <a:spLocks noChangeArrowheads="1"/>
          </p:cNvSpPr>
          <p:nvPr/>
        </p:nvSpPr>
        <p:spPr bwMode="auto">
          <a:xfrm>
            <a:off x="3795713" y="4691063"/>
            <a:ext cx="457200" cy="3810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9231" name="Straight Arrow Connector 28"/>
          <p:cNvCxnSpPr>
            <a:cxnSpLocks noChangeShapeType="1"/>
            <a:endCxn id="15368" idx="3"/>
          </p:cNvCxnSpPr>
          <p:nvPr/>
        </p:nvCxnSpPr>
        <p:spPr bwMode="auto">
          <a:xfrm flipV="1">
            <a:off x="5110163" y="4103688"/>
            <a:ext cx="823912" cy="6540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Straight Arrow Connector 29"/>
          <p:cNvCxnSpPr>
            <a:cxnSpLocks noChangeShapeType="1"/>
            <a:stCxn id="9225" idx="6"/>
            <a:endCxn id="9230" idx="2"/>
          </p:cNvCxnSpPr>
          <p:nvPr/>
        </p:nvCxnSpPr>
        <p:spPr bwMode="auto">
          <a:xfrm flipV="1">
            <a:off x="1951038" y="4881563"/>
            <a:ext cx="1844675" cy="333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3" name="Straight Arrow Connector 33"/>
          <p:cNvCxnSpPr>
            <a:cxnSpLocks noChangeShapeType="1"/>
            <a:stCxn id="9230" idx="6"/>
            <a:endCxn id="9226" idx="2"/>
          </p:cNvCxnSpPr>
          <p:nvPr/>
        </p:nvCxnSpPr>
        <p:spPr bwMode="auto">
          <a:xfrm>
            <a:off x="4252913" y="4881563"/>
            <a:ext cx="452437" cy="127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4" name="TextBox 47"/>
          <p:cNvSpPr txBox="1">
            <a:spLocks noChangeArrowheads="1"/>
          </p:cNvSpPr>
          <p:nvPr/>
        </p:nvSpPr>
        <p:spPr bwMode="auto">
          <a:xfrm>
            <a:off x="1785938" y="4370388"/>
            <a:ext cx="652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branch</a:t>
            </a:r>
          </a:p>
        </p:txBody>
      </p:sp>
      <p:sp>
        <p:nvSpPr>
          <p:cNvPr id="9235" name="TextBox 48"/>
          <p:cNvSpPr txBox="1">
            <a:spLocks noChangeArrowheads="1"/>
          </p:cNvSpPr>
          <p:nvPr/>
        </p:nvSpPr>
        <p:spPr bwMode="auto">
          <a:xfrm>
            <a:off x="5715000" y="4419600"/>
            <a:ext cx="619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merge</a:t>
            </a:r>
          </a:p>
        </p:txBody>
      </p:sp>
      <p:sp>
        <p:nvSpPr>
          <p:cNvPr id="9236" name="TextBox 49"/>
          <p:cNvSpPr txBox="1">
            <a:spLocks noChangeArrowheads="1"/>
          </p:cNvSpPr>
          <p:nvPr/>
        </p:nvSpPr>
        <p:spPr bwMode="auto">
          <a:xfrm>
            <a:off x="1527175" y="3430588"/>
            <a:ext cx="1146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Version 1</a:t>
            </a:r>
          </a:p>
        </p:txBody>
      </p:sp>
      <p:sp>
        <p:nvSpPr>
          <p:cNvPr id="9237" name="TextBox 51"/>
          <p:cNvSpPr txBox="1">
            <a:spLocks noChangeArrowheads="1"/>
          </p:cNvSpPr>
          <p:nvPr/>
        </p:nvSpPr>
        <p:spPr bwMode="auto">
          <a:xfrm>
            <a:off x="5867400" y="3409950"/>
            <a:ext cx="1146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Version 2</a:t>
            </a:r>
          </a:p>
        </p:txBody>
      </p:sp>
      <p:sp>
        <p:nvSpPr>
          <p:cNvPr id="9238" name="TextBox 53"/>
          <p:cNvSpPr txBox="1">
            <a:spLocks noChangeArrowheads="1"/>
          </p:cNvSpPr>
          <p:nvPr/>
        </p:nvSpPr>
        <p:spPr bwMode="auto">
          <a:xfrm>
            <a:off x="271463" y="4700588"/>
            <a:ext cx="55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dev</a:t>
            </a:r>
          </a:p>
        </p:txBody>
      </p:sp>
      <p:cxnSp>
        <p:nvCxnSpPr>
          <p:cNvPr id="9239" name="Straight Arrow Connector 16"/>
          <p:cNvCxnSpPr>
            <a:cxnSpLocks noChangeShapeType="1"/>
            <a:stCxn id="9225" idx="5"/>
            <a:endCxn id="9240" idx="0"/>
          </p:cNvCxnSpPr>
          <p:nvPr/>
        </p:nvCxnSpPr>
        <p:spPr bwMode="auto">
          <a:xfrm>
            <a:off x="1884363" y="5049838"/>
            <a:ext cx="215900" cy="5238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0" name="Oval 8"/>
          <p:cNvSpPr>
            <a:spLocks noChangeArrowheads="1"/>
          </p:cNvSpPr>
          <p:nvPr/>
        </p:nvSpPr>
        <p:spPr bwMode="auto">
          <a:xfrm>
            <a:off x="1871663" y="5573713"/>
            <a:ext cx="457200" cy="3810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41" name="Oval 19"/>
          <p:cNvSpPr>
            <a:spLocks noChangeArrowheads="1"/>
          </p:cNvSpPr>
          <p:nvPr/>
        </p:nvSpPr>
        <p:spPr bwMode="auto">
          <a:xfrm>
            <a:off x="2557463" y="5573713"/>
            <a:ext cx="457200" cy="3810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42" name="Oval 21"/>
          <p:cNvSpPr>
            <a:spLocks noChangeArrowheads="1"/>
          </p:cNvSpPr>
          <p:nvPr/>
        </p:nvSpPr>
        <p:spPr bwMode="auto">
          <a:xfrm>
            <a:off x="1673225" y="6175375"/>
            <a:ext cx="457200" cy="3810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43" name="Oval 22"/>
          <p:cNvSpPr>
            <a:spLocks noChangeArrowheads="1"/>
          </p:cNvSpPr>
          <p:nvPr/>
        </p:nvSpPr>
        <p:spPr bwMode="auto">
          <a:xfrm>
            <a:off x="2698750" y="6164263"/>
            <a:ext cx="457200" cy="3810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44" name="Oval 23"/>
          <p:cNvSpPr>
            <a:spLocks noChangeArrowheads="1"/>
          </p:cNvSpPr>
          <p:nvPr/>
        </p:nvSpPr>
        <p:spPr bwMode="auto">
          <a:xfrm>
            <a:off x="3498850" y="6180138"/>
            <a:ext cx="457200" cy="3810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9245" name="Straight Arrow Connector 29"/>
          <p:cNvCxnSpPr>
            <a:cxnSpLocks noChangeShapeType="1"/>
            <a:stCxn id="9240" idx="6"/>
            <a:endCxn id="9241" idx="2"/>
          </p:cNvCxnSpPr>
          <p:nvPr/>
        </p:nvCxnSpPr>
        <p:spPr bwMode="auto">
          <a:xfrm>
            <a:off x="2328863" y="5764213"/>
            <a:ext cx="2286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6" name="Straight Arrow Connector 33"/>
          <p:cNvCxnSpPr>
            <a:cxnSpLocks noChangeShapeType="1"/>
            <a:stCxn id="9244" idx="0"/>
            <a:endCxn id="9226" idx="3"/>
          </p:cNvCxnSpPr>
          <p:nvPr/>
        </p:nvCxnSpPr>
        <p:spPr bwMode="auto">
          <a:xfrm flipV="1">
            <a:off x="3727450" y="5029200"/>
            <a:ext cx="1044575" cy="11509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7" name="Straight Arrow Connector 35"/>
          <p:cNvCxnSpPr>
            <a:cxnSpLocks noChangeShapeType="1"/>
            <a:stCxn id="9242" idx="6"/>
            <a:endCxn id="9243" idx="2"/>
          </p:cNvCxnSpPr>
          <p:nvPr/>
        </p:nvCxnSpPr>
        <p:spPr bwMode="auto">
          <a:xfrm flipV="1">
            <a:off x="2130425" y="6354763"/>
            <a:ext cx="568325" cy="111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8" name="Straight Arrow Connector 36"/>
          <p:cNvCxnSpPr>
            <a:cxnSpLocks noChangeShapeType="1"/>
            <a:endCxn id="9244" idx="2"/>
          </p:cNvCxnSpPr>
          <p:nvPr/>
        </p:nvCxnSpPr>
        <p:spPr bwMode="auto">
          <a:xfrm flipV="1">
            <a:off x="3125788" y="6370638"/>
            <a:ext cx="373062" cy="142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9" name="TextBox 46"/>
          <p:cNvSpPr txBox="1">
            <a:spLocks noChangeArrowheads="1"/>
          </p:cNvSpPr>
          <p:nvPr/>
        </p:nvSpPr>
        <p:spPr bwMode="auto">
          <a:xfrm>
            <a:off x="3001963" y="5172075"/>
            <a:ext cx="6191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merge</a:t>
            </a:r>
          </a:p>
        </p:txBody>
      </p:sp>
      <p:sp>
        <p:nvSpPr>
          <p:cNvPr id="9250" name="TextBox 47"/>
          <p:cNvSpPr txBox="1">
            <a:spLocks noChangeArrowheads="1"/>
          </p:cNvSpPr>
          <p:nvPr/>
        </p:nvSpPr>
        <p:spPr bwMode="auto">
          <a:xfrm>
            <a:off x="2116138" y="5141913"/>
            <a:ext cx="654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branch</a:t>
            </a:r>
            <a:endParaRPr lang="en-US" altLang="en-US" sz="1400"/>
          </a:p>
        </p:txBody>
      </p:sp>
      <p:sp>
        <p:nvSpPr>
          <p:cNvPr id="9251" name="TextBox 48"/>
          <p:cNvSpPr txBox="1">
            <a:spLocks noChangeArrowheads="1"/>
          </p:cNvSpPr>
          <p:nvPr/>
        </p:nvSpPr>
        <p:spPr bwMode="auto">
          <a:xfrm>
            <a:off x="4271963" y="5592763"/>
            <a:ext cx="619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merge</a:t>
            </a:r>
          </a:p>
        </p:txBody>
      </p:sp>
      <p:cxnSp>
        <p:nvCxnSpPr>
          <p:cNvPr id="9252" name="Straight Arrow Connector 25"/>
          <p:cNvCxnSpPr>
            <a:cxnSpLocks noChangeShapeType="1"/>
            <a:stCxn id="9256" idx="0"/>
          </p:cNvCxnSpPr>
          <p:nvPr/>
        </p:nvCxnSpPr>
        <p:spPr bwMode="auto">
          <a:xfrm flipV="1">
            <a:off x="3498850" y="4981575"/>
            <a:ext cx="355600" cy="5953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3" name="TextBox 53"/>
          <p:cNvSpPr txBox="1">
            <a:spLocks noChangeArrowheads="1"/>
          </p:cNvSpPr>
          <p:nvPr/>
        </p:nvSpPr>
        <p:spPr bwMode="auto">
          <a:xfrm>
            <a:off x="271463" y="5449888"/>
            <a:ext cx="1044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defectfix</a:t>
            </a:r>
          </a:p>
        </p:txBody>
      </p:sp>
      <p:sp>
        <p:nvSpPr>
          <p:cNvPr id="9254" name="TextBox 53"/>
          <p:cNvSpPr txBox="1">
            <a:spLocks noChangeArrowheads="1"/>
          </p:cNvSpPr>
          <p:nvPr/>
        </p:nvSpPr>
        <p:spPr bwMode="auto">
          <a:xfrm>
            <a:off x="330200" y="6051550"/>
            <a:ext cx="105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featureA</a:t>
            </a:r>
          </a:p>
        </p:txBody>
      </p:sp>
      <p:cxnSp>
        <p:nvCxnSpPr>
          <p:cNvPr id="9255" name="Straight Arrow Connector 16"/>
          <p:cNvCxnSpPr>
            <a:cxnSpLocks noChangeShapeType="1"/>
            <a:endCxn id="9242" idx="0"/>
          </p:cNvCxnSpPr>
          <p:nvPr/>
        </p:nvCxnSpPr>
        <p:spPr bwMode="auto">
          <a:xfrm>
            <a:off x="1633538" y="5070475"/>
            <a:ext cx="268287" cy="1104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6" name="Oval 19"/>
          <p:cNvSpPr>
            <a:spLocks noChangeArrowheads="1"/>
          </p:cNvSpPr>
          <p:nvPr/>
        </p:nvSpPr>
        <p:spPr bwMode="auto">
          <a:xfrm>
            <a:off x="3270250" y="5576888"/>
            <a:ext cx="457200" cy="3810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9257" name="Straight Arrow Connector 29"/>
          <p:cNvCxnSpPr>
            <a:cxnSpLocks noChangeShapeType="1"/>
            <a:endCxn id="9256" idx="2"/>
          </p:cNvCxnSpPr>
          <p:nvPr/>
        </p:nvCxnSpPr>
        <p:spPr bwMode="auto">
          <a:xfrm>
            <a:off x="3041650" y="5767388"/>
            <a:ext cx="2286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8" name="TextBox 47"/>
          <p:cNvSpPr txBox="1">
            <a:spLocks noChangeArrowheads="1"/>
          </p:cNvSpPr>
          <p:nvPr/>
        </p:nvSpPr>
        <p:spPr bwMode="auto">
          <a:xfrm>
            <a:off x="1085850" y="5192713"/>
            <a:ext cx="6524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branch</a:t>
            </a:r>
            <a:endParaRPr lang="en-US" alt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5610242" y="5105400"/>
            <a:ext cx="2924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not using this yet,</a:t>
            </a:r>
          </a:p>
          <a:p>
            <a:r>
              <a:rPr lang="en-US" dirty="0"/>
              <a:t>you must for sprint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9916</TotalTime>
  <Words>1360</Words>
  <Application>Microsoft Office PowerPoint</Application>
  <PresentationFormat>On-screen Show (4:3)</PresentationFormat>
  <Paragraphs>141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Courier New</vt:lpstr>
      <vt:lpstr>Tahoma</vt:lpstr>
      <vt:lpstr>Times New Roman</vt:lpstr>
      <vt:lpstr>Wingdings</vt:lpstr>
      <vt:lpstr>2_Network</vt:lpstr>
      <vt:lpstr>Git workflows: using multiple branches for parallel development</vt:lpstr>
      <vt:lpstr>(Generally) do not use a single branch (main) for synchronizing code</vt:lpstr>
      <vt:lpstr>The main branch should only be used for maintaining production-ready/released code </vt:lpstr>
      <vt:lpstr>Branching</vt:lpstr>
      <vt:lpstr>There are two ways to create dev branch</vt:lpstr>
      <vt:lpstr>Git commands for branch status</vt:lpstr>
      <vt:lpstr>Git commands for switching branches</vt:lpstr>
      <vt:lpstr>Wait!</vt:lpstr>
      <vt:lpstr>Yes! So teams usually use additional feature and defect branches to isolate their work</vt:lpstr>
      <vt:lpstr>Switching branches during work</vt:lpstr>
      <vt:lpstr>Switching back and recovering your Work In Progress (WIP)</vt:lpstr>
      <vt:lpstr>Merging back into the dev branch</vt:lpstr>
      <vt:lpstr>GitLab specific instructions for Executing a Merge (Pull) Request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SE-2030</dc:title>
  <dc:creator>Dr. Mark Hornick</dc:creator>
  <cp:lastModifiedBy>Hasker, Robert</cp:lastModifiedBy>
  <cp:revision>917</cp:revision>
  <cp:lastPrinted>1601-01-01T00:00:00Z</cp:lastPrinted>
  <dcterms:created xsi:type="dcterms:W3CDTF">1999-09-06T21:32:20Z</dcterms:created>
  <dcterms:modified xsi:type="dcterms:W3CDTF">2023-04-11T14:49:48Z</dcterms:modified>
</cp:coreProperties>
</file>