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0" r:id="rId17"/>
    <p:sldId id="269" r:id="rId18"/>
    <p:sldId id="271" r:id="rId19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MS PGothic" pitchFamily="34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5" d="100"/>
          <a:sy n="85" d="100"/>
        </p:scale>
        <p:origin x="1912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noProof="0">
                <a:sym typeface="Lucida Grande" charset="0"/>
              </a:rPr>
              <a:t>Second level</a:t>
            </a:r>
          </a:p>
          <a:p>
            <a:pPr lvl="2"/>
            <a:r>
              <a:rPr lang="en-US" noProof="0">
                <a:sym typeface="Lucida Grande" charset="0"/>
              </a:rPr>
              <a:t>Third level</a:t>
            </a:r>
          </a:p>
          <a:p>
            <a:pPr lvl="3"/>
            <a:r>
              <a:rPr lang="en-US" noProof="0">
                <a:sym typeface="Lucida Grande" charset="0"/>
              </a:rPr>
              <a:t>Fourth level</a:t>
            </a:r>
          </a:p>
          <a:p>
            <a:pPr lvl="4"/>
            <a:r>
              <a:rPr lang="en-US" noProof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681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4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MS PGothic" pitchFamily="34" charset="-128"/>
        <a:cs typeface="Lucida Grande" charset="0"/>
        <a:sym typeface="Lucida Grande" charset="0"/>
      </a:defRPr>
    </a:lvl1pPr>
    <a:lvl2pPr marL="228600" algn="l" defTabSz="584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marL="457200" algn="l" defTabSz="584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marL="685800" algn="l" defTabSz="584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marL="914400" algn="l" defTabSz="584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43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447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8451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045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9715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178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79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09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069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18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71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2756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389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395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0426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941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7180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1260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326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2010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17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89666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38537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9454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3222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3129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86660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46339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7768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11940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4335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700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80513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4014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28352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8647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96121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88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553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16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95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18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837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+mj-lt"/>
          <a:ea typeface="MS PGothic" pitchFamily="34" charset="-128"/>
          <a:cs typeface="+mj-cs"/>
          <a:sym typeface="Gill Sans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MS PGothic" pitchFamily="34" charset="-128"/>
          <a:cs typeface="+mn-cs"/>
          <a:sym typeface="Gill Sans" charset="0"/>
        </a:defRPr>
      </a:lvl1pPr>
      <a:lvl2pPr marL="742950" indent="-28575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2pPr>
      <a:lvl3pPr marL="11430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3pPr>
      <a:lvl4pPr marL="16002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4pPr>
      <a:lvl5pPr marL="20574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+mj-lt"/>
          <a:ea typeface="MS PGothic" pitchFamily="34" charset="-128"/>
          <a:cs typeface="+mj-cs"/>
          <a:sym typeface="Gill Sans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MS PGothic" pitchFamily="34" charset="-128"/>
          <a:cs typeface="+mn-cs"/>
          <a:sym typeface="Gill Sans" charset="0"/>
        </a:defRPr>
      </a:lvl1pPr>
      <a:lvl2pPr marL="742950" indent="-28575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2pPr>
      <a:lvl3pPr marL="11430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3pPr>
      <a:lvl4pPr marL="16002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4pPr>
      <a:lvl5pPr marL="20574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+mj-lt"/>
          <a:ea typeface="MS PGothic" pitchFamily="34" charset="-128"/>
          <a:cs typeface="+mj-cs"/>
          <a:sym typeface="Gill Sans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MS PGothic" pitchFamily="34" charset="-128"/>
          <a:cs typeface="+mn-cs"/>
          <a:sym typeface="Gill Sans" charset="0"/>
        </a:defRPr>
      </a:lvl1pPr>
      <a:lvl2pPr marL="742950" indent="-28575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2pPr>
      <a:lvl3pPr marL="11430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3pPr>
      <a:lvl4pPr marL="16002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4pPr>
      <a:lvl5pPr marL="20574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+mj-lt"/>
          <a:ea typeface="MS PGothic" pitchFamily="34" charset="-128"/>
          <a:cs typeface="+mj-cs"/>
          <a:sym typeface="Gill Sans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MS PGothic" pitchFamily="34" charset="-128"/>
          <a:cs typeface="Gill Sans" charset="0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400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MS PGothic" pitchFamily="34" charset="-128"/>
          <a:cs typeface="+mn-cs"/>
          <a:sym typeface="Gill Sans" charset="0"/>
        </a:defRPr>
      </a:lvl1pPr>
      <a:lvl2pPr marL="742950" indent="-28575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2pPr>
      <a:lvl3pPr marL="11430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3pPr>
      <a:lvl4pPr marL="16002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4pPr>
      <a:lvl5pPr marL="2057400" indent="-228600" algn="ctr" defTabSz="584200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8800" dirty="0"/>
              <a:t>Definition </a:t>
            </a:r>
            <a:r>
              <a:rPr lang="en-US" sz="8800"/>
              <a:t>of Done,</a:t>
            </a:r>
            <a:br>
              <a:rPr lang="en-US" sz="8800"/>
            </a:br>
            <a:r>
              <a:rPr lang="en-US" sz="8800"/>
              <a:t>Design </a:t>
            </a:r>
            <a:r>
              <a:rPr lang="en-US" sz="8800" dirty="0"/>
              <a:t>and Code Reviews</a:t>
            </a:r>
            <a:endParaRPr lang="en-US" dirty="0">
              <a:ea typeface="+mj-ea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DDF3C4-D956-D0B7-B121-2FAE0057E7CC}"/>
              </a:ext>
            </a:extLst>
          </p:cNvPr>
          <p:cNvSpPr txBox="1"/>
          <p:nvPr/>
        </p:nvSpPr>
        <p:spPr>
          <a:xfrm>
            <a:off x="10807591" y="8382000"/>
            <a:ext cx="18544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Textbook:</a:t>
            </a:r>
          </a:p>
          <a:p>
            <a:r>
              <a:rPr lang="en-US" sz="3200" dirty="0"/>
              <a:t>pp. 74-78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Team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l"/>
            <a:r>
              <a:rPr lang="en-US" dirty="0">
                <a:solidFill>
                  <a:srgbClr val="FFFF00"/>
                </a:solidFill>
              </a:rPr>
              <a:t>Review leader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Invites reviewers, possibly including customer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Ensures materials published before review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Ensures review session stays on track</a:t>
            </a:r>
          </a:p>
          <a:p>
            <a:pPr marL="0" indent="0" algn="l"/>
            <a:r>
              <a:rPr lang="en-US" dirty="0">
                <a:solidFill>
                  <a:srgbClr val="FFFF00"/>
                </a:solidFill>
              </a:rPr>
              <a:t>Producer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Person(s) who created document</a:t>
            </a:r>
          </a:p>
          <a:p>
            <a:pPr marL="0" indent="0" algn="l"/>
            <a:r>
              <a:rPr lang="en-US" dirty="0">
                <a:solidFill>
                  <a:srgbClr val="FFFF00"/>
                </a:solidFill>
              </a:rPr>
              <a:t>Recorder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Record notes from review so issues not lost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Generally one of the reviewers</a:t>
            </a:r>
          </a:p>
          <a:p>
            <a:pPr marL="1314450" lvl="2" indent="-457200" algn="l">
              <a:buFont typeface="Arial" panose="020B0604020202020204" pitchFamily="34" charset="0"/>
              <a:buChar char="•"/>
            </a:pPr>
            <a:r>
              <a:rPr lang="en-US" dirty="0"/>
              <a:t>a non-technical person probably won't be able to follow the discussion adequately</a:t>
            </a:r>
          </a:p>
          <a:p>
            <a:pPr marL="0" indent="0" algn="l"/>
            <a:r>
              <a:rPr lang="en-US" dirty="0">
                <a:solidFill>
                  <a:srgbClr val="FFFF00"/>
                </a:solidFill>
              </a:rPr>
              <a:t>Reviewers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2943" y="2174557"/>
            <a:ext cx="6915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(Some would call this an Inspection Team)</a:t>
            </a:r>
          </a:p>
        </p:txBody>
      </p:sp>
    </p:spTree>
    <p:extLst>
      <p:ext uri="{BB962C8B-B14F-4D97-AF65-F5344CB8AC3E}">
        <p14:creationId xmlns:p14="http://schemas.microsoft.com/office/powerpoint/2010/main" val="966593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1346200"/>
          </a:xfrm>
        </p:spPr>
        <p:txBody>
          <a:bodyPr/>
          <a:lstStyle/>
          <a:p>
            <a:r>
              <a:rPr lang="en-US" sz="6000" dirty="0"/>
              <a:t>Effective Reviews/Inspections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Review the product, not the producer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Constructive tone, not an inquisition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Producer likely the one to find the most problems!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Do not use review results for simple evaluation</a:t>
            </a:r>
          </a:p>
          <a:p>
            <a:pPr marL="857250" lvl="1" indent="-457200" algn="l">
              <a:buFont typeface="Arial" charset="0"/>
              <a:buChar char="•"/>
            </a:pPr>
            <a:endParaRPr lang="en-US" dirty="0"/>
          </a:p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Set an agenda and maintain it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Leader must ensure this</a:t>
            </a:r>
          </a:p>
          <a:p>
            <a:pPr marL="857250" lvl="1" indent="-457200" algn="l">
              <a:buFont typeface="Arial" charset="0"/>
              <a:buChar char="•"/>
            </a:pPr>
            <a:endParaRPr lang="en-US" dirty="0"/>
          </a:p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Limit debate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If there’s disagreement, record the issue and move on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Further discussion can happen off-line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Reviews are expensive!</a:t>
            </a:r>
          </a:p>
          <a:p>
            <a:pPr marL="857250" lvl="1" indent="-457200" algn="l">
              <a:buFont typeface="Arial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0400" y="1600199"/>
            <a:ext cx="9143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Software Engineering: A Practitioner’s Approach</a:t>
            </a:r>
            <a:r>
              <a:rPr lang="en-US" sz="2400" dirty="0"/>
              <a:t>, Pressman, 2005</a:t>
            </a:r>
          </a:p>
        </p:txBody>
      </p:sp>
    </p:spTree>
    <p:extLst>
      <p:ext uri="{BB962C8B-B14F-4D97-AF65-F5344CB8AC3E}">
        <p14:creationId xmlns:p14="http://schemas.microsoft.com/office/powerpoint/2010/main" val="340194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Identify problems, don’t try to solve them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Short discussion can be fine, but don’t let it bog down the review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Very few good decisions are developed during meetings!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Generating ideas is important and useful during a brain-storming session, but a review is not a brain-storming session</a:t>
            </a:r>
          </a:p>
          <a:p>
            <a:pPr marL="857250" lvl="1" indent="-457200" algn="l">
              <a:buFont typeface="Arial" charset="0"/>
              <a:buChar char="•"/>
            </a:pPr>
            <a:endParaRPr lang="en-US" dirty="0"/>
          </a:p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Take written notes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If rely on people’s memories, important decisions will be forgotten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70000" y="254000"/>
            <a:ext cx="104648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+mj-lt"/>
                <a:ea typeface="MS PGothic" pitchFamily="34" charset="-128"/>
                <a:cs typeface="+mj-cs"/>
                <a:sym typeface="Gill Sans" charset="0"/>
              </a:defRPr>
            </a:lvl1pPr>
            <a:lvl2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2pPr>
            <a:lvl3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3pPr>
            <a:lvl4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4pPr>
            <a:lvl5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5pPr>
            <a:lvl6pPr marL="4572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6pPr>
            <a:lvl7pPr marL="9144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7pPr>
            <a:lvl8pPr marL="13716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8pPr>
            <a:lvl9pPr marL="18288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9pPr>
          </a:lstStyle>
          <a:p>
            <a:r>
              <a:rPr lang="en-US" sz="6000" kern="0" dirty="0"/>
              <a:t>Effective Reviews/Inspections</a:t>
            </a:r>
          </a:p>
        </p:txBody>
      </p:sp>
    </p:spTree>
    <p:extLst>
      <p:ext uri="{BB962C8B-B14F-4D97-AF65-F5344CB8AC3E}">
        <p14:creationId xmlns:p14="http://schemas.microsoft.com/office/powerpoint/2010/main" val="264907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Limit the number of participants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&lt; three: not enough heads to see problems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Too many: meeting can get bogged down easily</a:t>
            </a:r>
          </a:p>
          <a:p>
            <a:pPr marL="1257300" lvl="2" indent="-457200" algn="l">
              <a:buFont typeface="Arial" charset="0"/>
              <a:buChar char="•"/>
            </a:pPr>
            <a:r>
              <a:rPr lang="en-US" dirty="0"/>
              <a:t>Too many cooks spoil the soup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Formal reviews w/ customer: likely to have more people present, but don’t expect as many errors to be found!</a:t>
            </a:r>
          </a:p>
          <a:p>
            <a:pPr marL="857250" lvl="1" indent="-457200" algn="l">
              <a:buFont typeface="Arial" charset="0"/>
              <a:buChar char="•"/>
            </a:pPr>
            <a:endParaRPr lang="en-US" dirty="0"/>
          </a:p>
          <a:p>
            <a:pPr marL="0" indent="0" algn="l"/>
            <a:r>
              <a:rPr lang="en-US" sz="3200" i="1" dirty="0">
                <a:solidFill>
                  <a:srgbClr val="FFFF00"/>
                </a:solidFill>
              </a:rPr>
              <a:t>Use a checklist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Helps keep review focused </a:t>
            </a:r>
          </a:p>
          <a:p>
            <a:pPr marL="400050" lvl="1" indent="0" algn="l"/>
            <a:endParaRPr lang="en-US" dirty="0">
              <a:solidFill>
                <a:srgbClr val="FFFF00"/>
              </a:solidFill>
            </a:endParaRPr>
          </a:p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Allocate, schedule time for reviews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They don’t happen if just “slide them in” to other work</a:t>
            </a:r>
          </a:p>
          <a:p>
            <a:pPr marL="457200" indent="-457200" algn="l">
              <a:buFont typeface="Arial" charset="0"/>
              <a:buChar char="•"/>
            </a:pPr>
            <a:endParaRPr lang="en-US" dirty="0"/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70000" y="254000"/>
            <a:ext cx="104648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+mj-lt"/>
                <a:ea typeface="MS PGothic" pitchFamily="34" charset="-128"/>
                <a:cs typeface="+mj-cs"/>
                <a:sym typeface="Gill Sans" charset="0"/>
              </a:defRPr>
            </a:lvl1pPr>
            <a:lvl2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2pPr>
            <a:lvl3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3pPr>
            <a:lvl4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4pPr>
            <a:lvl5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5pPr>
            <a:lvl6pPr marL="4572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6pPr>
            <a:lvl7pPr marL="9144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7pPr>
            <a:lvl8pPr marL="13716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8pPr>
            <a:lvl9pPr marL="18288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9pPr>
          </a:lstStyle>
          <a:p>
            <a:r>
              <a:rPr lang="en-US" sz="6000" kern="0" dirty="0"/>
              <a:t>Effective Reviews/Inspections</a:t>
            </a:r>
          </a:p>
        </p:txBody>
      </p:sp>
    </p:spTree>
    <p:extLst>
      <p:ext uri="{BB962C8B-B14F-4D97-AF65-F5344CB8AC3E}">
        <p14:creationId xmlns:p14="http://schemas.microsoft.com/office/powerpoint/2010/main" val="56195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Limit review sessions to 1-2 hours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Longer: review loses effectiveness quickly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Difficult to schedule long meetings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Large documents: break into pieces, review separately</a:t>
            </a:r>
          </a:p>
          <a:p>
            <a:pPr marL="857250" lvl="1" indent="-457200" algn="l">
              <a:buFont typeface="Arial" charset="0"/>
              <a:buChar char="•"/>
            </a:pPr>
            <a:endParaRPr lang="en-US" dirty="0"/>
          </a:p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Train for reviews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Ensure engineers know how to conduct a review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Key issue: review product, not producer</a:t>
            </a:r>
          </a:p>
          <a:p>
            <a:pPr marL="857250" lvl="1" indent="-457200" algn="l">
              <a:buFont typeface="Arial" charset="0"/>
              <a:buChar char="•"/>
            </a:pPr>
            <a:endParaRPr lang="en-US" dirty="0"/>
          </a:p>
          <a:p>
            <a:pPr marL="0" indent="0" algn="l"/>
            <a:r>
              <a:rPr lang="en-US" i="1" dirty="0">
                <a:solidFill>
                  <a:srgbClr val="FFFF00"/>
                </a:solidFill>
              </a:rPr>
              <a:t>Review early reviews</a:t>
            </a:r>
          </a:p>
          <a:p>
            <a:pPr marL="857250" lvl="1" indent="-457200" algn="l">
              <a:buFont typeface="Arial" charset="0"/>
              <a:buChar char="•"/>
            </a:pPr>
            <a:r>
              <a:rPr lang="en-US" dirty="0"/>
              <a:t>Make sure your reviews are effective!</a:t>
            </a:r>
          </a:p>
          <a:p>
            <a:pPr marL="457200" indent="-457200" algn="l">
              <a:buFont typeface="Arial" charset="0"/>
              <a:buChar char="•"/>
            </a:pPr>
            <a:endParaRPr lang="en-US" dirty="0"/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70000" y="254000"/>
            <a:ext cx="104648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+mj-lt"/>
                <a:ea typeface="MS PGothic" pitchFamily="34" charset="-128"/>
                <a:cs typeface="+mj-cs"/>
                <a:sym typeface="Gill Sans" charset="0"/>
              </a:defRPr>
            </a:lvl1pPr>
            <a:lvl2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2pPr>
            <a:lvl3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3pPr>
            <a:lvl4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4pPr>
            <a:lvl5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MS PGothic" pitchFamily="34" charset="-128"/>
                <a:cs typeface="Gill Sans" charset="0"/>
                <a:sym typeface="Gill Sans" charset="0"/>
              </a:defRPr>
            </a:lvl5pPr>
            <a:lvl6pPr marL="4572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6pPr>
            <a:lvl7pPr marL="9144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7pPr>
            <a:lvl8pPr marL="13716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8pPr>
            <a:lvl9pPr marL="1828800" algn="ctr" defTabSz="584200" rtl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FFFFFF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9pPr>
          </a:lstStyle>
          <a:p>
            <a:r>
              <a:rPr lang="en-US" sz="6000" kern="0" dirty="0"/>
              <a:t>Effective Reviews/Inspections</a:t>
            </a:r>
          </a:p>
        </p:txBody>
      </p:sp>
    </p:spTree>
    <p:extLst>
      <p:ext uri="{BB962C8B-B14F-4D97-AF65-F5344CB8AC3E}">
        <p14:creationId xmlns:p14="http://schemas.microsoft.com/office/powerpoint/2010/main" val="1647942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3DA57-B772-C085-12C1-BA60A4B0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600" dirty="0"/>
              <a:t>Review (of reviews?)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6177-01CA-3F0E-2E23-7854C15F9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Definition of Done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Caution: start small, extend as needed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“Tested” is too vague; give coverage metric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Name review checklist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Review types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Effective reviews; </a:t>
            </a:r>
            <a:r>
              <a:rPr lang="en-US" i="1" dirty="0"/>
              <a:t>especially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Review the product, not the producer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Limit debate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Take notes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Ensure a reasonable number of people participate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Allocate time!</a:t>
            </a:r>
          </a:p>
          <a:p>
            <a:pPr marL="857250" lvl="1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57250" lvl="1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8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 descr="texture4.png"/>
          <p:cNvSpPr>
            <a:spLocks/>
          </p:cNvSpPr>
          <p:nvPr/>
        </p:nvSpPr>
        <p:spPr bwMode="auto">
          <a:xfrm>
            <a:off x="1525513" y="5517664"/>
            <a:ext cx="4689671" cy="852488"/>
          </a:xfrm>
          <a:prstGeom prst="roundRect">
            <a:avLst>
              <a:gd name="adj" fmla="val 1533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>
              <a:defRPr/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pic>
        <p:nvPicPr>
          <p:cNvPr id="7170" name="Picture 2" descr="IMG_04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166618"/>
            <a:ext cx="5195888" cy="654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270000" y="254001"/>
            <a:ext cx="10463213" cy="1879600"/>
          </a:xfrm>
        </p:spPr>
        <p:txBody>
          <a:bodyPr/>
          <a:lstStyle/>
          <a:p>
            <a:pPr eaLnBrk="1">
              <a:defRPr/>
            </a:pPr>
            <a:r>
              <a:rPr lang="en-US" sz="6600" dirty="0">
                <a:ea typeface="+mj-ea"/>
              </a:rPr>
              <a:t>Definition of Done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5670" y="1752600"/>
            <a:ext cx="5041900" cy="6705600"/>
          </a:xfrm>
        </p:spPr>
        <p:txBody>
          <a:bodyPr/>
          <a:lstStyle/>
          <a:p>
            <a:pPr marL="317500" indent="0" algn="l" eaLnBrk="1">
              <a:spcBef>
                <a:spcPts val="1800"/>
              </a:spcBef>
              <a:buSzPct val="171000"/>
            </a:pPr>
            <a:r>
              <a:rPr lang="en-US" altLang="ja-JP" sz="3200" dirty="0">
                <a:solidFill>
                  <a:srgbClr val="FFFF00"/>
                </a:solidFill>
              </a:rPr>
              <a:t>- When is a PBI done?</a:t>
            </a:r>
          </a:p>
          <a:p>
            <a:pPr marL="317500" indent="0" algn="l" eaLnBrk="1">
              <a:spcBef>
                <a:spcPts val="1800"/>
              </a:spcBef>
              <a:buSzPct val="171000"/>
            </a:pPr>
            <a:r>
              <a:rPr lang="en-US" altLang="ja-JP" sz="3200" dirty="0">
                <a:solidFill>
                  <a:srgbClr val="FFFF00"/>
                </a:solidFill>
              </a:rPr>
              <a:t>- Goal: be “done done”</a:t>
            </a:r>
          </a:p>
          <a:p>
            <a:pPr marL="317500" indent="0" algn="l" eaLnBrk="1">
              <a:spcBef>
                <a:spcPts val="1800"/>
              </a:spcBef>
              <a:buSzPct val="171000"/>
            </a:pPr>
            <a:r>
              <a:rPr lang="en-US" altLang="ja-JP" sz="3200" dirty="0">
                <a:solidFill>
                  <a:srgbClr val="FFFF00"/>
                </a:solidFill>
              </a:rPr>
              <a:t>- </a:t>
            </a:r>
            <a:r>
              <a:rPr lang="ja-JP" altLang="en-US" sz="3200" dirty="0">
                <a:solidFill>
                  <a:srgbClr val="FFFF00"/>
                </a:solidFill>
              </a:rPr>
              <a:t>“</a:t>
            </a:r>
            <a:r>
              <a:rPr lang="en-US" altLang="ja-JP" sz="3200" dirty="0">
                <a:solidFill>
                  <a:srgbClr val="FFFF00"/>
                </a:solidFill>
              </a:rPr>
              <a:t>Done</a:t>
            </a:r>
            <a:r>
              <a:rPr lang="ja-JP" altLang="en-US" sz="3200" dirty="0">
                <a:solidFill>
                  <a:srgbClr val="FFFF00"/>
                </a:solidFill>
              </a:rPr>
              <a:t>”</a:t>
            </a:r>
            <a:r>
              <a:rPr lang="en-US" altLang="ja-JP" sz="3200" dirty="0">
                <a:solidFill>
                  <a:srgbClr val="FFFF00"/>
                </a:solidFill>
              </a:rPr>
              <a:t> components</a:t>
            </a:r>
          </a:p>
          <a:p>
            <a:pPr marL="1255713" lvl="1" indent="-493713" algn="l" eaLnBrk="1">
              <a:spcBef>
                <a:spcPts val="1800"/>
              </a:spcBef>
              <a:buSzPct val="171000"/>
              <a:buFontTx/>
              <a:buChar char="•"/>
            </a:pPr>
            <a:r>
              <a:rPr lang="en-US" altLang="en-US" sz="3200" dirty="0"/>
              <a:t>Repository usage</a:t>
            </a:r>
          </a:p>
          <a:p>
            <a:pPr marL="1255713" lvl="1" indent="-493713" algn="l" eaLnBrk="1">
              <a:spcBef>
                <a:spcPts val="1800"/>
              </a:spcBef>
              <a:buSzPct val="171000"/>
              <a:buFontTx/>
              <a:buChar char="•"/>
            </a:pPr>
            <a:r>
              <a:rPr lang="en-US" altLang="en-US" sz="3200" dirty="0"/>
              <a:t>Design</a:t>
            </a:r>
          </a:p>
          <a:p>
            <a:pPr marL="1255713" lvl="1" indent="-493713" algn="l" eaLnBrk="1">
              <a:spcBef>
                <a:spcPts val="1800"/>
              </a:spcBef>
              <a:buSzPct val="171000"/>
              <a:buFontTx/>
              <a:buChar char="•"/>
            </a:pPr>
            <a:r>
              <a:rPr lang="en-US" altLang="en-US" sz="3200" dirty="0"/>
              <a:t>Reviews/inspections</a:t>
            </a:r>
          </a:p>
          <a:p>
            <a:pPr marL="1255713" lvl="1" indent="-493713" algn="l" eaLnBrk="1">
              <a:spcBef>
                <a:spcPts val="1800"/>
              </a:spcBef>
              <a:buSzPct val="171000"/>
              <a:buFontTx/>
              <a:buChar char="•"/>
            </a:pPr>
            <a:r>
              <a:rPr lang="en-US" altLang="en-US" sz="3200" dirty="0"/>
              <a:t>Testing techniques &amp; strategies</a:t>
            </a:r>
          </a:p>
          <a:p>
            <a:pPr marL="1255713" lvl="1" indent="-493713" algn="l" eaLnBrk="1">
              <a:spcBef>
                <a:spcPts val="1800"/>
              </a:spcBef>
              <a:buSzPct val="171000"/>
              <a:buFontTx/>
              <a:buChar char="•"/>
            </a:pPr>
            <a:r>
              <a:rPr lang="en-US" altLang="en-US" sz="3200" dirty="0"/>
              <a:t>Integration/build</a:t>
            </a:r>
            <a:endParaRPr lang="en-US" altLang="en-US" dirty="0"/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>
            <a:off x="9616160" y="5502032"/>
            <a:ext cx="1943100" cy="990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>
              <a:defRPr/>
            </a:pPr>
            <a:r>
              <a:rPr lang="en-US" sz="3000" dirty="0">
                <a:solidFill>
                  <a:srgbClr val="FF0000"/>
                </a:solidFill>
                <a:ea typeface="ＭＳ Ｐゴシック" charset="0"/>
              </a:rPr>
              <a:t>Textbook, Table 4.1</a:t>
            </a:r>
            <a:endParaRPr lang="en-US" dirty="0">
              <a:ea typeface="ＭＳ Ｐゴシック" charset="0"/>
            </a:endParaRPr>
          </a:p>
        </p:txBody>
      </p:sp>
      <p:sp>
        <p:nvSpPr>
          <p:cNvPr id="7" name="Rectangle 5"/>
          <p:cNvSpPr>
            <a:spLocks/>
          </p:cNvSpPr>
          <p:nvPr/>
        </p:nvSpPr>
        <p:spPr bwMode="auto">
          <a:xfrm>
            <a:off x="7279360" y="2758342"/>
            <a:ext cx="2336800" cy="342900"/>
          </a:xfrm>
          <a:prstGeom prst="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569200" y="4572000"/>
            <a:ext cx="2336800" cy="342900"/>
          </a:xfrm>
          <a:prstGeom prst="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>
                <a:ea typeface="+mj-ea"/>
              </a:rPr>
              <a:t>Code Reviews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 anchor="t"/>
          <a:lstStyle/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How have you (or your team) reviewed code in the past?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How effective are these reviews?</a:t>
            </a:r>
          </a:p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Potential problems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Difficulty in maintaining attention/focus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Knowing what to look for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>
                <a:ea typeface="+mj-ea"/>
              </a:rPr>
              <a:t>Types of Code Reviews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 anchor="t"/>
          <a:lstStyle/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Personal review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Code author reviews his/her own work</a:t>
            </a:r>
          </a:p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Peer review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Review by another team member</a:t>
            </a:r>
          </a:p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Inspection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Review by whole team (or subset)</a:t>
            </a:r>
            <a:endParaRPr lang="en-US" dirty="0"/>
          </a:p>
        </p:txBody>
      </p:sp>
      <p:sp>
        <p:nvSpPr>
          <p:cNvPr id="9219" name="AutoShape 3" descr="tile_blackboard_yellow.jpeg"/>
          <p:cNvSpPr>
            <a:spLocks/>
          </p:cNvSpPr>
          <p:nvPr/>
        </p:nvSpPr>
        <p:spPr bwMode="auto">
          <a:xfrm>
            <a:off x="1003300" y="8318500"/>
            <a:ext cx="11366500" cy="965200"/>
          </a:xfrm>
          <a:prstGeom prst="roundRect">
            <a:avLst>
              <a:gd name="adj" fmla="val 19736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marL="660400" indent="-660400" algn="l">
              <a:defRPr/>
            </a:pPr>
            <a:r>
              <a:rPr lang="en-US" sz="3600">
                <a:solidFill>
                  <a:srgbClr val="452700"/>
                </a:solidFill>
                <a:ea typeface="ＭＳ Ｐゴシック" charset="0"/>
              </a:rPr>
              <a:t>What are the tradeoffs among these approaches?</a:t>
            </a: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2133600"/>
            <a:ext cx="4127500" cy="561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6600" dirty="0">
                <a:ea typeface="+mj-ea"/>
              </a:rPr>
              <a:t>Code Review Checklists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2819400"/>
            <a:ext cx="6902450" cy="5715000"/>
          </a:xfrm>
        </p:spPr>
        <p:txBody>
          <a:bodyPr anchor="t"/>
          <a:lstStyle/>
          <a:p>
            <a:pPr marL="317500" indent="0" algn="l" eaLnBrk="1">
              <a:spcBef>
                <a:spcPts val="600"/>
              </a:spcBef>
              <a:buSzPct val="171000"/>
              <a:defRPr/>
            </a:pPr>
            <a:r>
              <a:rPr lang="en-US" sz="3200" dirty="0">
                <a:solidFill>
                  <a:srgbClr val="FFFF00"/>
                </a:solidFill>
                <a:ea typeface="+mn-ea"/>
              </a:rPr>
              <a:t>What is a checklist?</a:t>
            </a:r>
          </a:p>
          <a:p>
            <a:pPr marL="1255713" lvl="1" indent="-493713" algn="l" eaLnBrk="1">
              <a:spcBef>
                <a:spcPts val="600"/>
              </a:spcBef>
              <a:buSzPct val="171000"/>
              <a:buFontTx/>
              <a:buChar char="•"/>
              <a:defRPr/>
            </a:pPr>
            <a:r>
              <a:rPr lang="en-US" sz="3200" dirty="0"/>
              <a:t>Pre-flight example</a:t>
            </a:r>
          </a:p>
          <a:p>
            <a:pPr marL="1700213" lvl="2" indent="-493713" algn="l" eaLnBrk="1">
              <a:spcBef>
                <a:spcPts val="600"/>
              </a:spcBef>
              <a:buSzPct val="171000"/>
              <a:buFontTx/>
              <a:buChar char="•"/>
              <a:defRPr/>
            </a:pPr>
            <a:r>
              <a:rPr lang="en-US" sz="3200" dirty="0"/>
              <a:t>Why?</a:t>
            </a:r>
          </a:p>
          <a:p>
            <a:pPr marL="1700213" lvl="2" indent="-493713" algn="l" eaLnBrk="1">
              <a:spcBef>
                <a:spcPts val="600"/>
              </a:spcBef>
              <a:buSzPct val="171000"/>
              <a:buFontTx/>
              <a:buChar char="•"/>
              <a:defRPr/>
            </a:pPr>
            <a:endParaRPr lang="en-US" sz="3200" dirty="0"/>
          </a:p>
          <a:p>
            <a:pPr marL="317500" indent="0" algn="l" eaLnBrk="1">
              <a:spcBef>
                <a:spcPts val="600"/>
              </a:spcBef>
              <a:buSzPct val="171000"/>
              <a:defRPr/>
            </a:pPr>
            <a:r>
              <a:rPr lang="en-US" sz="3200" dirty="0">
                <a:solidFill>
                  <a:srgbClr val="FFFF00"/>
                </a:solidFill>
                <a:ea typeface="+mn-ea"/>
              </a:rPr>
              <a:t>For code:</a:t>
            </a:r>
          </a:p>
          <a:p>
            <a:pPr marL="1255713" lvl="1" indent="-493713" algn="l" eaLnBrk="1">
              <a:spcBef>
                <a:spcPts val="600"/>
              </a:spcBef>
              <a:buSzPct val="171000"/>
              <a:buFontTx/>
              <a:buChar char="•"/>
              <a:defRPr/>
            </a:pPr>
            <a:r>
              <a:rPr lang="en-US" sz="3200" dirty="0"/>
              <a:t>Based on historical defects</a:t>
            </a:r>
          </a:p>
          <a:p>
            <a:pPr marL="1255713" lvl="1" indent="-493713" algn="l" eaLnBrk="1">
              <a:spcBef>
                <a:spcPts val="600"/>
              </a:spcBef>
              <a:buSzPct val="171000"/>
              <a:buFontTx/>
              <a:buChar char="•"/>
              <a:defRPr/>
            </a:pPr>
            <a:r>
              <a:rPr lang="en-US" sz="3200" dirty="0"/>
              <a:t>Used to guide review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746865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>
                <a:ea typeface="+mj-ea"/>
              </a:rPr>
              <a:t>Checklist Usage</a:t>
            </a:r>
          </a:p>
        </p:txBody>
      </p:sp>
      <p:pic>
        <p:nvPicPr>
          <p:cNvPr id="11266" name="Picture 2" descr="dropped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314" y="2453009"/>
            <a:ext cx="4191000" cy="520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7" name="Picture 3" descr="dropped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700" y="2514600"/>
            <a:ext cx="1841269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8" name="Picture 4" descr="dropped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3657600"/>
            <a:ext cx="1841269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9" name="Picture 5" descr="droppedImage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5226050"/>
            <a:ext cx="1841269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7517149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7517149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7517149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7517149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locks0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3403600"/>
            <a:ext cx="4414837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>
                <a:ea typeface="+mj-ea"/>
              </a:rPr>
              <a:t>Review Timing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marL="307975" indent="0" algn="l" defTabSz="565150" eaLnBrk="1">
              <a:spcBef>
                <a:spcPts val="3600"/>
              </a:spcBef>
              <a:buSzPct val="171000"/>
              <a:defRPr/>
            </a:pPr>
            <a:r>
              <a:rPr lang="en-US" sz="3100" dirty="0">
                <a:solidFill>
                  <a:srgbClr val="FFFF00"/>
                </a:solidFill>
                <a:ea typeface="+mn-ea"/>
              </a:rPr>
              <a:t>Review code before committing to build</a:t>
            </a:r>
            <a:r>
              <a:rPr lang="en-US" sz="3100" dirty="0">
                <a:ea typeface="+mn-ea"/>
              </a:rPr>
              <a:t>?</a:t>
            </a:r>
          </a:p>
          <a:p>
            <a:pPr marL="1217613" lvl="1" indent="-479425" algn="l" defTabSz="565150" eaLnBrk="1">
              <a:spcBef>
                <a:spcPts val="3600"/>
              </a:spcBef>
              <a:buSzPct val="171000"/>
              <a:buFontTx/>
              <a:buChar char="•"/>
              <a:defRPr/>
            </a:pPr>
            <a:r>
              <a:rPr lang="en-US" sz="3100" dirty="0"/>
              <a:t>Ensures review is done</a:t>
            </a:r>
          </a:p>
          <a:p>
            <a:pPr marL="1217613" lvl="1" indent="-479425" algn="l" defTabSz="565150" eaLnBrk="1">
              <a:spcBef>
                <a:spcPts val="1800"/>
              </a:spcBef>
              <a:buSzPct val="171000"/>
              <a:buFontTx/>
              <a:buChar char="•"/>
              <a:defRPr/>
            </a:pPr>
            <a:r>
              <a:rPr lang="en-US" sz="3100" dirty="0"/>
              <a:t>Delay for peer/team reviewers?</a:t>
            </a:r>
          </a:p>
          <a:p>
            <a:pPr marL="307975" indent="0" algn="l" defTabSz="565150" eaLnBrk="1">
              <a:spcBef>
                <a:spcPts val="3600"/>
              </a:spcBef>
              <a:buSzPct val="171000"/>
              <a:defRPr/>
            </a:pPr>
            <a:r>
              <a:rPr lang="en-US" sz="3100" dirty="0">
                <a:solidFill>
                  <a:srgbClr val="FFFF00"/>
                </a:solidFill>
                <a:ea typeface="+mn-ea"/>
              </a:rPr>
              <a:t>Later</a:t>
            </a:r>
          </a:p>
          <a:p>
            <a:pPr marL="1217613" lvl="1" indent="-479425" algn="l" defTabSz="565150" eaLnBrk="1">
              <a:spcBef>
                <a:spcPts val="3600"/>
              </a:spcBef>
              <a:buSzPct val="171000"/>
              <a:buFontTx/>
              <a:buChar char="•"/>
              <a:defRPr/>
            </a:pPr>
            <a:r>
              <a:rPr lang="en-US" sz="3100" dirty="0"/>
              <a:t>May tend to lower priority of review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02400" y="83820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7631205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7200" dirty="0">
                <a:ea typeface="+mj-ea"/>
              </a:rPr>
              <a:t>What About Design Reviews?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What is your experience with reviewing designs?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Have you ever done a design review?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What exactly do you review?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What do you look for?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What kinds of design defects have you found?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6000" dirty="0">
                <a:ea typeface="+mj-ea"/>
              </a:rPr>
              <a:t>Reviewing Designs w/ Test-Driven Development?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Design documentation with "design" tools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Will developers use it &amp; keep updated?</a:t>
            </a:r>
            <a:endParaRPr lang="en-US" sz="2400" dirty="0"/>
          </a:p>
          <a:p>
            <a:pPr marL="317500" indent="0" algn="l" eaLnBrk="1">
              <a:spcBef>
                <a:spcPts val="2400"/>
              </a:spcBef>
              <a:buSzPct val="171000"/>
              <a:defRPr/>
            </a:pPr>
            <a:r>
              <a:rPr lang="en-US" sz="4200" dirty="0">
                <a:solidFill>
                  <a:srgbClr val="FFFF00"/>
                </a:solidFill>
                <a:ea typeface="+mn-ea"/>
              </a:rPr>
              <a:t>Possible alternative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Embed design specs into unit tests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How does design review work in this case?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">
      <a:dk1>
        <a:srgbClr val="53585F"/>
      </a:dk1>
      <a:lt1>
        <a:srgbClr val="FFFFFF"/>
      </a:lt1>
      <a:dk2>
        <a:srgbClr val="000000"/>
      </a:dk2>
      <a:lt2>
        <a:srgbClr val="DCDEE0"/>
      </a:lt2>
      <a:accent1>
        <a:srgbClr val="0065C1"/>
      </a:accent1>
      <a:accent2>
        <a:srgbClr val="00A6AC"/>
      </a:accent2>
      <a:accent3>
        <a:srgbClr val="AAAAAA"/>
      </a:accent3>
      <a:accent4>
        <a:srgbClr val="DADADA"/>
      </a:accent4>
      <a:accent5>
        <a:srgbClr val="AAB8DD"/>
      </a:accent5>
      <a:accent6>
        <a:srgbClr val="00969B"/>
      </a:accent6>
      <a:hlink>
        <a:srgbClr val="0000FF"/>
      </a:hlink>
      <a:folHlink>
        <a:srgbClr val="FF00FF"/>
      </a:folHlink>
    </a:clrScheme>
    <a:fontScheme name="Office Theme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">
      <a:dk1>
        <a:srgbClr val="53585F"/>
      </a:dk1>
      <a:lt1>
        <a:srgbClr val="FFFFFF"/>
      </a:lt1>
      <a:dk2>
        <a:srgbClr val="000000"/>
      </a:dk2>
      <a:lt2>
        <a:srgbClr val="DCDEE0"/>
      </a:lt2>
      <a:accent1>
        <a:srgbClr val="0065C1"/>
      </a:accent1>
      <a:accent2>
        <a:srgbClr val="00A6AC"/>
      </a:accent2>
      <a:accent3>
        <a:srgbClr val="AAAAAA"/>
      </a:accent3>
      <a:accent4>
        <a:srgbClr val="DADADA"/>
      </a:accent4>
      <a:accent5>
        <a:srgbClr val="AAB8DD"/>
      </a:accent5>
      <a:accent6>
        <a:srgbClr val="00969B"/>
      </a:accent6>
      <a:hlink>
        <a:srgbClr val="0000FF"/>
      </a:hlink>
      <a:folHlink>
        <a:srgbClr val="FF00FF"/>
      </a:folHlink>
    </a:clrScheme>
    <a:fontScheme name="Office Theme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">
      <a:dk1>
        <a:srgbClr val="53585F"/>
      </a:dk1>
      <a:lt1>
        <a:srgbClr val="FFFFFF"/>
      </a:lt1>
      <a:dk2>
        <a:srgbClr val="000000"/>
      </a:dk2>
      <a:lt2>
        <a:srgbClr val="DCDEE0"/>
      </a:lt2>
      <a:accent1>
        <a:srgbClr val="0065C1"/>
      </a:accent1>
      <a:accent2>
        <a:srgbClr val="00A6AC"/>
      </a:accent2>
      <a:accent3>
        <a:srgbClr val="AAAAAA"/>
      </a:accent3>
      <a:accent4>
        <a:srgbClr val="DADADA"/>
      </a:accent4>
      <a:accent5>
        <a:srgbClr val="AAB8DD"/>
      </a:accent5>
      <a:accent6>
        <a:srgbClr val="00969B"/>
      </a:accent6>
      <a:hlink>
        <a:srgbClr val="0000FF"/>
      </a:hlink>
      <a:folHlink>
        <a:srgbClr val="FF00FF"/>
      </a:folHlink>
    </a:clrScheme>
    <a:fontScheme name="Office Theme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">
      <a:dk1>
        <a:srgbClr val="53585F"/>
      </a:dk1>
      <a:lt1>
        <a:srgbClr val="FFFFFF"/>
      </a:lt1>
      <a:dk2>
        <a:srgbClr val="000000"/>
      </a:dk2>
      <a:lt2>
        <a:srgbClr val="DCDEE0"/>
      </a:lt2>
      <a:accent1>
        <a:srgbClr val="0065C1"/>
      </a:accent1>
      <a:accent2>
        <a:srgbClr val="00A6AC"/>
      </a:accent2>
      <a:accent3>
        <a:srgbClr val="AAAAAA"/>
      </a:accent3>
      <a:accent4>
        <a:srgbClr val="DADADA"/>
      </a:accent4>
      <a:accent5>
        <a:srgbClr val="AAB8DD"/>
      </a:accent5>
      <a:accent6>
        <a:srgbClr val="00969B"/>
      </a:accent6>
      <a:hlink>
        <a:srgbClr val="0000FF"/>
      </a:hlink>
      <a:folHlink>
        <a:srgbClr val="FF00FF"/>
      </a:folHlink>
    </a:clrScheme>
    <a:fontScheme name="Office Theme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FFFFFF"/>
      </a:accent3>
      <a:accent4>
        <a:srgbClr val="000000"/>
      </a:accent4>
      <a:accent5>
        <a:srgbClr val="AAB8DD"/>
      </a:accent5>
      <a:accent6>
        <a:srgbClr val="00969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668</Words>
  <Application>Microsoft Macintosh PowerPoint</Application>
  <PresentationFormat>Custom</PresentationFormat>
  <Paragraphs>126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Gill Sans</vt:lpstr>
      <vt:lpstr>Lucida Grande</vt:lpstr>
      <vt:lpstr>Office Theme</vt:lpstr>
      <vt:lpstr>1_Office Theme</vt:lpstr>
      <vt:lpstr>2_Office Theme</vt:lpstr>
      <vt:lpstr>3_Office Theme</vt:lpstr>
      <vt:lpstr>Definition of Done, Design and Code Reviews</vt:lpstr>
      <vt:lpstr>Definition of Done</vt:lpstr>
      <vt:lpstr>Code Reviews</vt:lpstr>
      <vt:lpstr>Types of Code Reviews</vt:lpstr>
      <vt:lpstr>Code Review Checklists</vt:lpstr>
      <vt:lpstr>Checklist Usage</vt:lpstr>
      <vt:lpstr>Review Timing</vt:lpstr>
      <vt:lpstr>What About Design Reviews?</vt:lpstr>
      <vt:lpstr>Reviewing Designs w/ Test-Driven Development?</vt:lpstr>
      <vt:lpstr>Review Team Roles</vt:lpstr>
      <vt:lpstr>Effective Reviews/Inspections</vt:lpstr>
      <vt:lpstr>PowerPoint Presentation</vt:lpstr>
      <vt:lpstr>PowerPoint Presentation</vt:lpstr>
      <vt:lpstr>PowerPoint Presentation</vt:lpstr>
      <vt:lpstr>Review (of reviews?)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Process I</dc:title>
  <dc:creator>Hasker, Robert W.</dc:creator>
  <cp:lastModifiedBy>Hasker, Dr. Robert</cp:lastModifiedBy>
  <cp:revision>27</cp:revision>
  <dcterms:modified xsi:type="dcterms:W3CDTF">2023-04-18T02:52:16Z</dcterms:modified>
</cp:coreProperties>
</file>