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</p:sldMasterIdLst>
  <p:notesMasterIdLst>
    <p:notesMasterId r:id="rId13"/>
  </p:notesMasterIdLst>
  <p:sldIdLst>
    <p:sldId id="258" r:id="rId3"/>
    <p:sldId id="275" r:id="rId4"/>
    <p:sldId id="278" r:id="rId5"/>
    <p:sldId id="256" r:id="rId6"/>
    <p:sldId id="279" r:id="rId7"/>
    <p:sldId id="257" r:id="rId8"/>
    <p:sldId id="276" r:id="rId9"/>
    <p:sldId id="260" r:id="rId10"/>
    <p:sldId id="271" r:id="rId11"/>
    <p:sldId id="274" r:id="rId12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5pPr>
    <a:lvl6pPr marL="2286000" algn="l" defTabSz="914400" rtl="0" eaLnBrk="1" latinLnBrk="0" hangingPunct="1">
      <a:defRPr sz="42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6pPr>
    <a:lvl7pPr marL="2743200" algn="l" defTabSz="914400" rtl="0" eaLnBrk="1" latinLnBrk="0" hangingPunct="1">
      <a:defRPr sz="42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7pPr>
    <a:lvl8pPr marL="3200400" algn="l" defTabSz="914400" rtl="0" eaLnBrk="1" latinLnBrk="0" hangingPunct="1">
      <a:defRPr sz="42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8pPr>
    <a:lvl9pPr marL="3657600" algn="l" defTabSz="914400" rtl="0" eaLnBrk="1" latinLnBrk="0" hangingPunct="1">
      <a:defRPr sz="42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443" autoAdjust="0"/>
  </p:normalViewPr>
  <p:slideViewPr>
    <p:cSldViewPr>
      <p:cViewPr varScale="1">
        <p:scale>
          <a:sx n="24" d="100"/>
          <a:sy n="24" d="100"/>
        </p:scale>
        <p:origin x="636" y="36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-271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2A211-4C35-4DF7-B8D1-8BADAC783BEA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C1006C-34F7-4AF1-B6ED-A78D8977B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35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C1006C-34F7-4AF1-B6ED-A78D8977B5B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47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7593889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5359886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956233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190294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528141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586682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0662438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0205301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5361589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9822634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415176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0818437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539525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312892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2258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04744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9257910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503028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200426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161909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itchFamily="-84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itchFamily="-84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 Sans" pitchFamily="-84" charset="0"/>
              </a:rPr>
              <a:t>Second level</a:t>
            </a:r>
          </a:p>
          <a:p>
            <a:pPr lvl="2"/>
            <a:r>
              <a:rPr lang="en-US" altLang="en-US">
                <a:sym typeface="Gill Sans" pitchFamily="-84" charset="0"/>
              </a:rPr>
              <a:t>Third level</a:t>
            </a:r>
          </a:p>
          <a:p>
            <a:pPr lvl="3"/>
            <a:r>
              <a:rPr lang="en-US" altLang="en-US">
                <a:sym typeface="Gill Sans" pitchFamily="-84" charset="0"/>
              </a:rPr>
              <a:t>Fourth level</a:t>
            </a:r>
          </a:p>
          <a:p>
            <a:pPr lvl="4"/>
            <a:r>
              <a:rPr lang="en-US" altLang="en-US">
                <a:sym typeface="Gill Sans" pitchFamily="-84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38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1282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727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2171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616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3073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30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87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45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itchFamily="-84" charset="0"/>
              </a:rPr>
              <a:t>Click to edit Master title style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itchFamily="-84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 Sans" pitchFamily="-84" charset="0"/>
              </a:rPr>
              <a:t>Second level</a:t>
            </a:r>
          </a:p>
          <a:p>
            <a:pPr lvl="2"/>
            <a:r>
              <a:rPr lang="en-US" altLang="en-US">
                <a:sym typeface="Gill Sans" pitchFamily="-84" charset="0"/>
              </a:rPr>
              <a:t>Third level</a:t>
            </a:r>
          </a:p>
          <a:p>
            <a:pPr lvl="3"/>
            <a:r>
              <a:rPr lang="en-US" altLang="en-US">
                <a:sym typeface="Gill Sans" pitchFamily="-84" charset="0"/>
              </a:rPr>
              <a:t>Fourth level</a:t>
            </a:r>
          </a:p>
          <a:p>
            <a:pPr lvl="4"/>
            <a:r>
              <a:rPr lang="en-US" altLang="en-US">
                <a:sym typeface="Gill Sans" pitchFamily="-84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Technical Debt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0000" y="5029200"/>
            <a:ext cx="10464800" cy="5715000"/>
          </a:xfrm>
        </p:spPr>
        <p:txBody>
          <a:bodyPr/>
          <a:lstStyle/>
          <a:p>
            <a:pPr marL="317500" indent="0" eaLnBrk="1" hangingPunct="1">
              <a:buFont typeface="Gill Sans" pitchFamily="-84" charset="0"/>
              <a:buNone/>
            </a:pPr>
            <a:endParaRPr lang="en-US" altLang="en-US" dirty="0">
              <a:solidFill>
                <a:srgbClr val="FFFF00"/>
              </a:solidFill>
            </a:endParaRPr>
          </a:p>
          <a:p>
            <a:pPr marL="317500" indent="0" eaLnBrk="1" hangingPunct="1">
              <a:buFont typeface="Gill Sans" pitchFamily="-84" charset="0"/>
              <a:buNone/>
            </a:pPr>
            <a:endParaRPr lang="en-US" altLang="en-US" sz="3600" dirty="0">
              <a:solidFill>
                <a:srgbClr val="FFFF00"/>
              </a:solidFill>
            </a:endParaRPr>
          </a:p>
          <a:p>
            <a:pPr marL="317500" indent="0" eaLnBrk="1" hangingPunct="1">
              <a:buFont typeface="Gill Sans" pitchFamily="-84" charset="0"/>
              <a:buNone/>
            </a:pPr>
            <a:r>
              <a:rPr lang="en-US" altLang="en-US" sz="3600" dirty="0">
                <a:solidFill>
                  <a:srgbClr val="FFFF00"/>
                </a:solidFill>
              </a:rPr>
              <a:t>80% of Americans carry financial debt, </a:t>
            </a:r>
          </a:p>
          <a:p>
            <a:pPr marL="317500" indent="0" eaLnBrk="1" hangingPunct="1">
              <a:buFont typeface="Gill Sans" pitchFamily="-84" charset="0"/>
              <a:buNone/>
            </a:pPr>
            <a:r>
              <a:rPr lang="en-US" altLang="en-US" sz="3600" dirty="0">
                <a:solidFill>
                  <a:srgbClr val="FFFF00"/>
                </a:solidFill>
              </a:rPr>
              <a:t>100% of software projects have technical debt</a:t>
            </a:r>
          </a:p>
        </p:txBody>
      </p:sp>
      <p:pic>
        <p:nvPicPr>
          <p:cNvPr id="4098" name="Picture 2" descr="Image result for technical deb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200" y="2209800"/>
            <a:ext cx="7334250" cy="534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Servicing Technical Debt</a:t>
            </a:r>
          </a:p>
        </p:txBody>
      </p:sp>
      <p:pic>
        <p:nvPicPr>
          <p:cNvPr id="26627" name="Picture 2" descr="D:\MyDocs\Documents\MSOE\Courses\SE2800\svn-archive\Visual Lexicon\Technical Debt Backlo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3657600"/>
            <a:ext cx="428625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4" descr="D:\MyDocs\Documents\MSOE\Courses\SE2800\svn-archive\Visual Lexicon\Sprint Backlo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3352800"/>
            <a:ext cx="428625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TextBox 5"/>
          <p:cNvSpPr txBox="1">
            <a:spLocks noChangeArrowheads="1"/>
          </p:cNvSpPr>
          <p:nvPr/>
        </p:nvSpPr>
        <p:spPr bwMode="auto">
          <a:xfrm>
            <a:off x="960438" y="6477000"/>
            <a:ext cx="514191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/>
              <a:t>Sprint PBI’s/Activites</a:t>
            </a:r>
          </a:p>
        </p:txBody>
      </p:sp>
      <p:sp>
        <p:nvSpPr>
          <p:cNvPr id="26630" name="TextBox 6"/>
          <p:cNvSpPr txBox="1">
            <a:spLocks noChangeArrowheads="1"/>
          </p:cNvSpPr>
          <p:nvPr/>
        </p:nvSpPr>
        <p:spPr bwMode="auto">
          <a:xfrm>
            <a:off x="7310438" y="6477000"/>
            <a:ext cx="371951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/>
              <a:t>Technical Debt</a:t>
            </a:r>
            <a:br>
              <a:rPr lang="en-US" altLang="en-US"/>
            </a:br>
            <a:r>
              <a:rPr lang="en-US" altLang="en-US"/>
              <a:t> Backlog</a:t>
            </a:r>
          </a:p>
        </p:txBody>
      </p:sp>
      <p:sp>
        <p:nvSpPr>
          <p:cNvPr id="26631" name="Right Arrow 7"/>
          <p:cNvSpPr>
            <a:spLocks noChangeArrowheads="1"/>
          </p:cNvSpPr>
          <p:nvPr/>
        </p:nvSpPr>
        <p:spPr bwMode="auto">
          <a:xfrm rot="10308186">
            <a:off x="4914900" y="4827588"/>
            <a:ext cx="2547938" cy="358775"/>
          </a:xfrm>
          <a:prstGeom prst="rightArrow">
            <a:avLst>
              <a:gd name="adj1" fmla="val 50000"/>
              <a:gd name="adj2" fmla="val 49811"/>
            </a:avLst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Technical Debt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50800" y="3048000"/>
            <a:ext cx="12801600" cy="5715000"/>
          </a:xfrm>
        </p:spPr>
        <p:txBody>
          <a:bodyPr/>
          <a:lstStyle/>
          <a:p>
            <a:pPr marL="317500" indent="0" eaLnBrk="1" hangingPunct="1">
              <a:buFont typeface="Gill Sans" pitchFamily="-84" charset="0"/>
              <a:buNone/>
            </a:pPr>
            <a:r>
              <a:rPr lang="en-US" altLang="en-US" dirty="0">
                <a:solidFill>
                  <a:srgbClr val="FFFF00"/>
                </a:solidFill>
              </a:rPr>
              <a:t>What is debt (in a financial sense)?</a:t>
            </a:r>
          </a:p>
          <a:p>
            <a:pPr marL="1333500" lvl="1" eaLnBrk="1" hangingPunct="1"/>
            <a:r>
              <a:rPr lang="en-US" altLang="en-US" dirty="0"/>
              <a:t>Principal, interest, payments, compounding</a:t>
            </a:r>
          </a:p>
          <a:p>
            <a:pPr marL="317500" indent="0" eaLnBrk="1" hangingPunct="1">
              <a:buFont typeface="Gill Sans" pitchFamily="-84" charset="0"/>
              <a:buNone/>
            </a:pPr>
            <a:r>
              <a:rPr lang="en-US" altLang="en-US" dirty="0">
                <a:solidFill>
                  <a:srgbClr val="FFFF00"/>
                </a:solidFill>
              </a:rPr>
              <a:t>What</a:t>
            </a:r>
            <a:r>
              <a:rPr lang="ja-JP" altLang="en-US" dirty="0">
                <a:solidFill>
                  <a:srgbClr val="FFFF00"/>
                </a:solidFill>
                <a:latin typeface="Arial" panose="020B0604020202020204" pitchFamily="34" charset="0"/>
              </a:rPr>
              <a:t>’</a:t>
            </a:r>
            <a:r>
              <a:rPr lang="en-US" altLang="ja-JP" dirty="0">
                <a:solidFill>
                  <a:srgbClr val="FFFF00"/>
                </a:solidFill>
              </a:rPr>
              <a:t>s the basic idea of </a:t>
            </a:r>
            <a:r>
              <a:rPr lang="ja-JP" altLang="en-US" dirty="0">
                <a:solidFill>
                  <a:srgbClr val="FFFF00"/>
                </a:solidFill>
                <a:latin typeface="Arial" panose="020B0604020202020204" pitchFamily="34" charset="0"/>
              </a:rPr>
              <a:t>“</a:t>
            </a:r>
            <a:r>
              <a:rPr lang="en-US" altLang="ja-JP" dirty="0">
                <a:solidFill>
                  <a:srgbClr val="FFFF00"/>
                </a:solidFill>
              </a:rPr>
              <a:t>technical debt</a:t>
            </a:r>
            <a:r>
              <a:rPr lang="ja-JP" altLang="en-US" dirty="0">
                <a:solidFill>
                  <a:srgbClr val="FFFF00"/>
                </a:solidFill>
                <a:latin typeface="Arial" panose="020B0604020202020204" pitchFamily="34" charset="0"/>
              </a:rPr>
              <a:t>”</a:t>
            </a:r>
            <a:r>
              <a:rPr lang="en-US" altLang="ja-JP" dirty="0">
                <a:solidFill>
                  <a:srgbClr val="FFFF00"/>
                </a:solidFill>
              </a:rPr>
              <a:t>?</a:t>
            </a:r>
          </a:p>
          <a:p>
            <a:pPr marL="1333500" lvl="1" eaLnBrk="1" hangingPunct="1"/>
            <a:r>
              <a:rPr lang="en-US" altLang="ja-JP" dirty="0">
                <a:solidFill>
                  <a:srgbClr val="FFFF00"/>
                </a:solidFill>
              </a:rPr>
              <a:t>Additional effort required to “fix” poor designs</a:t>
            </a:r>
          </a:p>
          <a:p>
            <a:pPr marL="1778000" lvl="2" eaLnBrk="1" hangingPunct="1"/>
            <a:r>
              <a:rPr lang="en-US" altLang="ja-JP" dirty="0">
                <a:solidFill>
                  <a:srgbClr val="FFFF00"/>
                </a:solidFill>
              </a:rPr>
              <a:t>Refactoring time</a:t>
            </a:r>
          </a:p>
          <a:p>
            <a:pPr marL="1333500" lvl="1" eaLnBrk="1" hangingPunct="1"/>
            <a:r>
              <a:rPr lang="en-US" altLang="ja-JP" dirty="0">
                <a:solidFill>
                  <a:srgbClr val="FFFF00"/>
                </a:solidFill>
              </a:rPr>
              <a:t>Kicking the can down the road…</a:t>
            </a:r>
          </a:p>
          <a:p>
            <a:pPr marL="1333500" lvl="1" eaLnBrk="1" hangingPunct="1"/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Debt Metaphor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00" y="3200400"/>
            <a:ext cx="10464800" cy="5715000"/>
          </a:xfrm>
        </p:spPr>
        <p:txBody>
          <a:bodyPr/>
          <a:lstStyle/>
          <a:p>
            <a:r>
              <a:rPr lang="en-US" dirty="0"/>
              <a:t>What would technical debt look like in a building project?</a:t>
            </a:r>
          </a:p>
          <a:p>
            <a:pPr lvl="1"/>
            <a:r>
              <a:rPr lang="en-US" dirty="0"/>
              <a:t>When new dorms are built for MSOE?</a:t>
            </a:r>
          </a:p>
          <a:p>
            <a:pPr lvl="2"/>
            <a:r>
              <a:rPr lang="en-US" dirty="0"/>
              <a:t>What are the phases of the project?</a:t>
            </a:r>
          </a:p>
          <a:p>
            <a:pPr lvl="2"/>
            <a:r>
              <a:rPr lang="en-US" dirty="0"/>
              <a:t>How could debt be accumulated?</a:t>
            </a:r>
          </a:p>
          <a:p>
            <a:pPr lvl="2"/>
            <a:r>
              <a:rPr lang="en-US" dirty="0"/>
              <a:t>How is debt paid back?</a:t>
            </a:r>
          </a:p>
          <a:p>
            <a:pPr lvl="2"/>
            <a:r>
              <a:rPr lang="en-US" dirty="0"/>
              <a:t>How does accumulated debt affect the project?</a:t>
            </a:r>
          </a:p>
        </p:txBody>
      </p:sp>
    </p:spTree>
    <p:extLst>
      <p:ext uri="{BB962C8B-B14F-4D97-AF65-F5344CB8AC3E}">
        <p14:creationId xmlns:p14="http://schemas.microsoft.com/office/powerpoint/2010/main" val="335638496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Kinds of Technical Debt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1213" eaLnBrk="1" hangingPunct="1"/>
            <a:r>
              <a:rPr lang="en-US" altLang="en-US">
                <a:solidFill>
                  <a:srgbClr val="FFFF00"/>
                </a:solidFill>
              </a:rPr>
              <a:t>Unfit (bad) design</a:t>
            </a:r>
          </a:p>
          <a:p>
            <a:pPr marL="811213" eaLnBrk="1" hangingPunct="1"/>
            <a:r>
              <a:rPr lang="en-US" altLang="en-US">
                <a:solidFill>
                  <a:srgbClr val="FFFF00"/>
                </a:solidFill>
              </a:rPr>
              <a:t>Defects</a:t>
            </a:r>
          </a:p>
          <a:p>
            <a:pPr marL="811213" eaLnBrk="1" hangingPunct="1"/>
            <a:r>
              <a:rPr lang="en-US" altLang="en-US">
                <a:solidFill>
                  <a:srgbClr val="FFFF00"/>
                </a:solidFill>
              </a:rPr>
              <a:t>Insufficient test coverage</a:t>
            </a:r>
          </a:p>
          <a:p>
            <a:pPr marL="811213" eaLnBrk="1" hangingPunct="1"/>
            <a:r>
              <a:rPr lang="en-US" altLang="en-US">
                <a:solidFill>
                  <a:srgbClr val="FFFF00"/>
                </a:solidFill>
              </a:rPr>
              <a:t>Excessive manual testing</a:t>
            </a:r>
          </a:p>
          <a:p>
            <a:pPr marL="811213" eaLnBrk="1" hangingPunct="1"/>
            <a:r>
              <a:rPr lang="en-US" altLang="en-US">
                <a:solidFill>
                  <a:srgbClr val="FFFF00"/>
                </a:solidFill>
              </a:rPr>
              <a:t>Poor integration and release management</a:t>
            </a:r>
          </a:p>
          <a:p>
            <a:pPr marL="811213" eaLnBrk="1" hangingPunct="1"/>
            <a:r>
              <a:rPr lang="en-US" altLang="en-US">
                <a:solidFill>
                  <a:srgbClr val="FFFF00"/>
                </a:solidFill>
              </a:rPr>
              <a:t>Lack of platform experience</a:t>
            </a:r>
          </a:p>
          <a:p>
            <a:pPr marL="811213" eaLnBrk="1" hangingPunct="1"/>
            <a:r>
              <a:rPr lang="en-US" altLang="en-US">
                <a:solidFill>
                  <a:srgbClr val="FFFF00"/>
                </a:solidFill>
              </a:rPr>
              <a:t>Other kinds?</a:t>
            </a:r>
          </a:p>
        </p:txBody>
      </p:sp>
      <p:pic>
        <p:nvPicPr>
          <p:cNvPr id="3074" name="Picture 2" descr="Image result for technical deb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0" y="2971800"/>
            <a:ext cx="48768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Debt 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8432" y="2704184"/>
            <a:ext cx="10464800" cy="6744616"/>
          </a:xfrm>
        </p:spPr>
        <p:txBody>
          <a:bodyPr/>
          <a:lstStyle/>
          <a:p>
            <a:r>
              <a:rPr lang="en-US" dirty="0"/>
              <a:t>Is old or new debt “better” to carry?</a:t>
            </a:r>
          </a:p>
          <a:p>
            <a:pPr lvl="1"/>
            <a:r>
              <a:rPr lang="en-US" dirty="0"/>
              <a:t>Why?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“A fresh mess is easier to clean”</a:t>
            </a:r>
          </a:p>
        </p:txBody>
      </p:sp>
      <p:pic>
        <p:nvPicPr>
          <p:cNvPr id="2050" name="Picture 2" descr="http://blog.crisp.se/wp-content/uploads/2013/10/Screen-Shot-2013-10-11-at-17.28.07-300x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600" y="4267200"/>
            <a:ext cx="5753100" cy="383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71329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Types of T. Debt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20800" y="1828800"/>
            <a:ext cx="10464800" cy="4318000"/>
          </a:xfrm>
        </p:spPr>
        <p:txBody>
          <a:bodyPr/>
          <a:lstStyle/>
          <a:p>
            <a:pPr marL="317500" indent="0" eaLnBrk="1" hangingPunct="1">
              <a:buFont typeface="Gill Sans" pitchFamily="-84" charset="0"/>
              <a:buNone/>
            </a:pPr>
            <a:r>
              <a:rPr lang="en-US" altLang="en-US" dirty="0">
                <a:solidFill>
                  <a:srgbClr val="FFFF00"/>
                </a:solidFill>
              </a:rPr>
              <a:t>How do the following types differ?</a:t>
            </a:r>
          </a:p>
          <a:p>
            <a:pPr marL="1333500" lvl="1" eaLnBrk="1" hangingPunct="1"/>
            <a:r>
              <a:rPr lang="en-US" altLang="en-US" dirty="0"/>
              <a:t>Naive technical debt</a:t>
            </a:r>
          </a:p>
          <a:p>
            <a:pPr marL="1333500" lvl="1" eaLnBrk="1" hangingPunct="1"/>
            <a:r>
              <a:rPr lang="en-US" altLang="en-US" dirty="0"/>
              <a:t>Unavoidable technical debt</a:t>
            </a:r>
          </a:p>
          <a:p>
            <a:pPr marL="1333500" lvl="1" eaLnBrk="1" hangingPunct="1"/>
            <a:r>
              <a:rPr lang="en-US" altLang="en-US" dirty="0"/>
              <a:t>Strategic technical debt</a:t>
            </a:r>
          </a:p>
        </p:txBody>
      </p:sp>
      <p:pic>
        <p:nvPicPr>
          <p:cNvPr id="1026" name="Picture 2" descr="http://blog.crisp.se/wp-content/uploads/2013/10/Screen-Shot-2013-10-07-at-13.13.4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651" y="5791200"/>
            <a:ext cx="67056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1270000" y="254000"/>
            <a:ext cx="11341100" cy="2438400"/>
          </a:xfrm>
        </p:spPr>
        <p:txBody>
          <a:bodyPr/>
          <a:lstStyle/>
          <a:p>
            <a:pPr eaLnBrk="1" hangingPunct="1"/>
            <a:r>
              <a:rPr lang="en-US" altLang="en-US" sz="7200" dirty="0"/>
              <a:t>Consequences of Unaddressed Technical Debt</a:t>
            </a:r>
          </a:p>
        </p:txBody>
      </p:sp>
      <p:sp>
        <p:nvSpPr>
          <p:cNvPr id="18434" name="AutoShape 2"/>
          <p:cNvSpPr>
            <a:spLocks/>
          </p:cNvSpPr>
          <p:nvPr/>
        </p:nvSpPr>
        <p:spPr bwMode="auto">
          <a:xfrm>
            <a:off x="1231900" y="3263900"/>
            <a:ext cx="3530600" cy="1498600"/>
          </a:xfrm>
          <a:prstGeom prst="roundRect">
            <a:avLst>
              <a:gd name="adj" fmla="val 12708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452700"/>
                </a:solidFill>
                <a:ea typeface="MS PGothic" panose="020B0600070205080204" pitchFamily="34" charset="-128"/>
              </a:rPr>
              <a:t>Unpredictable tipping point</a:t>
            </a:r>
          </a:p>
        </p:txBody>
      </p:sp>
      <p:sp>
        <p:nvSpPr>
          <p:cNvPr id="18435" name="AutoShape 3"/>
          <p:cNvSpPr>
            <a:spLocks/>
          </p:cNvSpPr>
          <p:nvPr/>
        </p:nvSpPr>
        <p:spPr bwMode="auto">
          <a:xfrm>
            <a:off x="5156200" y="2895600"/>
            <a:ext cx="3111500" cy="1498600"/>
          </a:xfrm>
          <a:prstGeom prst="roundRect">
            <a:avLst>
              <a:gd name="adj" fmla="val 12708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452700"/>
                </a:solidFill>
                <a:ea typeface="MS PGothic" panose="020B0600070205080204" pitchFamily="34" charset="-128"/>
              </a:rPr>
              <a:t>Increased delivery time</a:t>
            </a:r>
          </a:p>
        </p:txBody>
      </p:sp>
      <p:sp>
        <p:nvSpPr>
          <p:cNvPr id="18436" name="AutoShape 4"/>
          <p:cNvSpPr>
            <a:spLocks/>
          </p:cNvSpPr>
          <p:nvPr/>
        </p:nvSpPr>
        <p:spPr bwMode="auto">
          <a:xfrm>
            <a:off x="8661400" y="3263900"/>
            <a:ext cx="2628900" cy="1498600"/>
          </a:xfrm>
          <a:prstGeom prst="roundRect">
            <a:avLst>
              <a:gd name="adj" fmla="val 12708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452700"/>
                </a:solidFill>
                <a:ea typeface="MS PGothic" panose="020B0600070205080204" pitchFamily="34" charset="-128"/>
              </a:rPr>
              <a:t>Significant # of defects</a:t>
            </a:r>
          </a:p>
        </p:txBody>
      </p:sp>
      <p:sp>
        <p:nvSpPr>
          <p:cNvPr id="18437" name="AutoShape 5"/>
          <p:cNvSpPr>
            <a:spLocks/>
          </p:cNvSpPr>
          <p:nvPr/>
        </p:nvSpPr>
        <p:spPr bwMode="auto">
          <a:xfrm>
            <a:off x="8432800" y="5092700"/>
            <a:ext cx="4178300" cy="1498600"/>
          </a:xfrm>
          <a:prstGeom prst="roundRect">
            <a:avLst>
              <a:gd name="adj" fmla="val 12708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452700"/>
                </a:solidFill>
                <a:ea typeface="MS PGothic" panose="020B0600070205080204" pitchFamily="34" charset="-128"/>
              </a:rPr>
              <a:t>Rising development &amp; support costs</a:t>
            </a:r>
          </a:p>
        </p:txBody>
      </p:sp>
      <p:sp>
        <p:nvSpPr>
          <p:cNvPr id="18438" name="AutoShape 6"/>
          <p:cNvSpPr>
            <a:spLocks/>
          </p:cNvSpPr>
          <p:nvPr/>
        </p:nvSpPr>
        <p:spPr bwMode="auto">
          <a:xfrm>
            <a:off x="9918700" y="6921500"/>
            <a:ext cx="2336800" cy="1498600"/>
          </a:xfrm>
          <a:prstGeom prst="roundRect">
            <a:avLst>
              <a:gd name="adj" fmla="val 12708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452700"/>
                </a:solidFill>
                <a:ea typeface="MS PGothic" panose="020B0600070205080204" pitchFamily="34" charset="-128"/>
              </a:rPr>
              <a:t>Product atrophy</a:t>
            </a:r>
          </a:p>
        </p:txBody>
      </p:sp>
      <p:sp>
        <p:nvSpPr>
          <p:cNvPr id="18439" name="AutoShape 7"/>
          <p:cNvSpPr>
            <a:spLocks/>
          </p:cNvSpPr>
          <p:nvPr/>
        </p:nvSpPr>
        <p:spPr bwMode="auto">
          <a:xfrm>
            <a:off x="6908800" y="7632700"/>
            <a:ext cx="2794000" cy="1498600"/>
          </a:xfrm>
          <a:prstGeom prst="roundRect">
            <a:avLst>
              <a:gd name="adj" fmla="val 12708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452700"/>
                </a:solidFill>
                <a:ea typeface="MS PGothic" panose="020B0600070205080204" pitchFamily="34" charset="-128"/>
              </a:rPr>
              <a:t>Decreased predictability</a:t>
            </a:r>
          </a:p>
        </p:txBody>
      </p:sp>
      <p:sp>
        <p:nvSpPr>
          <p:cNvPr id="18440" name="AutoShape 8"/>
          <p:cNvSpPr>
            <a:spLocks/>
          </p:cNvSpPr>
          <p:nvPr/>
        </p:nvSpPr>
        <p:spPr bwMode="auto">
          <a:xfrm>
            <a:off x="3898900" y="7632700"/>
            <a:ext cx="2908300" cy="1498600"/>
          </a:xfrm>
          <a:prstGeom prst="roundRect">
            <a:avLst>
              <a:gd name="adj" fmla="val 12708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452700"/>
                </a:solidFill>
                <a:ea typeface="MS PGothic" panose="020B0600070205080204" pitchFamily="34" charset="-128"/>
              </a:rPr>
              <a:t>Under-performance</a:t>
            </a:r>
          </a:p>
        </p:txBody>
      </p:sp>
      <p:sp>
        <p:nvSpPr>
          <p:cNvPr id="18441" name="AutoShape 9"/>
          <p:cNvSpPr>
            <a:spLocks/>
          </p:cNvSpPr>
          <p:nvPr/>
        </p:nvSpPr>
        <p:spPr bwMode="auto">
          <a:xfrm>
            <a:off x="889000" y="6921500"/>
            <a:ext cx="2628900" cy="1498600"/>
          </a:xfrm>
          <a:prstGeom prst="roundRect">
            <a:avLst>
              <a:gd name="adj" fmla="val 12708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452700"/>
                </a:solidFill>
                <a:ea typeface="MS PGothic" panose="020B0600070205080204" pitchFamily="34" charset="-128"/>
              </a:rPr>
              <a:t>Universal frustration</a:t>
            </a:r>
            <a:br>
              <a:rPr lang="en-US" altLang="en-US" sz="3600">
                <a:solidFill>
                  <a:srgbClr val="452700"/>
                </a:solidFill>
                <a:ea typeface="MS PGothic" panose="020B0600070205080204" pitchFamily="34" charset="-128"/>
              </a:rPr>
            </a:br>
            <a:r>
              <a:rPr lang="en-US" altLang="en-US" sz="3600">
                <a:solidFill>
                  <a:srgbClr val="452700"/>
                </a:solidFill>
                <a:ea typeface="MS PGothic" panose="020B0600070205080204" pitchFamily="34" charset="-128"/>
              </a:rPr>
              <a:t>(morale)</a:t>
            </a:r>
          </a:p>
        </p:txBody>
      </p:sp>
      <p:sp>
        <p:nvSpPr>
          <p:cNvPr id="18442" name="AutoShape 10"/>
          <p:cNvSpPr>
            <a:spLocks/>
          </p:cNvSpPr>
          <p:nvPr/>
        </p:nvSpPr>
        <p:spPr bwMode="auto">
          <a:xfrm>
            <a:off x="279400" y="5092700"/>
            <a:ext cx="4343400" cy="1498600"/>
          </a:xfrm>
          <a:prstGeom prst="roundRect">
            <a:avLst>
              <a:gd name="adj" fmla="val 12708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452700"/>
                </a:solidFill>
                <a:ea typeface="MS PGothic" panose="020B0600070205080204" pitchFamily="34" charset="-128"/>
              </a:rPr>
              <a:t>Decreased customer satisfaction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 autoUpdateAnimBg="0"/>
      <p:bldP spid="18435" grpId="0" animBg="1" autoUpdateAnimBg="0"/>
      <p:bldP spid="18436" grpId="0" animBg="1" autoUpdateAnimBg="0"/>
      <p:bldP spid="18437" grpId="0" animBg="1" autoUpdateAnimBg="0"/>
      <p:bldP spid="18438" grpId="0" animBg="1" autoUpdateAnimBg="0"/>
      <p:bldP spid="18439" grpId="0" animBg="1" autoUpdateAnimBg="0"/>
      <p:bldP spid="18440" grpId="0" animBg="1" autoUpdateAnimBg="0"/>
      <p:bldP spid="18441" grpId="0" animBg="1" autoUpdateAnimBg="0"/>
      <p:bldP spid="18442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Making Technical Debt Visible</a:t>
            </a:r>
          </a:p>
        </p:txBody>
      </p:sp>
      <p:pic>
        <p:nvPicPr>
          <p:cNvPr id="23555" name="Picture 2" descr="D:\MyDocs\Documents\MSOE\Courses\SE2800\svn-archive\Visual Lexicon\Technical Debt Backlo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3657600"/>
            <a:ext cx="428625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Box 6"/>
          <p:cNvSpPr txBox="1">
            <a:spLocks noChangeArrowheads="1"/>
          </p:cNvSpPr>
          <p:nvPr/>
        </p:nvSpPr>
        <p:spPr bwMode="auto">
          <a:xfrm>
            <a:off x="7310438" y="6477000"/>
            <a:ext cx="371951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/>
              <a:t>Technical Debt</a:t>
            </a:r>
            <a:br>
              <a:rPr lang="en-US" altLang="en-US"/>
            </a:br>
            <a:r>
              <a:rPr lang="en-US" altLang="en-US"/>
              <a:t> Backlog?</a:t>
            </a:r>
          </a:p>
        </p:txBody>
      </p:sp>
      <p:pic>
        <p:nvPicPr>
          <p:cNvPr id="23557" name="Picture 5" descr="D:\MyDocs\Documents\MSOE\Courses\SE2800\svn-archive\Visual Lexicon\Product Backlo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600" y="2895600"/>
            <a:ext cx="4286250" cy="482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TextBox 9"/>
          <p:cNvSpPr txBox="1">
            <a:spLocks noChangeArrowheads="1"/>
          </p:cNvSpPr>
          <p:nvPr/>
        </p:nvSpPr>
        <p:spPr bwMode="auto">
          <a:xfrm>
            <a:off x="1397000" y="7924800"/>
            <a:ext cx="410686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/>
              <a:t>Feature Backlog</a:t>
            </a:r>
          </a:p>
        </p:txBody>
      </p:sp>
      <p:sp>
        <p:nvSpPr>
          <p:cNvPr id="23559" name="Right Arrow 10"/>
          <p:cNvSpPr>
            <a:spLocks noChangeArrowheads="1"/>
          </p:cNvSpPr>
          <p:nvPr/>
        </p:nvSpPr>
        <p:spPr bwMode="auto">
          <a:xfrm rot="10308186">
            <a:off x="4686300" y="4598988"/>
            <a:ext cx="2547938" cy="358775"/>
          </a:xfrm>
          <a:prstGeom prst="rightArrow">
            <a:avLst>
              <a:gd name="adj1" fmla="val 50000"/>
              <a:gd name="adj2" fmla="val 49811"/>
            </a:avLst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1270000" y="254000"/>
            <a:ext cx="10464800" cy="2108200"/>
          </a:xfrm>
        </p:spPr>
        <p:txBody>
          <a:bodyPr/>
          <a:lstStyle/>
          <a:p>
            <a:pPr eaLnBrk="1" hangingPunct="1"/>
            <a:r>
              <a:rPr lang="en-US" altLang="en-US" sz="6600" dirty="0"/>
              <a:t>Managing </a:t>
            </a:r>
            <a:br>
              <a:rPr lang="en-US" altLang="en-US" sz="6600" dirty="0"/>
            </a:br>
            <a:r>
              <a:rPr lang="en-US" altLang="en-US" sz="6600" dirty="0"/>
              <a:t>Technical Debt</a:t>
            </a:r>
          </a:p>
        </p:txBody>
      </p:sp>
      <p:graphicFrame>
        <p:nvGraphicFramePr>
          <p:cNvPr id="24578" name="Group 2"/>
          <p:cNvGraphicFramePr>
            <a:graphicFrameLocks noGrp="1"/>
          </p:cNvGraphicFramePr>
          <p:nvPr/>
        </p:nvGraphicFramePr>
        <p:xfrm>
          <a:off x="635000" y="2286000"/>
          <a:ext cx="11822113" cy="7358081"/>
        </p:xfrm>
        <a:graphic>
          <a:graphicData uri="http://schemas.openxmlformats.org/drawingml/2006/table">
            <a:tbl>
              <a:tblPr/>
              <a:tblGrid>
                <a:gridCol w="4256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3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3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572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  <a:t>Managing debt </a:t>
                      </a: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  <a:t>accrual</a:t>
                      </a:r>
                    </a:p>
                  </a:txBody>
                  <a:tcPr marL="50800" marR="50800" marT="50796" marB="50796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4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  <a:t>Making debt </a:t>
                      </a: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  <a:t>visible</a:t>
                      </a:r>
                    </a:p>
                  </a:txBody>
                  <a:tcPr marL="50800" marR="50800" marT="50796" marB="50796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4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  <a:t>Servicing</a:t>
                      </a: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  <a:t> the debt</a:t>
                      </a:r>
                    </a:p>
                  </a:txBody>
                  <a:tcPr marL="50800" marR="50800" marT="50796" marB="50796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4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72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  <a:t>Good </a:t>
                      </a: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  <a:t>technical</a:t>
                      </a: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  <a:t> </a:t>
                      </a: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  <a:t>practices</a:t>
                      </a:r>
                    </a:p>
                  </a:txBody>
                  <a:tcPr marL="127000" marR="127000" marT="126990" marB="12699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  <a:t>Visibility at the </a:t>
                      </a: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  <a:t>business</a:t>
                      </a: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  <a:t> level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  <a:t>(balance sheet)</a:t>
                      </a:r>
                    </a:p>
                  </a:txBody>
                  <a:tcPr marL="50800" marR="50800" marT="50796" marB="50796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  <a:t>Deciding whether to repay</a:t>
                      </a:r>
                    </a:p>
                  </a:txBody>
                  <a:tcPr marL="50800" marR="50800" marT="50796" marB="50796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61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  <a:t>Strong </a:t>
                      </a:r>
                      <a:r>
                        <a:rPr kumimoji="0" lang="ja-JP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N W3" pitchFamily="-84" charset="-128"/>
                          <a:sym typeface="Gill Sans" pitchFamily="-84" charset="0"/>
                        </a:rPr>
                        <a:t>“</a:t>
                      </a:r>
                      <a:r>
                        <a:rPr kumimoji="0" lang="en-US" altLang="ja-JP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  <a:t>done</a:t>
                      </a:r>
                      <a:r>
                        <a:rPr kumimoji="0" lang="ja-JP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N W3" pitchFamily="-84" charset="-128"/>
                          <a:sym typeface="Gill Sans" pitchFamily="-84" charset="0"/>
                        </a:rPr>
                        <a:t>”</a:t>
                      </a:r>
                      <a:r>
                        <a:rPr kumimoji="0" lang="en-US" altLang="ja-JP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  <a:t> definition</a:t>
                      </a: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-84" charset="0"/>
                        <a:ea typeface="ヒラギノ角ゴ ProN W3" pitchFamily="-84" charset="-128"/>
                        <a:sym typeface="Gill Sans" pitchFamily="-84" charset="0"/>
                      </a:endParaRPr>
                    </a:p>
                  </a:txBody>
                  <a:tcPr marL="127000" marR="127000" marT="126990" marB="12699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  <a:t>Visibility at the </a:t>
                      </a: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  <a:t>technical</a:t>
                      </a: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  <a:t> level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  <a:t>(defects, PBIs, cards)</a:t>
                      </a:r>
                    </a:p>
                  </a:txBody>
                  <a:tcPr marL="50800" marR="50800" marT="50796" marB="50796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  <a:t>Repay when found, incrementally, high-interest first</a:t>
                      </a:r>
                    </a:p>
                  </a:txBody>
                  <a:tcPr marL="50800" marR="50800" marT="50796" marB="50796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74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  <a:t>Understanding of debt </a:t>
                      </a: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  <a:t>economics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  <a:t> (delay vs repayment costs)</a:t>
                      </a:r>
                    </a:p>
                  </a:txBody>
                  <a:tcPr marL="127000" marR="127000" marT="126990" marB="12699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  <a:t>Technical Debt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  <a:t>Items in Product Backlog?</a:t>
                      </a:r>
                    </a:p>
                  </a:txBody>
                  <a:tcPr marL="50800" marR="50800" marT="50796" marB="50796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  <a:t>Repay while producing value</a:t>
                      </a:r>
                      <a:b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</a:b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  <a:t>(avoid balloon payments)</a:t>
                      </a:r>
                    </a:p>
                  </a:txBody>
                  <a:tcPr marL="50800" marR="50800" marT="50796" marB="50796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cover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Bullets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 - 2 Colum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2679</TotalTime>
  <Pages>0</Pages>
  <Words>330</Words>
  <Characters>0</Characters>
  <Application>Microsoft Office PowerPoint</Application>
  <PresentationFormat>Custom</PresentationFormat>
  <Lines>0</Lines>
  <Paragraphs>70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Gill Sans</vt:lpstr>
      <vt:lpstr>Title &amp; Bullets</vt:lpstr>
      <vt:lpstr>Title &amp; Bullets - 2 Column</vt:lpstr>
      <vt:lpstr>Technical Debt</vt:lpstr>
      <vt:lpstr>Technical Debt</vt:lpstr>
      <vt:lpstr>Technical Debt Metaphor</vt:lpstr>
      <vt:lpstr>Kinds of Technical Debt</vt:lpstr>
      <vt:lpstr>Technical Debt Age</vt:lpstr>
      <vt:lpstr>Types of T. Debt</vt:lpstr>
      <vt:lpstr>Consequences of Unaddressed Technical Debt</vt:lpstr>
      <vt:lpstr>Making Technical Debt Visible</vt:lpstr>
      <vt:lpstr>Managing  Technical Debt</vt:lpstr>
      <vt:lpstr>Servicing Technical Debt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Debt</dc:title>
  <dc:subject/>
  <dc:creator>Riley, Dr. Derek</dc:creator>
  <cp:keywords/>
  <dc:description/>
  <cp:lastModifiedBy>Hasker, Robert</cp:lastModifiedBy>
  <cp:revision>23</cp:revision>
  <dcterms:modified xsi:type="dcterms:W3CDTF">2023-05-02T15:29:28Z</dcterms:modified>
</cp:coreProperties>
</file>