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8" r:id="rId4"/>
    <p:sldId id="270" r:id="rId5"/>
    <p:sldId id="271" r:id="rId6"/>
    <p:sldId id="261" r:id="rId7"/>
    <p:sldId id="262" r:id="rId8"/>
    <p:sldId id="265" r:id="rId9"/>
    <p:sldId id="266" r:id="rId10"/>
    <p:sldId id="268" r:id="rId11"/>
    <p:sldId id="269" r:id="rId12"/>
    <p:sldId id="272" r:id="rId13"/>
    <p:sldId id="273" r:id="rId14"/>
    <p:sldId id="260" r:id="rId1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>
      <p:cViewPr varScale="1">
        <p:scale>
          <a:sx n="85" d="100"/>
          <a:sy n="85" d="100"/>
        </p:scale>
        <p:origin x="1680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099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i="1" dirty="0"/>
              <a:t>Scrum Shortcuts without Cutting Corners</a:t>
            </a:r>
            <a:r>
              <a:rPr lang="en-US" dirty="0"/>
              <a:t>, by </a:t>
            </a:r>
            <a:r>
              <a:rPr lang="en-US" dirty="0" err="1"/>
              <a:t>Ilan</a:t>
            </a:r>
            <a:r>
              <a:rPr lang="en-US" dirty="0"/>
              <a:t> Goldstein</a:t>
            </a:r>
          </a:p>
        </p:txBody>
      </p:sp>
    </p:spTree>
    <p:extLst>
      <p:ext uri="{BB962C8B-B14F-4D97-AF65-F5344CB8AC3E}">
        <p14:creationId xmlns:p14="http://schemas.microsoft.com/office/powerpoint/2010/main" val="322948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Economics: release level (opportunities, sprint funding justification, when to quit/ship), sprint level (ensure ROI), product backlog (cost/benefit ratio)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Planning: envision product, define release content)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Acceptance: define criteria before sprint, confirm testing DURING sprint BEFORE review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Domain: visionary, domain knowledge, business expertise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People: relationships, negotiation/consensus, communicator, motivator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Decisions: empowered, willing to make hard decisions, decisive, economic view (balance technical)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Accountability: accepts responsibility, committed/available, acts like team member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Combine: not with ScrumMaster, maybe PO for more than one team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PO team: need ONE, but may have others for input/guidance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Proxy: balance proxy authority with owner responsibility -- difficult?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Authority: fidelity to chosen Scrum process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Questioning: almost never answer a question directly, but pose them</a:t>
            </a:r>
          </a:p>
          <a:p>
            <a:pPr eaLnBrk="1" hangingPunct="1"/>
            <a:endParaRPr lang="en-US" altLang="en-US" sz="220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Questioning: almost never answer a question directly, but pose them</a:t>
            </a:r>
          </a:p>
          <a:p>
            <a:pPr eaLnBrk="1" hangingPunct="1"/>
            <a:endParaRPr lang="en-US" altLang="en-US" sz="220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6961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64363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60886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8093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76144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63280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42766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0152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968298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28181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6072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75039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20687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96966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39970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699150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747567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27300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90139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601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76935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4366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51394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91458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8745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790945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61011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6807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4829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8913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9687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1805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7606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The_Funk_Broth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Product Owner &amp; ScrumMaster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4114800"/>
            <a:ext cx="10464800" cy="4368800"/>
          </a:xfrm>
        </p:spPr>
        <p:txBody>
          <a:bodyPr/>
          <a:lstStyle/>
          <a:p>
            <a:pPr marL="889000" eaLnBrk="1" hangingPunct="1"/>
            <a:r>
              <a:rPr lang="en-US" altLang="en-US" dirty="0"/>
              <a:t>Who are these people, anyway?</a:t>
            </a:r>
          </a:p>
          <a:p>
            <a:pPr marL="889000" eaLnBrk="1" hangingPunct="1"/>
            <a:r>
              <a:rPr lang="en-US" altLang="en-US" dirty="0"/>
              <a:t>What are their basic jobs?</a:t>
            </a:r>
          </a:p>
        </p:txBody>
      </p:sp>
      <p:pic>
        <p:nvPicPr>
          <p:cNvPr id="15364" name="Picture 3" descr="D:\MyDocs\Documents\MSOE\Courses\SE2800\svn-archive\Visual Lexicon\Scrum Ma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2133600"/>
            <a:ext cx="25812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D:\MyDocs\Documents\MSOE\Courses\SE2800\svn-archive\Visual Lexicon\Product ow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676400"/>
            <a:ext cx="28384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3C53AA-5F86-28E9-3EAD-4105213E6868}"/>
              </a:ext>
            </a:extLst>
          </p:cNvPr>
          <p:cNvSpPr txBox="1"/>
          <p:nvPr/>
        </p:nvSpPr>
        <p:spPr>
          <a:xfrm>
            <a:off x="9824287" y="8559800"/>
            <a:ext cx="24919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Ch. 9 &amp;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AD5B-65FC-3E27-6EB1-373E5494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270000"/>
          </a:xfrm>
        </p:spPr>
        <p:txBody>
          <a:bodyPr/>
          <a:lstStyle/>
          <a:p>
            <a:r>
              <a:rPr lang="en-US" sz="7200" dirty="0">
                <a:solidFill>
                  <a:srgbClr val="FFC000"/>
                </a:solidFill>
              </a:rPr>
              <a:t>Common Team Problems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DBD88B-00C6-DA1A-B731-D84B0D44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751351"/>
            <a:ext cx="10464800" cy="774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Ineffective leadership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Leadership must be developed…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Failure to compromise, cooperate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Peer pressure, getting help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Lack of participation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Use personal dynamics</a:t>
            </a:r>
          </a:p>
          <a:p>
            <a:pPr lvl="2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Some work best under pressure</a:t>
            </a:r>
          </a:p>
          <a:p>
            <a:pPr lvl="2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Some like to do all work in advance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Procrastination, lack of confidence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Make decisions in timely manner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Tackle hard problems early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Poor quality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Review!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Function creep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100" dirty="0"/>
              <a:t>Team decides on new features (with PO!)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2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12E4-204E-E4BA-A9F2-5995BF2A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422400"/>
          </a:xfrm>
        </p:spPr>
        <p:txBody>
          <a:bodyPr/>
          <a:lstStyle/>
          <a:p>
            <a:r>
              <a:rPr lang="en-US" sz="7200" dirty="0">
                <a:solidFill>
                  <a:srgbClr val="FFC000"/>
                </a:solidFill>
              </a:rPr>
              <a:t>Building Effective Teams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1D38A8-049A-0BDD-E388-D7D680ECC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927902"/>
            <a:ext cx="10464800" cy="7823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Cohesion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Goal: tightly knit team, unified working group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Free, frequent communication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Friendship not required; respect, support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Challenging Goals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Meaningful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Lead to teams which jell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Feedback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Team-based performance, progress evaluation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Avoid pointing fingers!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Common working framework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Must have achievable tasks, clear roles, responsibilities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All: what must be done, when, what order, by whom?</a:t>
            </a:r>
          </a:p>
        </p:txBody>
      </p:sp>
    </p:spTree>
    <p:extLst>
      <p:ext uri="{BB962C8B-B14F-4D97-AF65-F5344CB8AC3E}">
        <p14:creationId xmlns:p14="http://schemas.microsoft.com/office/powerpoint/2010/main" val="1456321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ABE-15FE-F93E-6BFF-935A016C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rgbClr val="FFC000"/>
                </a:solidFill>
              </a:rPr>
              <a:t>Review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5609-FA8D-1431-D1D9-1AFB345E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2819400"/>
            <a:ext cx="11703050" cy="6435725"/>
          </a:xfrm>
        </p:spPr>
        <p:txBody>
          <a:bodyPr/>
          <a:lstStyle/>
          <a:p>
            <a:r>
              <a:rPr lang="en-US" dirty="0"/>
              <a:t>What do we want from developers?</a:t>
            </a:r>
          </a:p>
          <a:p>
            <a:r>
              <a:rPr lang="en-US" dirty="0"/>
              <a:t>What characterizes a product owner?</a:t>
            </a:r>
          </a:p>
          <a:p>
            <a:r>
              <a:rPr lang="en-US" dirty="0"/>
              <a:t>What characterizes a ScrumMaster?</a:t>
            </a:r>
          </a:p>
          <a:p>
            <a:r>
              <a:rPr lang="en-US" dirty="0"/>
              <a:t>How does this work in SDL?</a:t>
            </a:r>
          </a:p>
          <a:p>
            <a:pPr lvl="1"/>
            <a:r>
              <a:rPr lang="en-US" dirty="0"/>
              <a:t>All have same experience: SM rotates</a:t>
            </a:r>
          </a:p>
          <a:p>
            <a:pPr lvl="1"/>
            <a:r>
              <a:rPr lang="en-US" dirty="0"/>
              <a:t>Product Owner cannot be there every week!</a:t>
            </a:r>
          </a:p>
          <a:p>
            <a:pPr lvl="1"/>
            <a:r>
              <a:rPr lang="en-US" dirty="0"/>
              <a:t>Product Owner Proxy: local decision maker...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8A18-1194-A7D1-B94B-69407DE4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9" y="140191"/>
            <a:ext cx="12954000" cy="24384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What’s the ideal developer?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36FFC5-A044-EFCC-ECCF-8EC120CEA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658" y="6474563"/>
            <a:ext cx="3234542" cy="1190521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Funk Brothers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MoTown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~100 #1 songs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0FBE7A-BF4D-9374-A323-323B2201C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0" y="3276600"/>
            <a:ext cx="4281058" cy="28373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A0D1DF-56AF-E07E-EF9D-B1CF9B1970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351" y="5715000"/>
            <a:ext cx="4670611" cy="30534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8190-D512-DB8F-BBFA-0AED8FEE2FE7}"/>
              </a:ext>
            </a:extLst>
          </p:cNvPr>
          <p:cNvSpPr txBox="1"/>
          <p:nvPr/>
        </p:nvSpPr>
        <p:spPr>
          <a:xfrm>
            <a:off x="5608567" y="5017091"/>
            <a:ext cx="1571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Maybe not…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8FF592-AE9C-19A4-5326-29C6F65C22E2}"/>
              </a:ext>
            </a:extLst>
          </p:cNvPr>
          <p:cNvSpPr txBox="1"/>
          <p:nvPr/>
        </p:nvSpPr>
        <p:spPr>
          <a:xfrm>
            <a:off x="7034603" y="3145203"/>
            <a:ext cx="47001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 you look for?</a:t>
            </a:r>
          </a:p>
        </p:txBody>
      </p:sp>
    </p:spTree>
    <p:extLst>
      <p:ext uri="{BB962C8B-B14F-4D97-AF65-F5344CB8AC3E}">
        <p14:creationId xmlns:p14="http://schemas.microsoft.com/office/powerpoint/2010/main" val="1907940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C33365-1F88-7FA4-4FB4-B19536DD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>
                <a:solidFill>
                  <a:srgbClr val="FFC000"/>
                </a:solidFill>
              </a:rPr>
              <a:t>Studio Musicians vs. Rock Stars...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79CD4A-3D09-7B41-974E-21F90C006248}"/>
              </a:ext>
            </a:extLst>
          </p:cNvPr>
          <p:cNvSpPr txBox="1">
            <a:spLocks/>
          </p:cNvSpPr>
          <p:nvPr/>
        </p:nvSpPr>
        <p:spPr>
          <a:xfrm>
            <a:off x="1041400" y="2500261"/>
            <a:ext cx="10922000" cy="6491339"/>
          </a:xfrm>
          <a:prstGeom prst="rect">
            <a:avLst/>
          </a:prstGeom>
        </p:spPr>
        <p:txBody>
          <a:bodyPr/>
          <a:lstStyle>
            <a:lvl1pPr marL="838200" indent="-571500" algn="l" rtl="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1pPr>
            <a:lvl2pPr marL="1282700" indent="-571500" algn="l" rtl="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2pPr>
            <a:lvl3pPr marL="1727200" indent="-571500" algn="l" rtl="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3pPr>
            <a:lvl4pPr marL="2171700" indent="-571500" algn="l" rtl="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4pPr>
            <a:lvl5pPr marL="2616200" indent="-571500" algn="l" rtl="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5pPr>
            <a:lvl6pPr marL="3073400" indent="-571500" algn="l" rtl="0" fontAlgn="base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600" indent="-571500" algn="l" rtl="0" fontAlgn="base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800" indent="-571500" algn="l" rtl="0" fontAlgn="base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5000" indent="-571500" algn="l" rtl="0" fontAlgn="base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r>
              <a:rPr lang="en-US" kern="0" dirty="0"/>
              <a:t>Suggested addition to Agile Manifesto:</a:t>
            </a:r>
          </a:p>
          <a:p>
            <a:pPr lvl="1"/>
            <a:r>
              <a:rPr lang="en-US" kern="0" dirty="0"/>
              <a:t>We prefer attitude over aptitude</a:t>
            </a:r>
          </a:p>
          <a:p>
            <a:pPr lvl="1"/>
            <a:r>
              <a:rPr lang="en-US" kern="0" dirty="0"/>
              <a:t>Great value in aptitude, but prefer attitude more</a:t>
            </a:r>
          </a:p>
          <a:p>
            <a:r>
              <a:rPr lang="en-US" kern="0" dirty="0"/>
              <a:t>Be willing to learn, open to suggestions</a:t>
            </a:r>
          </a:p>
          <a:p>
            <a:r>
              <a:rPr lang="en-US" kern="0" dirty="0"/>
              <a:t>What you know will become obvious</a:t>
            </a:r>
          </a:p>
          <a:p>
            <a:pPr lvl="1"/>
            <a:r>
              <a:rPr lang="en-US" kern="0" dirty="0"/>
              <a:t>No need to tear down others</a:t>
            </a:r>
          </a:p>
          <a:p>
            <a:endParaRPr lang="en-US" kern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AD9DA-FE39-8B7B-57EF-3A029EC6D270}"/>
              </a:ext>
            </a:extLst>
          </p:cNvPr>
          <p:cNvSpPr txBox="1"/>
          <p:nvPr/>
        </p:nvSpPr>
        <p:spPr>
          <a:xfrm>
            <a:off x="5740400" y="9037935"/>
            <a:ext cx="710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Scrum Shortcuts without Cutting Corners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by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Ilan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Goldstein</a:t>
            </a:r>
          </a:p>
        </p:txBody>
      </p:sp>
    </p:spTree>
    <p:extLst>
      <p:ext uri="{BB962C8B-B14F-4D97-AF65-F5344CB8AC3E}">
        <p14:creationId xmlns:p14="http://schemas.microsoft.com/office/powerpoint/2010/main" val="1141375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152400"/>
            <a:ext cx="10464800" cy="2438400"/>
          </a:xfrm>
        </p:spPr>
        <p:txBody>
          <a:bodyPr/>
          <a:lstStyle/>
          <a:p>
            <a:pPr eaLnBrk="1" hangingPunct="1"/>
            <a:r>
              <a:rPr lang="en-US" altLang="en-US" sz="7200" dirty="0">
                <a:solidFill>
                  <a:srgbClr val="FFC000"/>
                </a:solidFill>
              </a:rPr>
              <a:t>Product Owner Responsibilities</a:t>
            </a:r>
          </a:p>
        </p:txBody>
      </p:sp>
      <p:pic>
        <p:nvPicPr>
          <p:cNvPr id="3" name="Picture 4" descr="D:\MyDocs\Documents\MSOE\Courses\Website\Courses\se2800\Visual Lexicon\Grooming activities.png">
            <a:extLst>
              <a:ext uri="{FF2B5EF4-FFF2-40B4-BE49-F238E27FC236}">
                <a16:creationId xmlns:a16="http://schemas.microsoft.com/office/drawing/2014/main" id="{EADEDF65-35DD-E614-F95F-6BF63EBBE5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5"/>
          <a:stretch/>
        </p:blipFill>
        <p:spPr bwMode="auto">
          <a:xfrm>
            <a:off x="6045200" y="2898098"/>
            <a:ext cx="6654800" cy="5850130"/>
          </a:xfrm>
          <a:prstGeom prst="rect">
            <a:avLst/>
          </a:prstGeom>
          <a:gradFill flip="none" rotWithShape="1">
            <a:gsLst>
              <a:gs pos="68000">
                <a:srgbClr val="D5D5DE"/>
              </a:gs>
              <a:gs pos="80000">
                <a:srgbClr val="9898AD"/>
              </a:gs>
              <a:gs pos="0">
                <a:schemeClr val="accent6">
                  <a:lumMod val="0"/>
                  <a:lumOff val="100000"/>
                </a:schemeClr>
              </a:gs>
              <a:gs pos="61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2965663"/>
            <a:ext cx="5257800" cy="5715000"/>
          </a:xfrm>
        </p:spPr>
        <p:txBody>
          <a:bodyPr/>
          <a:lstStyle/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Manage economics</a:t>
            </a:r>
          </a:p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Participate in planning</a:t>
            </a:r>
          </a:p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Groom the product backlog</a:t>
            </a:r>
          </a:p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Define acceptance criteria and verify satisfaction</a:t>
            </a:r>
          </a:p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Collaborate with development team</a:t>
            </a:r>
          </a:p>
          <a:p>
            <a:pPr marL="811213" eaLnBrk="1" hangingPunct="1">
              <a:spcBef>
                <a:spcPts val="1400"/>
              </a:spcBef>
            </a:pPr>
            <a:r>
              <a:rPr lang="en-US" altLang="en-US" dirty="0"/>
              <a:t>Collaborate with stakeholders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51976-5CBD-6922-9A3C-A1117383CBF0}"/>
              </a:ext>
            </a:extLst>
          </p:cNvPr>
          <p:cNvSpPr txBox="1"/>
          <p:nvPr/>
        </p:nvSpPr>
        <p:spPr>
          <a:xfrm>
            <a:off x="11150600" y="3200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Not!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33C7B7-4E28-3FA4-B953-15EFFBA3F480}"/>
              </a:ext>
            </a:extLst>
          </p:cNvPr>
          <p:cNvCxnSpPr/>
          <p:nvPr/>
        </p:nvCxnSpPr>
        <p:spPr bwMode="auto">
          <a:xfrm>
            <a:off x="10312400" y="3200400"/>
            <a:ext cx="990600" cy="461665"/>
          </a:xfrm>
          <a:prstGeom prst="lin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412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Product Owner Skills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eaLnBrk="1" hangingPunct="1"/>
            <a:r>
              <a:rPr lang="en-US" altLang="en-US" dirty="0"/>
              <a:t>Domain skills</a:t>
            </a:r>
          </a:p>
          <a:p>
            <a:pPr marL="889000" eaLnBrk="1" hangingPunct="1"/>
            <a:r>
              <a:rPr lang="en-US" altLang="en-US" dirty="0"/>
              <a:t>People skills</a:t>
            </a:r>
          </a:p>
          <a:p>
            <a:pPr marL="889000" eaLnBrk="1" hangingPunct="1"/>
            <a:r>
              <a:rPr lang="en-US" altLang="en-US" dirty="0"/>
              <a:t>Decision making</a:t>
            </a:r>
          </a:p>
          <a:p>
            <a:pPr marL="889000" eaLnBrk="1" hangingPunct="1"/>
            <a:r>
              <a:rPr lang="en-US" altLang="en-US" dirty="0"/>
              <a:t>Accountability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Product Owner - Variations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eaLnBrk="1" hangingPunct="1"/>
            <a:r>
              <a:rPr lang="en-US" altLang="en-US"/>
              <a:t>Combine with other roles?</a:t>
            </a:r>
          </a:p>
          <a:p>
            <a:pPr marL="889000" eaLnBrk="1" hangingPunct="1"/>
            <a:r>
              <a:rPr lang="en-US" altLang="en-US"/>
              <a:t>Product owner team?</a:t>
            </a:r>
          </a:p>
          <a:p>
            <a:pPr marL="889000" eaLnBrk="1" hangingPunct="1"/>
            <a:r>
              <a:rPr lang="en-US" altLang="en-US"/>
              <a:t>Product owner proxy?</a:t>
            </a:r>
          </a:p>
          <a:p>
            <a:pPr marL="889000" eaLnBrk="1" hangingPunct="1"/>
            <a:r>
              <a:rPr lang="en-US" altLang="en-US"/>
              <a:t>Chief (or product line?) product owner?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ScrumMaster Responsibilities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1213" eaLnBrk="1" hangingPunct="1"/>
            <a:r>
              <a:rPr lang="en-US" altLang="en-US"/>
              <a:t>Coach</a:t>
            </a:r>
          </a:p>
          <a:p>
            <a:pPr marL="811213" eaLnBrk="1" hangingPunct="1"/>
            <a:r>
              <a:rPr lang="en-US" altLang="en-US"/>
              <a:t>Servant leader</a:t>
            </a:r>
          </a:p>
          <a:p>
            <a:pPr marL="811213" eaLnBrk="1" hangingPunct="1"/>
            <a:r>
              <a:rPr lang="en-US" altLang="en-US"/>
              <a:t>Process authority</a:t>
            </a:r>
          </a:p>
          <a:p>
            <a:pPr marL="811213" eaLnBrk="1" hangingPunct="1"/>
            <a:r>
              <a:rPr lang="en-US" altLang="en-US"/>
              <a:t>Interference shield</a:t>
            </a:r>
          </a:p>
          <a:p>
            <a:pPr marL="811213" eaLnBrk="1" hangingPunct="1"/>
            <a:r>
              <a:rPr lang="en-US" altLang="en-US"/>
              <a:t>Impediment remover</a:t>
            </a:r>
          </a:p>
          <a:p>
            <a:pPr marL="811213" eaLnBrk="1" hangingPunct="1"/>
            <a:r>
              <a:rPr lang="en-US" altLang="en-US"/>
              <a:t>Change agent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</a:rPr>
              <a:t>ScrumMaster Characteristics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49180" y="3200400"/>
            <a:ext cx="4089400" cy="5715000"/>
          </a:xfrm>
        </p:spPr>
        <p:txBody>
          <a:bodyPr/>
          <a:lstStyle/>
          <a:p>
            <a:pPr marL="811213" eaLnBrk="1" hangingPunct="1"/>
            <a:r>
              <a:rPr lang="en-US" altLang="en-US" dirty="0"/>
              <a:t>Knowledgeable</a:t>
            </a:r>
          </a:p>
          <a:p>
            <a:pPr marL="811213" eaLnBrk="1" hangingPunct="1"/>
            <a:r>
              <a:rPr lang="en-US" altLang="en-US" dirty="0"/>
              <a:t>Questioning</a:t>
            </a:r>
          </a:p>
          <a:p>
            <a:pPr marL="811213" eaLnBrk="1" hangingPunct="1"/>
            <a:r>
              <a:rPr lang="en-US" altLang="en-US" dirty="0"/>
              <a:t>Patient</a:t>
            </a:r>
          </a:p>
          <a:p>
            <a:pPr marL="811213" eaLnBrk="1" hangingPunct="1"/>
            <a:r>
              <a:rPr lang="en-US" altLang="en-US" dirty="0"/>
              <a:t>Collaborative</a:t>
            </a:r>
          </a:p>
          <a:p>
            <a:pPr marL="811213" eaLnBrk="1" hangingPunct="1"/>
            <a:r>
              <a:rPr lang="en-US" altLang="en-US" dirty="0"/>
              <a:t>Protective</a:t>
            </a:r>
          </a:p>
          <a:p>
            <a:pPr marL="811213" eaLnBrk="1" hangingPunct="1"/>
            <a:r>
              <a:rPr lang="en-US" altLang="en-US" dirty="0"/>
              <a:t>Transparent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9158FC3-9143-C66F-BF25-69E98ED68C28}"/>
              </a:ext>
            </a:extLst>
          </p:cNvPr>
          <p:cNvSpPr txBox="1">
            <a:spLocks/>
          </p:cNvSpPr>
          <p:nvPr/>
        </p:nvSpPr>
        <p:spPr bwMode="auto">
          <a:xfrm>
            <a:off x="5740400" y="3048000"/>
            <a:ext cx="6629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760413" indent="-493713" algn="l" rtl="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1pPr>
            <a:lvl2pPr marL="1204913" indent="-493713" algn="l" rtl="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2pPr>
            <a:lvl3pPr marL="1649413" indent="-493713" algn="l" rtl="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3pPr>
            <a:lvl4pPr marL="2093913" indent="-493713" algn="l" rtl="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4pPr>
            <a:lvl5pPr marL="2538413" indent="-493713" algn="l" rtl="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84" charset="0"/>
              </a:defRPr>
            </a:lvl5pPr>
            <a:lvl6pPr marL="2995613" indent="-493713" algn="l" rtl="0" fontAlgn="base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452813" indent="-493713" algn="l" rtl="0" fontAlgn="base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10013" indent="-493713" algn="l" rtl="0" fontAlgn="base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367213" indent="-493713" algn="l" rtl="0" fontAlgn="base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Goal: servant-leader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Leading without authority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drop the ego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genuinely care about team, product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exude confidence &amp; humbleness at same time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approachable at all times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Change without fear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Diplomat w/o being political/manipulative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kern="0" dirty="0"/>
              <a:t>Behave selflessly, but confident in role</a:t>
            </a:r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35DDA5-6A7F-AF31-2715-D43950BE9B7C}"/>
              </a:ext>
            </a:extLst>
          </p:cNvPr>
          <p:cNvSpPr txBox="1"/>
          <p:nvPr/>
        </p:nvSpPr>
        <p:spPr>
          <a:xfrm>
            <a:off x="3683000" y="9118600"/>
            <a:ext cx="9121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Right hand side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: Scrum Shortcuts without Cutting Corners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by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Ilan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Goldstein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ScrumMaster -</a:t>
            </a:r>
            <a:br>
              <a:rPr lang="en-US" altLang="en-US">
                <a:solidFill>
                  <a:srgbClr val="FFC000"/>
                </a:solidFill>
              </a:rPr>
            </a:br>
            <a:r>
              <a:rPr lang="en-US" altLang="en-US" sz="7200">
                <a:solidFill>
                  <a:srgbClr val="FFC000"/>
                </a:solidFill>
              </a:rPr>
              <a:t>Filling the Role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768600"/>
            <a:ext cx="5003800" cy="5715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Who should do it?</a:t>
            </a:r>
          </a:p>
          <a:p>
            <a:pPr marL="1255713" lvl="1" eaLnBrk="1" hangingPunct="1"/>
            <a:r>
              <a:rPr lang="en-US" altLang="en-US"/>
              <a:t>Project manager?</a:t>
            </a:r>
          </a:p>
          <a:p>
            <a:pPr marL="1255713" lvl="1" eaLnBrk="1" hangingPunct="1"/>
            <a:r>
              <a:rPr lang="en-US" altLang="en-US"/>
              <a:t>Technical lead?</a:t>
            </a:r>
          </a:p>
          <a:p>
            <a:pPr marL="1255713" lvl="1" eaLnBrk="1" hangingPunct="1"/>
            <a:r>
              <a:rPr lang="en-US" altLang="en-US"/>
              <a:t>Functional managers?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Full-time job?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731000" y="2895600"/>
            <a:ext cx="5003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marL="3175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1255713" indent="-493713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Combine with other roles?</a:t>
            </a:r>
          </a:p>
          <a:p>
            <a:pPr lvl="1" eaLnBrk="1" hangingPunct="1"/>
            <a:r>
              <a:rPr lang="en-US" altLang="en-US"/>
              <a:t>Team member?</a:t>
            </a:r>
          </a:p>
          <a:p>
            <a:pPr lvl="1" eaLnBrk="1" hangingPunct="1"/>
            <a:r>
              <a:rPr lang="en-US" altLang="en-US"/>
              <a:t>Serve more than one team?</a:t>
            </a:r>
          </a:p>
          <a:p>
            <a:pPr lvl="1" eaLnBrk="1" hangingPunct="1"/>
            <a:r>
              <a:rPr lang="en-US" altLang="en-US"/>
              <a:t>Product owner?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9017000" y="5567363"/>
            <a:ext cx="185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algn="l" eaLnBrk="0" hangingPunct="0">
              <a:spcBef>
                <a:spcPts val="3800"/>
              </a:spcBef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3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4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Pages>0</Pages>
  <Words>652</Words>
  <Characters>0</Characters>
  <Application>Microsoft Macintosh PowerPoint</Application>
  <PresentationFormat>Custom</PresentationFormat>
  <Lines>0</Lines>
  <Paragraphs>120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Gill Sans</vt:lpstr>
      <vt:lpstr>Lucida Grande</vt:lpstr>
      <vt:lpstr>Title &amp; Bullets</vt:lpstr>
      <vt:lpstr>Title &amp; Bullets - 2 Column</vt:lpstr>
      <vt:lpstr>Title - Top</vt:lpstr>
      <vt:lpstr>Product Owner &amp; ScrumMaster</vt:lpstr>
      <vt:lpstr>What’s the ideal developer?</vt:lpstr>
      <vt:lpstr>Studio Musicians vs. Rock Stars...</vt:lpstr>
      <vt:lpstr>Product Owner Responsibilities</vt:lpstr>
      <vt:lpstr>Product Owner Skills</vt:lpstr>
      <vt:lpstr>Product Owner - Variations</vt:lpstr>
      <vt:lpstr>ScrumMaster Responsibilities</vt:lpstr>
      <vt:lpstr>ScrumMaster Characteristics</vt:lpstr>
      <vt:lpstr>ScrumMaster - Filling the Role</vt:lpstr>
      <vt:lpstr>Common Team Problems</vt:lpstr>
      <vt:lpstr>Building Effective Teams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Owner &amp; ScrumMaster</dc:title>
  <dc:creator>Rob Hasker</dc:creator>
  <cp:lastModifiedBy>Hasker, Dr. Robert</cp:lastModifiedBy>
  <cp:revision>8</cp:revision>
  <dcterms:modified xsi:type="dcterms:W3CDTF">2023-05-02T04:52:43Z</dcterms:modified>
</cp:coreProperties>
</file>