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notesMasterIdLst>
    <p:notesMasterId r:id="rId34"/>
  </p:notesMasterIdLst>
  <p:sldIdLst>
    <p:sldId id="258" r:id="rId15"/>
    <p:sldId id="261" r:id="rId16"/>
    <p:sldId id="256" r:id="rId17"/>
    <p:sldId id="257" r:id="rId18"/>
    <p:sldId id="259" r:id="rId19"/>
    <p:sldId id="263" r:id="rId20"/>
    <p:sldId id="264" r:id="rId21"/>
    <p:sldId id="267" r:id="rId22"/>
    <p:sldId id="270" r:id="rId23"/>
    <p:sldId id="271" r:id="rId24"/>
    <p:sldId id="272" r:id="rId25"/>
    <p:sldId id="273" r:id="rId26"/>
    <p:sldId id="274" r:id="rId27"/>
    <p:sldId id="280" r:id="rId28"/>
    <p:sldId id="275" r:id="rId29"/>
    <p:sldId id="276" r:id="rId30"/>
    <p:sldId id="277" r:id="rId31"/>
    <p:sldId id="281" r:id="rId32"/>
    <p:sldId id="282" r:id="rId33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5pPr>
    <a:lvl6pPr marL="2286000" algn="l" defTabSz="914400" rtl="0" eaLnBrk="1" latinLnBrk="0" hangingPunct="1"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6pPr>
    <a:lvl7pPr marL="2743200" algn="l" defTabSz="914400" rtl="0" eaLnBrk="1" latinLnBrk="0" hangingPunct="1"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7pPr>
    <a:lvl8pPr marL="3200400" algn="l" defTabSz="914400" rtl="0" eaLnBrk="1" latinLnBrk="0" hangingPunct="1"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8pPr>
    <a:lvl9pPr marL="3657600" algn="l" defTabSz="914400" rtl="0" eaLnBrk="1" latinLnBrk="0" hangingPunct="1">
      <a:defRPr sz="4200" kern="1200">
        <a:solidFill>
          <a:srgbClr val="FFFFFF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1" autoAdjust="0"/>
    <p:restoredTop sz="81994" autoAdjust="0"/>
  </p:normalViewPr>
  <p:slideViewPr>
    <p:cSldViewPr>
      <p:cViewPr varScale="1">
        <p:scale>
          <a:sx n="56" d="100"/>
          <a:sy n="56" d="100"/>
        </p:scale>
        <p:origin x="738" y="8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51" d="100"/>
          <a:sy n="51" d="100"/>
        </p:scale>
        <p:origin x="2372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21" Type="http://schemas.openxmlformats.org/officeDocument/2006/relationships/slide" Target="slides/slide7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slide" Target="slides/slide19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slide" Target="slides/slide18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slide" Target="slides/slide1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slide" Target="slides/slide16.xml"/><Relationship Id="rId35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234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042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4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200" dirty="0">
                <a:latin typeface="Lucida Grande" pitchFamily="-84" charset="0"/>
                <a:sym typeface="Lucida Grande" pitchFamily="-84" charset="0"/>
              </a:rPr>
              <a:t>Execution planning: on the fly, but manage task sequence and allocation</a:t>
            </a:r>
          </a:p>
          <a:p>
            <a:pPr eaLnBrk="1" hangingPunct="1"/>
            <a:r>
              <a:rPr lang="en-US" altLang="en-US" sz="2200" dirty="0">
                <a:latin typeface="Lucida Grande" pitchFamily="-84" charset="0"/>
                <a:sym typeface="Lucida Grande" pitchFamily="-84" charset="0"/>
              </a:rPr>
              <a:t>Swarming: many team members (possibly not all!) concentrating on one PBI or task set (or a few) – do to complete high</a:t>
            </a:r>
          </a:p>
          <a:p>
            <a:pPr eaLnBrk="1" hangingPunct="1"/>
            <a:r>
              <a:rPr lang="en-US" altLang="en-US" sz="2200" dirty="0">
                <a:latin typeface="Lucida Grande" pitchFamily="-84" charset="0"/>
                <a:sym typeface="Lucida Grande" pitchFamily="-84" charset="0"/>
              </a:rPr>
              <a:t>Mini-waterfall (not ideal): doing design for all PBIs, then coding, then testing, etc.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200" dirty="0">
                <a:latin typeface="Lucida Grande" pitchFamily="-84" charset="0"/>
                <a:sym typeface="Lucida Grande" pitchFamily="-84" charset="0"/>
              </a:rPr>
              <a:t>Team skills: complete separation of duties/responsibilities is not good for the team or for team members; how do people gain/broaden/develop skills?</a:t>
            </a:r>
          </a:p>
          <a:p>
            <a:pPr eaLnBrk="1" hangingPunct="1"/>
            <a:r>
              <a:rPr lang="en-US" altLang="en-US" sz="2200" dirty="0">
                <a:latin typeface="Lucida Grande" pitchFamily="-84" charset="0"/>
                <a:sym typeface="Lucida Grande" pitchFamily="-84" charset="0"/>
              </a:rPr>
              <a:t>Individual: </a:t>
            </a:r>
            <a:r>
              <a:rPr lang="ja-JP" altLang="en-US" sz="2200" dirty="0">
                <a:latin typeface="Arial" panose="020B0604020202020204" pitchFamily="34" charset="0"/>
                <a:sym typeface="Lucida Grande" pitchFamily="-84" charset="0"/>
              </a:rPr>
              <a:t>“</a:t>
            </a:r>
            <a:r>
              <a:rPr lang="en-US" altLang="ja-JP" sz="2200" dirty="0">
                <a:latin typeface="Lucida Grande" pitchFamily="-84" charset="0"/>
                <a:sym typeface="Lucida Grande" pitchFamily="-84" charset="0"/>
              </a:rPr>
              <a:t>I got my part done, the rest is your problem</a:t>
            </a:r>
            <a:r>
              <a:rPr lang="ja-JP" altLang="en-US" sz="2200" dirty="0">
                <a:latin typeface="Arial" panose="020B0604020202020204" pitchFamily="34" charset="0"/>
                <a:sym typeface="Lucida Grande" pitchFamily="-84" charset="0"/>
              </a:rPr>
              <a:t>”</a:t>
            </a:r>
            <a:r>
              <a:rPr lang="en-US" altLang="ja-JP" sz="2200" dirty="0">
                <a:latin typeface="Lucida Grande" pitchFamily="-84" charset="0"/>
                <a:sym typeface="Lucida Grande" pitchFamily="-84" charset="0"/>
              </a:rPr>
              <a:t> – is not a good approach</a:t>
            </a:r>
          </a:p>
          <a:p>
            <a:pPr eaLnBrk="1" hangingPunct="1"/>
            <a:r>
              <a:rPr lang="en-US" altLang="ja-JP" sz="2200" dirty="0">
                <a:latin typeface="Lucida Grande" pitchFamily="-84" charset="0"/>
                <a:sym typeface="Lucida Grande" pitchFamily="-84" charset="0"/>
              </a:rPr>
              <a:t>This also applies for UI experts, DB experts, etc.</a:t>
            </a:r>
          </a:p>
          <a:p>
            <a:pPr eaLnBrk="1" hangingPunct="1"/>
            <a:endParaRPr lang="en-US" altLang="en-US" sz="2200" dirty="0">
              <a:latin typeface="Lucida Grande" pitchFamily="-84" charset="0"/>
              <a:sym typeface="Lucida Grande" pitchFamily="-8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2200" dirty="0">
              <a:latin typeface="Lucida Grande" pitchFamily="-84" charset="0"/>
              <a:sym typeface="Lucida Grande" pitchFamily="-8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558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588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5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200">
                <a:latin typeface="Lucida Grande" pitchFamily="-84" charset="0"/>
                <a:sym typeface="Lucida Grande" pitchFamily="-84" charset="0"/>
              </a:rPr>
              <a:t>Physical or virtual task board?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01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99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200" dirty="0">
                <a:latin typeface="Lucida Grande" pitchFamily="-84" charset="0"/>
                <a:sym typeface="Lucida Grande" pitchFamily="-84" charset="0"/>
              </a:rPr>
              <a:t>When: recurring, just-in-time, at beginning each sprint -- why: best information available then</a:t>
            </a:r>
          </a:p>
          <a:p>
            <a:pPr eaLnBrk="1" hangingPunct="1"/>
            <a:r>
              <a:rPr lang="en-US" altLang="en-US" sz="2200" dirty="0">
                <a:latin typeface="Lucida Grande" pitchFamily="-84" charset="0"/>
                <a:sym typeface="Lucida Grande" pitchFamily="-84" charset="0"/>
              </a:rPr>
              <a:t>How long: 4-8 hours for a 2-4 week sprint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200">
                <a:latin typeface="Lucida Grande" pitchFamily="-84" charset="0"/>
                <a:sym typeface="Lucida Grande" pitchFamily="-84" charset="0"/>
              </a:rPr>
              <a:t>Who: whole Scrum team</a:t>
            </a:r>
          </a:p>
          <a:p>
            <a:pPr eaLnBrk="1" hangingPunct="1"/>
            <a:r>
              <a:rPr lang="en-US" altLang="en-US" sz="2200">
                <a:latin typeface="Lucida Grande" pitchFamily="-84" charset="0"/>
                <a:sym typeface="Lucida Grande" pitchFamily="-84" charset="0"/>
              </a:rPr>
              <a:t>Product owner: presents prioritized backlog, answers questions</a:t>
            </a:r>
          </a:p>
          <a:p>
            <a:pPr eaLnBrk="1" hangingPunct="1"/>
            <a:r>
              <a:rPr lang="en-US" altLang="en-US" sz="2200">
                <a:latin typeface="Lucida Grande" pitchFamily="-84" charset="0"/>
                <a:sym typeface="Lucida Grande" pitchFamily="-84" charset="0"/>
              </a:rPr>
              <a:t>Team: determines what is deliverable, makes a realistic commitment</a:t>
            </a:r>
          </a:p>
          <a:p>
            <a:pPr eaLnBrk="1" hangingPunct="1"/>
            <a:r>
              <a:rPr lang="en-US" altLang="en-US" sz="2200">
                <a:latin typeface="Lucida Grande" pitchFamily="-84" charset="0"/>
                <a:sym typeface="Lucida Grande" pitchFamily="-84" charset="0"/>
              </a:rPr>
              <a:t>ScrumMaster: observes, asks probing questions, facilitates, challenges commitment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52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200">
                <a:latin typeface="Lucida Grande" pitchFamily="-84" charset="0"/>
                <a:sym typeface="Lucida Grande" pitchFamily="-84" charset="0"/>
              </a:rPr>
              <a:t>Choosing: based on PBI size (story points)</a:t>
            </a:r>
          </a:p>
          <a:p>
            <a:pPr eaLnBrk="1" hangingPunct="1"/>
            <a:r>
              <a:rPr lang="en-US" altLang="en-US" sz="2200">
                <a:latin typeface="Lucida Grande" pitchFamily="-84" charset="0"/>
                <a:sym typeface="Lucida Grande" pitchFamily="-84" charset="0"/>
              </a:rPr>
              <a:t>Planning: breaking down into tasks and estimating task hours</a:t>
            </a:r>
          </a:p>
          <a:p>
            <a:pPr eaLnBrk="1" hangingPunct="1"/>
            <a:r>
              <a:rPr lang="en-US" altLang="en-US" sz="2200">
                <a:latin typeface="Lucida Grande" pitchFamily="-84" charset="0"/>
                <a:sym typeface="Lucida Grande" pitchFamily="-84" charset="0"/>
              </a:rPr>
              <a:t>All: may have to go back and add/subtract PBI</a:t>
            </a:r>
            <a:r>
              <a:rPr lang="ja-JP" altLang="en-US" sz="2200">
                <a:latin typeface="Arial" panose="020B0604020202020204" pitchFamily="34" charset="0"/>
                <a:sym typeface="Lucida Grande" pitchFamily="-84" charset="0"/>
              </a:rPr>
              <a:t>’</a:t>
            </a:r>
            <a:r>
              <a:rPr lang="en-US" altLang="ja-JP" sz="2200">
                <a:latin typeface="Lucida Grande" pitchFamily="-84" charset="0"/>
                <a:sym typeface="Lucida Grande" pitchFamily="-84" charset="0"/>
              </a:rPr>
              <a:t>s after planning initial set</a:t>
            </a:r>
          </a:p>
          <a:p>
            <a:pPr eaLnBrk="1" hangingPunct="1"/>
            <a:r>
              <a:rPr lang="en-US" altLang="en-US" sz="2200">
                <a:latin typeface="Lucida Grande" pitchFamily="-84" charset="0"/>
                <a:sym typeface="Lucida Grande" pitchFamily="-84" charset="0"/>
              </a:rPr>
              <a:t>One: Build confidence along the way by planning/estimating each PBI</a:t>
            </a:r>
            <a:r>
              <a:rPr lang="ja-JP" altLang="en-US" sz="2200">
                <a:latin typeface="Arial" panose="020B0604020202020204" pitchFamily="34" charset="0"/>
                <a:sym typeface="Lucida Grande" pitchFamily="-84" charset="0"/>
              </a:rPr>
              <a:t>’</a:t>
            </a:r>
            <a:r>
              <a:rPr lang="en-US" altLang="ja-JP" sz="2200">
                <a:latin typeface="Lucida Grande" pitchFamily="-84" charset="0"/>
                <a:sym typeface="Lucida Grande" pitchFamily="-84" charset="0"/>
              </a:rPr>
              <a:t>s work</a:t>
            </a:r>
            <a:endParaRPr lang="en-US" altLang="en-US" sz="2200">
              <a:latin typeface="Lucida Grande" pitchFamily="-84" charset="0"/>
              <a:sym typeface="Lucida Grande" pitchFamily="-8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ja-JP" altLang="en-US" sz="2200" dirty="0">
                <a:latin typeface="Arial" panose="020B0604020202020204" pitchFamily="34" charset="0"/>
                <a:sym typeface="Lucida Grande" pitchFamily="-84" charset="0"/>
              </a:rPr>
              <a:t>“</a:t>
            </a:r>
            <a:r>
              <a:rPr lang="en-US" altLang="ja-JP" sz="2200" dirty="0">
                <a:latin typeface="Lucida Grande" pitchFamily="-84" charset="0"/>
                <a:sym typeface="Lucida Grande" pitchFamily="-84" charset="0"/>
              </a:rPr>
              <a:t>Task hours</a:t>
            </a:r>
            <a:r>
              <a:rPr lang="ja-JP" altLang="en-US" sz="2200" dirty="0">
                <a:latin typeface="Arial" panose="020B0604020202020204" pitchFamily="34" charset="0"/>
                <a:sym typeface="Lucida Grande" pitchFamily="-84" charset="0"/>
              </a:rPr>
              <a:t>”</a:t>
            </a:r>
            <a:r>
              <a:rPr lang="en-US" altLang="ja-JP" sz="2200" dirty="0">
                <a:latin typeface="Lucida Grande" pitchFamily="-84" charset="0"/>
                <a:sym typeface="Lucida Grande" pitchFamily="-84" charset="0"/>
              </a:rPr>
              <a:t> is not a Scrum term, it is a general software process term, but useful concept</a:t>
            </a:r>
          </a:p>
          <a:p>
            <a:pPr eaLnBrk="1" hangingPunct="1"/>
            <a:endParaRPr lang="en-US" altLang="en-US" sz="2200" dirty="0">
              <a:latin typeface="Lucida Grande" pitchFamily="-84" charset="0"/>
              <a:sym typeface="Lucida Grande" pitchFamily="-8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200">
                <a:latin typeface="Lucida Grande" pitchFamily="-84" charset="0"/>
                <a:sym typeface="Lucida Grande" pitchFamily="-84" charset="0"/>
              </a:rPr>
              <a:t>Determine capacity from historical data (do we track hours on tasks?)</a:t>
            </a:r>
          </a:p>
          <a:p>
            <a:pPr eaLnBrk="1" hangingPunct="1"/>
            <a:r>
              <a:rPr lang="en-US" altLang="en-US" sz="2200">
                <a:latin typeface="Lucida Grande" pitchFamily="-84" charset="0"/>
                <a:sym typeface="Lucida Grande" pitchFamily="-84" charset="0"/>
              </a:rPr>
              <a:t>Adjust for time off, holidays, other pressing activities</a:t>
            </a:r>
          </a:p>
          <a:p>
            <a:pPr eaLnBrk="1" hangingPunct="1"/>
            <a:r>
              <a:rPr lang="en-US" altLang="en-US" sz="2200">
                <a:latin typeface="Lucida Grande" pitchFamily="-84" charset="0"/>
                <a:sym typeface="Lucida Grande" pitchFamily="-84" charset="0"/>
              </a:rPr>
              <a:t>Leave a buffer -- how much?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200">
                <a:latin typeface="Lucida Grande" pitchFamily="-84" charset="0"/>
                <a:sym typeface="Lucida Grande" pitchFamily="-84" charset="0"/>
              </a:rPr>
              <a:t>Shouldn</a:t>
            </a:r>
            <a:r>
              <a:rPr lang="ja-JP" altLang="en-US" sz="2200">
                <a:latin typeface="Arial" panose="020B0604020202020204" pitchFamily="34" charset="0"/>
                <a:sym typeface="Lucida Grande" pitchFamily="-84" charset="0"/>
              </a:rPr>
              <a:t>’</a:t>
            </a:r>
            <a:r>
              <a:rPr lang="en-US" altLang="ja-JP" sz="2200">
                <a:latin typeface="Lucida Grande" pitchFamily="-84" charset="0"/>
                <a:sym typeface="Lucida Grande" pitchFamily="-84" charset="0"/>
              </a:rPr>
              <a:t>t the PB priorities be groomed in alignment with sprint goal?</a:t>
            </a:r>
          </a:p>
          <a:p>
            <a:pPr eaLnBrk="1" hangingPunct="1"/>
            <a:r>
              <a:rPr lang="en-US" altLang="en-US" sz="2200">
                <a:latin typeface="Lucida Grande" pitchFamily="-84" charset="0"/>
                <a:sym typeface="Lucida Grande" pitchFamily="-84" charset="0"/>
              </a:rPr>
              <a:t>But maybe PO can</a:t>
            </a:r>
            <a:r>
              <a:rPr lang="ja-JP" altLang="en-US" sz="2200">
                <a:latin typeface="Arial" panose="020B0604020202020204" pitchFamily="34" charset="0"/>
                <a:sym typeface="Lucida Grande" pitchFamily="-84" charset="0"/>
              </a:rPr>
              <a:t>’</a:t>
            </a:r>
            <a:r>
              <a:rPr lang="en-US" altLang="ja-JP" sz="2200">
                <a:latin typeface="Lucida Grande" pitchFamily="-84" charset="0"/>
                <a:sym typeface="Lucida Grande" pitchFamily="-84" charset="0"/>
              </a:rPr>
              <a:t>t predict what PBIs will fit in sprint?</a:t>
            </a:r>
            <a:endParaRPr lang="en-US" altLang="en-US" sz="2200">
              <a:latin typeface="Lucida Grande" pitchFamily="-84" charset="0"/>
              <a:sym typeface="Lucida Grande" pitchFamily="-8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047905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9405169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52114348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699360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7406507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6178916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6188864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89124202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3556921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3606790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3244031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278109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0411541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8623459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71729339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8495393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5255712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0948116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2078266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49236344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2944723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4040545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110721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93010697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2215299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364680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39120778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8408778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6881270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2231381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30373463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99822953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8700710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219787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9569691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2552512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1834675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5623183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81103727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2907196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4630595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2737737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53495222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6158026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195427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2633951"/>
      </p:ext>
    </p:extLst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7003934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9302144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9302043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494453"/>
      </p:ext>
    </p:extLst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12859805"/>
      </p:ext>
    </p:extLst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4646738"/>
      </p:ext>
    </p:extLst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8473359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2300789"/>
      </p:ext>
    </p:extLst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5865838"/>
      </p:ext>
    </p:extLst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1987051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2567547"/>
      </p:ext>
    </p:extLst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4577103"/>
      </p:ext>
    </p:extLst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3985458"/>
      </p:ext>
    </p:extLst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1363677"/>
      </p:ext>
    </p:extLst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7665792"/>
      </p:ext>
    </p:extLst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540080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244739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133089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4248697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275827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092435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681685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040408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260413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4222753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310706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9700238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2878932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7571673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9446707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754782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467967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26437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315342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349030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614591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79546882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7987192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7189354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847518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3933049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258869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9812297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9613100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0854744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8783189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4157452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7611431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90225053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4099414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7615536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8608653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693624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9392849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5012771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2985318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1731307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2611932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7283190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8830591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1934282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6432338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7637230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0977453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46543155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874507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6306775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241712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2802362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8947035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7341002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9403018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40414837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5232109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899420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1551127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9022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9022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0793123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7806818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63600886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720211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5161525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7787592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1167497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524000"/>
            <a:ext cx="1466850" cy="668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524000"/>
            <a:ext cx="4248150" cy="668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2156124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93279335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737043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6562936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6609242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49022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49022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5761278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7359914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4521391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7076196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0304088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6049413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5137639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1524000"/>
            <a:ext cx="1466850" cy="668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1524000"/>
            <a:ext cx="4248150" cy="668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5309593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0298802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1241667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0900220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937261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1174296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3077707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95081404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006076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0265177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9592253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2072079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307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3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25900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-84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-8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pitchFamily="-84" charset="0"/>
              </a:rPr>
              <a:t>Second level</a:t>
            </a:r>
          </a:p>
          <a:p>
            <a:pPr lvl="2"/>
            <a:r>
              <a:rPr lang="en-US" altLang="en-US">
                <a:sym typeface="Gill Sans" pitchFamily="-84" charset="0"/>
              </a:rPr>
              <a:t>Third level</a:t>
            </a:r>
          </a:p>
          <a:p>
            <a:pPr lvl="3"/>
            <a:r>
              <a:rPr lang="en-US" altLang="en-US">
                <a:sym typeface="Gill Sans" pitchFamily="-84" charset="0"/>
              </a:rPr>
              <a:t>Fourth level</a:t>
            </a:r>
          </a:p>
          <a:p>
            <a:pPr lvl="4"/>
            <a:r>
              <a:rPr lang="en-US" altLang="en-US">
                <a:sym typeface="Gill Sans" pitchFamily="-84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282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727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171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616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3073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/>
          </p:cNvSpPr>
          <p:nvPr/>
        </p:nvSpPr>
        <p:spPr bwMode="auto">
          <a:xfrm>
            <a:off x="127000" y="9378950"/>
            <a:ext cx="271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tx1"/>
                </a:solidFill>
                <a:ea typeface="MS PGothic" panose="020B0600070205080204" pitchFamily="34" charset="-128"/>
              </a:rPr>
              <a:t>Copyright © 2012 by Mark J. Sebern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-84" charset="0"/>
              </a:rPr>
              <a:t>Click to edit Master title style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-8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pitchFamily="-84" charset="0"/>
              </a:rPr>
              <a:t>Second level</a:t>
            </a:r>
          </a:p>
          <a:p>
            <a:pPr lvl="2"/>
            <a:r>
              <a:rPr lang="en-US" altLang="en-US">
                <a:sym typeface="Gill Sans" pitchFamily="-84" charset="0"/>
              </a:rPr>
              <a:t>Third level</a:t>
            </a:r>
          </a:p>
          <a:p>
            <a:pPr lvl="3"/>
            <a:r>
              <a:rPr lang="en-US" altLang="en-US">
                <a:sym typeface="Gill Sans" pitchFamily="-84" charset="0"/>
              </a:rPr>
              <a:t>Fourth level</a:t>
            </a:r>
          </a:p>
          <a:p>
            <a:pPr lvl="4"/>
            <a:r>
              <a:rPr lang="en-US" altLang="en-US">
                <a:sym typeface="Gill Sans" pitchFamily="-84" charset="0"/>
              </a:rPr>
              <a:t>Fifth level</a:t>
            </a:r>
          </a:p>
        </p:txBody>
      </p:sp>
      <p:sp>
        <p:nvSpPr>
          <p:cNvPr id="11268" name="Rectangle 3"/>
          <p:cNvSpPr>
            <a:spLocks/>
          </p:cNvSpPr>
          <p:nvPr/>
        </p:nvSpPr>
        <p:spPr bwMode="auto">
          <a:xfrm>
            <a:off x="127000" y="9378950"/>
            <a:ext cx="271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tx1"/>
                </a:solidFill>
                <a:ea typeface="MS PGothic" panose="020B0600070205080204" pitchFamily="34" charset="-128"/>
              </a:rPr>
              <a:t>Copyright © 2012 by Mark J. Sebern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-84" charset="0"/>
              </a:rPr>
              <a:t>Click to edit Master title style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-8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pitchFamily="-84" charset="0"/>
              </a:rPr>
              <a:t>Second level</a:t>
            </a:r>
          </a:p>
          <a:p>
            <a:pPr lvl="2"/>
            <a:r>
              <a:rPr lang="en-US" altLang="en-US">
                <a:sym typeface="Gill Sans" pitchFamily="-84" charset="0"/>
              </a:rPr>
              <a:t>Third level</a:t>
            </a:r>
          </a:p>
          <a:p>
            <a:pPr lvl="3"/>
            <a:r>
              <a:rPr lang="en-US" altLang="en-US">
                <a:sym typeface="Gill Sans" pitchFamily="-84" charset="0"/>
              </a:rPr>
              <a:t>Fourth level</a:t>
            </a:r>
          </a:p>
          <a:p>
            <a:pPr lvl="4"/>
            <a:r>
              <a:rPr lang="en-US" altLang="en-US">
                <a:sym typeface="Gill Sans" pitchFamily="-84" charset="0"/>
              </a:rPr>
              <a:t>Fifth level</a:t>
            </a:r>
          </a:p>
        </p:txBody>
      </p:sp>
      <p:sp>
        <p:nvSpPr>
          <p:cNvPr id="12292" name="Rectangle 3"/>
          <p:cNvSpPr>
            <a:spLocks/>
          </p:cNvSpPr>
          <p:nvPr/>
        </p:nvSpPr>
        <p:spPr bwMode="auto">
          <a:xfrm>
            <a:off x="127000" y="9378950"/>
            <a:ext cx="271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tx1"/>
                </a:solidFill>
                <a:ea typeface="MS PGothic" panose="020B0600070205080204" pitchFamily="34" charset="-128"/>
              </a:rPr>
              <a:t>Copyright © 2012 by Mark J. Sebern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-84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-8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pitchFamily="-84" charset="0"/>
              </a:rPr>
              <a:t>Second level</a:t>
            </a:r>
          </a:p>
          <a:p>
            <a:pPr lvl="2"/>
            <a:r>
              <a:rPr lang="en-US" altLang="en-US">
                <a:sym typeface="Gill Sans" pitchFamily="-84" charset="0"/>
              </a:rPr>
              <a:t>Third level</a:t>
            </a:r>
          </a:p>
          <a:p>
            <a:pPr lvl="3"/>
            <a:r>
              <a:rPr lang="en-US" altLang="en-US">
                <a:sym typeface="Gill Sans" pitchFamily="-84" charset="0"/>
              </a:rPr>
              <a:t>Fourth level</a:t>
            </a:r>
          </a:p>
          <a:p>
            <a:pPr lvl="4"/>
            <a:r>
              <a:rPr lang="en-US" altLang="en-US">
                <a:sym typeface="Gill Sans" pitchFamily="-84" charset="0"/>
              </a:rPr>
              <a:t>Fifth level</a:t>
            </a:r>
          </a:p>
        </p:txBody>
      </p:sp>
      <p:sp>
        <p:nvSpPr>
          <p:cNvPr id="13316" name="Rectangle 3"/>
          <p:cNvSpPr>
            <a:spLocks/>
          </p:cNvSpPr>
          <p:nvPr/>
        </p:nvSpPr>
        <p:spPr bwMode="auto">
          <a:xfrm>
            <a:off x="127000" y="9378950"/>
            <a:ext cx="271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tx1"/>
                </a:solidFill>
                <a:ea typeface="MS PGothic" panose="020B0600070205080204" pitchFamily="34" charset="-128"/>
              </a:rPr>
              <a:t>Copyright © 2012 by Mark J. Sebern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-8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pitchFamily="-84" charset="0"/>
              </a:rPr>
              <a:t>Second level</a:t>
            </a:r>
          </a:p>
          <a:p>
            <a:pPr lvl="2"/>
            <a:r>
              <a:rPr lang="en-US" altLang="en-US">
                <a:sym typeface="Gill Sans" pitchFamily="-84" charset="0"/>
              </a:rPr>
              <a:t>Third level</a:t>
            </a:r>
          </a:p>
          <a:p>
            <a:pPr lvl="3"/>
            <a:r>
              <a:rPr lang="en-US" altLang="en-US">
                <a:sym typeface="Gill Sans" pitchFamily="-84" charset="0"/>
              </a:rPr>
              <a:t>Fourth level</a:t>
            </a:r>
          </a:p>
          <a:p>
            <a:pPr lvl="4"/>
            <a:r>
              <a:rPr lang="en-US" altLang="en-US">
                <a:sym typeface="Gill Sans" pitchFamily="-84" charset="0"/>
              </a:rPr>
              <a:t>Fifth level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-84" charset="0"/>
              </a:rPr>
              <a:t>Click to edit Master title style</a:t>
            </a:r>
          </a:p>
        </p:txBody>
      </p:sp>
      <p:sp>
        <p:nvSpPr>
          <p:cNvPr id="14340" name="Rectangle 3"/>
          <p:cNvSpPr>
            <a:spLocks/>
          </p:cNvSpPr>
          <p:nvPr/>
        </p:nvSpPr>
        <p:spPr bwMode="auto">
          <a:xfrm>
            <a:off x="127000" y="9378950"/>
            <a:ext cx="271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tx1"/>
                </a:solidFill>
                <a:ea typeface="MS PGothic" panose="020B0600070205080204" pitchFamily="34" charset="-128"/>
              </a:rPr>
              <a:t>Copyright © 2012 by Mark J. Sebern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pitchFamily="-8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-84" charset="0"/>
              </a:rPr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-84" charset="0"/>
              </a:rPr>
              <a:t>Click to edit Master title style</a:t>
            </a:r>
          </a:p>
        </p:txBody>
      </p:sp>
      <p:sp>
        <p:nvSpPr>
          <p:cNvPr id="3075" name="Rectangle 2"/>
          <p:cNvSpPr>
            <a:spLocks/>
          </p:cNvSpPr>
          <p:nvPr/>
        </p:nvSpPr>
        <p:spPr bwMode="auto">
          <a:xfrm>
            <a:off x="127000" y="9378950"/>
            <a:ext cx="271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tx1"/>
                </a:solidFill>
                <a:ea typeface="MS PGothic" panose="020B0600070205080204" pitchFamily="34" charset="-128"/>
              </a:rPr>
              <a:t>Copyright © 2012 by Mark J. Sebern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-84" charset="0"/>
              </a:rPr>
              <a:t>Click to edit Master title style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-8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pitchFamily="-84" charset="0"/>
              </a:rPr>
              <a:t>Second level</a:t>
            </a:r>
          </a:p>
          <a:p>
            <a:pPr lvl="2"/>
            <a:r>
              <a:rPr lang="en-US" altLang="en-US">
                <a:sym typeface="Gill Sans" pitchFamily="-84" charset="0"/>
              </a:rPr>
              <a:t>Third level</a:t>
            </a:r>
          </a:p>
          <a:p>
            <a:pPr lvl="3"/>
            <a:r>
              <a:rPr lang="en-US" altLang="en-US">
                <a:sym typeface="Gill Sans" pitchFamily="-84" charset="0"/>
              </a:rPr>
              <a:t>Fourth level</a:t>
            </a:r>
          </a:p>
          <a:p>
            <a:pPr lvl="4"/>
            <a:r>
              <a:rPr lang="en-US" altLang="en-US">
                <a:sym typeface="Gill Sans" pitchFamily="-84" charset="0"/>
              </a:rPr>
              <a:t>Fifth level</a:t>
            </a:r>
          </a:p>
        </p:txBody>
      </p:sp>
      <p:sp>
        <p:nvSpPr>
          <p:cNvPr id="4100" name="Rectangle 3"/>
          <p:cNvSpPr>
            <a:spLocks/>
          </p:cNvSpPr>
          <p:nvPr/>
        </p:nvSpPr>
        <p:spPr bwMode="auto">
          <a:xfrm>
            <a:off x="127000" y="9378950"/>
            <a:ext cx="271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tx1"/>
                </a:solidFill>
                <a:ea typeface="MS PGothic" panose="020B0600070205080204" pitchFamily="34" charset="-128"/>
              </a:rPr>
              <a:t>Copyright © 2012 by Mark J. Sebern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-84" charset="0"/>
              </a:rPr>
              <a:t>Click to edit Master title style</a:t>
            </a:r>
          </a:p>
        </p:txBody>
      </p:sp>
      <p:sp>
        <p:nvSpPr>
          <p:cNvPr id="5123" name="Rectangle 2"/>
          <p:cNvSpPr>
            <a:spLocks/>
          </p:cNvSpPr>
          <p:nvPr/>
        </p:nvSpPr>
        <p:spPr bwMode="auto">
          <a:xfrm>
            <a:off x="127000" y="9378950"/>
            <a:ext cx="271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tx1"/>
                </a:solidFill>
                <a:ea typeface="MS PGothic" panose="020B0600070205080204" pitchFamily="34" charset="-128"/>
              </a:rPr>
              <a:t>Copyright © 2012 by Mark J. Sebern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-84" charset="0"/>
              </a:rPr>
              <a:t>Click to edit Master title style</a:t>
            </a:r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127000" y="9378950"/>
            <a:ext cx="271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tx1"/>
                </a:solidFill>
                <a:ea typeface="MS PGothic" panose="020B0600070205080204" pitchFamily="34" charset="-128"/>
              </a:rPr>
              <a:t>Copyright © 2012 by Mark J. Sebern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902200"/>
            <a:ext cx="5867400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-8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pitchFamily="-84" charset="0"/>
              </a:rPr>
              <a:t>Second level</a:t>
            </a:r>
          </a:p>
          <a:p>
            <a:pPr lvl="2"/>
            <a:r>
              <a:rPr lang="en-US" altLang="en-US">
                <a:sym typeface="Gill Sans" pitchFamily="-84" charset="0"/>
              </a:rPr>
              <a:t>Third level</a:t>
            </a:r>
          </a:p>
          <a:p>
            <a:pPr lvl="3"/>
            <a:r>
              <a:rPr lang="en-US" altLang="en-US">
                <a:sym typeface="Gill Sans" pitchFamily="-84" charset="0"/>
              </a:rPr>
              <a:t>Fourth level</a:t>
            </a:r>
          </a:p>
          <a:p>
            <a:pPr lvl="4"/>
            <a:r>
              <a:rPr lang="en-US" altLang="en-US">
                <a:sym typeface="Gill Sans" pitchFamily="-84" charset="0"/>
              </a:rPr>
              <a:t>Fifth level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524000"/>
            <a:ext cx="5867400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-84" charset="0"/>
              </a:rPr>
              <a:t>Click to edit Master title style</a:t>
            </a:r>
          </a:p>
        </p:txBody>
      </p:sp>
      <p:sp>
        <p:nvSpPr>
          <p:cNvPr id="7172" name="Rectangle 3"/>
          <p:cNvSpPr>
            <a:spLocks/>
          </p:cNvSpPr>
          <p:nvPr/>
        </p:nvSpPr>
        <p:spPr bwMode="auto">
          <a:xfrm>
            <a:off x="127000" y="9378950"/>
            <a:ext cx="271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tx1"/>
                </a:solidFill>
                <a:ea typeface="MS PGothic" panose="020B0600070205080204" pitchFamily="34" charset="-128"/>
              </a:rPr>
              <a:t>Copyright © 2012 by Mark J. Sebern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902200"/>
            <a:ext cx="5867400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-8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pitchFamily="-84" charset="0"/>
              </a:rPr>
              <a:t>Second level</a:t>
            </a:r>
          </a:p>
          <a:p>
            <a:pPr lvl="2"/>
            <a:r>
              <a:rPr lang="en-US" altLang="en-US">
                <a:sym typeface="Gill Sans" pitchFamily="-84" charset="0"/>
              </a:rPr>
              <a:t>Third level</a:t>
            </a:r>
          </a:p>
          <a:p>
            <a:pPr lvl="3"/>
            <a:r>
              <a:rPr lang="en-US" altLang="en-US">
                <a:sym typeface="Gill Sans" pitchFamily="-84" charset="0"/>
              </a:rPr>
              <a:t>Fourth level</a:t>
            </a:r>
          </a:p>
          <a:p>
            <a:pPr lvl="4"/>
            <a:r>
              <a:rPr lang="en-US" altLang="en-US">
                <a:sym typeface="Gill Sans" pitchFamily="-84" charset="0"/>
              </a:rPr>
              <a:t>Fifth level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524000"/>
            <a:ext cx="5867400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-84" charset="0"/>
              </a:rPr>
              <a:t>Click to edit Master title style</a:t>
            </a:r>
          </a:p>
        </p:txBody>
      </p:sp>
      <p:sp>
        <p:nvSpPr>
          <p:cNvPr id="8196" name="Rectangle 3"/>
          <p:cNvSpPr>
            <a:spLocks/>
          </p:cNvSpPr>
          <p:nvPr/>
        </p:nvSpPr>
        <p:spPr bwMode="auto">
          <a:xfrm>
            <a:off x="127000" y="9378950"/>
            <a:ext cx="271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tx1"/>
                </a:solidFill>
                <a:ea typeface="MS PGothic" panose="020B0600070205080204" pitchFamily="34" charset="-128"/>
              </a:rPr>
              <a:t>Copyright © 2012 by Mark J. Sebern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-8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pitchFamily="-84" charset="0"/>
              </a:rPr>
              <a:t>Second level</a:t>
            </a:r>
          </a:p>
          <a:p>
            <a:pPr lvl="2"/>
            <a:r>
              <a:rPr lang="en-US" altLang="en-US">
                <a:sym typeface="Gill Sans" pitchFamily="-84" charset="0"/>
              </a:rPr>
              <a:t>Third level</a:t>
            </a:r>
          </a:p>
          <a:p>
            <a:pPr lvl="3"/>
            <a:r>
              <a:rPr lang="en-US" altLang="en-US">
                <a:sym typeface="Gill Sans" pitchFamily="-84" charset="0"/>
              </a:rPr>
              <a:t>Fourth level</a:t>
            </a:r>
          </a:p>
          <a:p>
            <a:pPr lvl="4"/>
            <a:r>
              <a:rPr lang="en-US" altLang="en-US">
                <a:sym typeface="Gill Sans" pitchFamily="-84" charset="0"/>
              </a:rPr>
              <a:t>Fifth level</a:t>
            </a:r>
          </a:p>
        </p:txBody>
      </p:sp>
      <p:sp>
        <p:nvSpPr>
          <p:cNvPr id="9219" name="Rectangle 2"/>
          <p:cNvSpPr>
            <a:spLocks/>
          </p:cNvSpPr>
          <p:nvPr/>
        </p:nvSpPr>
        <p:spPr bwMode="auto">
          <a:xfrm>
            <a:off x="127000" y="9378950"/>
            <a:ext cx="271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tx1"/>
                </a:solidFill>
                <a:ea typeface="MS PGothic" panose="020B0600070205080204" pitchFamily="34" charset="-128"/>
              </a:rPr>
              <a:t>Copyright © 2012 by Mark J. Sebern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pitchFamily="-8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1pPr>
      <a:lvl2pPr marL="1282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2pPr>
      <a:lvl3pPr marL="1727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3pPr>
      <a:lvl4pPr marL="2171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4pPr>
      <a:lvl5pPr marL="2616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pitchFamily="-84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-84" charset="0"/>
        </a:defRPr>
      </a:lvl5pPr>
      <a:lvl6pPr marL="30734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Sprints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6400" y="2362200"/>
            <a:ext cx="7137400" cy="4394200"/>
          </a:xfrm>
        </p:spPr>
        <p:txBody>
          <a:bodyPr/>
          <a:lstStyle/>
          <a:p>
            <a:pPr marL="889000" eaLnBrk="1" hangingPunct="1"/>
            <a:r>
              <a:rPr lang="en-US" altLang="en-US"/>
              <a:t>Sprint planning</a:t>
            </a:r>
          </a:p>
          <a:p>
            <a:pPr marL="889000" eaLnBrk="1" hangingPunct="1"/>
            <a:r>
              <a:rPr lang="en-US" altLang="en-US"/>
              <a:t>Sprint execution</a:t>
            </a:r>
          </a:p>
        </p:txBody>
      </p:sp>
      <p:pic>
        <p:nvPicPr>
          <p:cNvPr id="15364" name="Picture 3" descr="D:\MyDocs\Documents\MSOE\Courses\SE2800\svn-archive\Visual Lexicon\Sprint Execution Contex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50" y="4572000"/>
            <a:ext cx="831215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DCE3104-C540-63F5-1E39-85DE868A4AED}"/>
              </a:ext>
            </a:extLst>
          </p:cNvPr>
          <p:cNvSpPr txBox="1"/>
          <p:nvPr/>
        </p:nvSpPr>
        <p:spPr>
          <a:xfrm>
            <a:off x="25400" y="8710136"/>
            <a:ext cx="304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Chs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14, 15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Sanity Check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1397000" y="2514600"/>
            <a:ext cx="10655300" cy="5740400"/>
            <a:chOff x="0" y="0"/>
            <a:chExt cx="6712" cy="3616"/>
          </a:xfrm>
        </p:grpSpPr>
        <p:sp>
          <p:nvSpPr>
            <p:cNvPr id="24610" name="Rectangle 2"/>
            <p:cNvSpPr>
              <a:spLocks/>
            </p:cNvSpPr>
            <p:nvPr/>
          </p:nvSpPr>
          <p:spPr bwMode="auto">
            <a:xfrm>
              <a:off x="0" y="0"/>
              <a:ext cx="1728" cy="3616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127000">
              <a:solidFill>
                <a:srgbClr val="804000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11" name="Rectangle 3"/>
            <p:cNvSpPr>
              <a:spLocks/>
            </p:cNvSpPr>
            <p:nvPr/>
          </p:nvSpPr>
          <p:spPr bwMode="auto">
            <a:xfrm>
              <a:off x="1720" y="0"/>
              <a:ext cx="2984" cy="3616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127000">
              <a:solidFill>
                <a:srgbClr val="804000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12" name="Rectangle 4"/>
            <p:cNvSpPr>
              <a:spLocks/>
            </p:cNvSpPr>
            <p:nvPr/>
          </p:nvSpPr>
          <p:spPr bwMode="auto">
            <a:xfrm>
              <a:off x="4696" y="0"/>
              <a:ext cx="2016" cy="3616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127000">
              <a:solidFill>
                <a:srgbClr val="804000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1765300" y="2819400"/>
            <a:ext cx="1993900" cy="4953000"/>
            <a:chOff x="0" y="0"/>
            <a:chExt cx="1256" cy="3120"/>
          </a:xfrm>
        </p:grpSpPr>
        <p:sp>
          <p:nvSpPr>
            <p:cNvPr id="24605" name="Rectangle 6"/>
            <p:cNvSpPr>
              <a:spLocks/>
            </p:cNvSpPr>
            <p:nvPr/>
          </p:nvSpPr>
          <p:spPr bwMode="auto">
            <a:xfrm>
              <a:off x="305" y="0"/>
              <a:ext cx="646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1"/>
                  </a:solidFill>
                  <a:ea typeface="MS PGothic" panose="020B0600070205080204" pitchFamily="34" charset="-128"/>
                </a:rPr>
                <a:t>PBIs</a:t>
              </a:r>
            </a:p>
          </p:txBody>
        </p:sp>
        <p:sp>
          <p:nvSpPr>
            <p:cNvPr id="24606" name="AutoShape 7"/>
            <p:cNvSpPr>
              <a:spLocks/>
            </p:cNvSpPr>
            <p:nvPr/>
          </p:nvSpPr>
          <p:spPr bwMode="auto">
            <a:xfrm>
              <a:off x="0" y="600"/>
              <a:ext cx="1256" cy="456"/>
            </a:xfrm>
            <a:prstGeom prst="roundRect">
              <a:avLst>
                <a:gd name="adj" fmla="val 26315"/>
              </a:avLst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07" name="AutoShape 8"/>
            <p:cNvSpPr>
              <a:spLocks/>
            </p:cNvSpPr>
            <p:nvPr/>
          </p:nvSpPr>
          <p:spPr bwMode="auto">
            <a:xfrm>
              <a:off x="0" y="1288"/>
              <a:ext cx="1256" cy="456"/>
            </a:xfrm>
            <a:prstGeom prst="roundRect">
              <a:avLst>
                <a:gd name="adj" fmla="val 26315"/>
              </a:avLst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08" name="AutoShape 9"/>
            <p:cNvSpPr>
              <a:spLocks/>
            </p:cNvSpPr>
            <p:nvPr/>
          </p:nvSpPr>
          <p:spPr bwMode="auto">
            <a:xfrm>
              <a:off x="0" y="1976"/>
              <a:ext cx="1256" cy="456"/>
            </a:xfrm>
            <a:prstGeom prst="roundRect">
              <a:avLst>
                <a:gd name="adj" fmla="val 26315"/>
              </a:avLst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09" name="AutoShape 10"/>
            <p:cNvSpPr>
              <a:spLocks/>
            </p:cNvSpPr>
            <p:nvPr/>
          </p:nvSpPr>
          <p:spPr bwMode="auto">
            <a:xfrm>
              <a:off x="0" y="2664"/>
              <a:ext cx="1256" cy="456"/>
            </a:xfrm>
            <a:prstGeom prst="roundRect">
              <a:avLst>
                <a:gd name="adj" fmla="val 26315"/>
              </a:avLst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0" name="Group 26"/>
          <p:cNvGrpSpPr>
            <a:grpSpLocks/>
          </p:cNvGrpSpPr>
          <p:nvPr/>
        </p:nvGrpSpPr>
        <p:grpSpPr bwMode="auto">
          <a:xfrm>
            <a:off x="4787900" y="2959100"/>
            <a:ext cx="3429000" cy="4813300"/>
            <a:chOff x="0" y="0"/>
            <a:chExt cx="2160" cy="3032"/>
          </a:xfrm>
        </p:grpSpPr>
        <p:sp>
          <p:nvSpPr>
            <p:cNvPr id="24591" name="Rectangle 12"/>
            <p:cNvSpPr>
              <a:spLocks/>
            </p:cNvSpPr>
            <p:nvPr/>
          </p:nvSpPr>
          <p:spPr bwMode="auto">
            <a:xfrm>
              <a:off x="676" y="0"/>
              <a:ext cx="796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1"/>
                  </a:solidFill>
                  <a:ea typeface="MS PGothic" panose="020B0600070205080204" pitchFamily="34" charset="-128"/>
                </a:rPr>
                <a:t>Tasks</a:t>
              </a:r>
            </a:p>
          </p:txBody>
        </p:sp>
        <p:sp>
          <p:nvSpPr>
            <p:cNvPr id="24592" name="Rectangle 13"/>
            <p:cNvSpPr>
              <a:spLocks/>
            </p:cNvSpPr>
            <p:nvPr/>
          </p:nvSpPr>
          <p:spPr bwMode="auto">
            <a:xfrm>
              <a:off x="0" y="512"/>
              <a:ext cx="456" cy="456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3" name="Rectangle 14"/>
            <p:cNvSpPr>
              <a:spLocks/>
            </p:cNvSpPr>
            <p:nvPr/>
          </p:nvSpPr>
          <p:spPr bwMode="auto">
            <a:xfrm>
              <a:off x="568" y="512"/>
              <a:ext cx="456" cy="456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4" name="Rectangle 15"/>
            <p:cNvSpPr>
              <a:spLocks/>
            </p:cNvSpPr>
            <p:nvPr/>
          </p:nvSpPr>
          <p:spPr bwMode="auto">
            <a:xfrm>
              <a:off x="1136" y="512"/>
              <a:ext cx="456" cy="456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5" name="Rectangle 16"/>
            <p:cNvSpPr>
              <a:spLocks/>
            </p:cNvSpPr>
            <p:nvPr/>
          </p:nvSpPr>
          <p:spPr bwMode="auto">
            <a:xfrm>
              <a:off x="1704" y="512"/>
              <a:ext cx="456" cy="456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6" name="Rectangle 17"/>
            <p:cNvSpPr>
              <a:spLocks/>
            </p:cNvSpPr>
            <p:nvPr/>
          </p:nvSpPr>
          <p:spPr bwMode="auto">
            <a:xfrm>
              <a:off x="0" y="1200"/>
              <a:ext cx="456" cy="456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7" name="Rectangle 18"/>
            <p:cNvSpPr>
              <a:spLocks/>
            </p:cNvSpPr>
            <p:nvPr/>
          </p:nvSpPr>
          <p:spPr bwMode="auto">
            <a:xfrm>
              <a:off x="568" y="1200"/>
              <a:ext cx="456" cy="456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8" name="Rectangle 19"/>
            <p:cNvSpPr>
              <a:spLocks/>
            </p:cNvSpPr>
            <p:nvPr/>
          </p:nvSpPr>
          <p:spPr bwMode="auto">
            <a:xfrm>
              <a:off x="1136" y="1200"/>
              <a:ext cx="456" cy="456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9" name="Rectangle 20"/>
            <p:cNvSpPr>
              <a:spLocks/>
            </p:cNvSpPr>
            <p:nvPr/>
          </p:nvSpPr>
          <p:spPr bwMode="auto">
            <a:xfrm>
              <a:off x="0" y="1888"/>
              <a:ext cx="456" cy="456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00" name="Rectangle 21"/>
            <p:cNvSpPr>
              <a:spLocks/>
            </p:cNvSpPr>
            <p:nvPr/>
          </p:nvSpPr>
          <p:spPr bwMode="auto">
            <a:xfrm>
              <a:off x="568" y="1888"/>
              <a:ext cx="456" cy="456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01" name="Rectangle 22"/>
            <p:cNvSpPr>
              <a:spLocks/>
            </p:cNvSpPr>
            <p:nvPr/>
          </p:nvSpPr>
          <p:spPr bwMode="auto">
            <a:xfrm>
              <a:off x="1136" y="1888"/>
              <a:ext cx="456" cy="456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02" name="Rectangle 23"/>
            <p:cNvSpPr>
              <a:spLocks/>
            </p:cNvSpPr>
            <p:nvPr/>
          </p:nvSpPr>
          <p:spPr bwMode="auto">
            <a:xfrm>
              <a:off x="1704" y="1888"/>
              <a:ext cx="456" cy="456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03" name="Rectangle 24"/>
            <p:cNvSpPr>
              <a:spLocks/>
            </p:cNvSpPr>
            <p:nvPr/>
          </p:nvSpPr>
          <p:spPr bwMode="auto">
            <a:xfrm>
              <a:off x="0" y="2576"/>
              <a:ext cx="456" cy="456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604" name="Rectangle 25"/>
            <p:cNvSpPr>
              <a:spLocks/>
            </p:cNvSpPr>
            <p:nvPr/>
          </p:nvSpPr>
          <p:spPr bwMode="auto">
            <a:xfrm>
              <a:off x="568" y="2576"/>
              <a:ext cx="456" cy="456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9083675" y="2959100"/>
            <a:ext cx="2728913" cy="4775200"/>
            <a:chOff x="0" y="0"/>
            <a:chExt cx="1718" cy="3008"/>
          </a:xfrm>
        </p:grpSpPr>
        <p:sp>
          <p:nvSpPr>
            <p:cNvPr id="24586" name="Rectangle 27"/>
            <p:cNvSpPr>
              <a:spLocks/>
            </p:cNvSpPr>
            <p:nvPr/>
          </p:nvSpPr>
          <p:spPr bwMode="auto">
            <a:xfrm>
              <a:off x="0" y="0"/>
              <a:ext cx="1718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1"/>
                  </a:solidFill>
                  <a:ea typeface="MS PGothic" panose="020B0600070205080204" pitchFamily="34" charset="-128"/>
                </a:rPr>
                <a:t>Effort hours</a:t>
              </a:r>
            </a:p>
          </p:txBody>
        </p:sp>
        <p:sp>
          <p:nvSpPr>
            <p:cNvPr id="24587" name="Rectangle 28"/>
            <p:cNvSpPr>
              <a:spLocks/>
            </p:cNvSpPr>
            <p:nvPr/>
          </p:nvSpPr>
          <p:spPr bwMode="auto">
            <a:xfrm>
              <a:off x="117" y="504"/>
              <a:ext cx="1480" cy="440"/>
            </a:xfrm>
            <a:prstGeom prst="rect">
              <a:avLst/>
            </a:prstGeom>
            <a:solidFill>
              <a:srgbClr val="FF66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88" name="Rectangle 29"/>
            <p:cNvSpPr>
              <a:spLocks/>
            </p:cNvSpPr>
            <p:nvPr/>
          </p:nvSpPr>
          <p:spPr bwMode="auto">
            <a:xfrm>
              <a:off x="117" y="1192"/>
              <a:ext cx="1480" cy="440"/>
            </a:xfrm>
            <a:prstGeom prst="rect">
              <a:avLst/>
            </a:prstGeom>
            <a:solidFill>
              <a:srgbClr val="FF66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89" name="Rectangle 30"/>
            <p:cNvSpPr>
              <a:spLocks/>
            </p:cNvSpPr>
            <p:nvPr/>
          </p:nvSpPr>
          <p:spPr bwMode="auto">
            <a:xfrm>
              <a:off x="117" y="1880"/>
              <a:ext cx="1480" cy="440"/>
            </a:xfrm>
            <a:prstGeom prst="rect">
              <a:avLst/>
            </a:prstGeom>
            <a:solidFill>
              <a:srgbClr val="FF66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590" name="Rectangle 31"/>
            <p:cNvSpPr>
              <a:spLocks/>
            </p:cNvSpPr>
            <p:nvPr/>
          </p:nvSpPr>
          <p:spPr bwMode="auto">
            <a:xfrm>
              <a:off x="117" y="2568"/>
              <a:ext cx="1480" cy="440"/>
            </a:xfrm>
            <a:prstGeom prst="rect">
              <a:avLst/>
            </a:prstGeom>
            <a:solidFill>
              <a:srgbClr val="FF66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12" name="Group 35"/>
          <p:cNvGrpSpPr>
            <a:grpSpLocks/>
          </p:cNvGrpSpPr>
          <p:nvPr/>
        </p:nvGrpSpPr>
        <p:grpSpPr bwMode="auto">
          <a:xfrm>
            <a:off x="1587500" y="8699500"/>
            <a:ext cx="10033000" cy="698500"/>
            <a:chOff x="0" y="0"/>
            <a:chExt cx="6320" cy="440"/>
          </a:xfrm>
        </p:grpSpPr>
        <p:sp>
          <p:nvSpPr>
            <p:cNvPr id="31777" name="Rectangle 33"/>
            <p:cNvSpPr>
              <a:spLocks/>
            </p:cNvSpPr>
            <p:nvPr/>
          </p:nvSpPr>
          <p:spPr bwMode="auto">
            <a:xfrm>
              <a:off x="4840" y="0"/>
              <a:ext cx="1480" cy="440"/>
            </a:xfrm>
            <a:prstGeom prst="rect">
              <a:avLst/>
            </a:prstGeom>
            <a:solidFill>
              <a:srgbClr val="FF6666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>
                <a:defRPr/>
              </a:pPr>
              <a:r>
                <a:rPr lang="en-US" sz="3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MS PGothic" pitchFamily="34" charset="-128"/>
                </a:rPr>
                <a:t>Total</a:t>
              </a:r>
            </a:p>
          </p:txBody>
        </p:sp>
        <p:sp>
          <p:nvSpPr>
            <p:cNvPr id="31778" name="Rectangle 34"/>
            <p:cNvSpPr>
              <a:spLocks/>
            </p:cNvSpPr>
            <p:nvPr/>
          </p:nvSpPr>
          <p:spPr bwMode="auto">
            <a:xfrm>
              <a:off x="0" y="0"/>
              <a:ext cx="1480" cy="440"/>
            </a:xfrm>
            <a:prstGeom prst="rect">
              <a:avLst/>
            </a:prstGeom>
            <a:solidFill>
              <a:srgbClr val="0080FF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>
                <a:defRPr/>
              </a:pPr>
              <a:r>
                <a:rPr lang="en-US" sz="3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MS PGothic" pitchFamily="34" charset="-128"/>
                </a:rPr>
                <a:t>Total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Sanity Check</a:t>
            </a:r>
          </a:p>
        </p:txBody>
      </p:sp>
      <p:grpSp>
        <p:nvGrpSpPr>
          <p:cNvPr id="25603" name="Group 31"/>
          <p:cNvGrpSpPr>
            <a:grpSpLocks/>
          </p:cNvGrpSpPr>
          <p:nvPr/>
        </p:nvGrpSpPr>
        <p:grpSpPr bwMode="auto">
          <a:xfrm>
            <a:off x="1397000" y="2514600"/>
            <a:ext cx="10655300" cy="6883400"/>
            <a:chOff x="0" y="0"/>
            <a:chExt cx="6712" cy="4336"/>
          </a:xfrm>
        </p:grpSpPr>
        <p:sp>
          <p:nvSpPr>
            <p:cNvPr id="25605" name="Rectangle 2"/>
            <p:cNvSpPr>
              <a:spLocks/>
            </p:cNvSpPr>
            <p:nvPr/>
          </p:nvSpPr>
          <p:spPr bwMode="auto">
            <a:xfrm>
              <a:off x="0" y="0"/>
              <a:ext cx="1728" cy="3616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127000">
              <a:solidFill>
                <a:srgbClr val="804000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06" name="Rectangle 3"/>
            <p:cNvSpPr>
              <a:spLocks/>
            </p:cNvSpPr>
            <p:nvPr/>
          </p:nvSpPr>
          <p:spPr bwMode="auto">
            <a:xfrm>
              <a:off x="1720" y="0"/>
              <a:ext cx="2984" cy="3616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127000">
              <a:solidFill>
                <a:srgbClr val="804000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07" name="Rectangle 4"/>
            <p:cNvSpPr>
              <a:spLocks/>
            </p:cNvSpPr>
            <p:nvPr/>
          </p:nvSpPr>
          <p:spPr bwMode="auto">
            <a:xfrm>
              <a:off x="4696" y="0"/>
              <a:ext cx="2016" cy="3616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127000">
              <a:solidFill>
                <a:srgbClr val="804000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08" name="Rectangle 5"/>
            <p:cNvSpPr>
              <a:spLocks/>
            </p:cNvSpPr>
            <p:nvPr/>
          </p:nvSpPr>
          <p:spPr bwMode="auto">
            <a:xfrm>
              <a:off x="537" y="192"/>
              <a:ext cx="646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1"/>
                  </a:solidFill>
                  <a:ea typeface="MS PGothic" panose="020B0600070205080204" pitchFamily="34" charset="-128"/>
                </a:rPr>
                <a:t>PBIs</a:t>
              </a:r>
            </a:p>
          </p:txBody>
        </p:sp>
        <p:sp>
          <p:nvSpPr>
            <p:cNvPr id="25609" name="Rectangle 6"/>
            <p:cNvSpPr>
              <a:spLocks/>
            </p:cNvSpPr>
            <p:nvPr/>
          </p:nvSpPr>
          <p:spPr bwMode="auto">
            <a:xfrm>
              <a:off x="2812" y="280"/>
              <a:ext cx="796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1"/>
                  </a:solidFill>
                  <a:ea typeface="MS PGothic" panose="020B0600070205080204" pitchFamily="34" charset="-128"/>
                </a:rPr>
                <a:t>Tasks</a:t>
              </a:r>
            </a:p>
          </p:txBody>
        </p:sp>
        <p:sp>
          <p:nvSpPr>
            <p:cNvPr id="25610" name="Rectangle 7"/>
            <p:cNvSpPr>
              <a:spLocks/>
            </p:cNvSpPr>
            <p:nvPr/>
          </p:nvSpPr>
          <p:spPr bwMode="auto">
            <a:xfrm>
              <a:off x="4842" y="280"/>
              <a:ext cx="1719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1"/>
                  </a:solidFill>
                  <a:ea typeface="MS PGothic" panose="020B0600070205080204" pitchFamily="34" charset="-128"/>
                </a:rPr>
                <a:t>Effort hours</a:t>
              </a:r>
            </a:p>
          </p:txBody>
        </p:sp>
        <p:sp>
          <p:nvSpPr>
            <p:cNvPr id="25611" name="AutoShape 8"/>
            <p:cNvSpPr>
              <a:spLocks/>
            </p:cNvSpPr>
            <p:nvPr/>
          </p:nvSpPr>
          <p:spPr bwMode="auto">
            <a:xfrm>
              <a:off x="232" y="792"/>
              <a:ext cx="1256" cy="456"/>
            </a:xfrm>
            <a:prstGeom prst="roundRect">
              <a:avLst>
                <a:gd name="adj" fmla="val 26315"/>
              </a:avLst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12" name="AutoShape 9"/>
            <p:cNvSpPr>
              <a:spLocks/>
            </p:cNvSpPr>
            <p:nvPr/>
          </p:nvSpPr>
          <p:spPr bwMode="auto">
            <a:xfrm>
              <a:off x="232" y="1480"/>
              <a:ext cx="1256" cy="456"/>
            </a:xfrm>
            <a:prstGeom prst="roundRect">
              <a:avLst>
                <a:gd name="adj" fmla="val 26315"/>
              </a:avLst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13" name="AutoShape 10"/>
            <p:cNvSpPr>
              <a:spLocks/>
            </p:cNvSpPr>
            <p:nvPr/>
          </p:nvSpPr>
          <p:spPr bwMode="auto">
            <a:xfrm>
              <a:off x="232" y="2168"/>
              <a:ext cx="1256" cy="456"/>
            </a:xfrm>
            <a:prstGeom prst="roundRect">
              <a:avLst>
                <a:gd name="adj" fmla="val 26315"/>
              </a:avLst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14" name="AutoShape 11"/>
            <p:cNvSpPr>
              <a:spLocks/>
            </p:cNvSpPr>
            <p:nvPr/>
          </p:nvSpPr>
          <p:spPr bwMode="auto">
            <a:xfrm>
              <a:off x="232" y="2856"/>
              <a:ext cx="1256" cy="456"/>
            </a:xfrm>
            <a:prstGeom prst="roundRect">
              <a:avLst>
                <a:gd name="adj" fmla="val 26315"/>
              </a:avLst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15" name="Rectangle 12"/>
            <p:cNvSpPr>
              <a:spLocks/>
            </p:cNvSpPr>
            <p:nvPr/>
          </p:nvSpPr>
          <p:spPr bwMode="auto">
            <a:xfrm>
              <a:off x="2136" y="792"/>
              <a:ext cx="456" cy="456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16" name="Rectangle 13"/>
            <p:cNvSpPr>
              <a:spLocks/>
            </p:cNvSpPr>
            <p:nvPr/>
          </p:nvSpPr>
          <p:spPr bwMode="auto">
            <a:xfrm>
              <a:off x="2704" y="792"/>
              <a:ext cx="456" cy="456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17" name="Rectangle 14"/>
            <p:cNvSpPr>
              <a:spLocks/>
            </p:cNvSpPr>
            <p:nvPr/>
          </p:nvSpPr>
          <p:spPr bwMode="auto">
            <a:xfrm>
              <a:off x="3272" y="792"/>
              <a:ext cx="456" cy="456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18" name="Rectangle 15"/>
            <p:cNvSpPr>
              <a:spLocks/>
            </p:cNvSpPr>
            <p:nvPr/>
          </p:nvSpPr>
          <p:spPr bwMode="auto">
            <a:xfrm>
              <a:off x="3840" y="792"/>
              <a:ext cx="456" cy="456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19" name="Rectangle 16"/>
            <p:cNvSpPr>
              <a:spLocks/>
            </p:cNvSpPr>
            <p:nvPr/>
          </p:nvSpPr>
          <p:spPr bwMode="auto">
            <a:xfrm>
              <a:off x="2136" y="1480"/>
              <a:ext cx="456" cy="456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20" name="Rectangle 17"/>
            <p:cNvSpPr>
              <a:spLocks/>
            </p:cNvSpPr>
            <p:nvPr/>
          </p:nvSpPr>
          <p:spPr bwMode="auto">
            <a:xfrm>
              <a:off x="2704" y="1480"/>
              <a:ext cx="456" cy="456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21" name="Rectangle 18"/>
            <p:cNvSpPr>
              <a:spLocks/>
            </p:cNvSpPr>
            <p:nvPr/>
          </p:nvSpPr>
          <p:spPr bwMode="auto">
            <a:xfrm>
              <a:off x="3272" y="1480"/>
              <a:ext cx="456" cy="456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22" name="Rectangle 19"/>
            <p:cNvSpPr>
              <a:spLocks/>
            </p:cNvSpPr>
            <p:nvPr/>
          </p:nvSpPr>
          <p:spPr bwMode="auto">
            <a:xfrm>
              <a:off x="2136" y="2168"/>
              <a:ext cx="456" cy="456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23" name="Rectangle 20"/>
            <p:cNvSpPr>
              <a:spLocks/>
            </p:cNvSpPr>
            <p:nvPr/>
          </p:nvSpPr>
          <p:spPr bwMode="auto">
            <a:xfrm>
              <a:off x="2704" y="2168"/>
              <a:ext cx="456" cy="456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24" name="Rectangle 21"/>
            <p:cNvSpPr>
              <a:spLocks/>
            </p:cNvSpPr>
            <p:nvPr/>
          </p:nvSpPr>
          <p:spPr bwMode="auto">
            <a:xfrm>
              <a:off x="3272" y="2168"/>
              <a:ext cx="456" cy="456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25" name="Rectangle 22"/>
            <p:cNvSpPr>
              <a:spLocks/>
            </p:cNvSpPr>
            <p:nvPr/>
          </p:nvSpPr>
          <p:spPr bwMode="auto">
            <a:xfrm>
              <a:off x="3840" y="2168"/>
              <a:ext cx="456" cy="456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26" name="Rectangle 23"/>
            <p:cNvSpPr>
              <a:spLocks/>
            </p:cNvSpPr>
            <p:nvPr/>
          </p:nvSpPr>
          <p:spPr bwMode="auto">
            <a:xfrm>
              <a:off x="2136" y="2856"/>
              <a:ext cx="456" cy="456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27" name="Rectangle 24"/>
            <p:cNvSpPr>
              <a:spLocks/>
            </p:cNvSpPr>
            <p:nvPr/>
          </p:nvSpPr>
          <p:spPr bwMode="auto">
            <a:xfrm>
              <a:off x="2704" y="2856"/>
              <a:ext cx="456" cy="456"/>
            </a:xfrm>
            <a:prstGeom prst="rect">
              <a:avLst/>
            </a:prstGeom>
            <a:solidFill>
              <a:srgbClr val="6666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28" name="Rectangle 25"/>
            <p:cNvSpPr>
              <a:spLocks/>
            </p:cNvSpPr>
            <p:nvPr/>
          </p:nvSpPr>
          <p:spPr bwMode="auto">
            <a:xfrm>
              <a:off x="4960" y="784"/>
              <a:ext cx="1480" cy="440"/>
            </a:xfrm>
            <a:prstGeom prst="rect">
              <a:avLst/>
            </a:prstGeom>
            <a:solidFill>
              <a:srgbClr val="FF66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29" name="Rectangle 26"/>
            <p:cNvSpPr>
              <a:spLocks/>
            </p:cNvSpPr>
            <p:nvPr/>
          </p:nvSpPr>
          <p:spPr bwMode="auto">
            <a:xfrm>
              <a:off x="4960" y="1472"/>
              <a:ext cx="1480" cy="440"/>
            </a:xfrm>
            <a:prstGeom prst="rect">
              <a:avLst/>
            </a:prstGeom>
            <a:solidFill>
              <a:srgbClr val="FF66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30" name="Rectangle 27"/>
            <p:cNvSpPr>
              <a:spLocks/>
            </p:cNvSpPr>
            <p:nvPr/>
          </p:nvSpPr>
          <p:spPr bwMode="auto">
            <a:xfrm>
              <a:off x="4960" y="2160"/>
              <a:ext cx="1480" cy="440"/>
            </a:xfrm>
            <a:prstGeom prst="rect">
              <a:avLst/>
            </a:prstGeom>
            <a:solidFill>
              <a:srgbClr val="FF66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31" name="Rectangle 28"/>
            <p:cNvSpPr>
              <a:spLocks/>
            </p:cNvSpPr>
            <p:nvPr/>
          </p:nvSpPr>
          <p:spPr bwMode="auto">
            <a:xfrm>
              <a:off x="4960" y="2848"/>
              <a:ext cx="1480" cy="440"/>
            </a:xfrm>
            <a:prstGeom prst="rect">
              <a:avLst/>
            </a:prstGeom>
            <a:solidFill>
              <a:srgbClr val="FF66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" name="Rectangle 29"/>
            <p:cNvSpPr>
              <a:spLocks/>
            </p:cNvSpPr>
            <p:nvPr/>
          </p:nvSpPr>
          <p:spPr bwMode="auto">
            <a:xfrm>
              <a:off x="4960" y="3896"/>
              <a:ext cx="1480" cy="440"/>
            </a:xfrm>
            <a:prstGeom prst="rect">
              <a:avLst/>
            </a:prstGeom>
            <a:solidFill>
              <a:srgbClr val="FF6666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>
                <a:defRPr/>
              </a:pPr>
              <a:r>
                <a:rPr lang="en-US" sz="3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MS PGothic" pitchFamily="34" charset="-128"/>
                </a:rPr>
                <a:t>Total</a:t>
              </a:r>
            </a:p>
          </p:txBody>
        </p:sp>
        <p:sp>
          <p:nvSpPr>
            <p:cNvPr id="3" name="Rectangle 30"/>
            <p:cNvSpPr>
              <a:spLocks/>
            </p:cNvSpPr>
            <p:nvPr/>
          </p:nvSpPr>
          <p:spPr bwMode="auto">
            <a:xfrm>
              <a:off x="120" y="3896"/>
              <a:ext cx="1480" cy="440"/>
            </a:xfrm>
            <a:prstGeom prst="rect">
              <a:avLst/>
            </a:prstGeom>
            <a:solidFill>
              <a:srgbClr val="0080FF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>
                <a:defRPr/>
              </a:pPr>
              <a:r>
                <a:rPr lang="en-US" sz="3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MS PGothic" pitchFamily="34" charset="-128"/>
                </a:rPr>
                <a:t>Total</a:t>
              </a:r>
            </a:p>
          </p:txBody>
        </p:sp>
      </p:grpSp>
      <p:sp>
        <p:nvSpPr>
          <p:cNvPr id="32800" name="Rectangle 32"/>
          <p:cNvSpPr>
            <a:spLocks/>
          </p:cNvSpPr>
          <p:nvPr/>
        </p:nvSpPr>
        <p:spPr bwMode="auto">
          <a:xfrm rot="-1163450">
            <a:off x="1208088" y="4281488"/>
            <a:ext cx="10579100" cy="2082800"/>
          </a:xfrm>
          <a:prstGeom prst="rect">
            <a:avLst/>
          </a:prstGeom>
          <a:solidFill>
            <a:srgbClr val="FF8000"/>
          </a:solidFill>
          <a:ln w="8890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6400">
                <a:solidFill>
                  <a:schemeClr val="tx1"/>
                </a:solidFill>
                <a:ea typeface="MS PGothic" panose="020B0600070205080204" pitchFamily="34" charset="-128"/>
              </a:rPr>
              <a:t>What about special skills that some tasks may require?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0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Sprint Execution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2438400"/>
            <a:ext cx="10464800" cy="6604000"/>
          </a:xfrm>
        </p:spPr>
        <p:txBody>
          <a:bodyPr/>
          <a:lstStyle/>
          <a:p>
            <a:pPr marL="317500" indent="0" eaLnBrk="1" hangingPunct="1">
              <a:spcBef>
                <a:spcPts val="1200"/>
              </a:spcBef>
              <a:buFont typeface="Gill Sans" pitchFamily="-84" charset="0"/>
              <a:buNone/>
            </a:pPr>
            <a:r>
              <a:rPr lang="en-US" altLang="en-US" sz="3600" dirty="0">
                <a:solidFill>
                  <a:srgbClr val="FFFF00"/>
                </a:solidFill>
              </a:rPr>
              <a:t>Sprint execution planning</a:t>
            </a:r>
          </a:p>
          <a:p>
            <a:pPr marL="1333500" lvl="1" eaLnBrk="1" hangingPunct="1">
              <a:spcBef>
                <a:spcPts val="1200"/>
              </a:spcBef>
            </a:pPr>
            <a:r>
              <a:rPr lang="en-US" altLang="en-US" sz="3600" dirty="0" err="1">
                <a:solidFill>
                  <a:srgbClr val="00B0F0"/>
                </a:solidFill>
              </a:rPr>
              <a:t>Didn</a:t>
            </a:r>
            <a:r>
              <a:rPr lang="ja-JP" altLang="en-US" sz="3600" dirty="0">
                <a:solidFill>
                  <a:srgbClr val="00B0F0"/>
                </a:solidFill>
                <a:latin typeface="Arial" panose="020B0604020202020204" pitchFamily="34" charset="0"/>
              </a:rPr>
              <a:t>’</a:t>
            </a:r>
            <a:r>
              <a:rPr lang="en-US" altLang="ja-JP" sz="3600" dirty="0">
                <a:solidFill>
                  <a:srgbClr val="00B0F0"/>
                </a:solidFill>
              </a:rPr>
              <a:t>t we just do sprint planning?</a:t>
            </a:r>
          </a:p>
          <a:p>
            <a:pPr marL="1333500" lvl="1" eaLnBrk="1" hangingPunct="1">
              <a:spcBef>
                <a:spcPts val="1200"/>
              </a:spcBef>
            </a:pPr>
            <a:r>
              <a:rPr lang="en-US" altLang="ja-JP" sz="3600" dirty="0">
                <a:solidFill>
                  <a:srgbClr val="00B0F0"/>
                </a:solidFill>
              </a:rPr>
              <a:t>Managing task sequence, allocation</a:t>
            </a:r>
          </a:p>
          <a:p>
            <a:pPr marL="1333500" lvl="1" eaLnBrk="1" hangingPunct="1">
              <a:spcBef>
                <a:spcPts val="1200"/>
              </a:spcBef>
            </a:pPr>
            <a:r>
              <a:rPr lang="en-US" altLang="ja-JP" sz="3600" dirty="0">
                <a:solidFill>
                  <a:srgbClr val="00B0F0"/>
                </a:solidFill>
              </a:rPr>
              <a:t>Who does this?</a:t>
            </a:r>
          </a:p>
          <a:p>
            <a:pPr marL="317500" indent="0" eaLnBrk="1" hangingPunct="1">
              <a:spcBef>
                <a:spcPts val="1200"/>
              </a:spcBef>
              <a:buFont typeface="Gill Sans" pitchFamily="-84" charset="0"/>
              <a:buNone/>
            </a:pPr>
            <a:r>
              <a:rPr lang="en-US" altLang="en-US" sz="3600" dirty="0">
                <a:solidFill>
                  <a:srgbClr val="FFFF00"/>
                </a:solidFill>
              </a:rPr>
              <a:t>Flow management</a:t>
            </a:r>
          </a:p>
          <a:p>
            <a:pPr marL="1333500" lvl="1" eaLnBrk="1" hangingPunct="1">
              <a:spcBef>
                <a:spcPts val="1200"/>
              </a:spcBef>
            </a:pPr>
            <a:r>
              <a:rPr lang="en-US" altLang="en-US" sz="3600" dirty="0">
                <a:solidFill>
                  <a:srgbClr val="00B0F0"/>
                </a:solidFill>
              </a:rPr>
              <a:t>Parallel work (multitasking)</a:t>
            </a:r>
          </a:p>
          <a:p>
            <a:pPr marL="1333500" lvl="1" eaLnBrk="1" hangingPunct="1">
              <a:spcBef>
                <a:spcPts val="1200"/>
              </a:spcBef>
            </a:pPr>
            <a:r>
              <a:rPr lang="en-US" altLang="en-US" sz="3600" dirty="0">
                <a:solidFill>
                  <a:srgbClr val="00B0F0"/>
                </a:solidFill>
              </a:rPr>
              <a:t>Swarming: </a:t>
            </a:r>
            <a:r>
              <a:rPr lang="en-US" altLang="en-US" sz="3600" i="1" dirty="0">
                <a:solidFill>
                  <a:srgbClr val="00B0F0"/>
                </a:solidFill>
              </a:rPr>
              <a:t>completing high priority PBIs</a:t>
            </a:r>
          </a:p>
          <a:p>
            <a:pPr marL="1778000" lvl="2" eaLnBrk="1" hangingPunct="1">
              <a:spcBef>
                <a:spcPts val="1200"/>
              </a:spcBef>
            </a:pPr>
            <a:r>
              <a:rPr lang="en-US" altLang="en-US" sz="3600" i="1" dirty="0">
                <a:solidFill>
                  <a:srgbClr val="00B0F0"/>
                </a:solidFill>
              </a:rPr>
              <a:t>NOT: </a:t>
            </a:r>
            <a:r>
              <a:rPr lang="en-US" altLang="en-US" sz="3600" dirty="0">
                <a:solidFill>
                  <a:srgbClr val="00B0F0"/>
                </a:solidFill>
              </a:rPr>
              <a:t>“bunch-ball development” – everyone watching one person work</a:t>
            </a:r>
          </a:p>
          <a:p>
            <a:pPr marL="1333500" lvl="1" eaLnBrk="1" hangingPunct="1">
              <a:spcBef>
                <a:spcPts val="1200"/>
              </a:spcBef>
            </a:pPr>
            <a:r>
              <a:rPr lang="en-US" altLang="en-US" sz="3600" dirty="0">
                <a:solidFill>
                  <a:srgbClr val="00B0F0"/>
                </a:solidFill>
              </a:rPr>
              <a:t>Mini-waterfall </a:t>
            </a:r>
            <a:r>
              <a:rPr lang="en-US" altLang="en-US" sz="3600" i="1" dirty="0">
                <a:solidFill>
                  <a:srgbClr val="00B0F0"/>
                </a:solidFill>
              </a:rPr>
              <a:t>– What is this? Why bad?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uiExpand="1" build="p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Role-Based Thinking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63770" y="3048000"/>
            <a:ext cx="11176000" cy="5842000"/>
          </a:xfrm>
        </p:spPr>
        <p:txBody>
          <a:bodyPr/>
          <a:lstStyle/>
          <a:p>
            <a:pPr marL="317500" indent="0" eaLnBrk="1" hangingPunct="1">
              <a:buFont typeface="Gill Sans" pitchFamily="-84" charset="0"/>
              <a:buNone/>
            </a:pPr>
            <a:r>
              <a:rPr lang="en-US" altLang="en-US" dirty="0">
                <a:solidFill>
                  <a:srgbClr val="FFFF00"/>
                </a:solidFill>
              </a:rPr>
              <a:t>What does the </a:t>
            </a:r>
            <a:r>
              <a:rPr lang="ja-JP" altLang="en-US" dirty="0">
                <a:solidFill>
                  <a:srgbClr val="FFFF00"/>
                </a:solidFill>
                <a:latin typeface="Arial" panose="020B0604020202020204" pitchFamily="34" charset="0"/>
              </a:rPr>
              <a:t>“</a:t>
            </a:r>
            <a:r>
              <a:rPr lang="en-US" altLang="ja-JP" dirty="0">
                <a:solidFill>
                  <a:srgbClr val="FFFF00"/>
                </a:solidFill>
              </a:rPr>
              <a:t>testing expert</a:t>
            </a:r>
            <a:r>
              <a:rPr lang="ja-JP" altLang="en-US" dirty="0">
                <a:solidFill>
                  <a:srgbClr val="FFFF00"/>
                </a:solidFill>
                <a:latin typeface="Arial" panose="020B0604020202020204" pitchFamily="34" charset="0"/>
              </a:rPr>
              <a:t>”</a:t>
            </a:r>
            <a:r>
              <a:rPr lang="en-US" altLang="ja-JP" dirty="0">
                <a:solidFill>
                  <a:srgbClr val="FFFF00"/>
                </a:solidFill>
              </a:rPr>
              <a:t> do before there is anything to test?</a:t>
            </a:r>
          </a:p>
          <a:p>
            <a:pPr marL="1333500" lvl="1" eaLnBrk="1" hangingPunct="1"/>
            <a:r>
              <a:rPr lang="en-US" altLang="en-US" dirty="0">
                <a:solidFill>
                  <a:srgbClr val="00B0F0"/>
                </a:solidFill>
              </a:rPr>
              <a:t>Work together in rapid increments?</a:t>
            </a:r>
          </a:p>
          <a:p>
            <a:pPr marL="1333500" lvl="1" eaLnBrk="1" hangingPunct="1"/>
            <a:r>
              <a:rPr lang="en-US" altLang="en-US" dirty="0">
                <a:solidFill>
                  <a:srgbClr val="00B0F0"/>
                </a:solidFill>
              </a:rPr>
              <a:t>Develop (by practice during execution) a wider range of team skills?</a:t>
            </a:r>
          </a:p>
          <a:p>
            <a:pPr marL="1333500" lvl="1" eaLnBrk="1" hangingPunct="1"/>
            <a:r>
              <a:rPr lang="en-US" altLang="en-US" dirty="0">
                <a:solidFill>
                  <a:srgbClr val="00B0F0"/>
                </a:solidFill>
              </a:rPr>
              <a:t>Better idea: write tests from ACs!</a:t>
            </a:r>
          </a:p>
          <a:p>
            <a:pPr marL="1778000" lvl="2" eaLnBrk="1" hangingPunct="1"/>
            <a:r>
              <a:rPr lang="en-US" altLang="en-US" dirty="0">
                <a:solidFill>
                  <a:srgbClr val="00B0F0"/>
                </a:solidFill>
              </a:rPr>
              <a:t>Helps ensure PBIs are well-understood…</a:t>
            </a:r>
          </a:p>
          <a:p>
            <a:pPr marL="317500" indent="0" eaLnBrk="1" hangingPunct="1">
              <a:buFont typeface="Gill Sans" pitchFamily="-84" charset="0"/>
              <a:buNone/>
            </a:pPr>
            <a:r>
              <a:rPr lang="en-US" altLang="en-US" dirty="0">
                <a:solidFill>
                  <a:srgbClr val="FFFF00"/>
                </a:solidFill>
              </a:rPr>
              <a:t>Replace </a:t>
            </a:r>
            <a:r>
              <a:rPr lang="ja-JP" altLang="en-US" dirty="0">
                <a:solidFill>
                  <a:srgbClr val="FFFF00"/>
                </a:solidFill>
                <a:latin typeface="Arial" panose="020B0604020202020204" pitchFamily="34" charset="0"/>
              </a:rPr>
              <a:t>“</a:t>
            </a:r>
            <a:r>
              <a:rPr lang="en-US" altLang="ja-JP" dirty="0">
                <a:solidFill>
                  <a:srgbClr val="FFFF00"/>
                </a:solidFill>
              </a:rPr>
              <a:t>individual</a:t>
            </a:r>
            <a:r>
              <a:rPr lang="ja-JP" altLang="en-US" dirty="0">
                <a:solidFill>
                  <a:srgbClr val="FFFF00"/>
                </a:solidFill>
                <a:latin typeface="Arial" panose="020B0604020202020204" pitchFamily="34" charset="0"/>
              </a:rPr>
              <a:t>”</a:t>
            </a:r>
            <a:r>
              <a:rPr lang="en-US" altLang="ja-JP" dirty="0">
                <a:solidFill>
                  <a:srgbClr val="FFFF00"/>
                </a:solidFill>
              </a:rPr>
              <a:t> emphasis with ongoing team collaboration – also true for UX, DB experts…</a:t>
            </a:r>
            <a:endParaRPr lang="en-US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uiExpand="1" build="p" bldLvl="5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Role-Based Thinking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89000" eaLnBrk="1" hangingPunct="1"/>
            <a:r>
              <a:rPr lang="en-US" altLang="en-US"/>
              <a:t>What does the </a:t>
            </a:r>
            <a:r>
              <a:rPr lang="ja-JP" altLang="en-US">
                <a:latin typeface="Arial" panose="020B0604020202020204" pitchFamily="34" charset="0"/>
              </a:rPr>
              <a:t>“</a:t>
            </a:r>
            <a:r>
              <a:rPr lang="en-US" altLang="ja-JP"/>
              <a:t>testing expert</a:t>
            </a:r>
            <a:r>
              <a:rPr lang="ja-JP" altLang="en-US">
                <a:latin typeface="Arial" panose="020B0604020202020204" pitchFamily="34" charset="0"/>
              </a:rPr>
              <a:t>”</a:t>
            </a:r>
            <a:r>
              <a:rPr lang="en-US" altLang="ja-JP"/>
              <a:t> do before there is anything to test?</a:t>
            </a:r>
          </a:p>
          <a:p>
            <a:pPr marL="1333500" lvl="1" eaLnBrk="1" hangingPunct="1"/>
            <a:r>
              <a:rPr lang="en-US" altLang="en-US"/>
              <a:t>Work together in rapid increments?</a:t>
            </a:r>
          </a:p>
          <a:p>
            <a:pPr marL="1333500" lvl="1" eaLnBrk="1" hangingPunct="1"/>
            <a:r>
              <a:rPr lang="en-US" altLang="en-US"/>
              <a:t>Develop (by practice during execution) wider range of team skills?</a:t>
            </a:r>
          </a:p>
          <a:p>
            <a:pPr marL="889000" eaLnBrk="1" hangingPunct="1"/>
            <a:r>
              <a:rPr lang="en-US" altLang="en-US"/>
              <a:t>Replace </a:t>
            </a:r>
            <a:r>
              <a:rPr lang="ja-JP" altLang="en-US">
                <a:latin typeface="Arial" panose="020B0604020202020204" pitchFamily="34" charset="0"/>
              </a:rPr>
              <a:t>“</a:t>
            </a:r>
            <a:r>
              <a:rPr lang="en-US" altLang="ja-JP"/>
              <a:t>individual</a:t>
            </a:r>
            <a:r>
              <a:rPr lang="ja-JP" altLang="en-US">
                <a:latin typeface="Arial" panose="020B0604020202020204" pitchFamily="34" charset="0"/>
              </a:rPr>
              <a:t>”</a:t>
            </a:r>
            <a:r>
              <a:rPr lang="en-US" altLang="ja-JP"/>
              <a:t> emphasis with ongoing team collaboration</a:t>
            </a:r>
            <a:endParaRPr lang="en-US" altLang="en-US"/>
          </a:p>
        </p:txBody>
      </p:sp>
      <p:sp>
        <p:nvSpPr>
          <p:cNvPr id="37891" name="AutoShape 3"/>
          <p:cNvSpPr>
            <a:spLocks/>
          </p:cNvSpPr>
          <p:nvPr/>
        </p:nvSpPr>
        <p:spPr bwMode="auto">
          <a:xfrm rot="-1408255">
            <a:off x="1625600" y="3657600"/>
            <a:ext cx="9753600" cy="3619500"/>
          </a:xfrm>
          <a:prstGeom prst="roundRect">
            <a:avLst>
              <a:gd name="adj" fmla="val 27847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7200">
                <a:solidFill>
                  <a:srgbClr val="CC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MS PGothic" pitchFamily="34" charset="-128"/>
              </a:rPr>
              <a:t>Using good technical practices is a team responsibility!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Daily Scrum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768600"/>
            <a:ext cx="8331200" cy="5715000"/>
          </a:xfrm>
        </p:spPr>
        <p:txBody>
          <a:bodyPr/>
          <a:lstStyle/>
          <a:p>
            <a:pPr marL="317500" indent="0" eaLnBrk="1" hangingPunct="1">
              <a:buFont typeface="Gill Sans" pitchFamily="-84" charset="0"/>
              <a:buNone/>
            </a:pPr>
            <a:r>
              <a:rPr lang="en-US" altLang="en-US">
                <a:solidFill>
                  <a:srgbClr val="FFFF00"/>
                </a:solidFill>
              </a:rPr>
              <a:t>Daily, 15-minute (time boxed) activity</a:t>
            </a:r>
          </a:p>
          <a:p>
            <a:pPr marL="1333500" lvl="1" eaLnBrk="1" hangingPunct="1"/>
            <a:r>
              <a:rPr lang="en-US" altLang="en-US">
                <a:solidFill>
                  <a:srgbClr val="00B0F0"/>
                </a:solidFill>
              </a:rPr>
              <a:t>How does this translate to a course project?</a:t>
            </a:r>
          </a:p>
          <a:p>
            <a:pPr marL="317500" indent="0" eaLnBrk="1" hangingPunct="1">
              <a:buFont typeface="Gill Sans" pitchFamily="-84" charset="0"/>
              <a:buNone/>
            </a:pPr>
            <a:r>
              <a:rPr lang="en-US" altLang="en-US">
                <a:solidFill>
                  <a:srgbClr val="FFFF00"/>
                </a:solidFill>
              </a:rPr>
              <a:t>Don</a:t>
            </a:r>
            <a:r>
              <a:rPr lang="ja-JP" altLang="en-US">
                <a:solidFill>
                  <a:srgbClr val="FFFF00"/>
                </a:solidFill>
                <a:latin typeface="Arial" panose="020B0604020202020204" pitchFamily="34" charset="0"/>
              </a:rPr>
              <a:t>’</a:t>
            </a:r>
            <a:r>
              <a:rPr lang="en-US" altLang="ja-JP">
                <a:solidFill>
                  <a:srgbClr val="FFFF00"/>
                </a:solidFill>
              </a:rPr>
              <a:t>t forget the three questions!</a:t>
            </a:r>
          </a:p>
          <a:p>
            <a:pPr marL="1333500" lvl="1" eaLnBrk="1" hangingPunct="1"/>
            <a:r>
              <a:rPr lang="en-US" altLang="en-US">
                <a:solidFill>
                  <a:srgbClr val="00B0F0"/>
                </a:solidFill>
              </a:rPr>
              <a:t>Also: identify </a:t>
            </a:r>
            <a:r>
              <a:rPr lang="ja-JP" altLang="en-US">
                <a:solidFill>
                  <a:srgbClr val="00B0F0"/>
                </a:solidFill>
                <a:latin typeface="Arial" panose="020B0604020202020204" pitchFamily="34" charset="0"/>
              </a:rPr>
              <a:t>“</a:t>
            </a:r>
            <a:r>
              <a:rPr lang="en-US" altLang="ja-JP">
                <a:solidFill>
                  <a:srgbClr val="00B0F0"/>
                </a:solidFill>
              </a:rPr>
              <a:t>blocking</a:t>
            </a:r>
            <a:r>
              <a:rPr lang="ja-JP" altLang="en-US">
                <a:solidFill>
                  <a:srgbClr val="00B0F0"/>
                </a:solidFill>
                <a:latin typeface="Arial" panose="020B0604020202020204" pitchFamily="34" charset="0"/>
              </a:rPr>
              <a:t>”</a:t>
            </a:r>
            <a:r>
              <a:rPr lang="en-US" altLang="ja-JP">
                <a:solidFill>
                  <a:srgbClr val="00B0F0"/>
                </a:solidFill>
              </a:rPr>
              <a:t> items that need attention</a:t>
            </a:r>
            <a:endParaRPr lang="en-US" altLang="en-US">
              <a:solidFill>
                <a:srgbClr val="00B0F0"/>
              </a:solidFill>
            </a:endParaRPr>
          </a:p>
        </p:txBody>
      </p:sp>
      <p:pic>
        <p:nvPicPr>
          <p:cNvPr id="29700" name="Picture 3" descr="D:\MyDocs\Documents\MSOE\Courses\SE2800\svn-archive\Visual Lexicon\Daily Scru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200" y="2895600"/>
            <a:ext cx="4286250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build="p" autoUpdateAnimBg="0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/>
          </p:cNvSpPr>
          <p:nvPr/>
        </p:nvSpPr>
        <p:spPr bwMode="auto">
          <a:xfrm>
            <a:off x="6553200" y="2514600"/>
            <a:ext cx="2984500" cy="5740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0">
            <a:solidFill>
              <a:srgbClr val="804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2" name="Rectangle 2"/>
          <p:cNvSpPr>
            <a:spLocks/>
          </p:cNvSpPr>
          <p:nvPr/>
        </p:nvSpPr>
        <p:spPr bwMode="auto">
          <a:xfrm>
            <a:off x="6826250" y="2870200"/>
            <a:ext cx="25209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In Progress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Task Board</a:t>
            </a:r>
          </a:p>
        </p:txBody>
      </p:sp>
      <p:sp>
        <p:nvSpPr>
          <p:cNvPr id="40964" name="Rectangle 4"/>
          <p:cNvSpPr>
            <a:spLocks/>
          </p:cNvSpPr>
          <p:nvPr/>
        </p:nvSpPr>
        <p:spPr bwMode="auto">
          <a:xfrm>
            <a:off x="3556000" y="2514600"/>
            <a:ext cx="2984500" cy="5740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0">
            <a:solidFill>
              <a:srgbClr val="804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5" name="Rectangle 5"/>
          <p:cNvSpPr>
            <a:spLocks/>
          </p:cNvSpPr>
          <p:nvPr/>
        </p:nvSpPr>
        <p:spPr bwMode="auto">
          <a:xfrm>
            <a:off x="9486900" y="2514600"/>
            <a:ext cx="2743200" cy="5740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0">
            <a:solidFill>
              <a:srgbClr val="804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6" name="Rectangle 6"/>
          <p:cNvSpPr>
            <a:spLocks/>
          </p:cNvSpPr>
          <p:nvPr/>
        </p:nvSpPr>
        <p:spPr bwMode="auto">
          <a:xfrm>
            <a:off x="4298950" y="2870200"/>
            <a:ext cx="1493838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To Do</a:t>
            </a:r>
          </a:p>
        </p:txBody>
      </p:sp>
      <p:sp>
        <p:nvSpPr>
          <p:cNvPr id="40967" name="Rectangle 7"/>
          <p:cNvSpPr>
            <a:spLocks/>
          </p:cNvSpPr>
          <p:nvPr/>
        </p:nvSpPr>
        <p:spPr bwMode="auto">
          <a:xfrm>
            <a:off x="9682163" y="2870200"/>
            <a:ext cx="2268537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Complete</a:t>
            </a:r>
          </a:p>
        </p:txBody>
      </p: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774700" y="2514600"/>
            <a:ext cx="2743200" cy="5740400"/>
            <a:chOff x="0" y="0"/>
            <a:chExt cx="1728" cy="3616"/>
          </a:xfrm>
        </p:grpSpPr>
        <p:sp>
          <p:nvSpPr>
            <p:cNvPr id="30744" name="Rectangle 8"/>
            <p:cNvSpPr>
              <a:spLocks/>
            </p:cNvSpPr>
            <p:nvPr/>
          </p:nvSpPr>
          <p:spPr bwMode="auto">
            <a:xfrm>
              <a:off x="0" y="0"/>
              <a:ext cx="1728" cy="3616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127000">
              <a:solidFill>
                <a:srgbClr val="804000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45" name="Rectangle 9"/>
            <p:cNvSpPr>
              <a:spLocks/>
            </p:cNvSpPr>
            <p:nvPr/>
          </p:nvSpPr>
          <p:spPr bwMode="auto">
            <a:xfrm>
              <a:off x="537" y="192"/>
              <a:ext cx="646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1"/>
                  </a:solidFill>
                  <a:ea typeface="MS PGothic" panose="020B0600070205080204" pitchFamily="34" charset="-128"/>
                </a:rPr>
                <a:t>PBIs</a:t>
              </a:r>
            </a:p>
          </p:txBody>
        </p:sp>
        <p:sp>
          <p:nvSpPr>
            <p:cNvPr id="30746" name="AutoShape 10"/>
            <p:cNvSpPr>
              <a:spLocks/>
            </p:cNvSpPr>
            <p:nvPr/>
          </p:nvSpPr>
          <p:spPr bwMode="auto">
            <a:xfrm>
              <a:off x="232" y="792"/>
              <a:ext cx="1256" cy="456"/>
            </a:xfrm>
            <a:prstGeom prst="roundRect">
              <a:avLst>
                <a:gd name="adj" fmla="val 26315"/>
              </a:avLst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47" name="AutoShape 11"/>
            <p:cNvSpPr>
              <a:spLocks/>
            </p:cNvSpPr>
            <p:nvPr/>
          </p:nvSpPr>
          <p:spPr bwMode="auto">
            <a:xfrm>
              <a:off x="232" y="1480"/>
              <a:ext cx="1256" cy="456"/>
            </a:xfrm>
            <a:prstGeom prst="roundRect">
              <a:avLst>
                <a:gd name="adj" fmla="val 26315"/>
              </a:avLst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48" name="AutoShape 12"/>
            <p:cNvSpPr>
              <a:spLocks/>
            </p:cNvSpPr>
            <p:nvPr/>
          </p:nvSpPr>
          <p:spPr bwMode="auto">
            <a:xfrm>
              <a:off x="232" y="2168"/>
              <a:ext cx="1256" cy="456"/>
            </a:xfrm>
            <a:prstGeom prst="roundRect">
              <a:avLst>
                <a:gd name="adj" fmla="val 26315"/>
              </a:avLst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49" name="AutoShape 13"/>
            <p:cNvSpPr>
              <a:spLocks/>
            </p:cNvSpPr>
            <p:nvPr/>
          </p:nvSpPr>
          <p:spPr bwMode="auto">
            <a:xfrm>
              <a:off x="232" y="2856"/>
              <a:ext cx="1256" cy="456"/>
            </a:xfrm>
            <a:prstGeom prst="roundRect">
              <a:avLst>
                <a:gd name="adj" fmla="val 26315"/>
              </a:avLst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0975" name="Rectangle 15"/>
          <p:cNvSpPr>
            <a:spLocks/>
          </p:cNvSpPr>
          <p:nvPr/>
        </p:nvSpPr>
        <p:spPr bwMode="auto">
          <a:xfrm>
            <a:off x="3911600" y="3771900"/>
            <a:ext cx="723900" cy="7239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6" name="Rectangle 16"/>
          <p:cNvSpPr>
            <a:spLocks/>
          </p:cNvSpPr>
          <p:nvPr/>
        </p:nvSpPr>
        <p:spPr bwMode="auto">
          <a:xfrm>
            <a:off x="4813300" y="3771900"/>
            <a:ext cx="723900" cy="7239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7" name="Rectangle 17"/>
          <p:cNvSpPr>
            <a:spLocks/>
          </p:cNvSpPr>
          <p:nvPr/>
        </p:nvSpPr>
        <p:spPr bwMode="auto">
          <a:xfrm>
            <a:off x="6972300" y="3771900"/>
            <a:ext cx="723900" cy="7239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8" name="Rectangle 18"/>
          <p:cNvSpPr>
            <a:spLocks/>
          </p:cNvSpPr>
          <p:nvPr/>
        </p:nvSpPr>
        <p:spPr bwMode="auto">
          <a:xfrm>
            <a:off x="3911600" y="4864100"/>
            <a:ext cx="723900" cy="7239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9" name="Rectangle 19"/>
          <p:cNvSpPr>
            <a:spLocks/>
          </p:cNvSpPr>
          <p:nvPr/>
        </p:nvSpPr>
        <p:spPr bwMode="auto">
          <a:xfrm>
            <a:off x="4813300" y="4864100"/>
            <a:ext cx="723900" cy="7239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80" name="Rectangle 20"/>
          <p:cNvSpPr>
            <a:spLocks/>
          </p:cNvSpPr>
          <p:nvPr/>
        </p:nvSpPr>
        <p:spPr bwMode="auto">
          <a:xfrm>
            <a:off x="5715000" y="4864100"/>
            <a:ext cx="723900" cy="7239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81" name="Rectangle 21"/>
          <p:cNvSpPr>
            <a:spLocks/>
          </p:cNvSpPr>
          <p:nvPr/>
        </p:nvSpPr>
        <p:spPr bwMode="auto">
          <a:xfrm>
            <a:off x="3911600" y="5956300"/>
            <a:ext cx="723900" cy="7239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82" name="Rectangle 22"/>
          <p:cNvSpPr>
            <a:spLocks/>
          </p:cNvSpPr>
          <p:nvPr/>
        </p:nvSpPr>
        <p:spPr bwMode="auto">
          <a:xfrm>
            <a:off x="4813300" y="5956300"/>
            <a:ext cx="723900" cy="7239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83" name="Rectangle 23"/>
          <p:cNvSpPr>
            <a:spLocks/>
          </p:cNvSpPr>
          <p:nvPr/>
        </p:nvSpPr>
        <p:spPr bwMode="auto">
          <a:xfrm>
            <a:off x="6972300" y="5956300"/>
            <a:ext cx="723900" cy="7239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84" name="Rectangle 24"/>
          <p:cNvSpPr>
            <a:spLocks/>
          </p:cNvSpPr>
          <p:nvPr/>
        </p:nvSpPr>
        <p:spPr bwMode="auto">
          <a:xfrm>
            <a:off x="7874000" y="5956300"/>
            <a:ext cx="723900" cy="7239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85" name="Rectangle 25"/>
          <p:cNvSpPr>
            <a:spLocks/>
          </p:cNvSpPr>
          <p:nvPr/>
        </p:nvSpPr>
        <p:spPr bwMode="auto">
          <a:xfrm>
            <a:off x="3911600" y="7048500"/>
            <a:ext cx="723900" cy="7239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86" name="Rectangle 26"/>
          <p:cNvSpPr>
            <a:spLocks/>
          </p:cNvSpPr>
          <p:nvPr/>
        </p:nvSpPr>
        <p:spPr bwMode="auto">
          <a:xfrm>
            <a:off x="6972300" y="7048500"/>
            <a:ext cx="723900" cy="7239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87" name="Rectangle 27"/>
          <p:cNvSpPr>
            <a:spLocks/>
          </p:cNvSpPr>
          <p:nvPr/>
        </p:nvSpPr>
        <p:spPr bwMode="auto">
          <a:xfrm>
            <a:off x="9855200" y="3771900"/>
            <a:ext cx="723900" cy="7239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88" name="Rectangle 28"/>
          <p:cNvSpPr>
            <a:spLocks/>
          </p:cNvSpPr>
          <p:nvPr/>
        </p:nvSpPr>
        <p:spPr bwMode="auto">
          <a:xfrm>
            <a:off x="9855200" y="5956300"/>
            <a:ext cx="723900" cy="7239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0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0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1" grpId="0" animBg="1"/>
      <p:bldP spid="40962" grpId="0" autoUpdateAnimBg="0"/>
      <p:bldP spid="40964" grpId="0" animBg="1"/>
      <p:bldP spid="40965" grpId="0" animBg="1"/>
      <p:bldP spid="40966" grpId="0" autoUpdateAnimBg="0"/>
      <p:bldP spid="40967" grpId="0" autoUpdateAnimBg="0"/>
      <p:bldP spid="40975" grpId="0" animBg="1"/>
      <p:bldP spid="40976" grpId="0" animBg="1"/>
      <p:bldP spid="40977" grpId="0" animBg="1"/>
      <p:bldP spid="40978" grpId="0" animBg="1"/>
      <p:bldP spid="40979" grpId="0" animBg="1"/>
      <p:bldP spid="40980" grpId="0" animBg="1"/>
      <p:bldP spid="40981" grpId="0" animBg="1"/>
      <p:bldP spid="40982" grpId="0" animBg="1"/>
      <p:bldP spid="40983" grpId="0" animBg="1"/>
      <p:bldP spid="40984" grpId="0" animBg="1"/>
      <p:bldP spid="40985" grpId="0" animBg="1"/>
      <p:bldP spid="40986" grpId="0" animBg="1"/>
      <p:bldP spid="40987" grpId="0" animBg="1"/>
      <p:bldP spid="4098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/>
          </p:cNvSpPr>
          <p:nvPr/>
        </p:nvSpPr>
        <p:spPr bwMode="auto">
          <a:xfrm>
            <a:off x="6553200" y="2514600"/>
            <a:ext cx="2984500" cy="5740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0">
            <a:solidFill>
              <a:srgbClr val="804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7" name="Rectangle 2"/>
          <p:cNvSpPr>
            <a:spLocks/>
          </p:cNvSpPr>
          <p:nvPr/>
        </p:nvSpPr>
        <p:spPr bwMode="auto">
          <a:xfrm>
            <a:off x="6826250" y="2870200"/>
            <a:ext cx="25209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In Progress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Task Board</a:t>
            </a:r>
          </a:p>
        </p:txBody>
      </p:sp>
      <p:sp>
        <p:nvSpPr>
          <p:cNvPr id="31749" name="Rectangle 4"/>
          <p:cNvSpPr>
            <a:spLocks/>
          </p:cNvSpPr>
          <p:nvPr/>
        </p:nvSpPr>
        <p:spPr bwMode="auto">
          <a:xfrm>
            <a:off x="3556000" y="2514600"/>
            <a:ext cx="2984500" cy="5740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0">
            <a:solidFill>
              <a:srgbClr val="804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0" name="Rectangle 5"/>
          <p:cNvSpPr>
            <a:spLocks/>
          </p:cNvSpPr>
          <p:nvPr/>
        </p:nvSpPr>
        <p:spPr bwMode="auto">
          <a:xfrm>
            <a:off x="9486900" y="2514600"/>
            <a:ext cx="2743200" cy="5740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27000">
            <a:solidFill>
              <a:srgbClr val="804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1" name="Rectangle 6"/>
          <p:cNvSpPr>
            <a:spLocks/>
          </p:cNvSpPr>
          <p:nvPr/>
        </p:nvSpPr>
        <p:spPr bwMode="auto">
          <a:xfrm>
            <a:off x="4298950" y="2870200"/>
            <a:ext cx="1493838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To Do</a:t>
            </a:r>
          </a:p>
        </p:txBody>
      </p:sp>
      <p:sp>
        <p:nvSpPr>
          <p:cNvPr id="31752" name="Rectangle 7"/>
          <p:cNvSpPr>
            <a:spLocks/>
          </p:cNvSpPr>
          <p:nvPr/>
        </p:nvSpPr>
        <p:spPr bwMode="auto">
          <a:xfrm>
            <a:off x="9682163" y="2870200"/>
            <a:ext cx="2268537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1"/>
                </a:solidFill>
                <a:ea typeface="MS PGothic" panose="020B0600070205080204" pitchFamily="34" charset="-128"/>
              </a:rPr>
              <a:t>Complete</a:t>
            </a:r>
          </a:p>
        </p:txBody>
      </p:sp>
      <p:grpSp>
        <p:nvGrpSpPr>
          <p:cNvPr id="31753" name="Group 14"/>
          <p:cNvGrpSpPr>
            <a:grpSpLocks/>
          </p:cNvGrpSpPr>
          <p:nvPr/>
        </p:nvGrpSpPr>
        <p:grpSpPr bwMode="auto">
          <a:xfrm>
            <a:off x="774700" y="2514600"/>
            <a:ext cx="2743200" cy="5740400"/>
            <a:chOff x="0" y="0"/>
            <a:chExt cx="1728" cy="3616"/>
          </a:xfrm>
        </p:grpSpPr>
        <p:sp>
          <p:nvSpPr>
            <p:cNvPr id="31768" name="Rectangle 8"/>
            <p:cNvSpPr>
              <a:spLocks/>
            </p:cNvSpPr>
            <p:nvPr/>
          </p:nvSpPr>
          <p:spPr bwMode="auto">
            <a:xfrm>
              <a:off x="0" y="0"/>
              <a:ext cx="1728" cy="3616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127000">
              <a:solidFill>
                <a:srgbClr val="804000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69" name="Rectangle 9"/>
            <p:cNvSpPr>
              <a:spLocks/>
            </p:cNvSpPr>
            <p:nvPr/>
          </p:nvSpPr>
          <p:spPr bwMode="auto">
            <a:xfrm>
              <a:off x="537" y="192"/>
              <a:ext cx="646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1"/>
                  </a:solidFill>
                  <a:ea typeface="MS PGothic" panose="020B0600070205080204" pitchFamily="34" charset="-128"/>
                </a:rPr>
                <a:t>PBIs</a:t>
              </a:r>
            </a:p>
          </p:txBody>
        </p:sp>
        <p:sp>
          <p:nvSpPr>
            <p:cNvPr id="31770" name="AutoShape 10"/>
            <p:cNvSpPr>
              <a:spLocks/>
            </p:cNvSpPr>
            <p:nvPr/>
          </p:nvSpPr>
          <p:spPr bwMode="auto">
            <a:xfrm>
              <a:off x="232" y="792"/>
              <a:ext cx="1256" cy="456"/>
            </a:xfrm>
            <a:prstGeom prst="roundRect">
              <a:avLst>
                <a:gd name="adj" fmla="val 26315"/>
              </a:avLst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71" name="AutoShape 11"/>
            <p:cNvSpPr>
              <a:spLocks/>
            </p:cNvSpPr>
            <p:nvPr/>
          </p:nvSpPr>
          <p:spPr bwMode="auto">
            <a:xfrm>
              <a:off x="232" y="1480"/>
              <a:ext cx="1256" cy="456"/>
            </a:xfrm>
            <a:prstGeom prst="roundRect">
              <a:avLst>
                <a:gd name="adj" fmla="val 26315"/>
              </a:avLst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72" name="AutoShape 12"/>
            <p:cNvSpPr>
              <a:spLocks/>
            </p:cNvSpPr>
            <p:nvPr/>
          </p:nvSpPr>
          <p:spPr bwMode="auto">
            <a:xfrm>
              <a:off x="232" y="2168"/>
              <a:ext cx="1256" cy="456"/>
            </a:xfrm>
            <a:prstGeom prst="roundRect">
              <a:avLst>
                <a:gd name="adj" fmla="val 26315"/>
              </a:avLst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773" name="AutoShape 13"/>
            <p:cNvSpPr>
              <a:spLocks/>
            </p:cNvSpPr>
            <p:nvPr/>
          </p:nvSpPr>
          <p:spPr bwMode="auto">
            <a:xfrm>
              <a:off x="232" y="2856"/>
              <a:ext cx="1256" cy="456"/>
            </a:xfrm>
            <a:prstGeom prst="roundRect">
              <a:avLst>
                <a:gd name="adj" fmla="val 26315"/>
              </a:avLst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FFFFFF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1754" name="Rectangle 15"/>
          <p:cNvSpPr>
            <a:spLocks/>
          </p:cNvSpPr>
          <p:nvPr/>
        </p:nvSpPr>
        <p:spPr bwMode="auto">
          <a:xfrm>
            <a:off x="3911600" y="3771900"/>
            <a:ext cx="723900" cy="7239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5" name="Rectangle 16"/>
          <p:cNvSpPr>
            <a:spLocks/>
          </p:cNvSpPr>
          <p:nvPr/>
        </p:nvSpPr>
        <p:spPr bwMode="auto">
          <a:xfrm>
            <a:off x="4813300" y="3771900"/>
            <a:ext cx="723900" cy="7239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6" name="Rectangle 17"/>
          <p:cNvSpPr>
            <a:spLocks/>
          </p:cNvSpPr>
          <p:nvPr/>
        </p:nvSpPr>
        <p:spPr bwMode="auto">
          <a:xfrm>
            <a:off x="10909300" y="3771900"/>
            <a:ext cx="723900" cy="7239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7" name="Rectangle 18"/>
          <p:cNvSpPr>
            <a:spLocks/>
          </p:cNvSpPr>
          <p:nvPr/>
        </p:nvSpPr>
        <p:spPr bwMode="auto">
          <a:xfrm>
            <a:off x="3911600" y="4864100"/>
            <a:ext cx="723900" cy="7239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8" name="Rectangle 19"/>
          <p:cNvSpPr>
            <a:spLocks/>
          </p:cNvSpPr>
          <p:nvPr/>
        </p:nvSpPr>
        <p:spPr bwMode="auto">
          <a:xfrm>
            <a:off x="4813300" y="4864100"/>
            <a:ext cx="723900" cy="7239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9" name="Rectangle 20"/>
          <p:cNvSpPr>
            <a:spLocks/>
          </p:cNvSpPr>
          <p:nvPr/>
        </p:nvSpPr>
        <p:spPr bwMode="auto">
          <a:xfrm>
            <a:off x="6972300" y="4864100"/>
            <a:ext cx="723900" cy="7239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0" name="Rectangle 21"/>
          <p:cNvSpPr>
            <a:spLocks/>
          </p:cNvSpPr>
          <p:nvPr/>
        </p:nvSpPr>
        <p:spPr bwMode="auto">
          <a:xfrm>
            <a:off x="3911600" y="5956300"/>
            <a:ext cx="723900" cy="7239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1" name="Rectangle 22"/>
          <p:cNvSpPr>
            <a:spLocks/>
          </p:cNvSpPr>
          <p:nvPr/>
        </p:nvSpPr>
        <p:spPr bwMode="auto">
          <a:xfrm>
            <a:off x="4813300" y="5956300"/>
            <a:ext cx="723900" cy="7239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2" name="Rectangle 23"/>
          <p:cNvSpPr>
            <a:spLocks/>
          </p:cNvSpPr>
          <p:nvPr/>
        </p:nvSpPr>
        <p:spPr bwMode="auto">
          <a:xfrm>
            <a:off x="6972300" y="5956300"/>
            <a:ext cx="723900" cy="7239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3" name="Rectangle 24"/>
          <p:cNvSpPr>
            <a:spLocks/>
          </p:cNvSpPr>
          <p:nvPr/>
        </p:nvSpPr>
        <p:spPr bwMode="auto">
          <a:xfrm>
            <a:off x="7874000" y="5956300"/>
            <a:ext cx="723900" cy="7239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4" name="Rectangle 25"/>
          <p:cNvSpPr>
            <a:spLocks/>
          </p:cNvSpPr>
          <p:nvPr/>
        </p:nvSpPr>
        <p:spPr bwMode="auto">
          <a:xfrm>
            <a:off x="3911600" y="7048500"/>
            <a:ext cx="723900" cy="7239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5" name="Rectangle 26"/>
          <p:cNvSpPr>
            <a:spLocks/>
          </p:cNvSpPr>
          <p:nvPr/>
        </p:nvSpPr>
        <p:spPr bwMode="auto">
          <a:xfrm>
            <a:off x="6972300" y="7048500"/>
            <a:ext cx="723900" cy="7239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6" name="Rectangle 27"/>
          <p:cNvSpPr>
            <a:spLocks/>
          </p:cNvSpPr>
          <p:nvPr/>
        </p:nvSpPr>
        <p:spPr bwMode="auto">
          <a:xfrm>
            <a:off x="9855200" y="3771900"/>
            <a:ext cx="723900" cy="7239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7" name="Rectangle 28"/>
          <p:cNvSpPr>
            <a:spLocks/>
          </p:cNvSpPr>
          <p:nvPr/>
        </p:nvSpPr>
        <p:spPr bwMode="auto">
          <a:xfrm>
            <a:off x="9855200" y="5956300"/>
            <a:ext cx="723900" cy="723900"/>
          </a:xfrm>
          <a:prstGeom prst="rect">
            <a:avLst/>
          </a:pr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med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SDL Burndowns</a:t>
            </a:r>
          </a:p>
        </p:txBody>
      </p:sp>
      <p:pic>
        <p:nvPicPr>
          <p:cNvPr id="32771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2108200"/>
            <a:ext cx="6629400" cy="601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800" y="3217863"/>
            <a:ext cx="6108700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3"/>
          <p:cNvSpPr>
            <a:spLocks/>
          </p:cNvSpPr>
          <p:nvPr/>
        </p:nvSpPr>
        <p:spPr bwMode="auto">
          <a:xfrm>
            <a:off x="4445000" y="4933950"/>
            <a:ext cx="635000" cy="552450"/>
          </a:xfrm>
          <a:prstGeom prst="ellipse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3"/>
          <p:cNvSpPr>
            <a:spLocks/>
          </p:cNvSpPr>
          <p:nvPr/>
        </p:nvSpPr>
        <p:spPr bwMode="auto">
          <a:xfrm>
            <a:off x="3098800" y="4038600"/>
            <a:ext cx="635000" cy="552450"/>
          </a:xfrm>
          <a:prstGeom prst="ellipse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Rectangle 5"/>
          <p:cNvSpPr>
            <a:spLocks/>
          </p:cNvSpPr>
          <p:nvPr/>
        </p:nvSpPr>
        <p:spPr bwMode="auto">
          <a:xfrm>
            <a:off x="2820988" y="3194050"/>
            <a:ext cx="35623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ea typeface="MS PGothic" panose="020B0600070205080204" pitchFamily="34" charset="-128"/>
              </a:rPr>
              <a:t>What happened here?</a:t>
            </a:r>
          </a:p>
        </p:txBody>
      </p:sp>
      <p:sp>
        <p:nvSpPr>
          <p:cNvPr id="10" name="Oval 3"/>
          <p:cNvSpPr>
            <a:spLocks/>
          </p:cNvSpPr>
          <p:nvPr/>
        </p:nvSpPr>
        <p:spPr bwMode="auto">
          <a:xfrm>
            <a:off x="8255000" y="4711700"/>
            <a:ext cx="685800" cy="774700"/>
          </a:xfrm>
          <a:prstGeom prst="ellipse">
            <a:avLst/>
          </a:prstGeom>
          <a:noFill/>
          <a:ln w="635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Rectangle 5"/>
          <p:cNvSpPr>
            <a:spLocks/>
          </p:cNvSpPr>
          <p:nvPr/>
        </p:nvSpPr>
        <p:spPr bwMode="auto">
          <a:xfrm>
            <a:off x="8483600" y="4129088"/>
            <a:ext cx="35623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FFFFFF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B050"/>
                </a:solidFill>
                <a:ea typeface="MS PGothic" panose="020B0600070205080204" pitchFamily="34" charset="-128"/>
              </a:rPr>
              <a:t>What happened here?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utoUpdateAnimBg="0"/>
      <p:bldP spid="10" grpId="0" animBg="1"/>
      <p:bldP spid="1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DB142-2D2F-D60D-BC1B-EB79A389D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7AE26-006F-9A48-2719-D24006D3F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Additional discussion of </a:t>
            </a:r>
          </a:p>
          <a:p>
            <a:pPr lvl="1"/>
            <a:r>
              <a:rPr lang="en-US" dirty="0"/>
              <a:t>Sprint planning</a:t>
            </a:r>
          </a:p>
          <a:p>
            <a:pPr lvl="1"/>
            <a:r>
              <a:rPr lang="en-US" dirty="0"/>
              <a:t>Sprint execution</a:t>
            </a:r>
          </a:p>
          <a:p>
            <a:pPr lvl="1"/>
            <a:r>
              <a:rPr lang="en-US" dirty="0"/>
              <a:t>Tools: divide and conquer, swarming</a:t>
            </a:r>
          </a:p>
          <a:p>
            <a:pPr lvl="1"/>
            <a:r>
              <a:rPr lang="en-US" dirty="0"/>
              <a:t>Monitoring progress</a:t>
            </a:r>
          </a:p>
        </p:txBody>
      </p:sp>
    </p:spTree>
    <p:extLst>
      <p:ext uri="{BB962C8B-B14F-4D97-AF65-F5344CB8AC3E}">
        <p14:creationId xmlns:p14="http://schemas.microsoft.com/office/powerpoint/2010/main" val="203403788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Sprint Planning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2600" y="2286000"/>
            <a:ext cx="10464800" cy="5715000"/>
          </a:xfrm>
        </p:spPr>
        <p:txBody>
          <a:bodyPr/>
          <a:lstStyle/>
          <a:p>
            <a:pPr marL="317500" indent="0" eaLnBrk="1" hangingPunct="1">
              <a:buFont typeface="Gill Sans" pitchFamily="-84" charset="0"/>
              <a:buNone/>
            </a:pPr>
            <a:r>
              <a:rPr lang="en-US" altLang="en-US">
                <a:solidFill>
                  <a:srgbClr val="FFFF00"/>
                </a:solidFill>
              </a:rPr>
              <a:t>What are we trying to accomplish in sprint planning?</a:t>
            </a:r>
          </a:p>
          <a:p>
            <a:pPr marL="1333500" lvl="1" eaLnBrk="1" hangingPunct="1"/>
            <a:r>
              <a:rPr lang="en-US" altLang="en-US"/>
              <a:t>Goal for the sprint</a:t>
            </a:r>
          </a:p>
          <a:p>
            <a:pPr marL="1333500" lvl="1" eaLnBrk="1" hangingPunct="1"/>
            <a:r>
              <a:rPr lang="en-US" altLang="en-US"/>
              <a:t>PBI</a:t>
            </a:r>
            <a:r>
              <a:rPr lang="ja-JP" altLang="en-US">
                <a:latin typeface="Arial" panose="020B0604020202020204" pitchFamily="34" charset="0"/>
              </a:rPr>
              <a:t>’</a:t>
            </a:r>
            <a:r>
              <a:rPr lang="en-US" altLang="ja-JP"/>
              <a:t>s aligned with that goal</a:t>
            </a:r>
          </a:p>
          <a:p>
            <a:pPr marL="1651000" lvl="3" indent="0" eaLnBrk="1" hangingPunct="1">
              <a:buFont typeface="Gill Sans" pitchFamily="-84" charset="0"/>
              <a:buNone/>
            </a:pPr>
            <a:r>
              <a:rPr lang="en-US" altLang="en-US">
                <a:solidFill>
                  <a:srgbClr val="00B0F0"/>
                </a:solidFill>
              </a:rPr>
              <a:t>Realistically deliverable </a:t>
            </a:r>
            <a:br>
              <a:rPr lang="en-US" altLang="en-US">
                <a:solidFill>
                  <a:srgbClr val="00B0F0"/>
                </a:solidFill>
              </a:rPr>
            </a:br>
            <a:r>
              <a:rPr lang="en-US" altLang="en-US">
                <a:solidFill>
                  <a:srgbClr val="00B0F0"/>
                </a:solidFill>
              </a:rPr>
              <a:t>in the sprint</a:t>
            </a:r>
          </a:p>
          <a:p>
            <a:pPr marL="1333500" lvl="1" eaLnBrk="1" hangingPunct="1"/>
            <a:r>
              <a:rPr lang="en-US" altLang="en-US"/>
              <a:t>Plan to complete chosen PBI</a:t>
            </a:r>
            <a:r>
              <a:rPr lang="ja-JP" altLang="en-US">
                <a:latin typeface="Arial" panose="020B0604020202020204" pitchFamily="34" charset="0"/>
              </a:rPr>
              <a:t>’</a:t>
            </a:r>
            <a:r>
              <a:rPr lang="en-US" altLang="ja-JP"/>
              <a:t>s</a:t>
            </a:r>
            <a:endParaRPr lang="en-US" altLang="en-US"/>
          </a:p>
        </p:txBody>
      </p:sp>
      <p:pic>
        <p:nvPicPr>
          <p:cNvPr id="16388" name="Picture 3" descr="D:\MyDocs\Documents\MSOE\Courses\SE2800\svn-archive\Visual Lexicon\Potentially Shippable Product Incremen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8550" y="3581400"/>
            <a:ext cx="4286250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Timing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17500" indent="0" eaLnBrk="1" hangingPunct="1">
              <a:buFont typeface="Gill Sans" pitchFamily="-84" charset="0"/>
              <a:buNone/>
            </a:pPr>
            <a:r>
              <a:rPr lang="en-US" altLang="en-US">
                <a:solidFill>
                  <a:srgbClr val="FFFF00"/>
                </a:solidFill>
              </a:rPr>
              <a:t>When do we do sprint planning?</a:t>
            </a:r>
          </a:p>
          <a:p>
            <a:pPr marL="762000" lvl="1" indent="0" eaLnBrk="1" hangingPunct="1">
              <a:buFont typeface="Gill Sans" pitchFamily="-84" charset="0"/>
              <a:buNone/>
            </a:pPr>
            <a:r>
              <a:rPr lang="en-US" altLang="en-US">
                <a:solidFill>
                  <a:srgbClr val="00B0F0"/>
                </a:solidFill>
              </a:rPr>
              <a:t>		Why then?</a:t>
            </a:r>
          </a:p>
          <a:p>
            <a:pPr marL="317500" indent="0" eaLnBrk="1" hangingPunct="1">
              <a:buFont typeface="Gill Sans" pitchFamily="-84" charset="0"/>
              <a:buNone/>
            </a:pPr>
            <a:r>
              <a:rPr lang="en-US" altLang="en-US">
                <a:solidFill>
                  <a:srgbClr val="FFFF00"/>
                </a:solidFill>
              </a:rPr>
              <a:t>How long should it take (for a full-time team)?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Participants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17500" indent="0" eaLnBrk="1" hangingPunct="1">
              <a:buFont typeface="Gill Sans" pitchFamily="-84" charset="0"/>
              <a:buNone/>
            </a:pPr>
            <a:r>
              <a:rPr lang="en-US" altLang="en-US">
                <a:solidFill>
                  <a:srgbClr val="FFFF00"/>
                </a:solidFill>
              </a:rPr>
              <a:t>Who is involved in sprint planning?</a:t>
            </a:r>
          </a:p>
          <a:p>
            <a:pPr marL="317500" indent="0" eaLnBrk="1" hangingPunct="1">
              <a:buFont typeface="Gill Sans" pitchFamily="-84" charset="0"/>
              <a:buNone/>
            </a:pPr>
            <a:r>
              <a:rPr lang="en-US" altLang="en-US">
                <a:solidFill>
                  <a:srgbClr val="FFFF00"/>
                </a:solidFill>
              </a:rPr>
              <a:t>Who does what?</a:t>
            </a:r>
          </a:p>
          <a:p>
            <a:pPr marL="1333500" lvl="1" eaLnBrk="1" hangingPunct="1"/>
            <a:r>
              <a:rPr lang="en-US" altLang="en-US">
                <a:solidFill>
                  <a:srgbClr val="00B0F0"/>
                </a:solidFill>
              </a:rPr>
              <a:t>Product owner</a:t>
            </a:r>
          </a:p>
          <a:p>
            <a:pPr marL="1333500" lvl="1" eaLnBrk="1" hangingPunct="1"/>
            <a:r>
              <a:rPr lang="en-US" altLang="en-US">
                <a:solidFill>
                  <a:srgbClr val="00B0F0"/>
                </a:solidFill>
              </a:rPr>
              <a:t>Development team</a:t>
            </a:r>
          </a:p>
          <a:p>
            <a:pPr marL="1333500" lvl="1" eaLnBrk="1" hangingPunct="1"/>
            <a:r>
              <a:rPr lang="en-US" altLang="en-US">
                <a:solidFill>
                  <a:srgbClr val="00B0F0"/>
                </a:solidFill>
              </a:rPr>
              <a:t>ScrumMaster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Planning Inputs</a:t>
            </a:r>
          </a:p>
        </p:txBody>
      </p:sp>
      <p:graphicFrame>
        <p:nvGraphicFramePr>
          <p:cNvPr id="2253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461662"/>
              </p:ext>
            </p:extLst>
          </p:nvPr>
        </p:nvGraphicFramePr>
        <p:xfrm>
          <a:off x="584200" y="2374900"/>
          <a:ext cx="11823700" cy="6988176"/>
        </p:xfrm>
        <a:graphic>
          <a:graphicData uri="http://schemas.openxmlformats.org/drawingml/2006/table">
            <a:tbl>
              <a:tblPr/>
              <a:tblGrid>
                <a:gridCol w="349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4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04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Input</a:t>
                      </a: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4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Description</a:t>
                      </a:r>
                    </a:p>
                  </a:txBody>
                  <a:tcPr marL="50800" marR="50800" marT="50805" marB="50805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4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Product backlog</a:t>
                      </a:r>
                    </a:p>
                  </a:txBody>
                  <a:tcPr marL="50800" marR="50800" marT="50805" marB="50805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Topmost PBI</a:t>
                      </a:r>
                      <a:r>
                        <a:rPr kumimoji="0" lang="ja-JP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N W3" pitchFamily="-84" charset="-128"/>
                          <a:sym typeface="Gill Sans" pitchFamily="-84" charset="0"/>
                        </a:rPr>
                        <a:t>’</a:t>
                      </a:r>
                      <a:r>
                        <a:rPr kumimoji="0" lang="en-US" altLang="ja-JP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s groomed to </a:t>
                      </a:r>
                      <a:r>
                        <a:rPr kumimoji="0" lang="en-US" altLang="ja-JP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Ready</a:t>
                      </a:r>
                      <a:r>
                        <a:rPr kumimoji="0" lang="en-US" altLang="ja-JP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 state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-84" charset="0"/>
                        <a:ea typeface="ヒラギノ角ゴ ProN W3" pitchFamily="-84" charset="-128"/>
                        <a:sym typeface="Gill Sans" pitchFamily="-84" charset="0"/>
                      </a:endParaRPr>
                    </a:p>
                  </a:txBody>
                  <a:tcPr marL="50800" marR="50800" marT="50805" marB="50805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8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Team velocity</a:t>
                      </a:r>
                    </a:p>
                  </a:txBody>
                  <a:tcPr marL="50800" marR="50800" marT="50805" marB="50805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Indicator of how much work is practical to complete (units?)</a:t>
                      </a:r>
                    </a:p>
                  </a:txBody>
                  <a:tcPr marL="50800" marR="50800" marT="50805" marB="50805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04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Constraints</a:t>
                      </a:r>
                    </a:p>
                  </a:txBody>
                  <a:tcPr marL="50800" marR="50800" marT="50805" marB="50805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Business or technical</a:t>
                      </a:r>
                    </a:p>
                  </a:txBody>
                  <a:tcPr marL="50800" marR="50800" marT="50805" marB="50805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8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Team capabilities</a:t>
                      </a:r>
                    </a:p>
                  </a:txBody>
                  <a:tcPr marL="50800" marR="50800" marT="50805" marB="50805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Team member skills and availability</a:t>
                      </a:r>
                    </a:p>
                  </a:txBody>
                  <a:tcPr marL="50800" marR="50800" marT="50805" marB="50805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8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Initial sprint goal</a:t>
                      </a:r>
                    </a:p>
                  </a:txBody>
                  <a:tcPr marL="50800" marR="50800" marT="50805" marB="50805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pitchFamily="-84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Product Owner</a:t>
                      </a:r>
                      <a:r>
                        <a:rPr kumimoji="0" lang="ja-JP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ヒラギノ角ゴ ProN W3" pitchFamily="-84" charset="-128"/>
                          <a:sym typeface="Gill Sans" pitchFamily="-84" charset="0"/>
                        </a:rPr>
                        <a:t>’</a:t>
                      </a:r>
                      <a:r>
                        <a:rPr kumimoji="0" lang="en-US" altLang="ja-JP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pitchFamily="-84" charset="0"/>
                          <a:ea typeface="ヒラギノ角ゴ ProN W3" pitchFamily="-84" charset="-128"/>
                          <a:sym typeface="Gill Sans" pitchFamily="-84" charset="0"/>
                        </a:rPr>
                        <a:t>s business goal for the sprint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pitchFamily="-84" charset="0"/>
                        <a:ea typeface="ヒラギノ角ゴ ProN W3" pitchFamily="-84" charset="-128"/>
                        <a:sym typeface="Gill Sans" pitchFamily="-84" charset="0"/>
                      </a:endParaRPr>
                    </a:p>
                  </a:txBody>
                  <a:tcPr marL="50800" marR="50800" marT="50805" marB="50805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Planning Approaches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17500" indent="0" eaLnBrk="1" hangingPunct="1">
              <a:buFont typeface="Gill Sans" pitchFamily="-84" charset="0"/>
              <a:buNone/>
            </a:pPr>
            <a:r>
              <a:rPr lang="en-US" altLang="en-US">
                <a:solidFill>
                  <a:srgbClr val="FFFF00"/>
                </a:solidFill>
              </a:rPr>
              <a:t>Two related activities</a:t>
            </a:r>
          </a:p>
          <a:p>
            <a:pPr marL="1333500" lvl="1" eaLnBrk="1" hangingPunct="1"/>
            <a:r>
              <a:rPr lang="en-US" altLang="en-US">
                <a:solidFill>
                  <a:srgbClr val="00B0F0"/>
                </a:solidFill>
              </a:rPr>
              <a:t>Choosing what to do</a:t>
            </a:r>
          </a:p>
          <a:p>
            <a:pPr marL="1333500" lvl="1" eaLnBrk="1" hangingPunct="1"/>
            <a:r>
              <a:rPr lang="en-US" altLang="en-US">
                <a:solidFill>
                  <a:srgbClr val="00B0F0"/>
                </a:solidFill>
              </a:rPr>
              <a:t>Planning how to do it</a:t>
            </a:r>
          </a:p>
          <a:p>
            <a:pPr marL="317500" indent="0" eaLnBrk="1" hangingPunct="1">
              <a:buFont typeface="Gill Sans" pitchFamily="-84" charset="0"/>
              <a:buNone/>
            </a:pPr>
            <a:r>
              <a:rPr lang="en-US" altLang="en-US">
                <a:solidFill>
                  <a:srgbClr val="FFFF00"/>
                </a:solidFill>
              </a:rPr>
              <a:t>How can these activities be arranged?</a:t>
            </a:r>
          </a:p>
          <a:p>
            <a:pPr marL="1333500" lvl="1" eaLnBrk="1" hangingPunct="1"/>
            <a:r>
              <a:rPr lang="en-US" altLang="en-US">
                <a:solidFill>
                  <a:srgbClr val="92D050"/>
                </a:solidFill>
              </a:rPr>
              <a:t>Choose all items, plan all, repeat till done</a:t>
            </a:r>
          </a:p>
          <a:p>
            <a:pPr marL="1333500" lvl="1" eaLnBrk="1" hangingPunct="1"/>
            <a:r>
              <a:rPr lang="en-US" altLang="en-US">
                <a:solidFill>
                  <a:srgbClr val="FF0000"/>
                </a:solidFill>
              </a:rPr>
              <a:t>Choose one item, plan it, repeat till done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 bldLvl="5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Capacity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17500" indent="0" eaLnBrk="1" hangingPunct="1">
              <a:buFont typeface="Gill Sans" pitchFamily="-84" charset="0"/>
              <a:buNone/>
            </a:pPr>
            <a:r>
              <a:rPr lang="en-US" altLang="en-US">
                <a:solidFill>
                  <a:srgbClr val="FFFF00"/>
                </a:solidFill>
              </a:rPr>
              <a:t>A measure of the team</a:t>
            </a:r>
            <a:r>
              <a:rPr lang="ja-JP" altLang="en-US">
                <a:solidFill>
                  <a:srgbClr val="FFFF00"/>
                </a:solidFill>
                <a:latin typeface="Arial" panose="020B0604020202020204" pitchFamily="34" charset="0"/>
              </a:rPr>
              <a:t>’</a:t>
            </a:r>
            <a:r>
              <a:rPr lang="en-US" altLang="ja-JP">
                <a:solidFill>
                  <a:srgbClr val="FFFF00"/>
                </a:solidFill>
              </a:rPr>
              <a:t>s capacity to do work</a:t>
            </a:r>
          </a:p>
          <a:p>
            <a:pPr marL="1333500" lvl="1" eaLnBrk="1" hangingPunct="1"/>
            <a:r>
              <a:rPr lang="en-US" altLang="en-US">
                <a:solidFill>
                  <a:srgbClr val="00B0F0"/>
                </a:solidFill>
              </a:rPr>
              <a:t>Taking into account </a:t>
            </a:r>
            <a:r>
              <a:rPr lang="ja-JP" altLang="en-US">
                <a:solidFill>
                  <a:srgbClr val="00B0F0"/>
                </a:solidFill>
                <a:latin typeface="Arial" panose="020B0604020202020204" pitchFamily="34" charset="0"/>
              </a:rPr>
              <a:t>“</a:t>
            </a:r>
            <a:r>
              <a:rPr lang="en-US" altLang="ja-JP">
                <a:solidFill>
                  <a:srgbClr val="00B0F0"/>
                </a:solidFill>
              </a:rPr>
              <a:t>task hours</a:t>
            </a:r>
            <a:r>
              <a:rPr lang="ja-JP" altLang="en-US">
                <a:solidFill>
                  <a:srgbClr val="00B0F0"/>
                </a:solidFill>
                <a:latin typeface="Arial" panose="020B0604020202020204" pitchFamily="34" charset="0"/>
              </a:rPr>
              <a:t>”</a:t>
            </a:r>
            <a:r>
              <a:rPr lang="en-US" altLang="ja-JP">
                <a:solidFill>
                  <a:srgbClr val="00B0F0"/>
                </a:solidFill>
              </a:rPr>
              <a:t> available</a:t>
            </a:r>
          </a:p>
          <a:p>
            <a:pPr marL="1333500" lvl="1" eaLnBrk="1" hangingPunct="1"/>
            <a:r>
              <a:rPr lang="en-US" altLang="en-US">
                <a:solidFill>
                  <a:srgbClr val="00B0F0"/>
                </a:solidFill>
              </a:rPr>
              <a:t>Allowing for planning, review, retrospective</a:t>
            </a:r>
          </a:p>
          <a:p>
            <a:pPr marL="1333500" lvl="1" eaLnBrk="1" hangingPunct="1"/>
            <a:r>
              <a:rPr lang="en-US" altLang="en-US">
                <a:solidFill>
                  <a:srgbClr val="00B0F0"/>
                </a:solidFill>
              </a:rPr>
              <a:t>Don</a:t>
            </a:r>
            <a:r>
              <a:rPr lang="ja-JP" altLang="en-US">
                <a:solidFill>
                  <a:srgbClr val="00B0F0"/>
                </a:solidFill>
                <a:latin typeface="Arial" panose="020B0604020202020204" pitchFamily="34" charset="0"/>
              </a:rPr>
              <a:t>’</a:t>
            </a:r>
            <a:r>
              <a:rPr lang="en-US" altLang="ja-JP">
                <a:solidFill>
                  <a:srgbClr val="00B0F0"/>
                </a:solidFill>
              </a:rPr>
              <a:t>t forget time off, holidays, etc.</a:t>
            </a:r>
            <a:endParaRPr lang="en-US" altLang="en-US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Measuring Capacity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17500" indent="0" eaLnBrk="1" hangingPunct="1">
              <a:buFont typeface="Gill Sans" pitchFamily="-84" charset="0"/>
              <a:buNone/>
            </a:pPr>
            <a:r>
              <a:rPr lang="en-US" altLang="en-US">
                <a:solidFill>
                  <a:srgbClr val="FFFF00"/>
                </a:solidFill>
              </a:rPr>
              <a:t>What units?</a:t>
            </a:r>
          </a:p>
          <a:p>
            <a:pPr marL="1333500" lvl="1" eaLnBrk="1" hangingPunct="1"/>
            <a:r>
              <a:rPr lang="en-US" altLang="en-US">
                <a:solidFill>
                  <a:srgbClr val="00B0F0"/>
                </a:solidFill>
              </a:rPr>
              <a:t>Story points (PBI size) [velocity?]</a:t>
            </a:r>
          </a:p>
          <a:p>
            <a:pPr marL="1333500" lvl="1" eaLnBrk="1" hangingPunct="1"/>
            <a:r>
              <a:rPr lang="en-US" altLang="en-US">
                <a:solidFill>
                  <a:srgbClr val="00B0F0"/>
                </a:solidFill>
              </a:rPr>
              <a:t>Effort hours (task size)</a:t>
            </a:r>
          </a:p>
          <a:p>
            <a:pPr marL="317500" indent="0" eaLnBrk="1" hangingPunct="1">
              <a:buFont typeface="Gill Sans" pitchFamily="-84" charset="0"/>
              <a:buNone/>
            </a:pPr>
            <a:r>
              <a:rPr lang="en-US" altLang="en-US">
                <a:solidFill>
                  <a:srgbClr val="FFFF00"/>
                </a:solidFill>
              </a:rPr>
              <a:t>How do we determine team capacity?</a:t>
            </a:r>
          </a:p>
          <a:p>
            <a:pPr marL="1333500" lvl="1" eaLnBrk="1" hangingPunct="1"/>
            <a:r>
              <a:rPr lang="en-US" altLang="en-US">
                <a:solidFill>
                  <a:srgbClr val="00B0F0"/>
                </a:solidFill>
              </a:rPr>
              <a:t>What adjustments might be needed?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 bldLvl="5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Selecting PBIs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17500" indent="0" eaLnBrk="1" hangingPunct="1">
              <a:buFont typeface="Gill Sans" pitchFamily="-84" charset="0"/>
              <a:buNone/>
            </a:pPr>
            <a:r>
              <a:rPr lang="en-US" altLang="en-US">
                <a:solidFill>
                  <a:srgbClr val="FFFF00"/>
                </a:solidFill>
              </a:rPr>
              <a:t>Seems obvious: choose topmost PBIs!</a:t>
            </a:r>
          </a:p>
          <a:p>
            <a:pPr marL="1333500" lvl="1" eaLnBrk="1" hangingPunct="1"/>
            <a:r>
              <a:rPr lang="en-US" altLang="en-US">
                <a:solidFill>
                  <a:srgbClr val="00B0F0"/>
                </a:solidFill>
              </a:rPr>
              <a:t>But what about the PO</a:t>
            </a:r>
            <a:r>
              <a:rPr lang="ja-JP" altLang="en-US">
                <a:solidFill>
                  <a:srgbClr val="00B0F0"/>
                </a:solidFill>
                <a:latin typeface="Arial" panose="020B0604020202020204" pitchFamily="34" charset="0"/>
              </a:rPr>
              <a:t>’</a:t>
            </a:r>
            <a:r>
              <a:rPr lang="en-US" altLang="ja-JP">
                <a:solidFill>
                  <a:srgbClr val="00B0F0"/>
                </a:solidFill>
              </a:rPr>
              <a:t>s sprint goal?</a:t>
            </a:r>
          </a:p>
          <a:p>
            <a:pPr marL="1333500" lvl="1" eaLnBrk="1" hangingPunct="1"/>
            <a:r>
              <a:rPr lang="en-US" altLang="en-US">
                <a:solidFill>
                  <a:srgbClr val="00B0F0"/>
                </a:solidFill>
              </a:rPr>
              <a:t>Why can</a:t>
            </a:r>
            <a:r>
              <a:rPr lang="ja-JP" altLang="en-US">
                <a:solidFill>
                  <a:srgbClr val="00B0F0"/>
                </a:solidFill>
                <a:latin typeface="Arial" panose="020B0604020202020204" pitchFamily="34" charset="0"/>
              </a:rPr>
              <a:t>’</a:t>
            </a:r>
            <a:r>
              <a:rPr lang="en-US" altLang="ja-JP">
                <a:solidFill>
                  <a:srgbClr val="00B0F0"/>
                </a:solidFill>
              </a:rPr>
              <a:t>t the PO align priorities?</a:t>
            </a:r>
          </a:p>
          <a:p>
            <a:pPr marL="317500" indent="0" eaLnBrk="1" hangingPunct="1">
              <a:buFont typeface="Gill Sans" pitchFamily="-84" charset="0"/>
              <a:buNone/>
            </a:pPr>
            <a:r>
              <a:rPr lang="en-US" altLang="en-US">
                <a:solidFill>
                  <a:srgbClr val="FFFF00"/>
                </a:solidFill>
              </a:rPr>
              <a:t>Rule: start only what you can finish</a:t>
            </a:r>
          </a:p>
          <a:p>
            <a:pPr marL="1333500" lvl="1" eaLnBrk="1" hangingPunct="1"/>
            <a:r>
              <a:rPr lang="en-US" altLang="en-US">
                <a:solidFill>
                  <a:srgbClr val="00B0F0"/>
                </a:solidFill>
              </a:rPr>
              <a:t>Why?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Bullets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804000"/>
      </a:accent1>
      <a:accent2>
        <a:srgbClr val="333399"/>
      </a:accent2>
      <a:accent3>
        <a:srgbClr val="AAAAAA"/>
      </a:accent3>
      <a:accent4>
        <a:srgbClr val="DADADA"/>
      </a:accent4>
      <a:accent5>
        <a:srgbClr val="C0AF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Blank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Left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2 Colum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 &amp; Bullets - Right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le, Bullets &amp; Photo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itle - Top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AAAAAA"/>
      </a:accent3>
      <a:accent4>
        <a:srgbClr val="DADADA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Center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Horizontal Reflec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Vertical Reflec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ullets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Pages>0</Pages>
  <Words>899</Words>
  <Characters>0</Characters>
  <Application>Microsoft Office PowerPoint</Application>
  <PresentationFormat>Custom</PresentationFormat>
  <Lines>0</Lines>
  <Paragraphs>140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14</vt:i4>
      </vt:variant>
      <vt:variant>
        <vt:lpstr>Slide Titles</vt:lpstr>
      </vt:variant>
      <vt:variant>
        <vt:i4>19</vt:i4>
      </vt:variant>
    </vt:vector>
  </HeadingPairs>
  <TitlesOfParts>
    <vt:vector size="36" baseType="lpstr">
      <vt:lpstr>Arial</vt:lpstr>
      <vt:lpstr>Gill Sans</vt:lpstr>
      <vt:lpstr>Lucida Grande</vt:lpstr>
      <vt:lpstr>Title &amp; Bullets</vt:lpstr>
      <vt:lpstr>Title - Top</vt:lpstr>
      <vt:lpstr>Title - Center</vt:lpstr>
      <vt:lpstr>Title &amp; Subtitle</vt:lpstr>
      <vt:lpstr>Photo - Horizontal</vt:lpstr>
      <vt:lpstr>Photo - Horizontal Reflection</vt:lpstr>
      <vt:lpstr>Photo - Vertical</vt:lpstr>
      <vt:lpstr>Photo - Vertical Reflection</vt:lpstr>
      <vt:lpstr>Bullets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Sprints</vt:lpstr>
      <vt:lpstr>Sprint Planning</vt:lpstr>
      <vt:lpstr>Timing</vt:lpstr>
      <vt:lpstr>Participants</vt:lpstr>
      <vt:lpstr>Planning Inputs</vt:lpstr>
      <vt:lpstr>Planning Approaches</vt:lpstr>
      <vt:lpstr>Capacity</vt:lpstr>
      <vt:lpstr>Measuring Capacity</vt:lpstr>
      <vt:lpstr>Selecting PBIs</vt:lpstr>
      <vt:lpstr>Sanity Check</vt:lpstr>
      <vt:lpstr>Sanity Check</vt:lpstr>
      <vt:lpstr>Sprint Execution</vt:lpstr>
      <vt:lpstr>Role-Based Thinking</vt:lpstr>
      <vt:lpstr>Role-Based Thinking</vt:lpstr>
      <vt:lpstr>Daily Scrum</vt:lpstr>
      <vt:lpstr>Task Board</vt:lpstr>
      <vt:lpstr>Task Board</vt:lpstr>
      <vt:lpstr>SDL Burndowns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Sprints</dc:title>
  <dc:subject/>
  <dc:creator>Riley, Dr. Derek</dc:creator>
  <cp:keywords/>
  <dc:description/>
  <cp:lastModifiedBy>Hasker, Robert</cp:lastModifiedBy>
  <cp:revision>22</cp:revision>
  <dcterms:modified xsi:type="dcterms:W3CDTF">2023-05-09T14:47:22Z</dcterms:modified>
</cp:coreProperties>
</file>