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0"/>
  </p:notesMasterIdLst>
  <p:sldIdLst>
    <p:sldId id="256" r:id="rId2"/>
    <p:sldId id="316" r:id="rId3"/>
    <p:sldId id="318" r:id="rId4"/>
    <p:sldId id="319" r:id="rId5"/>
    <p:sldId id="320" r:id="rId6"/>
    <p:sldId id="321" r:id="rId7"/>
    <p:sldId id="344" r:id="rId8"/>
    <p:sldId id="346" r:id="rId9"/>
    <p:sldId id="322" r:id="rId10"/>
    <p:sldId id="323" r:id="rId11"/>
    <p:sldId id="324" r:id="rId12"/>
    <p:sldId id="325" r:id="rId13"/>
    <p:sldId id="296" r:id="rId14"/>
    <p:sldId id="326" r:id="rId15"/>
    <p:sldId id="286" r:id="rId16"/>
    <p:sldId id="327" r:id="rId17"/>
    <p:sldId id="328" r:id="rId18"/>
    <p:sldId id="330" r:id="rId19"/>
    <p:sldId id="331" r:id="rId20"/>
    <p:sldId id="340" r:id="rId21"/>
    <p:sldId id="332" r:id="rId22"/>
    <p:sldId id="342" r:id="rId23"/>
    <p:sldId id="333" r:id="rId24"/>
    <p:sldId id="343" r:id="rId25"/>
    <p:sldId id="336" r:id="rId26"/>
    <p:sldId id="337" r:id="rId27"/>
    <p:sldId id="338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1718" autoAdjust="0"/>
  </p:normalViewPr>
  <p:slideViewPr>
    <p:cSldViewPr snapToGrid="0">
      <p:cViewPr varScale="1">
        <p:scale>
          <a:sx n="64" d="100"/>
          <a:sy n="64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Ch. 9 of Design Patterns Explained (Strategy); Singleton: Ch. 21, but not material on double-locked</a:t>
            </a:r>
          </a:p>
          <a:p>
            <a:r>
              <a:rPr lang="en-US" dirty="0"/>
              <a:t>OLD:</a:t>
            </a:r>
          </a:p>
          <a:p>
            <a:r>
              <a:rPr lang="en-US" dirty="0"/>
              <a:t>Ch. 22 of Java Design Patterns</a:t>
            </a:r>
          </a:p>
          <a:p>
            <a:r>
              <a:rPr lang="en-US" dirty="0"/>
              <a:t>Reference to “Program to interfaces rather than implementations” in Software Design Principles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Singleton: a </a:t>
            </a:r>
            <a:r>
              <a:rPr lang="en-US"/>
              <a:t>creational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Telling programmers, “be good” works for a time, but sooner or later someone will make a mistake…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CB71A-FB2B-4CA4-B54C-EF3DD63FCB60}" type="slidenum">
              <a:rPr lang="en-US"/>
              <a:pPr/>
              <a:t>18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363" y="758825"/>
            <a:ext cx="6338887" cy="35671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148" y="4565572"/>
            <a:ext cx="5306907" cy="4282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84" tIns="47642" rIns="95284" bIns="4764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300D1-579A-48E6-A52C-0E8A8080CFA5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363" y="758825"/>
            <a:ext cx="6338887" cy="35671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148" y="4565572"/>
            <a:ext cx="5306907" cy="4282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84" tIns="47642" rIns="95284" bIns="4764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1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5973D-9F61-40D6-BD28-8E94B8058ED0}" type="slidenum">
              <a:rPr lang="en-US"/>
              <a:pPr/>
              <a:t>26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87363" y="758825"/>
            <a:ext cx="6338887" cy="35671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148" y="4565572"/>
            <a:ext cx="5306907" cy="4282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284" tIns="47642" rIns="95284" bIns="4764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6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discuss cohesion, coupling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don’t care, but lots of people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4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patterns to suggest: stars, pictures of people, a picture of </a:t>
            </a:r>
            <a:r>
              <a:rPr lang="en-US" dirty="0" err="1"/>
              <a:t>grassba</a:t>
            </a:r>
            <a:r>
              <a:rPr lang="en-US" dirty="0"/>
              <a:t> mowing a lawn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# indicates an attribute is protected – this is particularly important for the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  <a:p>
            <a:r>
              <a:rPr lang="en-US" baseline="0" dirty="0"/>
              <a:t>But needing a reference to the container SIGNIFICANTLY reduces reusability.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are used to using null for something like a non-existent hive, but it means we are not reflecting the domain!</a:t>
            </a:r>
          </a:p>
          <a:p>
            <a:r>
              <a:rPr lang="en-US" dirty="0"/>
              <a:t>If the distinction is truly important, create drone-specific classes, but then need worker class; maybe the rule “all bees have hives” is getting in the way of development!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javafx.scene.chart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checkedinputstream</a:t>
            </a:r>
            <a:r>
              <a:rPr lang="en-US" dirty="0"/>
              <a:t>, </a:t>
            </a:r>
            <a:r>
              <a:rPr lang="en-US"/>
              <a:t>checkoutputstream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en/java/javase/17/docs/api/java.base/java/util/Collectio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778" y="4464028"/>
            <a:ext cx="7247021" cy="2145319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3. Strategy, Singleton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38200" y="381593"/>
            <a:ext cx="10515600" cy="1325563"/>
          </a:xfrm>
        </p:spPr>
        <p:txBody>
          <a:bodyPr/>
          <a:lstStyle/>
          <a:p>
            <a:r>
              <a:rPr lang="en-US" altLang="en-US" sz="3200" dirty="0"/>
              <a:t>When to use the Strategy pattern?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021134" y="4786010"/>
            <a:ext cx="10442156" cy="223736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Strategy pattern: a </a:t>
            </a:r>
            <a:r>
              <a:rPr lang="en-US" altLang="en-US" sz="2400" b="1" u="sng" dirty="0">
                <a:solidFill>
                  <a:schemeClr val="tx1"/>
                </a:solidFill>
              </a:rPr>
              <a:t>behavioral pattern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Captures run-time behavior	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Indicator: application requires similar objects whose behavior varies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But is there another way to capture the </a:t>
            </a:r>
            <a:r>
              <a:rPr lang="en-US" altLang="en-US">
                <a:solidFill>
                  <a:schemeClr val="tx1"/>
                </a:solidFill>
              </a:rPr>
              <a:t>different behavior?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04A42-5EA4-1F3F-B95D-08BCC04D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7" y="1896245"/>
            <a:ext cx="9284620" cy="27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8" y="1825625"/>
            <a:ext cx="4746812" cy="4351338"/>
          </a:xfrm>
        </p:spPr>
        <p:txBody>
          <a:bodyPr/>
          <a:lstStyle/>
          <a:p>
            <a:r>
              <a:rPr lang="en-US" dirty="0"/>
              <a:t>Have an abstract base class with alternatives</a:t>
            </a:r>
          </a:p>
          <a:p>
            <a:r>
              <a:rPr lang="en-US" dirty="0"/>
              <a:t>But what happens if add gas engine/electric motor option?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0" y="2095780"/>
            <a:ext cx="5711303" cy="34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7" y="1825625"/>
            <a:ext cx="4870637" cy="4351338"/>
          </a:xfrm>
        </p:spPr>
        <p:txBody>
          <a:bodyPr/>
          <a:lstStyle/>
          <a:p>
            <a:r>
              <a:rPr lang="en-US" dirty="0"/>
              <a:t>Have an abstract base class with alternatives</a:t>
            </a:r>
          </a:p>
          <a:p>
            <a:r>
              <a:rPr lang="en-US" dirty="0"/>
              <a:t>But what happens if add gas engine/electric motor option?</a:t>
            </a:r>
          </a:p>
          <a:p>
            <a:r>
              <a:rPr lang="en-US" dirty="0"/>
              <a:t>In general: significant code duplication, too many overrides</a:t>
            </a:r>
          </a:p>
          <a:p>
            <a:r>
              <a:rPr lang="en-US" dirty="0"/>
              <a:t>What is this like with Strategy?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" y="1924237"/>
            <a:ext cx="605448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1101" y="5860076"/>
            <a:ext cx="45127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Inheritance simpler in some cases,</a:t>
            </a:r>
          </a:p>
          <a:p>
            <a:r>
              <a:rPr lang="en-US" sz="2400" dirty="0"/>
              <a:t>strategy pattern better in others.</a:t>
            </a:r>
          </a:p>
        </p:txBody>
      </p:sp>
    </p:spTree>
    <p:extLst>
      <p:ext uri="{BB962C8B-B14F-4D97-AF65-F5344CB8AC3E}">
        <p14:creationId xmlns:p14="http://schemas.microsoft.com/office/powerpoint/2010/main" val="37913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pattern,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5"/>
            <a:ext cx="5537474" cy="1554246"/>
          </a:xfrm>
        </p:spPr>
        <p:txBody>
          <a:bodyPr>
            <a:normAutofit/>
          </a:bodyPr>
          <a:lstStyle/>
          <a:p>
            <a:r>
              <a:rPr lang="en-US" i="1" dirty="0"/>
              <a:t>How are the Strategy, Null Object patterns similar?</a:t>
            </a:r>
          </a:p>
          <a:p>
            <a:r>
              <a:rPr lang="en-US" i="1" dirty="0"/>
              <a:t>How are they different?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49" y="2747128"/>
            <a:ext cx="5212951" cy="29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6ECBC-7BD4-449D-A619-4DBFE9F8B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66" y="3429000"/>
            <a:ext cx="4485714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cases in which the strategy pattern is used in the Java API</a:t>
            </a:r>
          </a:p>
          <a:p>
            <a:pPr lvl="1"/>
            <a:r>
              <a:rPr lang="en-US" dirty="0"/>
              <a:t>Especially: JavaFX</a:t>
            </a:r>
          </a:p>
          <a:p>
            <a:r>
              <a:rPr lang="en-US" dirty="0"/>
              <a:t>Create an example where the strategy pattern is useful in Java FX application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Problem?</a:t>
            </a:r>
          </a:p>
          <a:p>
            <a:pPr lvl="1"/>
            <a:r>
              <a:rPr lang="en-US" dirty="0"/>
              <a:t>Solution?</a:t>
            </a:r>
          </a:p>
          <a:p>
            <a:pPr lvl="1"/>
            <a:r>
              <a:rPr lang="en-US" dirty="0"/>
              <a:t>Advantages?</a:t>
            </a:r>
          </a:p>
          <a:p>
            <a:pPr lvl="1"/>
            <a:r>
              <a:rPr lang="en-US" dirty="0"/>
              <a:t>Consequences?</a:t>
            </a:r>
          </a:p>
          <a:p>
            <a:r>
              <a:rPr lang="en-US" dirty="0"/>
              <a:t>Principle at work:</a:t>
            </a:r>
          </a:p>
          <a:p>
            <a:pPr lvl="1"/>
            <a:r>
              <a:rPr lang="en-US" dirty="0"/>
              <a:t>Program to an interface, not an implementation</a:t>
            </a:r>
          </a:p>
          <a:p>
            <a:pPr lvl="2"/>
            <a:r>
              <a:rPr lang="en-US" i="1" dirty="0"/>
              <a:t>Software Design Principles</a:t>
            </a:r>
            <a:r>
              <a:rPr lang="en-US" dirty="0"/>
              <a:t>, Ch. 3</a:t>
            </a:r>
          </a:p>
          <a:p>
            <a:pPr lvl="2"/>
            <a:r>
              <a:rPr lang="en-US" dirty="0"/>
              <a:t>For example, write methods/classes that take </a:t>
            </a:r>
            <a:r>
              <a:rPr lang="en-US" dirty="0">
                <a:hlinkClick r:id="rId2"/>
              </a:rPr>
              <a:t>Collection&lt;E&gt;</a:t>
            </a:r>
            <a:r>
              <a:rPr lang="en-US" dirty="0"/>
              <a:t>, not (say) </a:t>
            </a:r>
            <a:r>
              <a:rPr lang="en-US" dirty="0" err="1"/>
              <a:t>ArrayList</a:t>
            </a:r>
            <a:r>
              <a:rPr lang="en-US" dirty="0"/>
              <a:t>&lt;&gt;</a:t>
            </a:r>
          </a:p>
          <a:p>
            <a:pPr lvl="1"/>
            <a:r>
              <a:rPr lang="en-US" i="1" dirty="0"/>
              <a:t>What does this mean in general?</a:t>
            </a:r>
          </a:p>
          <a:p>
            <a:pPr lvl="1"/>
            <a:r>
              <a:rPr lang="en-US" i="1" dirty="0"/>
              <a:t>Does the Strategy Pattern have more to it than programming to an interface?</a:t>
            </a:r>
          </a:p>
          <a:p>
            <a:pPr lvl="1"/>
            <a:r>
              <a:rPr lang="en-US" i="1" dirty="0"/>
              <a:t>When did you program to an interface in CS 2852 (Data Structures)?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</a:t>
            </a:r>
            <a:endParaRPr lang="en-US" sz="3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38198" y="1911105"/>
            <a:ext cx="9631682" cy="458177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Sometimes it is important to have only one instance of a class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Easy to do of course, just declare a variable in a block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what if need global access?</a:t>
            </a:r>
          </a:p>
          <a:p>
            <a:r>
              <a:rPr lang="en-US" dirty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Factory (that creates many “product” instances)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More on this later!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Window manager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Event logger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The challenge: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Ensure that a certain class has only </a:t>
            </a:r>
            <a:r>
              <a:rPr lang="en-US" b="1" dirty="0">
                <a:solidFill>
                  <a:schemeClr val="tx1"/>
                </a:solidFill>
              </a:rPr>
              <a:t>one</a:t>
            </a:r>
            <a:r>
              <a:rPr lang="en-US" dirty="0">
                <a:solidFill>
                  <a:schemeClr val="tx1"/>
                </a:solidFill>
              </a:rPr>
              <a:t> instance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 global access to it</a:t>
            </a:r>
          </a:p>
        </p:txBody>
      </p:sp>
      <p:pic>
        <p:nvPicPr>
          <p:cNvPr id="1026" name="Picture 2" descr="C:\Documents and Settings\hornick\Local Settings\Temporary Internet Files\Content.IE5\PFYR14UO\MCj03260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8833" y="3705125"/>
            <a:ext cx="1295400" cy="178028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B8C75-D404-15B5-7BFA-5DCD71DFD2AB}"/>
              </a:ext>
            </a:extLst>
          </p:cNvPr>
          <p:cNvSpPr txBox="1"/>
          <p:nvPr/>
        </p:nvSpPr>
        <p:spPr>
          <a:xfrm>
            <a:off x="8358809" y="349889"/>
            <a:ext cx="3478695" cy="3756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Ch. 21 of </a:t>
            </a:r>
            <a:r>
              <a:rPr lang="en-US" i="1" dirty="0"/>
              <a:t>Design Patterns Explained</a:t>
            </a:r>
          </a:p>
        </p:txBody>
      </p:sp>
    </p:spTree>
    <p:extLst>
      <p:ext uri="{BB962C8B-B14F-4D97-AF65-F5344CB8AC3E}">
        <p14:creationId xmlns:p14="http://schemas.microsoft.com/office/powerpoint/2010/main" val="2073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0"/>
            <a:ext cx="8001000" cy="2362200"/>
          </a:xfrm>
        </p:spPr>
        <p:txBody>
          <a:bodyPr/>
          <a:lstStyle/>
          <a:p>
            <a:pPr>
              <a:buNone/>
            </a:pP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can you prevent </a:t>
            </a:r>
            <a:r>
              <a:rPr lang="en-US" sz="4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any</a:t>
            </a: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instances of a class from being created?</a:t>
            </a:r>
          </a:p>
        </p:txBody>
      </p:sp>
      <p:pic>
        <p:nvPicPr>
          <p:cNvPr id="3074" name="Picture 2" descr="C:\Documents and Settings\hornick\Local Settings\Temporary Internet Files\Content.IE5\3EMX8BOC\MCj043156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43400"/>
            <a:ext cx="1981200" cy="19812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8F052-477F-40C1-AD9D-8ABCC0CF1955}"/>
              </a:ext>
            </a:extLst>
          </p:cNvPr>
          <p:cNvSpPr txBox="1"/>
          <p:nvPr/>
        </p:nvSpPr>
        <p:spPr>
          <a:xfrm>
            <a:off x="530322" y="4808904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Don’t write it?...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9C937-C31A-4AB3-A7D0-67F6631B061A}"/>
              </a:ext>
            </a:extLst>
          </p:cNvPr>
          <p:cNvSpPr txBox="1"/>
          <p:nvPr/>
        </p:nvSpPr>
        <p:spPr>
          <a:xfrm>
            <a:off x="530322" y="5334000"/>
            <a:ext cx="5206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Tell programmers, “just don’t </a:t>
            </a:r>
          </a:p>
          <a:p>
            <a:r>
              <a:rPr lang="en-US" sz="3200" dirty="0"/>
              <a:t>create instances”?</a:t>
            </a:r>
          </a:p>
        </p:txBody>
      </p:sp>
    </p:spTree>
    <p:extLst>
      <p:ext uri="{BB962C8B-B14F-4D97-AF65-F5344CB8AC3E}">
        <p14:creationId xmlns:p14="http://schemas.microsoft.com/office/powerpoint/2010/main" val="1460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Moving towards a solution…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4130" y="1985169"/>
            <a:ext cx="6934200" cy="4411662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Restrict the ability to construct more than one instance of a </a:t>
            </a:r>
            <a:r>
              <a:rPr lang="en-US" b="1" u="sng" dirty="0">
                <a:solidFill>
                  <a:schemeClr val="tx1"/>
                </a:solidFill>
              </a:rPr>
              <a:t>Singleton </a:t>
            </a:r>
            <a:r>
              <a:rPr lang="en-US" dirty="0">
                <a:solidFill>
                  <a:schemeClr val="tx1"/>
                </a:solidFill>
              </a:rPr>
              <a:t>class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Make the class responsible for keeping track of its one and only instance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Provide a global (static) access method</a:t>
            </a:r>
          </a:p>
        </p:txBody>
      </p:sp>
      <p:pic>
        <p:nvPicPr>
          <p:cNvPr id="2050" name="Picture 2" descr="C:\Documents and Settings\hornick\Local Settings\Temporary Internet Files\Content.IE5\DKJ0Z5I0\MCj00822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3839" y="3806031"/>
            <a:ext cx="226324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190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Basic solution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199" y="1966669"/>
            <a:ext cx="11068665" cy="474745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public class Singleton {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private static Singleton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uniqueInstance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= new Singleton();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private constructor cannot be called;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no instances can be created.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private Singleton()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return the same instance to all callers of this method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public static Singleton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getInstance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uniqueInstance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// add other methods…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4820652" y="2228451"/>
            <a:ext cx="5699864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5976" y="5004169"/>
            <a:ext cx="4268347" cy="533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hornick\Local Settings\Temporary Internet Files\Content.IE5\8GV4S627\MCj04247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3137" y="5004169"/>
            <a:ext cx="2454757" cy="163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4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Grassba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718" y="1956766"/>
            <a:ext cx="6749021" cy="1747979"/>
          </a:xfrm>
        </p:spPr>
        <p:txBody>
          <a:bodyPr/>
          <a:lstStyle/>
          <a:p>
            <a:r>
              <a:rPr lang="en-US" dirty="0"/>
              <a:t>Goal: automatically mow your lawn</a:t>
            </a:r>
          </a:p>
          <a:p>
            <a:r>
              <a:rPr lang="en-US" dirty="0"/>
              <a:t>Issue: need to support different patterns</a:t>
            </a:r>
          </a:p>
          <a:p>
            <a:r>
              <a:rPr lang="en-US" dirty="0"/>
              <a:t>Classic solution: if statement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712"/>
            <a:ext cx="22479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3197" r="2687" b="3855"/>
          <a:stretch/>
        </p:blipFill>
        <p:spPr>
          <a:xfrm>
            <a:off x="3975857" y="3704745"/>
            <a:ext cx="3286101" cy="2345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821" r="2377" b="1563"/>
          <a:stretch/>
        </p:blipFill>
        <p:spPr>
          <a:xfrm>
            <a:off x="8178267" y="4292944"/>
            <a:ext cx="3383065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95E4AB-FA7E-4E39-B92B-ED232DC08CEA}"/>
              </a:ext>
            </a:extLst>
          </p:cNvPr>
          <p:cNvSpPr txBox="1"/>
          <p:nvPr/>
        </p:nvSpPr>
        <p:spPr>
          <a:xfrm>
            <a:off x="518511" y="1120365"/>
            <a:ext cx="120148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2800" dirty="0">
                <a:latin typeface="Consolas" panose="020B0609020204030204" pitchFamily="49" charset="0"/>
              </a:rPr>
              <a:t> Printer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 static </a:t>
            </a:r>
            <a:r>
              <a:rPr lang="en-US" sz="2800" dirty="0">
                <a:latin typeface="Consolas" panose="020B0609020204030204" pitchFamily="49" charset="0"/>
              </a:rPr>
              <a:t>Printer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= new Printer();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2800" dirty="0">
                <a:latin typeface="Consolas" panose="020B0609020204030204" pitchFamily="49" charset="0"/>
              </a:rPr>
              <a:t> Printer() {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static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getInstance</a:t>
            </a:r>
            <a:r>
              <a:rPr lang="en-US" sz="2800" dirty="0">
                <a:latin typeface="Consolas" panose="020B0609020204030204" pitchFamily="49" charset="0"/>
              </a:rPr>
              <a:t>() {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;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void write(String text)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(text); // or something fancier…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D9269-1F3B-4127-9015-B0F66BD61992}"/>
              </a:ext>
            </a:extLst>
          </p:cNvPr>
          <p:cNvSpPr/>
          <p:nvPr/>
        </p:nvSpPr>
        <p:spPr>
          <a:xfrm>
            <a:off x="9601474" y="474656"/>
            <a:ext cx="220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F54DB-621B-4477-9412-EE924B17607B}"/>
              </a:ext>
            </a:extLst>
          </p:cNvPr>
          <p:cNvSpPr txBox="1"/>
          <p:nvPr/>
        </p:nvSpPr>
        <p:spPr>
          <a:xfrm>
            <a:off x="2777924" y="5949387"/>
            <a:ext cx="129715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Usage: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9EAA9-9385-45F5-B20E-77E50AA20E39}"/>
              </a:ext>
            </a:extLst>
          </p:cNvPr>
          <p:cNvSpPr txBox="1"/>
          <p:nvPr/>
        </p:nvSpPr>
        <p:spPr>
          <a:xfrm>
            <a:off x="2777924" y="5948731"/>
            <a:ext cx="8773556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Usage: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Printer.getInstance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().write(“Hello, Dolly!”);</a:t>
            </a:r>
          </a:p>
        </p:txBody>
      </p:sp>
    </p:spTree>
    <p:extLst>
      <p:ext uri="{BB962C8B-B14F-4D97-AF65-F5344CB8AC3E}">
        <p14:creationId xmlns:p14="http://schemas.microsoft.com/office/powerpoint/2010/main" val="2306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084" y="350837"/>
            <a:ext cx="7543800" cy="10969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Important Concepts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561" y="1447799"/>
            <a:ext cx="10471355" cy="5021827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Why a private constructor?</a:t>
            </a:r>
          </a:p>
          <a:p>
            <a:pPr lvl="1">
              <a:buNone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Instantiating the </a:t>
            </a: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Singleton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class directly: compilation error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Only the </a:t>
            </a:r>
            <a:r>
              <a:rPr lang="en-US" sz="2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Singleton</a:t>
            </a:r>
            <a:r>
              <a:rPr lang="en-US" sz="2200" dirty="0">
                <a:solidFill>
                  <a:schemeClr val="tx1"/>
                </a:solidFill>
              </a:rPr>
              <a:t> class can create instances of itself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How can you access the single instance of the </a:t>
            </a:r>
            <a:r>
              <a:rPr lang="en-US" sz="3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Singleton</a:t>
            </a:r>
            <a:r>
              <a:rPr lang="en-US" sz="3000" dirty="0">
                <a:solidFill>
                  <a:schemeClr val="tx1"/>
                </a:solidFill>
              </a:rPr>
              <a:t> class?</a:t>
            </a:r>
          </a:p>
          <a:p>
            <a:pPr lvl="1">
              <a:buNone/>
            </a:pPr>
            <a:r>
              <a:rPr lang="en-US" sz="2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getInstance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is a static method, so accessible through the class name</a:t>
            </a:r>
          </a:p>
          <a:p>
            <a:pPr lvl="2"/>
            <a:r>
              <a:rPr lang="en-US" sz="2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Singleton.getInstance</a:t>
            </a:r>
            <a:r>
              <a:rPr lang="en-US" sz="2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sz="22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Provides global access to the instance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E1E84-21F8-4A85-BBB1-C4C83D9C0CBB}"/>
              </a:ext>
            </a:extLst>
          </p:cNvPr>
          <p:cNvSpPr txBox="1"/>
          <p:nvPr/>
        </p:nvSpPr>
        <p:spPr>
          <a:xfrm rot="21026745">
            <a:off x="5956837" y="1201801"/>
            <a:ext cx="371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Could you make the constructor protected?</a:t>
            </a:r>
          </a:p>
        </p:txBody>
      </p:sp>
    </p:spTree>
    <p:extLst>
      <p:ext uri="{BB962C8B-B14F-4D97-AF65-F5344CB8AC3E}">
        <p14:creationId xmlns:p14="http://schemas.microsoft.com/office/powerpoint/2010/main" val="941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95E4AB-FA7E-4E39-B92B-ED232DC08CEA}"/>
              </a:ext>
            </a:extLst>
          </p:cNvPr>
          <p:cNvSpPr txBox="1"/>
          <p:nvPr/>
        </p:nvSpPr>
        <p:spPr>
          <a:xfrm>
            <a:off x="302201" y="633234"/>
            <a:ext cx="118897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class</a:t>
            </a:r>
            <a:r>
              <a:rPr lang="en-US" sz="2800" dirty="0">
                <a:latin typeface="Consolas" panose="020B0609020204030204" pitchFamily="49" charset="0"/>
              </a:rPr>
              <a:t> Printer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 static </a:t>
            </a:r>
            <a:r>
              <a:rPr lang="en-US" sz="2800" dirty="0">
                <a:latin typeface="Consolas" panose="020B0609020204030204" pitchFamily="49" charset="0"/>
              </a:rPr>
              <a:t>Printer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400" dirty="0">
                <a:latin typeface="Consolas" panose="020B0609020204030204" pitchFamily="49" charset="0"/>
              </a:rPr>
              <a:t>//</a:t>
            </a:r>
            <a:r>
              <a:rPr lang="en-US" sz="2400" strike="sngStrike" dirty="0">
                <a:solidFill>
                  <a:schemeClr val="tx1">
                    <a:lumMod val="85000"/>
                  </a:schemeClr>
                </a:solidFill>
                <a:latin typeface="Consolas" panose="020B0609020204030204" pitchFamily="49" charset="0"/>
              </a:rPr>
              <a:t>= new Printer();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2800" dirty="0">
                <a:latin typeface="Consolas" panose="020B0609020204030204" pitchFamily="49" charset="0"/>
              </a:rPr>
              <a:t> Printer() {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static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getInstance</a:t>
            </a:r>
            <a:r>
              <a:rPr lang="en-US" sz="2800" dirty="0">
                <a:latin typeface="Consolas" panose="020B0609020204030204" pitchFamily="49" charset="0"/>
              </a:rPr>
              <a:t>() 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if (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 == null 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 = new Printer();</a:t>
            </a:r>
          </a:p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        return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uniqueInstance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public</a:t>
            </a:r>
            <a:r>
              <a:rPr lang="en-US" sz="2800" dirty="0">
                <a:latin typeface="Consolas" panose="020B0609020204030204" pitchFamily="49" charset="0"/>
              </a:rPr>
              <a:t> write(String text)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(text);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D9269-1F3B-4127-9015-B0F66BD61992}"/>
              </a:ext>
            </a:extLst>
          </p:cNvPr>
          <p:cNvSpPr/>
          <p:nvPr/>
        </p:nvSpPr>
        <p:spPr>
          <a:xfrm>
            <a:off x="7615358" y="248514"/>
            <a:ext cx="4379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Alternative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420C7-9A42-43F2-95C0-2DDBA54A3BF7}"/>
              </a:ext>
            </a:extLst>
          </p:cNvPr>
          <p:cNvSpPr txBox="1"/>
          <p:nvPr/>
        </p:nvSpPr>
        <p:spPr>
          <a:xfrm>
            <a:off x="7451418" y="3979830"/>
            <a:ext cx="397027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“Lazy” initialization – initialize on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D41DB-F01F-4E4B-B88F-A8FE27499432}"/>
              </a:ext>
            </a:extLst>
          </p:cNvPr>
          <p:cNvSpPr txBox="1"/>
          <p:nvPr/>
        </p:nvSpPr>
        <p:spPr>
          <a:xfrm>
            <a:off x="7887708" y="2104622"/>
            <a:ext cx="36022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Segoe Print" panose="02000600000000000000" pitchFamily="2" charset="0"/>
              </a:rPr>
              <a:t>Eager initialization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7DA40B-241F-4FCA-BB7A-2B77251B8469}"/>
              </a:ext>
            </a:extLst>
          </p:cNvPr>
          <p:cNvCxnSpPr/>
          <p:nvPr/>
        </p:nvCxnSpPr>
        <p:spPr>
          <a:xfrm flipV="1">
            <a:off x="9875520" y="1479665"/>
            <a:ext cx="266007" cy="62345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dirty="0"/>
              <a:t>Eager instantiation has pros and cons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73932"/>
            <a:ext cx="8449638" cy="4618064"/>
          </a:xfrm>
          <a:noFill/>
          <a:ln/>
        </p:spPr>
        <p:txBody>
          <a:bodyPr vert="horz" lIns="92075" tIns="46038" rIns="92075" bIns="46038" rtlCol="0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Global/static objects created whether used or not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Created on application load, before call to main()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If creating singleton object is resource intensive, get delay on start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Example: object establishes a network connection to a remote database server upon creation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Not all information may be available at static initialization time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Example: the specific file/database/resource that you are connecting to may not be known at application load time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Win: static initialization is guaranteed to be “thread-safe”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Relevant for GUI apps</a:t>
            </a:r>
          </a:p>
        </p:txBody>
      </p:sp>
      <p:pic>
        <p:nvPicPr>
          <p:cNvPr id="3074" name="Picture 2" descr="C:\Documents and Settings\hornick\Local Settings\Temporary Internet Files\Content.IE5\YDNS56TQ\MCj01570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4418" y="1952737"/>
            <a:ext cx="2286000" cy="2952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010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651B-65EE-4A90-8158-42CE4EB9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1687-EA44-436D-8A1A-D98F33988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Threads: sequence of instructions that can run on a processor</a:t>
            </a:r>
          </a:p>
          <a:p>
            <a:pPr lvl="1"/>
            <a:r>
              <a:rPr lang="en-US" dirty="0"/>
              <a:t>Example: thread computing locations of polygons on a 3D scene</a:t>
            </a:r>
          </a:p>
          <a:p>
            <a:r>
              <a:rPr lang="en-US" dirty="0"/>
              <a:t>Multithreading</a:t>
            </a:r>
          </a:p>
          <a:p>
            <a:pPr lvl="1"/>
            <a:r>
              <a:rPr lang="en-US" dirty="0"/>
              <a:t>Multiple threads, sometimes one per processor</a:t>
            </a:r>
          </a:p>
          <a:p>
            <a:pPr lvl="1"/>
            <a:r>
              <a:rPr lang="en-US" dirty="0"/>
              <a:t>Thread A: compute locations of objects on scene</a:t>
            </a:r>
          </a:p>
          <a:p>
            <a:pPr lvl="1"/>
            <a:r>
              <a:rPr lang="en-US" dirty="0"/>
              <a:t>Thread B: predict if two objects will collide</a:t>
            </a:r>
          </a:p>
          <a:p>
            <a:pPr lvl="1"/>
            <a:r>
              <a:rPr lang="en-US" dirty="0"/>
              <a:t>Advantage: separate processors can run each in parallel</a:t>
            </a:r>
          </a:p>
          <a:p>
            <a:r>
              <a:rPr lang="en-US" dirty="0"/>
              <a:t>Classic application: computing spreadsheet in background</a:t>
            </a:r>
          </a:p>
          <a:p>
            <a:r>
              <a:rPr lang="en-US" dirty="0"/>
              <a:t>Challenge: now have to think of operations happening in parallel</a:t>
            </a:r>
          </a:p>
        </p:txBody>
      </p:sp>
    </p:spTree>
    <p:extLst>
      <p:ext uri="{BB962C8B-B14F-4D97-AF65-F5344CB8AC3E}">
        <p14:creationId xmlns:p14="http://schemas.microsoft.com/office/powerpoint/2010/main" val="35437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3554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Lazy Initialization with Multithreading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1906291"/>
          <a:ext cx="8763000" cy="465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0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Thread2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Value of 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uniqueInstance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79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Singleton.getInstance</a:t>
                      </a:r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6600"/>
                          </a:solidFill>
                        </a:rPr>
                        <a:t>Singleton.getInstance</a:t>
                      </a:r>
                      <a:r>
                        <a:rPr lang="en-US" b="1" dirty="0">
                          <a:solidFill>
                            <a:srgbClr val="006600"/>
                          </a:solidFill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if (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== null){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if (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== null) 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</a:rPr>
                        <a:t> = new Singleton()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Object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return 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uniqueInstance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uniqueInstance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= new Singleton()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8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return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uniqueInstance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065335" y="4946752"/>
            <a:ext cx="19050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90608" y="2341482"/>
            <a:ext cx="2117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serious problem!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will return to this later in the term…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Goal for now: introducing the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42C30-8512-4A40-9340-014B16A98CB5}"/>
              </a:ext>
            </a:extLst>
          </p:cNvPr>
          <p:cNvSpPr/>
          <p:nvPr/>
        </p:nvSpPr>
        <p:spPr>
          <a:xfrm>
            <a:off x="7065335" y="170725"/>
            <a:ext cx="507173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97E9D5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97E9D5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getInstance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() { </a:t>
            </a:r>
          </a:p>
          <a:p>
            <a:pPr lvl="0"/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   if (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uniqueInstance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== null )</a:t>
            </a:r>
          </a:p>
          <a:p>
            <a:pPr lvl="0"/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uniqueInstance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= new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Sintleton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();</a:t>
            </a:r>
          </a:p>
          <a:p>
            <a:pPr lvl="0"/>
            <a:r>
              <a:rPr lang="en-US" sz="1600" dirty="0">
                <a:solidFill>
                  <a:srgbClr val="97E9D5"/>
                </a:solidFill>
                <a:latin typeface="Consolas" panose="020B0609020204030204" pitchFamily="49" charset="0"/>
              </a:rPr>
              <a:t>    return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onsolas" panose="020B0609020204030204" pitchFamily="49" charset="0"/>
              </a:rPr>
              <a:t>uniqueInstance</a:t>
            </a:r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; </a:t>
            </a:r>
          </a:p>
          <a:p>
            <a:pPr lvl="0"/>
            <a:r>
              <a:rPr lang="en-US" sz="1600" dirty="0">
                <a:solidFill>
                  <a:prstClr val="white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71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10743754" cy="4762744"/>
          </a:xfrm>
          <a:noFill/>
          <a:ln/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Lazy versus eager instantiation 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Lazy initialization: create instance when needed</a:t>
            </a:r>
          </a:p>
          <a:p>
            <a:pPr lvl="1"/>
            <a:r>
              <a:rPr lang="en-US" sz="2500" dirty="0">
                <a:solidFill>
                  <a:schemeClr val="tx1"/>
                </a:solidFill>
              </a:rPr>
              <a:t>Eager initialization: instance created at load time, before needed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And whether or not it is actually ever accessed</a:t>
            </a:r>
          </a:p>
          <a:p>
            <a:pPr lvl="1"/>
            <a:endParaRPr lang="en-US" sz="25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Singleton class: encapsulates its sole instance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Only one instance, has global access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Wins over public, global variables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Retain control of the instance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Can ensure just a single instance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Issue: often don’t really need just one instance</a:t>
            </a:r>
          </a:p>
          <a:p>
            <a:pPr lvl="2"/>
            <a:r>
              <a:rPr lang="en-US" sz="2400" dirty="0" err="1">
                <a:solidFill>
                  <a:schemeClr val="tx1"/>
                </a:solidFill>
              </a:rPr>
              <a:t>Eg</a:t>
            </a:r>
            <a:r>
              <a:rPr lang="en-US" sz="2400" dirty="0">
                <a:solidFill>
                  <a:schemeClr val="tx1"/>
                </a:solidFill>
              </a:rPr>
              <a:t>: a kitchen in a house…</a:t>
            </a:r>
          </a:p>
        </p:txBody>
      </p:sp>
    </p:spTree>
    <p:extLst>
      <p:ext uri="{BB962C8B-B14F-4D97-AF65-F5344CB8AC3E}">
        <p14:creationId xmlns:p14="http://schemas.microsoft.com/office/powerpoint/2010/main" val="15984679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0745935" cy="49047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patterns have we looked at?</a:t>
            </a:r>
          </a:p>
          <a:p>
            <a:pPr lvl="1"/>
            <a:r>
              <a:rPr lang="en-US" dirty="0"/>
              <a:t>Null Object, Adapter, Strategy, Singleton</a:t>
            </a:r>
          </a:p>
          <a:p>
            <a:pPr lvl="1"/>
            <a:r>
              <a:rPr lang="en-US" dirty="0"/>
              <a:t>Will cover many more</a:t>
            </a:r>
          </a:p>
          <a:p>
            <a:pPr lvl="1"/>
            <a:r>
              <a:rPr lang="en-US" dirty="0"/>
              <a:t>Is there a way to organize them?</a:t>
            </a:r>
          </a:p>
          <a:p>
            <a:r>
              <a:rPr lang="en-US" dirty="0"/>
              <a:t>Singleton: based on how objects are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created</a:t>
            </a:r>
          </a:p>
          <a:p>
            <a:r>
              <a:rPr lang="en-US" dirty="0"/>
              <a:t>Strategy: how objects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behave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at run time</a:t>
            </a:r>
          </a:p>
          <a:p>
            <a:r>
              <a:rPr lang="en-US" dirty="0"/>
              <a:t>Adapter: the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structure</a:t>
            </a:r>
            <a:r>
              <a:rPr lang="en-US" dirty="0"/>
              <a:t> of objects/classes</a:t>
            </a:r>
          </a:p>
          <a:p>
            <a:r>
              <a:rPr lang="en-US" dirty="0"/>
              <a:t>Null Object: doesn’t quite fit in any of the 3 primary categories</a:t>
            </a:r>
          </a:p>
          <a:p>
            <a:pPr lvl="1"/>
            <a:r>
              <a:rPr lang="en-US" dirty="0"/>
              <a:t>Probably closest to behavioral </a:t>
            </a:r>
          </a:p>
          <a:p>
            <a:r>
              <a:rPr lang="en-US" dirty="0"/>
              <a:t>Will look at more examples in each category</a:t>
            </a:r>
          </a:p>
          <a:p>
            <a:r>
              <a:rPr lang="en-US" dirty="0"/>
              <a:t>Common feature: all reduce </a:t>
            </a:r>
            <a:r>
              <a:rPr lang="en-US" i="1" dirty="0"/>
              <a:t>coupling</a:t>
            </a:r>
            <a:r>
              <a:rPr lang="en-US" dirty="0"/>
              <a:t> between classes, increase </a:t>
            </a:r>
            <a:r>
              <a:rPr lang="en-US" i="1" dirty="0"/>
              <a:t>cohesion</a:t>
            </a:r>
            <a:r>
              <a:rPr lang="en-US" dirty="0"/>
              <a:t> within classes</a:t>
            </a: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9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916138"/>
          </a:xfrm>
        </p:spPr>
        <p:txBody>
          <a:bodyPr>
            <a:normAutofit/>
          </a:bodyPr>
          <a:lstStyle/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Indicator: excessive behavior overrides, code duplication among classes</a:t>
            </a:r>
          </a:p>
          <a:p>
            <a:pPr lvl="1"/>
            <a:r>
              <a:rPr lang="en-US" dirty="0"/>
              <a:t>Consequence:  allows changing behavior “late” – at runtime</a:t>
            </a:r>
          </a:p>
          <a:p>
            <a:pPr lvl="1"/>
            <a:r>
              <a:rPr lang="en-US" dirty="0"/>
              <a:t>Introduces </a:t>
            </a:r>
            <a:r>
              <a:rPr lang="en-US"/>
              <a:t>typically highly-coupled </a:t>
            </a:r>
            <a:r>
              <a:rPr lang="en-US" dirty="0"/>
              <a:t>classes to maintain</a:t>
            </a:r>
          </a:p>
          <a:p>
            <a:r>
              <a:rPr lang="en-US" dirty="0"/>
              <a:t>Singleton Pattern</a:t>
            </a:r>
          </a:p>
          <a:p>
            <a:pPr lvl="1"/>
            <a:r>
              <a:rPr lang="en-US" dirty="0"/>
              <a:t>Indicator: need single instance of a class (with </a:t>
            </a:r>
            <a:r>
              <a:rPr lang="en-US" i="1" dirty="0"/>
              <a:t>global</a:t>
            </a:r>
            <a:r>
              <a:rPr lang="en-US" dirty="0"/>
              <a:t> access)</a:t>
            </a:r>
          </a:p>
          <a:p>
            <a:pPr lvl="1"/>
            <a:r>
              <a:rPr lang="en-US" dirty="0"/>
              <a:t>Consequence: guarantee one instance, globally accessible</a:t>
            </a:r>
          </a:p>
          <a:p>
            <a:pPr lvl="1"/>
            <a:r>
              <a:rPr lang="en-US" dirty="0"/>
              <a:t>Multi-threaded applications: must use more complex solution</a:t>
            </a:r>
          </a:p>
          <a:p>
            <a:pPr lvl="1"/>
            <a:r>
              <a:rPr lang="en-US" dirty="0"/>
              <a:t>Possible overuse</a:t>
            </a:r>
          </a:p>
          <a:p>
            <a:r>
              <a:rPr lang="en-US" dirty="0"/>
              <a:t>Creational, Behavioral, Structural Design Patterns</a:t>
            </a:r>
          </a:p>
          <a:p>
            <a:r>
              <a:rPr lang="en-US" dirty="0"/>
              <a:t>Reducing coupling, increasing cohesion</a:t>
            </a:r>
          </a:p>
        </p:txBody>
      </p:sp>
    </p:spTree>
    <p:extLst>
      <p:ext uri="{BB962C8B-B14F-4D97-AF65-F5344CB8AC3E}">
        <p14:creationId xmlns:p14="http://schemas.microsoft.com/office/powerpoint/2010/main" val="249570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4075" y="261973"/>
            <a:ext cx="6294784" cy="5317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if ( blocked() 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if ( style == STRIP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 if ( style == CROSS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{...}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99691" y="5257938"/>
            <a:ext cx="7908234" cy="16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what about more interesting patterns?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need to store pattern-specific information?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there are large numbers of patterns?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A5694-C1C9-432A-A4F5-AF230A21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8" y="492002"/>
            <a:ext cx="5153031" cy="24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740855"/>
            <a:ext cx="6529556" cy="387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is (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isBlocked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movementStrategy.turn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 … }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45549" y="3724805"/>
            <a:ext cx="5466944" cy="239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8594" y="1618089"/>
            <a:ext cx="182880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Solution: write a class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43853-4EC0-39BE-D8BC-B507934AB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429EDF-89C9-66BB-E358-E624C0EBCEDC}"/>
              </a:ext>
            </a:extLst>
          </p:cNvPr>
          <p:cNvSpPr txBox="1"/>
          <p:nvPr/>
        </p:nvSpPr>
        <p:spPr>
          <a:xfrm>
            <a:off x="6837865" y="6361222"/>
            <a:ext cx="52555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Strategy Pattern: Ch. 14 of </a:t>
            </a:r>
            <a:r>
              <a:rPr lang="en-US" i="1" dirty="0"/>
              <a:t>Design Patterns Explained</a:t>
            </a:r>
          </a:p>
        </p:txBody>
      </p:sp>
    </p:spTree>
    <p:extLst>
      <p:ext uri="{BB962C8B-B14F-4D97-AF65-F5344CB8AC3E}">
        <p14:creationId xmlns:p14="http://schemas.microsoft.com/office/powerpoint/2010/main" val="67550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8001" y="3034674"/>
            <a:ext cx="11039003" cy="3823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CrissCrossMovement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519A7-DFFB-0700-70A1-451F47DC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2390" y="5049202"/>
            <a:ext cx="390243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do we need this 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what problems does it create?</a:t>
            </a:r>
          </a:p>
        </p:txBody>
      </p:sp>
      <p:cxnSp>
        <p:nvCxnSpPr>
          <p:cNvPr id="5" name="Straight Arrow Connector 4"/>
          <p:cNvCxnSpPr>
            <a:cxnSpLocks/>
            <a:stCxn id="2" idx="1"/>
          </p:cNvCxnSpPr>
          <p:nvPr/>
        </p:nvCxnSpPr>
        <p:spPr>
          <a:xfrm flipH="1">
            <a:off x="6157392" y="5649367"/>
            <a:ext cx="1534998" cy="4745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" y="2245393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6B173-9E1D-4562-DABB-0DFAF7B9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2F6C-CF3E-4642-B977-A3FB71BA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Containers and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CB51-106C-47C3-8264-6499D513B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426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Hive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private List&lt;Bee&gt; workers;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void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addBee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(b)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workers.add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(b); }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Bee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private Hive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Bee(Hive h)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h;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3CFCE-619A-49A4-8CA0-B7307F7F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0890" y="1825624"/>
            <a:ext cx="4914900" cy="494093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Sensible?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Sure: bees live in hives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consider: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Bee drone = new Bee(null);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Drone (male) bees wander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Effectively need new class for bees that are not in a hive</a:t>
            </a:r>
          </a:p>
          <a:p>
            <a:r>
              <a:rPr lang="en-US" dirty="0">
                <a:solidFill>
                  <a:schemeClr val="tx1"/>
                </a:solidFill>
              </a:rPr>
              <a:t>General issue: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element has reference to container, can only use with that container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makes reusing the class much harder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 example of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tight coupling</a:t>
            </a:r>
          </a:p>
          <a:p>
            <a:r>
              <a:rPr lang="en-US" dirty="0">
                <a:solidFill>
                  <a:schemeClr val="tx1"/>
                </a:solidFill>
              </a:rPr>
              <a:t>Principle: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Avoid having elements refer to their containers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cxnSp>
        <p:nvCxnSpPr>
          <p:cNvPr id="5" name="Straight Arrow Connector 4"/>
          <p:cNvCxnSpPr>
            <a:cxnSpLocks/>
            <a:stCxn id="8" idx="1"/>
          </p:cNvCxnSpPr>
          <p:nvPr/>
        </p:nvCxnSpPr>
        <p:spPr>
          <a:xfrm flipH="1">
            <a:off x="6096000" y="5863791"/>
            <a:ext cx="1352155" cy="21696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" y="2240895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634D4-C6EB-4D40-98B6-D8B497208E07}"/>
              </a:ext>
            </a:extLst>
          </p:cNvPr>
          <p:cNvSpPr txBox="1"/>
          <p:nvPr/>
        </p:nvSpPr>
        <p:spPr>
          <a:xfrm>
            <a:off x="7448155" y="5263626"/>
            <a:ext cx="454659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 this case, strategy must be tightly coupled with </a:t>
            </a:r>
            <a:r>
              <a:rPr lang="en-US" sz="2000" dirty="0" err="1">
                <a:latin typeface="Consolas" panose="020B0609020204030204" pitchFamily="49" charset="0"/>
              </a:rPr>
              <a:t>GrassbaDrive</a:t>
            </a:r>
            <a:r>
              <a:rPr lang="en-US" sz="2400" dirty="0"/>
              <a:t>, so rule violation is 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0F3E-B2B7-5C36-13C6-90B0526E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70" y="470539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323150"/>
            <a:ext cx="7075561" cy="40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613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General form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" y="2619525"/>
            <a:ext cx="3680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400" dirty="0"/>
              <a:t>: class that encapsulates, uses specific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400" dirty="0"/>
              <a:t>: interface that defines the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ConcreteStrategy</a:t>
            </a:r>
            <a:r>
              <a:rPr lang="en-US" sz="2400" dirty="0"/>
              <a:t>: implements a specific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4553" y="1175922"/>
            <a:ext cx="434326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Is there a preference for interfaces over abstract classes?</a:t>
            </a:r>
          </a:p>
        </p:txBody>
      </p:sp>
    </p:spTree>
    <p:extLst>
      <p:ext uri="{BB962C8B-B14F-4D97-AF65-F5344CB8AC3E}">
        <p14:creationId xmlns:p14="http://schemas.microsoft.com/office/powerpoint/2010/main" val="10193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10895</TotalTime>
  <Words>2050</Words>
  <Application>Microsoft Office PowerPoint</Application>
  <PresentationFormat>Widescreen</PresentationFormat>
  <Paragraphs>344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Consolas</vt:lpstr>
      <vt:lpstr>Corbel</vt:lpstr>
      <vt:lpstr>Courier New</vt:lpstr>
      <vt:lpstr>Segoe Print</vt:lpstr>
      <vt:lpstr>Wingdings</vt:lpstr>
      <vt:lpstr>Depth</vt:lpstr>
      <vt:lpstr> 3. Strategy, Singleton Patterns</vt:lpstr>
      <vt:lpstr>Grassba</vt:lpstr>
      <vt:lpstr>PowerPoint Presentation</vt:lpstr>
      <vt:lpstr>PowerPoint Presentation</vt:lpstr>
      <vt:lpstr>PowerPoint Presentation</vt:lpstr>
      <vt:lpstr>PowerPoint Presentation</vt:lpstr>
      <vt:lpstr>Containers and elements</vt:lpstr>
      <vt:lpstr>PowerPoint Presentation</vt:lpstr>
      <vt:lpstr>General form</vt:lpstr>
      <vt:lpstr>When to use the Strategy pattern?</vt:lpstr>
      <vt:lpstr>Alternative to Strategy pattern</vt:lpstr>
      <vt:lpstr>Alternative to Strategy pattern</vt:lpstr>
      <vt:lpstr>Null Object pattern, reconsidered</vt:lpstr>
      <vt:lpstr>Exercise</vt:lpstr>
      <vt:lpstr>Review</vt:lpstr>
      <vt:lpstr>Singleton</vt:lpstr>
      <vt:lpstr>Question:</vt:lpstr>
      <vt:lpstr>Moving towards a solution…</vt:lpstr>
      <vt:lpstr>Basic solution</vt:lpstr>
      <vt:lpstr>PowerPoint Presentation</vt:lpstr>
      <vt:lpstr>Important Concepts</vt:lpstr>
      <vt:lpstr>PowerPoint Presentation</vt:lpstr>
      <vt:lpstr>Eager instantiation has pros and cons</vt:lpstr>
      <vt:lpstr>Multithreading</vt:lpstr>
      <vt:lpstr>Lazy Initialization with Multithreading</vt:lpstr>
      <vt:lpstr>Summary</vt:lpstr>
      <vt:lpstr>Patterns of patterns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353</cp:revision>
  <dcterms:created xsi:type="dcterms:W3CDTF">2014-08-01T20:24:53Z</dcterms:created>
  <dcterms:modified xsi:type="dcterms:W3CDTF">2022-12-09T14:22:22Z</dcterms:modified>
</cp:coreProperties>
</file>