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4" r:id="rId1"/>
  </p:sldMasterIdLst>
  <p:notesMasterIdLst>
    <p:notesMasterId r:id="rId32"/>
  </p:notesMasterIdLst>
  <p:sldIdLst>
    <p:sldId id="256" r:id="rId2"/>
    <p:sldId id="319" r:id="rId3"/>
    <p:sldId id="320" r:id="rId4"/>
    <p:sldId id="321" r:id="rId5"/>
    <p:sldId id="322" r:id="rId6"/>
    <p:sldId id="323" r:id="rId7"/>
    <p:sldId id="324" r:id="rId8"/>
    <p:sldId id="325" r:id="rId9"/>
    <p:sldId id="326" r:id="rId10"/>
    <p:sldId id="329" r:id="rId11"/>
    <p:sldId id="330" r:id="rId12"/>
    <p:sldId id="331" r:id="rId13"/>
    <p:sldId id="332" r:id="rId14"/>
    <p:sldId id="347" r:id="rId15"/>
    <p:sldId id="328" r:id="rId16"/>
    <p:sldId id="334" r:id="rId17"/>
    <p:sldId id="335" r:id="rId18"/>
    <p:sldId id="336" r:id="rId19"/>
    <p:sldId id="337" r:id="rId20"/>
    <p:sldId id="338" r:id="rId21"/>
    <p:sldId id="348" r:id="rId22"/>
    <p:sldId id="351" r:id="rId23"/>
    <p:sldId id="341" r:id="rId24"/>
    <p:sldId id="342" r:id="rId25"/>
    <p:sldId id="343" r:id="rId26"/>
    <p:sldId id="344" r:id="rId27"/>
    <p:sldId id="345" r:id="rId28"/>
    <p:sldId id="346" r:id="rId29"/>
    <p:sldId id="350" r:id="rId30"/>
    <p:sldId id="34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474" autoAdjust="0"/>
    <p:restoredTop sz="95735" autoAdjust="0"/>
  </p:normalViewPr>
  <p:slideViewPr>
    <p:cSldViewPr snapToGrid="0">
      <p:cViewPr varScale="1">
        <p:scale>
          <a:sx n="83" d="100"/>
          <a:sy n="83" d="100"/>
        </p:scale>
        <p:origin x="88" y="92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664"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7E308-EECF-424A-A854-E10DAE08912C}" type="datetimeFigureOut">
              <a:rPr lang="en-US" smtClean="0"/>
              <a:t>1/27/2022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80B62-BD92-469F-926D-64291AC82B36}" type="slidenum">
              <a:rPr lang="en-US" smtClean="0"/>
              <a:t>‹#›</a:t>
            </a:fld>
            <a:endParaRPr lang="en-US"/>
          </a:p>
        </p:txBody>
      </p:sp>
      <p:sp>
        <p:nvSpPr>
          <p:cNvPr id="9" name="Header Placeholder 8"/>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2956120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80B62-BD92-469F-926D-64291AC82B36}" type="slidenum">
              <a:rPr lang="en-US" smtClean="0"/>
              <a:t>1</a:t>
            </a:fld>
            <a:endParaRPr lang="en-US"/>
          </a:p>
        </p:txBody>
      </p:sp>
    </p:spTree>
    <p:extLst>
      <p:ext uri="{BB962C8B-B14F-4D97-AF65-F5344CB8AC3E}">
        <p14:creationId xmlns:p14="http://schemas.microsoft.com/office/powerpoint/2010/main" val="1164696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C80B62-BD92-469F-926D-64291AC82B36}" type="slidenum">
              <a:rPr lang="en-US" smtClean="0"/>
              <a:t>2</a:t>
            </a:fld>
            <a:endParaRPr lang="en-US"/>
          </a:p>
        </p:txBody>
      </p:sp>
    </p:spTree>
    <p:extLst>
      <p:ext uri="{BB962C8B-B14F-4D97-AF65-F5344CB8AC3E}">
        <p14:creationId xmlns:p14="http://schemas.microsoft.com/office/powerpoint/2010/main" val="1318890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C80B62-BD92-469F-926D-64291AC82B36}" type="slidenum">
              <a:rPr lang="en-US" smtClean="0"/>
              <a:t>17</a:t>
            </a:fld>
            <a:endParaRPr lang="en-US"/>
          </a:p>
        </p:txBody>
      </p:sp>
    </p:spTree>
    <p:extLst>
      <p:ext uri="{BB962C8B-B14F-4D97-AF65-F5344CB8AC3E}">
        <p14:creationId xmlns:p14="http://schemas.microsoft.com/office/powerpoint/2010/main" val="6268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r>
              <a:rPr lang="en-US"/>
              <a:t>Fall 2014</a:t>
            </a:r>
            <a:endParaRPr lang="en-US" dirty="0"/>
          </a:p>
        </p:txBody>
      </p:sp>
      <p:sp>
        <p:nvSpPr>
          <p:cNvPr id="8" name="Footer Placeholder 7"/>
          <p:cNvSpPr>
            <a:spLocks noGrp="1"/>
          </p:cNvSpPr>
          <p:nvPr>
            <p:ph type="ftr" sz="quarter" idx="11"/>
          </p:nvPr>
        </p:nvSpPr>
        <p:spPr/>
        <p:txBody>
          <a:bodyPr/>
          <a:lstStyle/>
          <a:p>
            <a:r>
              <a:rPr lang="en-US"/>
              <a:t>SE-2811 Dr. Mark L. Hornick</a:t>
            </a:r>
            <a:endParaRPr lang="en-US" dirty="0"/>
          </a:p>
        </p:txBody>
      </p:sp>
      <p:sp>
        <p:nvSpPr>
          <p:cNvPr id="9" name="Slide Number Placeholder 8"/>
          <p:cNvSpPr>
            <a:spLocks noGrp="1"/>
          </p:cNvSpPr>
          <p:nvPr>
            <p:ph type="sldNum" sz="quarter" idx="12"/>
          </p:nvPr>
        </p:nvSpPr>
        <p:spPr/>
        <p:txBody>
          <a:bodyPr/>
          <a:lstStyle/>
          <a:p>
            <a:fld id="{5444ADE4-5231-4F9D-9D64-60BB27C6886F}" type="slidenum">
              <a:rPr lang="en-US" smtClean="0"/>
              <a:t>‹#›</a:t>
            </a:fld>
            <a:endParaRPr lang="en-US"/>
          </a:p>
        </p:txBody>
      </p:sp>
      <p:cxnSp>
        <p:nvCxnSpPr>
          <p:cNvPr id="10" name="Straight Connector 9"/>
          <p:cNvCxnSpPr/>
          <p:nvPr userDrawn="1"/>
        </p:nvCxnSpPr>
        <p:spPr>
          <a:xfrm>
            <a:off x="1524000" y="3509963"/>
            <a:ext cx="9144000" cy="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68871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1914702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357055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59974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247437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Fall 2014</a:t>
            </a:r>
            <a:endParaRPr lang="en-US" dirty="0"/>
          </a:p>
        </p:txBody>
      </p:sp>
      <p:sp>
        <p:nvSpPr>
          <p:cNvPr id="4" name="Footer Placeholder 3"/>
          <p:cNvSpPr>
            <a:spLocks noGrp="1"/>
          </p:cNvSpPr>
          <p:nvPr>
            <p:ph type="ftr" sz="quarter" idx="11"/>
          </p:nvPr>
        </p:nvSpPr>
        <p:spPr/>
        <p:txBody>
          <a:bodyPr/>
          <a:lstStyle/>
          <a:p>
            <a:r>
              <a:rPr lang="en-US"/>
              <a:t>SE-2811 Dr. Mark L. Hornick</a:t>
            </a:r>
            <a:endParaRPr lang="en-US" dirty="0"/>
          </a:p>
        </p:txBody>
      </p:sp>
      <p:sp>
        <p:nvSpPr>
          <p:cNvPr id="5" name="Slide Number Placeholder 4"/>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1146360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Fall 2014</a:t>
            </a:r>
            <a:endParaRPr lang="en-US" dirty="0"/>
          </a:p>
        </p:txBody>
      </p:sp>
      <p:sp>
        <p:nvSpPr>
          <p:cNvPr id="4" name="Footer Placeholder 3"/>
          <p:cNvSpPr>
            <a:spLocks noGrp="1"/>
          </p:cNvSpPr>
          <p:nvPr>
            <p:ph type="ftr" sz="quarter" idx="11"/>
          </p:nvPr>
        </p:nvSpPr>
        <p:spPr/>
        <p:txBody>
          <a:bodyPr/>
          <a:lstStyle/>
          <a:p>
            <a:r>
              <a:rPr lang="en-US"/>
              <a:t>SE-2811 Dr. Mark L. Hornick</a:t>
            </a:r>
            <a:endParaRPr lang="en-US" dirty="0"/>
          </a:p>
        </p:txBody>
      </p:sp>
      <p:sp>
        <p:nvSpPr>
          <p:cNvPr id="5" name="Slide Number Placeholder 4"/>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1804151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SE-2811 Dr. Mark L. Hornick</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a:p>
        </p:txBody>
      </p:sp>
      <p:cxnSp>
        <p:nvCxnSpPr>
          <p:cNvPr id="7" name="Straight Connector 6"/>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51925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SE-2811 Dr. Mark L. Hornick</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a:p>
        </p:txBody>
      </p:sp>
      <p:cxnSp>
        <p:nvCxnSpPr>
          <p:cNvPr id="7" name="Straight Connector 6"/>
          <p:cNvCxnSpPr/>
          <p:nvPr userDrawn="1"/>
        </p:nvCxnSpPr>
        <p:spPr>
          <a:xfrm>
            <a:off x="8724900" y="365125"/>
            <a:ext cx="0" cy="5811838"/>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7134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SE-2811 Dr. Mark L. Hornick</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dirty="0"/>
          </a:p>
        </p:txBody>
      </p:sp>
      <p:cxnSp>
        <p:nvCxnSpPr>
          <p:cNvPr id="7" name="Straight Connector 6"/>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1930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SE-2811 Dr. Mark L. Hornick</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a:p>
        </p:txBody>
      </p:sp>
      <p:cxnSp>
        <p:nvCxnSpPr>
          <p:cNvPr id="9" name="Straight Connector 8"/>
          <p:cNvCxnSpPr/>
          <p:nvPr userDrawn="1"/>
        </p:nvCxnSpPr>
        <p:spPr>
          <a:xfrm flipV="1">
            <a:off x="820738" y="456802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6655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t>‹#›</a:t>
            </a:fld>
            <a:endParaRPr lang="en-US"/>
          </a:p>
        </p:txBody>
      </p:sp>
      <p:cxnSp>
        <p:nvCxnSpPr>
          <p:cNvPr id="8" name="Straight Connector 7"/>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610055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Fall 2014</a:t>
            </a:r>
            <a:endParaRPr lang="en-US" dirty="0"/>
          </a:p>
        </p:txBody>
      </p:sp>
      <p:sp>
        <p:nvSpPr>
          <p:cNvPr id="8" name="Footer Placeholder 7"/>
          <p:cNvSpPr>
            <a:spLocks noGrp="1"/>
          </p:cNvSpPr>
          <p:nvPr>
            <p:ph type="ftr" sz="quarter" idx="11"/>
          </p:nvPr>
        </p:nvSpPr>
        <p:spPr/>
        <p:txBody>
          <a:bodyPr/>
          <a:lstStyle/>
          <a:p>
            <a:r>
              <a:rPr lang="en-US"/>
              <a:t>SE-2811 Dr. Mark L. Hornick</a:t>
            </a:r>
            <a:endParaRPr lang="en-US" dirty="0"/>
          </a:p>
        </p:txBody>
      </p:sp>
      <p:sp>
        <p:nvSpPr>
          <p:cNvPr id="9" name="Slide Number Placeholder 8"/>
          <p:cNvSpPr>
            <a:spLocks noGrp="1"/>
          </p:cNvSpPr>
          <p:nvPr>
            <p:ph type="sldNum" sz="quarter" idx="12"/>
          </p:nvPr>
        </p:nvSpPr>
        <p:spPr/>
        <p:txBody>
          <a:bodyPr/>
          <a:lstStyle/>
          <a:p>
            <a:fld id="{5444ADE4-5231-4F9D-9D64-60BB27C6886F}" type="slidenum">
              <a:rPr lang="en-US" smtClean="0"/>
              <a:t>‹#›</a:t>
            </a:fld>
            <a:endParaRPr lang="en-US"/>
          </a:p>
        </p:txBody>
      </p:sp>
      <p:cxnSp>
        <p:nvCxnSpPr>
          <p:cNvPr id="10" name="Straight Connector 9"/>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8961274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Fall 2014</a:t>
            </a:r>
            <a:endParaRPr lang="en-US" dirty="0"/>
          </a:p>
        </p:txBody>
      </p:sp>
      <p:sp>
        <p:nvSpPr>
          <p:cNvPr id="4" name="Footer Placeholder 3"/>
          <p:cNvSpPr>
            <a:spLocks noGrp="1"/>
          </p:cNvSpPr>
          <p:nvPr>
            <p:ph type="ftr" sz="quarter" idx="11"/>
          </p:nvPr>
        </p:nvSpPr>
        <p:spPr/>
        <p:txBody>
          <a:bodyPr/>
          <a:lstStyle/>
          <a:p>
            <a:r>
              <a:rPr lang="en-US"/>
              <a:t>SE-2811 Dr. Mark L. Hornick</a:t>
            </a:r>
            <a:endParaRPr lang="en-US" dirty="0"/>
          </a:p>
        </p:txBody>
      </p:sp>
      <p:sp>
        <p:nvSpPr>
          <p:cNvPr id="5" name="Slide Number Placeholder 4"/>
          <p:cNvSpPr>
            <a:spLocks noGrp="1"/>
          </p:cNvSpPr>
          <p:nvPr>
            <p:ph type="sldNum" sz="quarter" idx="12"/>
          </p:nvPr>
        </p:nvSpPr>
        <p:spPr/>
        <p:txBody>
          <a:bodyPr/>
          <a:lstStyle/>
          <a:p>
            <a:fld id="{5444ADE4-5231-4F9D-9D64-60BB27C6886F}" type="slidenum">
              <a:rPr lang="en-US" smtClean="0"/>
              <a:t>‹#›</a:t>
            </a:fld>
            <a:endParaRPr lang="en-US"/>
          </a:p>
        </p:txBody>
      </p:sp>
      <p:cxnSp>
        <p:nvCxnSpPr>
          <p:cNvPr id="6" name="Straight Connector 5"/>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11469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Fall 2014</a:t>
            </a:r>
            <a:endParaRPr lang="en-US" dirty="0"/>
          </a:p>
        </p:txBody>
      </p:sp>
      <p:sp>
        <p:nvSpPr>
          <p:cNvPr id="3" name="Footer Placeholder 2"/>
          <p:cNvSpPr>
            <a:spLocks noGrp="1"/>
          </p:cNvSpPr>
          <p:nvPr>
            <p:ph type="ftr" sz="quarter" idx="11"/>
          </p:nvPr>
        </p:nvSpPr>
        <p:spPr/>
        <p:txBody>
          <a:bodyPr/>
          <a:lstStyle/>
          <a:p>
            <a:r>
              <a:rPr lang="en-US"/>
              <a:t>SE-2811 Dr. Mark L. Hornick</a:t>
            </a:r>
            <a:endParaRPr lang="en-US" dirty="0"/>
          </a:p>
        </p:txBody>
      </p:sp>
      <p:sp>
        <p:nvSpPr>
          <p:cNvPr id="4" name="Slide Number Placeholder 3"/>
          <p:cNvSpPr>
            <a:spLocks noGrp="1"/>
          </p:cNvSpPr>
          <p:nvPr>
            <p:ph type="sldNum" sz="quarter" idx="12"/>
          </p:nvPr>
        </p:nvSpPr>
        <p:spPr/>
        <p:txBody>
          <a:bodyPr/>
          <a:lstStyle/>
          <a:p>
            <a:fld id="{5444ADE4-5231-4F9D-9D64-60BB27C6886F}" type="slidenum">
              <a:rPr lang="en-US" smtClean="0"/>
              <a:t>‹#›</a:t>
            </a:fld>
            <a:endParaRPr lang="en-US"/>
          </a:p>
        </p:txBody>
      </p:sp>
    </p:spTree>
    <p:extLst>
      <p:ext uri="{BB962C8B-B14F-4D97-AF65-F5344CB8AC3E}">
        <p14:creationId xmlns:p14="http://schemas.microsoft.com/office/powerpoint/2010/main" val="186039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t>‹#›</a:t>
            </a:fld>
            <a:endParaRPr lang="en-US"/>
          </a:p>
        </p:txBody>
      </p:sp>
      <p:cxnSp>
        <p:nvCxnSpPr>
          <p:cNvPr id="8" name="Straight Connector 7"/>
          <p:cNvCxnSpPr/>
          <p:nvPr userDrawn="1"/>
        </p:nvCxnSpPr>
        <p:spPr>
          <a:xfrm>
            <a:off x="827088" y="2050809"/>
            <a:ext cx="3944937" cy="13181"/>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036119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t>‹#›</a:t>
            </a:fld>
            <a:endParaRPr lang="en-US"/>
          </a:p>
        </p:txBody>
      </p:sp>
      <p:cxnSp>
        <p:nvCxnSpPr>
          <p:cNvPr id="8" name="Straight Connector 7"/>
          <p:cNvCxnSpPr/>
          <p:nvPr userDrawn="1"/>
        </p:nvCxnSpPr>
        <p:spPr>
          <a:xfrm>
            <a:off x="827088" y="2050809"/>
            <a:ext cx="3944937" cy="13181"/>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0166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a:t>Fall 2014</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a:t>SE-2811 Dr. Mark L. Hornick</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801388637"/>
      </p:ext>
    </p:extLst>
  </p:cSld>
  <p:clrMap bg1="dk1" tx1="lt1" bg2="dk2" tx2="lt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 id="2147483967" r:id="rId13"/>
    <p:sldLayoutId id="2147483968" r:id="rId14"/>
    <p:sldLayoutId id="2147483969" r:id="rId15"/>
    <p:sldLayoutId id="2147483970" r:id="rId16"/>
    <p:sldLayoutId id="2147483971"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hyperlink" Target="https://faculty-web.msoe.edu/hasker/se2811/samples/"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464028"/>
            <a:ext cx="11353800" cy="2393972"/>
          </a:xfrm>
        </p:spPr>
        <p:txBody>
          <a:bodyPr>
            <a:normAutofit/>
          </a:bodyPr>
          <a:lstStyle/>
          <a:p>
            <a:br>
              <a:rPr lang="en-US" sz="7200"/>
            </a:br>
            <a:r>
              <a:rPr lang="en-US" sz="7200"/>
              <a:t>9. Threads</a:t>
            </a:r>
            <a:endParaRPr lang="en-US" sz="7200" dirty="0"/>
          </a:p>
        </p:txBody>
      </p:sp>
      <p:sp>
        <p:nvSpPr>
          <p:cNvPr id="3" name="Subtitle 2"/>
          <p:cNvSpPr>
            <a:spLocks noGrp="1"/>
          </p:cNvSpPr>
          <p:nvPr>
            <p:ph type="subTitle" idx="1"/>
          </p:nvPr>
        </p:nvSpPr>
        <p:spPr/>
        <p:txBody>
          <a:bodyPr>
            <a:normAutofit fontScale="70000" lnSpcReduction="20000"/>
          </a:bodyPr>
          <a:lstStyle/>
          <a:p>
            <a:r>
              <a:rPr lang="en-US" dirty="0"/>
              <a:t>SE2811 Software Component Design</a:t>
            </a:r>
          </a:p>
          <a:p>
            <a:r>
              <a:rPr lang="en-US" dirty="0"/>
              <a:t>Dr. Rob Hasker (based on slides by Dr. Mark Hornick)</a:t>
            </a:r>
          </a:p>
        </p:txBody>
      </p:sp>
      <p:pic>
        <p:nvPicPr>
          <p:cNvPr id="5" name="Picture 8" descr="C:\Documents and Settings\hornick\Local Settings\Temporary Internet Files\Content.IE5\PFYR14UO\MCj02907570000[1].wmf"/>
          <p:cNvPicPr>
            <a:picLocks noChangeAspect="1" noChangeArrowheads="1"/>
          </p:cNvPicPr>
          <p:nvPr/>
        </p:nvPicPr>
        <p:blipFill>
          <a:blip r:embed="rId3" cstate="print"/>
          <a:srcRect/>
          <a:stretch>
            <a:fillRect/>
          </a:stretch>
        </p:blipFill>
        <p:spPr bwMode="auto">
          <a:xfrm>
            <a:off x="9267824" y="636337"/>
            <a:ext cx="2085975" cy="1858963"/>
          </a:xfrm>
          <a:prstGeom prst="rect">
            <a:avLst/>
          </a:prstGeom>
          <a:noFill/>
          <a:ln w="9525">
            <a:noFill/>
            <a:miter lim="800000"/>
            <a:headEnd/>
            <a:tailEnd/>
          </a:ln>
        </p:spPr>
      </p:pic>
    </p:spTree>
    <p:extLst>
      <p:ext uri="{BB962C8B-B14F-4D97-AF65-F5344CB8AC3E}">
        <p14:creationId xmlns:p14="http://schemas.microsoft.com/office/powerpoint/2010/main" val="34399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4000" dirty="0">
                <a:solidFill>
                  <a:schemeClr val="tx1"/>
                </a:solidFill>
              </a:rPr>
              <a:t>Explicitly creating additional threads</a:t>
            </a:r>
          </a:p>
        </p:txBody>
      </p:sp>
      <p:sp>
        <p:nvSpPr>
          <p:cNvPr id="3" name="Content Placeholder 2"/>
          <p:cNvSpPr>
            <a:spLocks noGrp="1"/>
          </p:cNvSpPr>
          <p:nvPr>
            <p:ph idx="1"/>
          </p:nvPr>
        </p:nvSpPr>
        <p:spPr>
          <a:xfrm>
            <a:off x="1509712" y="2000250"/>
            <a:ext cx="8229600" cy="4411662"/>
          </a:xfrm>
        </p:spPr>
        <p:txBody>
          <a:bodyPr/>
          <a:lstStyle/>
          <a:p>
            <a:pPr>
              <a:buFont typeface="Wingdings" pitchFamily="2" charset="2"/>
              <a:buNone/>
              <a:defRPr/>
            </a:pPr>
            <a:r>
              <a:rPr lang="en-US" sz="2400" b="1" dirty="0">
                <a:solidFill>
                  <a:schemeClr val="tx2">
                    <a:lumMod val="60000"/>
                    <a:lumOff val="40000"/>
                  </a:schemeClr>
                </a:solidFill>
                <a:latin typeface="Courier New" pitchFamily="49" charset="0"/>
                <a:cs typeface="Courier New" pitchFamily="49" charset="0"/>
              </a:rPr>
              <a:t>Thread t = new Thread(r);</a:t>
            </a:r>
          </a:p>
          <a:p>
            <a:pPr>
              <a:buFont typeface="Wingdings" pitchFamily="2" charset="2"/>
              <a:buNone/>
              <a:defRPr/>
            </a:pPr>
            <a:r>
              <a:rPr lang="en-US" sz="2400" b="1" dirty="0" err="1">
                <a:solidFill>
                  <a:schemeClr val="tx2">
                    <a:lumMod val="60000"/>
                    <a:lumOff val="40000"/>
                  </a:schemeClr>
                </a:solidFill>
                <a:latin typeface="Courier New" pitchFamily="49" charset="0"/>
                <a:cs typeface="Courier New" pitchFamily="49" charset="0"/>
              </a:rPr>
              <a:t>t.start</a:t>
            </a:r>
            <a:r>
              <a:rPr lang="en-US" sz="2400" b="1" dirty="0">
                <a:solidFill>
                  <a:schemeClr val="tx2">
                    <a:lumMod val="60000"/>
                    <a:lumOff val="40000"/>
                  </a:schemeClr>
                </a:solidFill>
                <a:latin typeface="Courier New" pitchFamily="49" charset="0"/>
                <a:cs typeface="Courier New" pitchFamily="49" charset="0"/>
              </a:rPr>
              <a:t>();</a:t>
            </a:r>
          </a:p>
          <a:p>
            <a:pPr>
              <a:buFont typeface="Wingdings" pitchFamily="2" charset="2"/>
              <a:buNone/>
              <a:defRPr/>
            </a:pPr>
            <a:r>
              <a:rPr lang="en-US" sz="2400" dirty="0">
                <a:solidFill>
                  <a:schemeClr val="accent3">
                    <a:lumMod val="60000"/>
                    <a:lumOff val="40000"/>
                  </a:schemeClr>
                </a:solidFill>
              </a:rPr>
              <a:t>The </a:t>
            </a:r>
            <a:r>
              <a:rPr lang="en-US" sz="2400" b="1" dirty="0">
                <a:solidFill>
                  <a:schemeClr val="tx2">
                    <a:lumMod val="60000"/>
                    <a:lumOff val="40000"/>
                  </a:schemeClr>
                </a:solidFill>
              </a:rPr>
              <a:t>r</a:t>
            </a:r>
            <a:r>
              <a:rPr lang="en-US" sz="2400" dirty="0">
                <a:solidFill>
                  <a:schemeClr val="accent3">
                    <a:lumMod val="60000"/>
                    <a:lumOff val="40000"/>
                  </a:schemeClr>
                </a:solidFill>
              </a:rPr>
              <a:t> argument to the Thread constructor is a reference to a class that implements the </a:t>
            </a:r>
            <a:r>
              <a:rPr lang="en-US" sz="2400" b="1" dirty="0" err="1">
                <a:solidFill>
                  <a:schemeClr val="accent3">
                    <a:lumMod val="60000"/>
                    <a:lumOff val="40000"/>
                  </a:schemeClr>
                </a:solidFill>
              </a:rPr>
              <a:t>Runnable</a:t>
            </a:r>
            <a:r>
              <a:rPr lang="en-US" sz="2400" dirty="0">
                <a:solidFill>
                  <a:schemeClr val="accent3">
                    <a:lumMod val="60000"/>
                    <a:lumOff val="40000"/>
                  </a:schemeClr>
                </a:solidFill>
              </a:rPr>
              <a:t> interface</a:t>
            </a:r>
          </a:p>
          <a:p>
            <a:pPr lvl="1">
              <a:defRPr/>
            </a:pPr>
            <a:r>
              <a:rPr lang="en-US" b="1" dirty="0"/>
              <a:t>Runnable</a:t>
            </a:r>
            <a:r>
              <a:rPr lang="en-US" dirty="0"/>
              <a:t> declares a single method: </a:t>
            </a:r>
            <a:r>
              <a:rPr lang="en-US" b="1" dirty="0">
                <a:solidFill>
                  <a:schemeClr val="accent5">
                    <a:lumMod val="60000"/>
                    <a:lumOff val="40000"/>
                  </a:schemeClr>
                </a:solidFill>
              </a:rPr>
              <a:t>public void run()</a:t>
            </a:r>
            <a:br>
              <a:rPr lang="en-US" sz="2000" dirty="0">
                <a:solidFill>
                  <a:schemeClr val="accent5">
                    <a:lumMod val="60000"/>
                    <a:lumOff val="40000"/>
                  </a:schemeClr>
                </a:solidFill>
              </a:rPr>
            </a:br>
            <a:endParaRPr lang="en-US" sz="2000" dirty="0">
              <a:solidFill>
                <a:schemeClr val="accent5">
                  <a:lumMod val="60000"/>
                  <a:lumOff val="40000"/>
                </a:schemeClr>
              </a:solidFill>
            </a:endParaRPr>
          </a:p>
          <a:p>
            <a:pPr marL="514350" indent="-514350">
              <a:buNone/>
              <a:defRPr/>
            </a:pPr>
            <a:r>
              <a:rPr lang="en-US" sz="2400" dirty="0">
                <a:solidFill>
                  <a:schemeClr val="accent5">
                    <a:lumMod val="60000"/>
                    <a:lumOff val="40000"/>
                  </a:schemeClr>
                </a:solidFill>
              </a:rPr>
              <a:t>When the Thread’s </a:t>
            </a:r>
            <a:r>
              <a:rPr lang="en-US" sz="2400" b="1" dirty="0">
                <a:solidFill>
                  <a:schemeClr val="accent5">
                    <a:lumMod val="60000"/>
                    <a:lumOff val="40000"/>
                  </a:schemeClr>
                </a:solidFill>
              </a:rPr>
              <a:t>start</a:t>
            </a:r>
            <a:r>
              <a:rPr lang="en-US" sz="2400" dirty="0">
                <a:solidFill>
                  <a:schemeClr val="accent5">
                    <a:lumMod val="60000"/>
                    <a:lumOff val="40000"/>
                  </a:schemeClr>
                </a:solidFill>
              </a:rPr>
              <a:t>() method is called, the instructions in the </a:t>
            </a:r>
            <a:r>
              <a:rPr lang="en-US" sz="2400" b="1" dirty="0">
                <a:solidFill>
                  <a:schemeClr val="accent5">
                    <a:lumMod val="60000"/>
                    <a:lumOff val="40000"/>
                  </a:schemeClr>
                </a:solidFill>
              </a:rPr>
              <a:t>run</a:t>
            </a:r>
            <a:r>
              <a:rPr lang="en-US" sz="2400" dirty="0">
                <a:solidFill>
                  <a:schemeClr val="accent5">
                    <a:lumMod val="60000"/>
                    <a:lumOff val="40000"/>
                  </a:schemeClr>
                </a:solidFill>
              </a:rPr>
              <a:t>() method begin executing on the new thread.</a:t>
            </a:r>
          </a:p>
          <a:p>
            <a:pPr marL="1158875" lvl="2" indent="-514350">
              <a:buNone/>
              <a:defRPr/>
            </a:pPr>
            <a:r>
              <a:rPr lang="en-US" sz="1800" b="1" dirty="0"/>
              <a:t>start()</a:t>
            </a:r>
            <a:r>
              <a:rPr lang="en-US" sz="1800" dirty="0"/>
              <a:t> returns essentially immediately; it does not wait for the started thread to finish execution</a:t>
            </a:r>
          </a:p>
        </p:txBody>
      </p:sp>
    </p:spTree>
    <p:extLst>
      <p:ext uri="{BB962C8B-B14F-4D97-AF65-F5344CB8AC3E}">
        <p14:creationId xmlns:p14="http://schemas.microsoft.com/office/powerpoint/2010/main" val="2705830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tx1"/>
                </a:solidFill>
              </a:rPr>
              <a:t>The main class may implement the </a:t>
            </a:r>
            <a:r>
              <a:rPr lang="en-US" sz="3200" dirty="0" err="1">
                <a:solidFill>
                  <a:schemeClr val="tx1"/>
                </a:solidFill>
              </a:rPr>
              <a:t>Runnable</a:t>
            </a:r>
            <a:r>
              <a:rPr lang="en-US" sz="3200" dirty="0">
                <a:solidFill>
                  <a:schemeClr val="tx1"/>
                </a:solidFill>
              </a:rPr>
              <a:t> interface itself:</a:t>
            </a:r>
          </a:p>
        </p:txBody>
      </p:sp>
      <p:sp>
        <p:nvSpPr>
          <p:cNvPr id="3" name="Content Placeholder 2"/>
          <p:cNvSpPr>
            <a:spLocks noGrp="1"/>
          </p:cNvSpPr>
          <p:nvPr>
            <p:ph idx="1"/>
          </p:nvPr>
        </p:nvSpPr>
        <p:spPr>
          <a:xfrm>
            <a:off x="445291" y="2147890"/>
            <a:ext cx="5448300" cy="4138610"/>
          </a:xfrm>
        </p:spPr>
        <p:txBody>
          <a:bodyPr>
            <a:normAutofit/>
          </a:bodyPr>
          <a:lstStyle/>
          <a:p>
            <a:pPr>
              <a:buNone/>
            </a:pPr>
            <a:r>
              <a:rPr lang="en-US" sz="1600" b="1" dirty="0">
                <a:solidFill>
                  <a:schemeClr val="tx1"/>
                </a:solidFill>
                <a:latin typeface="Courier New" pitchFamily="49" charset="0"/>
                <a:cs typeface="Courier New" pitchFamily="49" charset="0"/>
              </a:rPr>
              <a:t>public class App implements </a:t>
            </a:r>
            <a:r>
              <a:rPr lang="en-US" sz="1600" b="1" dirty="0">
                <a:solidFill>
                  <a:schemeClr val="tx2">
                    <a:lumMod val="60000"/>
                    <a:lumOff val="40000"/>
                  </a:schemeClr>
                </a:solidFill>
                <a:latin typeface="Courier New" pitchFamily="49" charset="0"/>
                <a:cs typeface="Courier New" pitchFamily="49" charset="0"/>
              </a:rPr>
              <a:t>Runnable</a:t>
            </a:r>
            <a:r>
              <a:rPr lang="en-US" sz="1600" b="1" dirty="0">
                <a:solidFill>
                  <a:srgbClr val="00B0F0"/>
                </a:solidFill>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a:t>
            </a:r>
          </a:p>
          <a:p>
            <a:pPr>
              <a:buNone/>
            </a:pPr>
            <a:r>
              <a:rPr lang="en-US" sz="1600" b="1" dirty="0">
                <a:solidFill>
                  <a:schemeClr val="tx1"/>
                </a:solidFill>
                <a:latin typeface="Courier New" pitchFamily="49" charset="0"/>
                <a:cs typeface="Courier New" pitchFamily="49" charset="0"/>
              </a:rPr>
              <a:t>	 public static void </a:t>
            </a:r>
            <a:r>
              <a:rPr lang="en-US" sz="1600" b="1" dirty="0">
                <a:latin typeface="Courier New" pitchFamily="49" charset="0"/>
                <a:cs typeface="Courier New" pitchFamily="49" charset="0"/>
              </a:rPr>
              <a:t>main(String</a:t>
            </a:r>
            <a:r>
              <a:rPr lang="en-US" sz="1600" b="1" dirty="0">
                <a:solidFill>
                  <a:schemeClr val="tx1"/>
                </a:solidFill>
                <a:latin typeface="Courier New" pitchFamily="49" charset="0"/>
                <a:cs typeface="Courier New" pitchFamily="49" charset="0"/>
              </a:rPr>
              <a:t>[] </a:t>
            </a:r>
            <a:r>
              <a:rPr lang="en-US" sz="1600" b="1" dirty="0" err="1">
                <a:solidFill>
                  <a:schemeClr val="tx1"/>
                </a:solidFill>
                <a:latin typeface="Courier New" pitchFamily="49" charset="0"/>
                <a:cs typeface="Courier New" pitchFamily="49" charset="0"/>
              </a:rPr>
              <a:t>args</a:t>
            </a:r>
            <a:r>
              <a:rPr lang="en-US" sz="1600" b="1" dirty="0">
                <a:solidFill>
                  <a:schemeClr val="tx1"/>
                </a:solidFill>
                <a:latin typeface="Courier New" pitchFamily="49" charset="0"/>
                <a:cs typeface="Courier New" pitchFamily="49" charset="0"/>
              </a:rPr>
              <a:t>) {</a:t>
            </a:r>
          </a:p>
          <a:p>
            <a:pPr>
              <a:buNone/>
            </a:pPr>
            <a:r>
              <a:rPr lang="nn-NO" sz="1600" b="1" dirty="0">
                <a:solidFill>
                  <a:schemeClr val="tx1"/>
                </a:solidFill>
                <a:latin typeface="Courier New" pitchFamily="49" charset="0"/>
                <a:cs typeface="Courier New" pitchFamily="49" charset="0"/>
              </a:rPr>
              <a:t>	    </a:t>
            </a:r>
            <a:r>
              <a:rPr lang="nn-NO" sz="1600" b="1" dirty="0" err="1">
                <a:solidFill>
                  <a:schemeClr val="tx1"/>
                </a:solidFill>
                <a:latin typeface="Courier New" pitchFamily="49" charset="0"/>
                <a:cs typeface="Courier New" pitchFamily="49" charset="0"/>
              </a:rPr>
              <a:t>App</a:t>
            </a:r>
            <a:r>
              <a:rPr lang="nn-NO" sz="1600" b="1" dirty="0">
                <a:solidFill>
                  <a:schemeClr val="tx1"/>
                </a:solidFill>
                <a:latin typeface="Courier New" pitchFamily="49" charset="0"/>
                <a:cs typeface="Courier New" pitchFamily="49" charset="0"/>
              </a:rPr>
              <a:t> me = new App();</a:t>
            </a:r>
          </a:p>
          <a:p>
            <a:pPr>
              <a:buNone/>
            </a:pPr>
            <a:r>
              <a:rPr lang="nn-NO" sz="1600" b="1" dirty="0">
                <a:solidFill>
                  <a:schemeClr val="tx1"/>
                </a:solidFill>
                <a:latin typeface="Courier New" pitchFamily="49" charset="0"/>
                <a:cs typeface="Courier New" pitchFamily="49" charset="0"/>
              </a:rPr>
              <a:t>	    </a:t>
            </a:r>
            <a:r>
              <a:rPr lang="nn-NO" sz="1600" b="1" dirty="0" err="1">
                <a:solidFill>
                  <a:schemeClr val="tx1"/>
                </a:solidFill>
                <a:latin typeface="Courier New" pitchFamily="49" charset="0"/>
                <a:cs typeface="Courier New" pitchFamily="49" charset="0"/>
              </a:rPr>
              <a:t>me.method_A</a:t>
            </a:r>
            <a:r>
              <a:rPr lang="nn-NO" sz="1600" b="1" dirty="0">
                <a:solidFill>
                  <a:schemeClr val="tx1"/>
                </a:solidFill>
                <a:latin typeface="Courier New" pitchFamily="49" charset="0"/>
                <a:cs typeface="Courier New" pitchFamily="49" charset="0"/>
              </a:rPr>
              <a:t>();</a:t>
            </a:r>
            <a:endParaRPr lang="en-US" sz="1600" b="1" dirty="0">
              <a:solidFill>
                <a:schemeClr val="tx1"/>
              </a:solidFill>
              <a:latin typeface="Courier New" pitchFamily="49" charset="0"/>
              <a:cs typeface="Courier New" pitchFamily="49" charset="0"/>
            </a:endParaRPr>
          </a:p>
          <a:p>
            <a:pPr>
              <a:buNone/>
            </a:pPr>
            <a:r>
              <a:rPr lang="en-US" sz="1600" b="1" dirty="0">
                <a:solidFill>
                  <a:schemeClr val="tx1"/>
                </a:solidFill>
                <a:latin typeface="Courier New" pitchFamily="49" charset="0"/>
                <a:cs typeface="Courier New" pitchFamily="49" charset="0"/>
              </a:rPr>
              <a:t>	 } </a:t>
            </a:r>
          </a:p>
          <a:p>
            <a:pPr>
              <a:buNone/>
            </a:pPr>
            <a:r>
              <a:rPr lang="en-US" sz="1600" b="1" dirty="0">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private void </a:t>
            </a:r>
            <a:r>
              <a:rPr lang="en-US" sz="1600" b="1" dirty="0" err="1">
                <a:solidFill>
                  <a:schemeClr val="tx1"/>
                </a:solidFill>
                <a:latin typeface="Courier New" pitchFamily="49" charset="0"/>
                <a:cs typeface="Courier New" pitchFamily="49" charset="0"/>
              </a:rPr>
              <a:t>method_A</a:t>
            </a:r>
            <a:r>
              <a:rPr lang="en-US" sz="1600" b="1" dirty="0">
                <a:solidFill>
                  <a:schemeClr val="tx1"/>
                </a:solidFill>
                <a:latin typeface="Courier New" pitchFamily="49" charset="0"/>
                <a:cs typeface="Courier New" pitchFamily="49" charset="0"/>
              </a:rPr>
              <a:t>() {</a:t>
            </a:r>
          </a:p>
          <a:p>
            <a:pPr>
              <a:buNone/>
            </a:pPr>
            <a:r>
              <a:rPr lang="nn-NO" sz="1600" b="1" dirty="0">
                <a:solidFill>
                  <a:schemeClr val="tx1"/>
                </a:solidFill>
                <a:latin typeface="Courier New" pitchFamily="49" charset="0"/>
                <a:cs typeface="Courier New" pitchFamily="49" charset="0"/>
              </a:rPr>
              <a:t>	    // more code here</a:t>
            </a:r>
          </a:p>
          <a:p>
            <a:pPr>
              <a:buNone/>
            </a:pPr>
            <a:r>
              <a:rPr lang="nn-NO" sz="1600" b="1" dirty="0">
                <a:solidFill>
                  <a:schemeClr val="tx1"/>
                </a:solidFill>
                <a:latin typeface="Courier New" pitchFamily="49" charset="0"/>
                <a:cs typeface="Courier New" pitchFamily="49" charset="0"/>
              </a:rPr>
              <a:t>	    </a:t>
            </a:r>
            <a:r>
              <a:rPr lang="nn-NO" sz="1600" b="1" dirty="0" err="1">
                <a:solidFill>
                  <a:schemeClr val="tx1"/>
                </a:solidFill>
                <a:latin typeface="Courier New" pitchFamily="49" charset="0"/>
                <a:cs typeface="Courier New" pitchFamily="49" charset="0"/>
              </a:rPr>
              <a:t>method_B</a:t>
            </a:r>
            <a:r>
              <a:rPr lang="nn-NO" sz="1600" b="1" dirty="0">
                <a:solidFill>
                  <a:schemeClr val="tx1"/>
                </a:solidFill>
                <a:latin typeface="Courier New" pitchFamily="49" charset="0"/>
                <a:cs typeface="Courier New" pitchFamily="49" charset="0"/>
              </a:rPr>
              <a:t>();</a:t>
            </a:r>
          </a:p>
          <a:p>
            <a:pPr>
              <a:buNone/>
            </a:pPr>
            <a:r>
              <a:rPr lang="nn-NO" sz="1600" b="1" dirty="0">
                <a:latin typeface="Courier New" pitchFamily="49" charset="0"/>
                <a:cs typeface="Courier New" pitchFamily="49" charset="0"/>
              </a:rPr>
              <a:t>	    </a:t>
            </a:r>
            <a:r>
              <a:rPr lang="nn-NO" sz="1600" b="1" dirty="0" err="1">
                <a:latin typeface="Courier New" pitchFamily="49" charset="0"/>
                <a:cs typeface="Courier New" pitchFamily="49" charset="0"/>
              </a:rPr>
              <a:t>return</a:t>
            </a:r>
            <a:r>
              <a:rPr lang="nn-NO" sz="1600" b="1" dirty="0">
                <a:latin typeface="Courier New" pitchFamily="49" charset="0"/>
                <a:cs typeface="Courier New" pitchFamily="49" charset="0"/>
              </a:rPr>
              <a:t>;</a:t>
            </a:r>
            <a:endParaRPr lang="en-US" sz="1600" b="1" dirty="0">
              <a:solidFill>
                <a:schemeClr val="tx1"/>
              </a:solidFill>
              <a:latin typeface="Courier New" pitchFamily="49" charset="0"/>
              <a:cs typeface="Courier New" pitchFamily="49" charset="0"/>
            </a:endParaRPr>
          </a:p>
          <a:p>
            <a:pPr>
              <a:buNone/>
            </a:pPr>
            <a:r>
              <a:rPr lang="en-US" sz="1600" b="1" dirty="0">
                <a:solidFill>
                  <a:schemeClr val="tx1"/>
                </a:solidFill>
                <a:latin typeface="Courier New" pitchFamily="49" charset="0"/>
                <a:cs typeface="Courier New" pitchFamily="49" charset="0"/>
              </a:rPr>
              <a:t>	}</a:t>
            </a:r>
          </a:p>
          <a:p>
            <a:pPr>
              <a:buNone/>
            </a:pPr>
            <a:r>
              <a:rPr lang="en-US" sz="1600" b="1" dirty="0">
                <a:latin typeface="Courier New" pitchFamily="49" charset="0"/>
                <a:cs typeface="Courier New" pitchFamily="49" charset="0"/>
              </a:rPr>
              <a:t>	</a:t>
            </a:r>
            <a:endParaRPr lang="en-US" sz="3200" dirty="0"/>
          </a:p>
        </p:txBody>
      </p:sp>
      <p:sp>
        <p:nvSpPr>
          <p:cNvPr id="5" name="Content Placeholder 2"/>
          <p:cNvSpPr txBox="1">
            <a:spLocks/>
          </p:cNvSpPr>
          <p:nvPr/>
        </p:nvSpPr>
        <p:spPr>
          <a:xfrm>
            <a:off x="4229100" y="3495675"/>
            <a:ext cx="7500937" cy="30765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pPr>
            <a:r>
              <a:rPr lang="en-US" sz="1600" b="1" dirty="0">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private void </a:t>
            </a:r>
            <a:r>
              <a:rPr lang="en-US" sz="1600" b="1" dirty="0" err="1">
                <a:solidFill>
                  <a:schemeClr val="tx1"/>
                </a:solidFill>
                <a:latin typeface="Courier New" pitchFamily="49" charset="0"/>
                <a:cs typeface="Courier New" pitchFamily="49" charset="0"/>
              </a:rPr>
              <a:t>method_B</a:t>
            </a:r>
            <a:r>
              <a:rPr lang="en-US" sz="1600" b="1" dirty="0">
                <a:solidFill>
                  <a:schemeClr val="tx1"/>
                </a:solidFill>
                <a:latin typeface="Courier New" pitchFamily="49" charset="0"/>
                <a:cs typeface="Courier New" pitchFamily="49" charset="0"/>
              </a:rPr>
              <a:t>() {</a:t>
            </a:r>
          </a:p>
          <a:p>
            <a:pPr>
              <a:buFont typeface="Arial" panose="020B0604020202020204" pitchFamily="34" charset="0"/>
              <a:buNone/>
            </a:pPr>
            <a:r>
              <a:rPr lang="en-US" sz="1600" b="1" dirty="0">
                <a:latin typeface="Courier New" pitchFamily="49" charset="0"/>
                <a:cs typeface="Courier New" pitchFamily="49" charset="0"/>
              </a:rPr>
              <a:t>	   Thread t = new Thread(</a:t>
            </a:r>
            <a:r>
              <a:rPr lang="en-US" sz="1600" b="1" dirty="0">
                <a:solidFill>
                  <a:schemeClr val="tx2">
                    <a:lumMod val="60000"/>
                    <a:lumOff val="40000"/>
                  </a:schemeClr>
                </a:solidFill>
                <a:latin typeface="Courier New" pitchFamily="49" charset="0"/>
                <a:cs typeface="Courier New" pitchFamily="49" charset="0"/>
              </a:rPr>
              <a:t>this</a:t>
            </a:r>
            <a:r>
              <a:rPr lang="en-US" sz="1600" b="1" dirty="0">
                <a:latin typeface="Courier New" pitchFamily="49" charset="0"/>
                <a:cs typeface="Courier New" pitchFamily="49" charset="0"/>
              </a:rPr>
              <a:t>);  </a:t>
            </a:r>
            <a:r>
              <a:rPr lang="en-US" sz="1600" b="1" dirty="0">
                <a:solidFill>
                  <a:schemeClr val="tx2">
                    <a:lumMod val="60000"/>
                    <a:lumOff val="40000"/>
                  </a:schemeClr>
                </a:solidFill>
                <a:latin typeface="Courier New" pitchFamily="49" charset="0"/>
                <a:cs typeface="Courier New" pitchFamily="49" charset="0"/>
              </a:rPr>
              <a:t>// App is runnable!</a:t>
            </a:r>
          </a:p>
          <a:p>
            <a:pPr>
              <a:buFont typeface="Arial" panose="020B0604020202020204" pitchFamily="34" charset="0"/>
              <a:buNone/>
            </a:pPr>
            <a:r>
              <a:rPr lang="en-US" sz="1600" b="1" dirty="0">
                <a:solidFill>
                  <a:schemeClr val="accent6">
                    <a:lumMod val="60000"/>
                    <a:lumOff val="40000"/>
                  </a:schemeClr>
                </a:solidFill>
                <a:latin typeface="Courier New" pitchFamily="49" charset="0"/>
                <a:cs typeface="Courier New" pitchFamily="49" charset="0"/>
              </a:rPr>
              <a:t>	   </a:t>
            </a:r>
            <a:r>
              <a:rPr lang="en-US" sz="1600" b="1" dirty="0" err="1">
                <a:solidFill>
                  <a:schemeClr val="accent6">
                    <a:lumMod val="60000"/>
                    <a:lumOff val="40000"/>
                  </a:schemeClr>
                </a:solidFill>
                <a:latin typeface="Courier New" pitchFamily="49" charset="0"/>
                <a:cs typeface="Courier New" pitchFamily="49" charset="0"/>
              </a:rPr>
              <a:t>t.start</a:t>
            </a:r>
            <a:r>
              <a:rPr lang="en-US" sz="1600" b="1" dirty="0">
                <a:solidFill>
                  <a:schemeClr val="accent6">
                    <a:lumMod val="60000"/>
                    <a:lumOff val="40000"/>
                  </a:schemeClr>
                </a:solidFill>
                <a:latin typeface="Courier New" pitchFamily="49" charset="0"/>
                <a:cs typeface="Courier New" pitchFamily="49" charset="0"/>
              </a:rPr>
              <a:t>(); // start executing the run() method</a:t>
            </a:r>
          </a:p>
          <a:p>
            <a:pPr>
              <a:buFont typeface="Arial" panose="020B0604020202020204" pitchFamily="34" charset="0"/>
              <a:buNone/>
            </a:pPr>
            <a:r>
              <a:rPr lang="nn-NO" sz="1600" b="1" dirty="0">
                <a:solidFill>
                  <a:schemeClr val="tx1"/>
                </a:solidFill>
                <a:latin typeface="Courier New" pitchFamily="49" charset="0"/>
                <a:cs typeface="Courier New" pitchFamily="49" charset="0"/>
              </a:rPr>
              <a:t>	   </a:t>
            </a:r>
            <a:r>
              <a:rPr lang="nn-NO" sz="1600" b="1" dirty="0" err="1">
                <a:solidFill>
                  <a:schemeClr val="tx1"/>
                </a:solidFill>
                <a:latin typeface="Courier New" pitchFamily="49" charset="0"/>
                <a:cs typeface="Courier New" pitchFamily="49" charset="0"/>
              </a:rPr>
              <a:t>return</a:t>
            </a:r>
            <a:r>
              <a:rPr lang="nn-NO" sz="1600" b="1" dirty="0">
                <a:solidFill>
                  <a:schemeClr val="tx1"/>
                </a:solidFill>
                <a:latin typeface="Courier New" pitchFamily="49" charset="0"/>
                <a:cs typeface="Courier New" pitchFamily="49" charset="0"/>
              </a:rPr>
              <a:t>;</a:t>
            </a:r>
          </a:p>
          <a:p>
            <a:pPr>
              <a:buFont typeface="Arial" panose="020B0604020202020204" pitchFamily="34" charset="0"/>
              <a:buNone/>
            </a:pPr>
            <a:r>
              <a:rPr lang="en-US" sz="1600" b="1" dirty="0">
                <a:solidFill>
                  <a:schemeClr val="tx1"/>
                </a:solidFill>
                <a:latin typeface="Courier New" pitchFamily="49" charset="0"/>
                <a:cs typeface="Courier New" pitchFamily="49" charset="0"/>
              </a:rPr>
              <a:t>	}</a:t>
            </a:r>
          </a:p>
          <a:p>
            <a:pPr>
              <a:buFont typeface="Arial" panose="020B0604020202020204" pitchFamily="34" charset="0"/>
              <a:buNone/>
            </a:pPr>
            <a:r>
              <a:rPr lang="en-US" sz="1600" b="1" dirty="0">
                <a:solidFill>
                  <a:schemeClr val="tx1"/>
                </a:solidFill>
                <a:latin typeface="Courier New" pitchFamily="49" charset="0"/>
                <a:cs typeface="Courier New" pitchFamily="49" charset="0"/>
              </a:rPr>
              <a:t>	</a:t>
            </a:r>
            <a:r>
              <a:rPr lang="en-US" sz="1600" b="1" dirty="0">
                <a:solidFill>
                  <a:schemeClr val="accent6">
                    <a:lumMod val="60000"/>
                    <a:lumOff val="40000"/>
                  </a:schemeClr>
                </a:solidFill>
                <a:latin typeface="Courier New" pitchFamily="49" charset="0"/>
                <a:cs typeface="Courier New" pitchFamily="49" charset="0"/>
              </a:rPr>
              <a:t>public void run() {</a:t>
            </a:r>
          </a:p>
          <a:p>
            <a:pPr>
              <a:buFont typeface="Arial" panose="020B0604020202020204" pitchFamily="34" charset="0"/>
              <a:buNone/>
            </a:pPr>
            <a:r>
              <a:rPr lang="nn-NO" sz="1600" b="1" dirty="0">
                <a:solidFill>
                  <a:schemeClr val="accent6">
                    <a:lumMod val="60000"/>
                    <a:lumOff val="40000"/>
                  </a:schemeClr>
                </a:solidFill>
                <a:latin typeface="Courier New" pitchFamily="49" charset="0"/>
                <a:cs typeface="Courier New" pitchFamily="49" charset="0"/>
              </a:rPr>
              <a:t>	   // more </a:t>
            </a:r>
            <a:r>
              <a:rPr lang="nn-NO" sz="1600" b="1" dirty="0" err="1">
                <a:solidFill>
                  <a:schemeClr val="accent6">
                    <a:lumMod val="60000"/>
                    <a:lumOff val="40000"/>
                  </a:schemeClr>
                </a:solidFill>
                <a:latin typeface="Courier New" pitchFamily="49" charset="0"/>
                <a:cs typeface="Courier New" pitchFamily="49" charset="0"/>
              </a:rPr>
              <a:t>code</a:t>
            </a:r>
            <a:r>
              <a:rPr lang="nn-NO" sz="1600" b="1" dirty="0">
                <a:solidFill>
                  <a:schemeClr val="accent6">
                    <a:lumMod val="60000"/>
                    <a:lumOff val="40000"/>
                  </a:schemeClr>
                </a:solidFill>
                <a:latin typeface="Courier New" pitchFamily="49" charset="0"/>
                <a:cs typeface="Courier New" pitchFamily="49" charset="0"/>
              </a:rPr>
              <a:t> </a:t>
            </a:r>
            <a:r>
              <a:rPr lang="nn-NO" sz="1600" b="1" dirty="0" err="1">
                <a:solidFill>
                  <a:schemeClr val="accent6">
                    <a:lumMod val="60000"/>
                    <a:lumOff val="40000"/>
                  </a:schemeClr>
                </a:solidFill>
                <a:latin typeface="Courier New" pitchFamily="49" charset="0"/>
                <a:cs typeface="Courier New" pitchFamily="49" charset="0"/>
              </a:rPr>
              <a:t>here</a:t>
            </a:r>
            <a:endParaRPr lang="nn-NO" sz="1600" b="1" dirty="0">
              <a:solidFill>
                <a:schemeClr val="accent6">
                  <a:lumMod val="60000"/>
                  <a:lumOff val="40000"/>
                </a:schemeClr>
              </a:solidFill>
              <a:latin typeface="Courier New" pitchFamily="49" charset="0"/>
              <a:cs typeface="Courier New" pitchFamily="49" charset="0"/>
            </a:endParaRPr>
          </a:p>
          <a:p>
            <a:pPr>
              <a:buFont typeface="Arial" panose="020B0604020202020204" pitchFamily="34" charset="0"/>
              <a:buNone/>
            </a:pPr>
            <a:r>
              <a:rPr lang="en-US" sz="1600" b="1" dirty="0">
                <a:solidFill>
                  <a:schemeClr val="accent6">
                    <a:lumMod val="60000"/>
                    <a:lumOff val="40000"/>
                  </a:schemeClr>
                </a:solidFill>
                <a:latin typeface="Courier New" pitchFamily="49" charset="0"/>
                <a:cs typeface="Courier New" pitchFamily="49" charset="0"/>
              </a:rPr>
              <a:t>	}</a:t>
            </a:r>
          </a:p>
          <a:p>
            <a:pPr>
              <a:buFont typeface="Arial" panose="020B0604020202020204" pitchFamily="34" charset="0"/>
              <a:buNone/>
            </a:pPr>
            <a:r>
              <a:rPr lang="en-US" sz="1600" b="1" dirty="0">
                <a:solidFill>
                  <a:schemeClr val="tx1"/>
                </a:solidFill>
                <a:latin typeface="Courier New" pitchFamily="49" charset="0"/>
                <a:cs typeface="Courier New" pitchFamily="49" charset="0"/>
              </a:rPr>
              <a:t>}</a:t>
            </a:r>
          </a:p>
          <a:p>
            <a:pPr>
              <a:buFont typeface="Arial" panose="020B0604020202020204" pitchFamily="34" charset="0"/>
              <a:buNone/>
            </a:pPr>
            <a:endParaRPr lang="en-US" sz="3200" dirty="0"/>
          </a:p>
        </p:txBody>
      </p:sp>
    </p:spTree>
    <p:extLst>
      <p:ext uri="{BB962C8B-B14F-4D97-AF65-F5344CB8AC3E}">
        <p14:creationId xmlns:p14="http://schemas.microsoft.com/office/powerpoint/2010/main" val="921268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22663" y="695011"/>
            <a:ext cx="5943600" cy="6000757"/>
          </a:xfrm>
          <a:prstGeom prst="rect">
            <a:avLst/>
          </a:prstGeom>
        </p:spPr>
        <p:txBody>
          <a:bodyPr>
            <a:noAutofit/>
          </a:bodyPr>
          <a:lstStyle/>
          <a:p>
            <a:pPr>
              <a:buNone/>
            </a:pPr>
            <a:r>
              <a:rPr lang="en-US" sz="1400" b="1" dirty="0">
                <a:solidFill>
                  <a:schemeClr val="tx1"/>
                </a:solidFill>
                <a:latin typeface="Courier New" pitchFamily="49" charset="0"/>
                <a:cs typeface="Courier New" pitchFamily="49" charset="0"/>
              </a:rPr>
              <a:t>public class App implements </a:t>
            </a:r>
            <a:r>
              <a:rPr lang="en-US" sz="1400" b="1" dirty="0" err="1">
                <a:solidFill>
                  <a:srgbClr val="00B0F0"/>
                </a:solidFill>
                <a:latin typeface="Courier New" pitchFamily="49" charset="0"/>
                <a:cs typeface="Courier New" pitchFamily="49" charset="0"/>
              </a:rPr>
              <a:t>Runnable</a:t>
            </a:r>
            <a:r>
              <a:rPr lang="en-US" sz="1400" b="1" dirty="0">
                <a:solidFill>
                  <a:schemeClr val="tx1"/>
                </a:solidFill>
                <a:latin typeface="Courier New" pitchFamily="49" charset="0"/>
                <a:cs typeface="Courier New" pitchFamily="49" charset="0"/>
              </a:rPr>
              <a:t>{</a:t>
            </a:r>
          </a:p>
          <a:p>
            <a:pPr>
              <a:buNone/>
            </a:pPr>
            <a:r>
              <a:rPr lang="en-US" sz="1400" b="1" dirty="0">
                <a:solidFill>
                  <a:schemeClr val="tx1"/>
                </a:solidFill>
                <a:latin typeface="Courier New" pitchFamily="49" charset="0"/>
                <a:cs typeface="Courier New" pitchFamily="49" charset="0"/>
              </a:rPr>
              <a:t>	public static void </a:t>
            </a:r>
            <a:r>
              <a:rPr lang="en-US" sz="1400" b="1" dirty="0">
                <a:latin typeface="Courier New" pitchFamily="49" charset="0"/>
                <a:cs typeface="Courier New" pitchFamily="49" charset="0"/>
              </a:rPr>
              <a:t>main(String</a:t>
            </a:r>
            <a:r>
              <a:rPr lang="en-US" sz="1400" b="1" dirty="0">
                <a:solidFill>
                  <a:schemeClr val="tx1"/>
                </a:solidFill>
                <a:latin typeface="Courier New" pitchFamily="49" charset="0"/>
                <a:cs typeface="Courier New" pitchFamily="49" charset="0"/>
              </a:rPr>
              <a:t>[] </a:t>
            </a:r>
            <a:r>
              <a:rPr lang="en-US" sz="1400" b="1" dirty="0" err="1">
                <a:solidFill>
                  <a:schemeClr val="tx1"/>
                </a:solidFill>
                <a:latin typeface="Courier New" pitchFamily="49" charset="0"/>
                <a:cs typeface="Courier New" pitchFamily="49" charset="0"/>
              </a:rPr>
              <a:t>args</a:t>
            </a:r>
            <a:r>
              <a:rPr lang="en-US" sz="1400" b="1" dirty="0">
                <a:solidFill>
                  <a:schemeClr val="tx1"/>
                </a:solidFill>
                <a:latin typeface="Courier New" pitchFamily="49" charset="0"/>
                <a:cs typeface="Courier New" pitchFamily="49" charset="0"/>
              </a:rPr>
              <a:t>) {</a:t>
            </a:r>
          </a:p>
          <a:p>
            <a:pPr>
              <a:buNone/>
            </a:pPr>
            <a:r>
              <a:rPr lang="nn-NO" sz="1400" b="1" dirty="0">
                <a:solidFill>
                  <a:schemeClr val="tx1"/>
                </a:solidFill>
                <a:latin typeface="Courier New" pitchFamily="49" charset="0"/>
                <a:cs typeface="Courier New" pitchFamily="49" charset="0"/>
              </a:rPr>
              <a:t>		App me = new App()</a:t>
            </a:r>
          </a:p>
          <a:p>
            <a:pPr>
              <a:buNone/>
            </a:pPr>
            <a:r>
              <a:rPr lang="nn-NO" sz="1400" b="1" dirty="0">
                <a:solidFill>
                  <a:schemeClr val="tx1"/>
                </a:solidFill>
                <a:latin typeface="Courier New" pitchFamily="49" charset="0"/>
                <a:cs typeface="Courier New" pitchFamily="49" charset="0"/>
              </a:rPr>
              <a:t>		me.method_A();</a:t>
            </a:r>
            <a:endParaRPr lang="en-US" sz="1400" b="1" dirty="0">
              <a:solidFill>
                <a:schemeClr val="tx1"/>
              </a:solidFill>
              <a:latin typeface="Courier New" pitchFamily="49" charset="0"/>
              <a:cs typeface="Courier New" pitchFamily="49" charset="0"/>
            </a:endParaRPr>
          </a:p>
          <a:p>
            <a:pPr>
              <a:buNone/>
            </a:pPr>
            <a:r>
              <a:rPr lang="en-US" sz="1400" b="1" dirty="0">
                <a:solidFill>
                  <a:schemeClr val="tx1"/>
                </a:solidFill>
                <a:latin typeface="Courier New" pitchFamily="49" charset="0"/>
                <a:cs typeface="Courier New" pitchFamily="49" charset="0"/>
              </a:rPr>
              <a:t>	} </a:t>
            </a:r>
          </a:p>
          <a:p>
            <a:pPr>
              <a:buNone/>
            </a:pPr>
            <a:r>
              <a:rPr lang="en-US" sz="1400" b="1" dirty="0">
                <a:latin typeface="Courier New" pitchFamily="49" charset="0"/>
                <a:cs typeface="Courier New" pitchFamily="49" charset="0"/>
              </a:rPr>
              <a:t>	</a:t>
            </a:r>
            <a:r>
              <a:rPr lang="en-US" sz="1400" b="1" dirty="0">
                <a:solidFill>
                  <a:schemeClr val="tx1"/>
                </a:solidFill>
                <a:latin typeface="Courier New" pitchFamily="49" charset="0"/>
                <a:cs typeface="Courier New" pitchFamily="49" charset="0"/>
              </a:rPr>
              <a:t>private void </a:t>
            </a:r>
            <a:r>
              <a:rPr lang="en-US" sz="1400" b="1" dirty="0" err="1">
                <a:solidFill>
                  <a:schemeClr val="tx1"/>
                </a:solidFill>
                <a:latin typeface="Courier New" pitchFamily="49" charset="0"/>
                <a:cs typeface="Courier New" pitchFamily="49" charset="0"/>
              </a:rPr>
              <a:t>method_A</a:t>
            </a:r>
            <a:r>
              <a:rPr lang="en-US" sz="1400" b="1" dirty="0">
                <a:solidFill>
                  <a:schemeClr val="tx1"/>
                </a:solidFill>
                <a:latin typeface="Courier New" pitchFamily="49" charset="0"/>
                <a:cs typeface="Courier New" pitchFamily="49" charset="0"/>
              </a:rPr>
              <a:t>() {</a:t>
            </a:r>
          </a:p>
          <a:p>
            <a:pPr>
              <a:buNone/>
            </a:pPr>
            <a:r>
              <a:rPr lang="nn-NO" sz="1400" b="1" dirty="0">
                <a:solidFill>
                  <a:schemeClr val="tx1"/>
                </a:solidFill>
                <a:latin typeface="Courier New" pitchFamily="49" charset="0"/>
                <a:cs typeface="Courier New" pitchFamily="49" charset="0"/>
              </a:rPr>
              <a:t>		// more code here</a:t>
            </a:r>
          </a:p>
          <a:p>
            <a:pPr>
              <a:buNone/>
            </a:pPr>
            <a:r>
              <a:rPr lang="nn-NO" sz="1400" b="1" dirty="0">
                <a:solidFill>
                  <a:schemeClr val="tx1"/>
                </a:solidFill>
                <a:latin typeface="Courier New" pitchFamily="49" charset="0"/>
                <a:cs typeface="Courier New" pitchFamily="49" charset="0"/>
              </a:rPr>
              <a:t>		method_B();</a:t>
            </a:r>
          </a:p>
          <a:p>
            <a:pPr>
              <a:buNone/>
            </a:pPr>
            <a:r>
              <a:rPr lang="nn-NO" sz="1400" b="1" dirty="0">
                <a:latin typeface="Courier New" pitchFamily="49" charset="0"/>
                <a:cs typeface="Courier New" pitchFamily="49" charset="0"/>
              </a:rPr>
              <a:t>		return</a:t>
            </a:r>
            <a:endParaRPr lang="en-US" sz="1400" b="1" dirty="0">
              <a:solidFill>
                <a:schemeClr val="tx1"/>
              </a:solidFill>
              <a:latin typeface="Courier New" pitchFamily="49" charset="0"/>
              <a:cs typeface="Courier New" pitchFamily="49" charset="0"/>
            </a:endParaRPr>
          </a:p>
          <a:p>
            <a:pPr>
              <a:buNone/>
            </a:pPr>
            <a:r>
              <a:rPr lang="en-US" sz="1400" b="1" dirty="0">
                <a:solidFill>
                  <a:schemeClr val="tx1"/>
                </a:solidFill>
                <a:latin typeface="Courier New" pitchFamily="49" charset="0"/>
                <a:cs typeface="Courier New" pitchFamily="49" charset="0"/>
              </a:rPr>
              <a:t>	}</a:t>
            </a:r>
          </a:p>
          <a:p>
            <a:pPr>
              <a:buNone/>
            </a:pPr>
            <a:r>
              <a:rPr lang="en-US" sz="1400" b="1" dirty="0">
                <a:latin typeface="Courier New" pitchFamily="49" charset="0"/>
                <a:cs typeface="Courier New" pitchFamily="49" charset="0"/>
              </a:rPr>
              <a:t>	</a:t>
            </a:r>
            <a:r>
              <a:rPr lang="en-US" sz="1400" b="1" dirty="0">
                <a:solidFill>
                  <a:schemeClr val="tx1"/>
                </a:solidFill>
                <a:latin typeface="Courier New" pitchFamily="49" charset="0"/>
                <a:cs typeface="Courier New" pitchFamily="49" charset="0"/>
              </a:rPr>
              <a:t>private void </a:t>
            </a:r>
            <a:r>
              <a:rPr lang="en-US" sz="1400" b="1" dirty="0" err="1">
                <a:solidFill>
                  <a:schemeClr val="tx1"/>
                </a:solidFill>
                <a:latin typeface="Courier New" pitchFamily="49" charset="0"/>
                <a:cs typeface="Courier New" pitchFamily="49" charset="0"/>
              </a:rPr>
              <a:t>method_B</a:t>
            </a:r>
            <a:r>
              <a:rPr lang="en-US" sz="1400" b="1" dirty="0">
                <a:solidFill>
                  <a:schemeClr val="tx1"/>
                </a:solidFill>
                <a:latin typeface="Courier New" pitchFamily="49" charset="0"/>
                <a:cs typeface="Courier New" pitchFamily="49" charset="0"/>
              </a:rPr>
              <a:t>() {</a:t>
            </a:r>
          </a:p>
          <a:p>
            <a:pPr>
              <a:buNone/>
            </a:pPr>
            <a:r>
              <a:rPr lang="en-US" sz="1400" b="1" dirty="0">
                <a:latin typeface="Courier New" pitchFamily="49" charset="0"/>
                <a:cs typeface="Courier New" pitchFamily="49" charset="0"/>
              </a:rPr>
              <a:t>		Thread t = new Thread(</a:t>
            </a:r>
            <a:r>
              <a:rPr lang="en-US" sz="1400" b="1" dirty="0">
                <a:solidFill>
                  <a:srgbClr val="00B0F0"/>
                </a:solidFill>
                <a:latin typeface="Courier New" pitchFamily="49" charset="0"/>
                <a:cs typeface="Courier New" pitchFamily="49" charset="0"/>
              </a:rPr>
              <a:t>this</a:t>
            </a:r>
            <a:r>
              <a:rPr lang="en-US" sz="1400" b="1" dirty="0">
                <a:latin typeface="Courier New" pitchFamily="49" charset="0"/>
                <a:cs typeface="Courier New" pitchFamily="49" charset="0"/>
              </a:rPr>
              <a:t>);</a:t>
            </a:r>
          </a:p>
          <a:p>
            <a:pPr>
              <a:buNone/>
            </a:pPr>
            <a:r>
              <a:rPr lang="en-US" sz="1400" b="1" dirty="0">
                <a:solidFill>
                  <a:schemeClr val="tx2">
                    <a:lumMod val="75000"/>
                  </a:schemeClr>
                </a:solidFill>
                <a:latin typeface="Courier New" pitchFamily="49" charset="0"/>
                <a:cs typeface="Courier New" pitchFamily="49" charset="0"/>
              </a:rPr>
              <a:t>		</a:t>
            </a:r>
            <a:r>
              <a:rPr lang="en-US" sz="1400" b="1" dirty="0" err="1">
                <a:solidFill>
                  <a:schemeClr val="tx2">
                    <a:lumMod val="75000"/>
                  </a:schemeClr>
                </a:solidFill>
                <a:latin typeface="Courier New" pitchFamily="49" charset="0"/>
                <a:cs typeface="Courier New" pitchFamily="49" charset="0"/>
              </a:rPr>
              <a:t>t.start</a:t>
            </a:r>
            <a:r>
              <a:rPr lang="en-US" sz="1400" b="1" dirty="0">
                <a:solidFill>
                  <a:schemeClr val="tx2">
                    <a:lumMod val="75000"/>
                  </a:schemeClr>
                </a:solidFill>
                <a:latin typeface="Courier New" pitchFamily="49" charset="0"/>
                <a:cs typeface="Courier New" pitchFamily="49" charset="0"/>
              </a:rPr>
              <a:t>();// </a:t>
            </a:r>
            <a:r>
              <a:rPr lang="en-US" sz="1400" b="1" dirty="0">
                <a:solidFill>
                  <a:srgbClr val="FF0000"/>
                </a:solidFill>
                <a:latin typeface="Courier New" pitchFamily="49" charset="0"/>
                <a:cs typeface="Courier New" pitchFamily="49" charset="0"/>
              </a:rPr>
              <a:t>execute run() on new thread</a:t>
            </a:r>
          </a:p>
          <a:p>
            <a:pPr>
              <a:buNone/>
            </a:pPr>
            <a:r>
              <a:rPr lang="nn-NO" sz="1400" b="1" dirty="0">
                <a:solidFill>
                  <a:schemeClr val="tx1"/>
                </a:solidFill>
                <a:latin typeface="Courier New" pitchFamily="49" charset="0"/>
                <a:cs typeface="Courier New" pitchFamily="49" charset="0"/>
              </a:rPr>
              <a:t>		return;</a:t>
            </a:r>
          </a:p>
          <a:p>
            <a:pPr>
              <a:buNone/>
            </a:pPr>
            <a:r>
              <a:rPr lang="en-US" sz="1400" b="1" dirty="0">
                <a:solidFill>
                  <a:schemeClr val="tx1"/>
                </a:solidFill>
                <a:latin typeface="Courier New" pitchFamily="49" charset="0"/>
                <a:cs typeface="Courier New" pitchFamily="49" charset="0"/>
              </a:rPr>
              <a:t>	}</a:t>
            </a:r>
          </a:p>
          <a:p>
            <a:pPr>
              <a:buNone/>
            </a:pPr>
            <a:r>
              <a:rPr lang="en-US" sz="1400" b="1" dirty="0">
                <a:solidFill>
                  <a:schemeClr val="tx1"/>
                </a:solidFill>
                <a:latin typeface="Courier New" pitchFamily="49" charset="0"/>
                <a:cs typeface="Courier New" pitchFamily="49" charset="0"/>
              </a:rPr>
              <a:t>	</a:t>
            </a:r>
            <a:r>
              <a:rPr lang="en-US" sz="1400" b="1" dirty="0">
                <a:solidFill>
                  <a:schemeClr val="tx2">
                    <a:lumMod val="75000"/>
                  </a:schemeClr>
                </a:solidFill>
                <a:latin typeface="Courier New" pitchFamily="49" charset="0"/>
                <a:cs typeface="Courier New" pitchFamily="49" charset="0"/>
              </a:rPr>
              <a:t>public void run() {</a:t>
            </a:r>
          </a:p>
          <a:p>
            <a:pPr>
              <a:buNone/>
            </a:pPr>
            <a:r>
              <a:rPr lang="nn-NO" sz="1400" b="1" dirty="0">
                <a:solidFill>
                  <a:schemeClr val="tx2">
                    <a:lumMod val="75000"/>
                  </a:schemeClr>
                </a:solidFill>
                <a:latin typeface="Courier New" pitchFamily="49" charset="0"/>
                <a:cs typeface="Courier New" pitchFamily="49" charset="0"/>
              </a:rPr>
              <a:t>		// more code here</a:t>
            </a:r>
          </a:p>
          <a:p>
            <a:pPr>
              <a:buNone/>
            </a:pPr>
            <a:r>
              <a:rPr lang="en-US" sz="1400" b="1" dirty="0">
                <a:solidFill>
                  <a:schemeClr val="tx2">
                    <a:lumMod val="75000"/>
                  </a:schemeClr>
                </a:solidFill>
                <a:latin typeface="Courier New" pitchFamily="49" charset="0"/>
                <a:cs typeface="Courier New" pitchFamily="49" charset="0"/>
              </a:rPr>
              <a:t>	}</a:t>
            </a:r>
          </a:p>
          <a:p>
            <a:pPr>
              <a:buNone/>
            </a:pPr>
            <a:r>
              <a:rPr lang="en-US" sz="1400" b="1" dirty="0">
                <a:solidFill>
                  <a:schemeClr val="tx1"/>
                </a:solidFill>
                <a:latin typeface="Courier New" pitchFamily="49" charset="0"/>
                <a:cs typeface="Courier New" pitchFamily="49" charset="0"/>
              </a:rPr>
              <a:t>}</a:t>
            </a:r>
          </a:p>
        </p:txBody>
      </p:sp>
      <p:sp>
        <p:nvSpPr>
          <p:cNvPr id="2" name="Title 1"/>
          <p:cNvSpPr>
            <a:spLocks noGrp="1"/>
          </p:cNvSpPr>
          <p:nvPr>
            <p:ph type="title" idx="4294967295"/>
          </p:nvPr>
        </p:nvSpPr>
        <p:spPr>
          <a:xfrm>
            <a:off x="8261663" y="383484"/>
            <a:ext cx="3507550" cy="4890254"/>
          </a:xfrm>
          <a:prstGeom prst="rect">
            <a:avLst/>
          </a:prstGeom>
        </p:spPr>
        <p:txBody>
          <a:bodyPr>
            <a:normAutofit/>
          </a:bodyPr>
          <a:lstStyle/>
          <a:p>
            <a:r>
              <a:rPr lang="en-US" sz="2800" dirty="0"/>
              <a:t>Both threads execute </a:t>
            </a:r>
            <a:r>
              <a:rPr lang="en-US" sz="2800" dirty="0">
                <a:solidFill>
                  <a:schemeClr val="accent3">
                    <a:lumMod val="60000"/>
                    <a:lumOff val="40000"/>
                  </a:schemeClr>
                </a:solidFill>
              </a:rPr>
              <a:t>simultaneously and independently</a:t>
            </a:r>
            <a:r>
              <a:rPr lang="en-US" sz="2800" dirty="0"/>
              <a:t> after the secondary thread is started</a:t>
            </a:r>
          </a:p>
        </p:txBody>
      </p:sp>
      <p:cxnSp>
        <p:nvCxnSpPr>
          <p:cNvPr id="9" name="Straight Arrow Connector 8"/>
          <p:cNvCxnSpPr/>
          <p:nvPr/>
        </p:nvCxnSpPr>
        <p:spPr bwMode="auto">
          <a:xfrm>
            <a:off x="361551" y="117941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0" name="Straight Arrow Connector 9"/>
          <p:cNvCxnSpPr/>
          <p:nvPr/>
        </p:nvCxnSpPr>
        <p:spPr bwMode="auto">
          <a:xfrm>
            <a:off x="628251" y="1183960"/>
            <a:ext cx="1230694" cy="500364"/>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1" name="Straight Arrow Connector 10"/>
          <p:cNvCxnSpPr/>
          <p:nvPr/>
        </p:nvCxnSpPr>
        <p:spPr bwMode="auto">
          <a:xfrm>
            <a:off x="271724" y="2493635"/>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a:off x="652724" y="2490085"/>
            <a:ext cx="990600" cy="5349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321169" y="4037078"/>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4" name="Straight Arrow Connector 13"/>
          <p:cNvCxnSpPr/>
          <p:nvPr/>
        </p:nvCxnSpPr>
        <p:spPr bwMode="auto">
          <a:xfrm>
            <a:off x="826922" y="4041739"/>
            <a:ext cx="762000" cy="6111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5" name="Straight Arrow Connector 14"/>
          <p:cNvCxnSpPr/>
          <p:nvPr/>
        </p:nvCxnSpPr>
        <p:spPr bwMode="auto">
          <a:xfrm flipV="1">
            <a:off x="2881404" y="3362011"/>
            <a:ext cx="1752600" cy="1600200"/>
          </a:xfrm>
          <a:prstGeom prst="bentConnector3">
            <a:avLst>
              <a:gd name="adj1" fmla="val 203360"/>
            </a:avLst>
          </a:prstGeom>
          <a:solidFill>
            <a:schemeClr val="accent1"/>
          </a:solidFill>
          <a:ln w="34925" cap="flat" cmpd="sng" algn="ctr">
            <a:solidFill>
              <a:srgbClr val="00B050"/>
            </a:solidFill>
            <a:prstDash val="solid"/>
            <a:miter lim="800000"/>
            <a:headEnd type="none" w="med" len="med"/>
            <a:tailEnd type="arrow"/>
          </a:ln>
          <a:effectLst/>
        </p:spPr>
      </p:cxnSp>
      <p:cxnSp>
        <p:nvCxnSpPr>
          <p:cNvPr id="21" name="Straight Arrow Connector 14"/>
          <p:cNvCxnSpPr/>
          <p:nvPr/>
        </p:nvCxnSpPr>
        <p:spPr bwMode="auto">
          <a:xfrm flipV="1">
            <a:off x="3270563" y="2180911"/>
            <a:ext cx="1447800" cy="1295400"/>
          </a:xfrm>
          <a:prstGeom prst="bentConnector3">
            <a:avLst>
              <a:gd name="adj1" fmla="val 248917"/>
            </a:avLst>
          </a:prstGeom>
          <a:solidFill>
            <a:schemeClr val="accent1"/>
          </a:solidFill>
          <a:ln w="34925" cap="flat" cmpd="sng" algn="ctr">
            <a:solidFill>
              <a:srgbClr val="00B050"/>
            </a:solidFill>
            <a:prstDash val="solid"/>
            <a:miter lim="800000"/>
            <a:headEnd type="none" w="med" len="med"/>
            <a:tailEnd type="arrow"/>
          </a:ln>
          <a:effectLst/>
        </p:spPr>
      </p:cxnSp>
      <p:cxnSp>
        <p:nvCxnSpPr>
          <p:cNvPr id="68" name="Straight Arrow Connector 14"/>
          <p:cNvCxnSpPr/>
          <p:nvPr/>
        </p:nvCxnSpPr>
        <p:spPr bwMode="auto">
          <a:xfrm>
            <a:off x="1858945" y="1848465"/>
            <a:ext cx="5317698" cy="4574095"/>
          </a:xfrm>
          <a:prstGeom prst="bentConnector3">
            <a:avLst>
              <a:gd name="adj1" fmla="val -31355"/>
            </a:avLst>
          </a:prstGeom>
          <a:solidFill>
            <a:schemeClr val="accent1"/>
          </a:solidFill>
          <a:ln w="34925" cap="flat" cmpd="sng" algn="ctr">
            <a:solidFill>
              <a:srgbClr val="00B050"/>
            </a:solidFill>
            <a:prstDash val="solid"/>
            <a:miter lim="800000"/>
            <a:headEnd type="none" w="med" len="med"/>
            <a:tailEnd type="arrow"/>
          </a:ln>
          <a:effectLst/>
        </p:spPr>
      </p:cxnSp>
      <p:cxnSp>
        <p:nvCxnSpPr>
          <p:cNvPr id="22" name="Straight Arrow Connector 21"/>
          <p:cNvCxnSpPr/>
          <p:nvPr/>
        </p:nvCxnSpPr>
        <p:spPr bwMode="auto">
          <a:xfrm>
            <a:off x="361551" y="5644836"/>
            <a:ext cx="7620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3" name="Straight Arrow Connector 22"/>
          <p:cNvCxnSpPr/>
          <p:nvPr/>
        </p:nvCxnSpPr>
        <p:spPr bwMode="auto">
          <a:xfrm>
            <a:off x="1504551" y="6182626"/>
            <a:ext cx="5665839" cy="29774"/>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spTree>
    <p:extLst>
      <p:ext uri="{BB962C8B-B14F-4D97-AF65-F5344CB8AC3E}">
        <p14:creationId xmlns:p14="http://schemas.microsoft.com/office/powerpoint/2010/main" val="29436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567" y="329380"/>
            <a:ext cx="10060859" cy="1020762"/>
          </a:xfrm>
        </p:spPr>
        <p:txBody>
          <a:bodyPr>
            <a:normAutofit/>
          </a:bodyPr>
          <a:lstStyle/>
          <a:p>
            <a:r>
              <a:rPr lang="en-US" sz="3200" dirty="0">
                <a:solidFill>
                  <a:schemeClr val="tx1"/>
                </a:solidFill>
              </a:rPr>
              <a:t>The secondary thread may execute a method defined in another class that implements </a:t>
            </a:r>
            <a:r>
              <a:rPr lang="en-US" sz="3200" dirty="0" err="1">
                <a:solidFill>
                  <a:schemeClr val="tx1"/>
                </a:solidFill>
              </a:rPr>
              <a:t>Runnable</a:t>
            </a:r>
            <a:endParaRPr lang="en-US" sz="3200" dirty="0">
              <a:solidFill>
                <a:schemeClr val="tx1"/>
              </a:solidFill>
            </a:endParaRPr>
          </a:p>
        </p:txBody>
      </p:sp>
      <p:sp>
        <p:nvSpPr>
          <p:cNvPr id="3" name="Content Placeholder 2"/>
          <p:cNvSpPr>
            <a:spLocks noGrp="1"/>
          </p:cNvSpPr>
          <p:nvPr>
            <p:ph idx="1"/>
          </p:nvPr>
        </p:nvSpPr>
        <p:spPr>
          <a:xfrm>
            <a:off x="1743996" y="1823194"/>
            <a:ext cx="8382000" cy="5138736"/>
          </a:xfrm>
        </p:spPr>
        <p:txBody>
          <a:bodyPr>
            <a:noAutofit/>
          </a:bodyPr>
          <a:lstStyle/>
          <a:p>
            <a:pPr>
              <a:spcBef>
                <a:spcPts val="0"/>
              </a:spcBef>
              <a:spcAft>
                <a:spcPts val="600"/>
              </a:spcAft>
              <a:buNone/>
            </a:pPr>
            <a:r>
              <a:rPr lang="en-US" sz="1600" b="1" dirty="0">
                <a:solidFill>
                  <a:schemeClr val="tx1"/>
                </a:solidFill>
                <a:latin typeface="Courier New" pitchFamily="49" charset="0"/>
                <a:cs typeface="Courier New" pitchFamily="49" charset="0"/>
              </a:rPr>
              <a:t>public class App {</a:t>
            </a:r>
          </a:p>
          <a:p>
            <a:pPr>
              <a:spcBef>
                <a:spcPts val="0"/>
              </a:spcBef>
              <a:spcAft>
                <a:spcPts val="600"/>
              </a:spcAft>
              <a:buNone/>
            </a:pPr>
            <a:r>
              <a:rPr lang="en-US" sz="1600" b="1" dirty="0">
                <a:solidFill>
                  <a:schemeClr val="tx1"/>
                </a:solidFill>
                <a:latin typeface="Courier New" pitchFamily="49" charset="0"/>
                <a:cs typeface="Courier New" pitchFamily="49" charset="0"/>
              </a:rPr>
              <a:t>	public static void </a:t>
            </a:r>
            <a:r>
              <a:rPr lang="en-US" sz="1600" b="1" dirty="0">
                <a:latin typeface="Courier New" pitchFamily="49" charset="0"/>
                <a:cs typeface="Courier New" pitchFamily="49" charset="0"/>
              </a:rPr>
              <a:t>main(String</a:t>
            </a:r>
            <a:r>
              <a:rPr lang="en-US" sz="1600" b="1" dirty="0">
                <a:solidFill>
                  <a:schemeClr val="tx1"/>
                </a:solidFill>
                <a:latin typeface="Courier New" pitchFamily="49" charset="0"/>
                <a:cs typeface="Courier New" pitchFamily="49" charset="0"/>
              </a:rPr>
              <a:t>[] </a:t>
            </a:r>
            <a:r>
              <a:rPr lang="en-US" sz="1600" b="1" dirty="0" err="1">
                <a:solidFill>
                  <a:schemeClr val="tx1"/>
                </a:solidFill>
                <a:latin typeface="Courier New" pitchFamily="49" charset="0"/>
                <a:cs typeface="Courier New" pitchFamily="49" charset="0"/>
              </a:rPr>
              <a:t>args</a:t>
            </a: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nn-NO" sz="1600" b="1" dirty="0">
                <a:solidFill>
                  <a:schemeClr val="tx1"/>
                </a:solidFill>
                <a:latin typeface="Courier New" pitchFamily="49" charset="0"/>
                <a:cs typeface="Courier New" pitchFamily="49" charset="0"/>
              </a:rPr>
              <a:t>	  App me = new App();</a:t>
            </a:r>
          </a:p>
          <a:p>
            <a:pPr>
              <a:spcBef>
                <a:spcPts val="0"/>
              </a:spcBef>
              <a:spcAft>
                <a:spcPts val="600"/>
              </a:spcAft>
              <a:buNone/>
            </a:pPr>
            <a:r>
              <a:rPr lang="nn-NO" sz="1600" b="1" dirty="0">
                <a:solidFill>
                  <a:schemeClr val="tx1"/>
                </a:solidFill>
                <a:latin typeface="Courier New" pitchFamily="49" charset="0"/>
                <a:cs typeface="Courier New" pitchFamily="49" charset="0"/>
              </a:rPr>
              <a:t>	  me.method_A();</a:t>
            </a:r>
            <a:endParaRPr lang="en-US" sz="1600" b="1" dirty="0">
              <a:solidFill>
                <a:schemeClr val="tx1"/>
              </a:solidFill>
              <a:latin typeface="Courier New" pitchFamily="49" charset="0"/>
              <a:cs typeface="Courier New" pitchFamily="49" charset="0"/>
            </a:endParaRPr>
          </a:p>
          <a:p>
            <a:pPr>
              <a:spcBef>
                <a:spcPts val="0"/>
              </a:spcBef>
              <a:spcAft>
                <a:spcPts val="600"/>
              </a:spcAft>
              <a:buNone/>
            </a:pPr>
            <a:r>
              <a:rPr lang="en-US" sz="1600" b="1" dirty="0">
                <a:solidFill>
                  <a:schemeClr val="tx1"/>
                </a:solidFill>
                <a:latin typeface="Courier New" pitchFamily="49" charset="0"/>
                <a:cs typeface="Courier New" pitchFamily="49" charset="0"/>
              </a:rPr>
              <a:t>	} </a:t>
            </a:r>
          </a:p>
          <a:p>
            <a:pPr>
              <a:spcBef>
                <a:spcPts val="0"/>
              </a:spcBef>
              <a:spcAft>
                <a:spcPts val="600"/>
              </a:spcAft>
              <a:buNone/>
            </a:pPr>
            <a:r>
              <a:rPr lang="en-US" sz="1600" b="1" dirty="0">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private void </a:t>
            </a:r>
            <a:r>
              <a:rPr lang="en-US" sz="1600" b="1" dirty="0" err="1">
                <a:solidFill>
                  <a:schemeClr val="tx1"/>
                </a:solidFill>
                <a:latin typeface="Courier New" pitchFamily="49" charset="0"/>
                <a:cs typeface="Courier New" pitchFamily="49" charset="0"/>
              </a:rPr>
              <a:t>method_A</a:t>
            </a: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SomethingToDo</a:t>
            </a: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todo</a:t>
            </a:r>
            <a:r>
              <a:rPr lang="en-US" sz="1600" b="1" dirty="0">
                <a:solidFill>
                  <a:schemeClr val="accent3">
                    <a:lumMod val="75000"/>
                  </a:schemeClr>
                </a:solidFill>
                <a:latin typeface="Courier New" pitchFamily="49" charset="0"/>
                <a:cs typeface="Courier New" pitchFamily="49" charset="0"/>
              </a:rPr>
              <a:t> = new </a:t>
            </a:r>
            <a:r>
              <a:rPr lang="en-US" sz="1600" b="1" dirty="0" err="1">
                <a:solidFill>
                  <a:schemeClr val="accent3">
                    <a:lumMod val="75000"/>
                  </a:schemeClr>
                </a:solidFill>
                <a:latin typeface="Courier New" pitchFamily="49" charset="0"/>
                <a:cs typeface="Courier New" pitchFamily="49" charset="0"/>
              </a:rPr>
              <a:t>SomethingToDo</a:t>
            </a:r>
            <a:r>
              <a:rPr lang="en-US" sz="1600" b="1" dirty="0">
                <a:solidFill>
                  <a:schemeClr val="accent3">
                    <a:lumMod val="75000"/>
                  </a:schemeClr>
                </a:solidFill>
                <a:latin typeface="Courier New" pitchFamily="49" charset="0"/>
                <a:cs typeface="Courier New" pitchFamily="49" charset="0"/>
              </a:rPr>
              <a:t>();</a:t>
            </a:r>
          </a:p>
          <a:p>
            <a:pPr>
              <a:spcBef>
                <a:spcPts val="0"/>
              </a:spcBef>
              <a:spcAft>
                <a:spcPts val="600"/>
              </a:spcAft>
              <a:buNone/>
            </a:pPr>
            <a:r>
              <a:rPr lang="en-US" sz="1600" b="1" dirty="0">
                <a:latin typeface="Courier New" pitchFamily="49" charset="0"/>
                <a:cs typeface="Courier New" pitchFamily="49" charset="0"/>
              </a:rPr>
              <a:t>	  Thread </a:t>
            </a:r>
            <a:r>
              <a:rPr lang="en-US" sz="1600" b="1" dirty="0" err="1">
                <a:latin typeface="Courier New" pitchFamily="49" charset="0"/>
                <a:cs typeface="Courier New" pitchFamily="49" charset="0"/>
              </a:rPr>
              <a:t>todoThread</a:t>
            </a:r>
            <a:r>
              <a:rPr lang="en-US" sz="1600" b="1" dirty="0">
                <a:latin typeface="Courier New" pitchFamily="49" charset="0"/>
                <a:cs typeface="Courier New" pitchFamily="49" charset="0"/>
              </a:rPr>
              <a:t> = new Thread(</a:t>
            </a:r>
            <a:r>
              <a:rPr lang="en-US" sz="1600" b="1" dirty="0" err="1">
                <a:solidFill>
                  <a:schemeClr val="accent3">
                    <a:lumMod val="75000"/>
                  </a:schemeClr>
                </a:solidFill>
                <a:latin typeface="Courier New" pitchFamily="49" charset="0"/>
                <a:cs typeface="Courier New" pitchFamily="49" charset="0"/>
              </a:rPr>
              <a:t>todo</a:t>
            </a:r>
            <a:r>
              <a:rPr lang="en-US" sz="1600" b="1" dirty="0">
                <a:latin typeface="Courier New" pitchFamily="49" charset="0"/>
                <a:cs typeface="Courier New" pitchFamily="49" charset="0"/>
              </a:rPr>
              <a:t>);</a:t>
            </a:r>
          </a:p>
          <a:p>
            <a:pPr>
              <a:spcBef>
                <a:spcPts val="0"/>
              </a:spcBef>
              <a:spcAft>
                <a:spcPts val="600"/>
              </a:spcAft>
              <a:buNone/>
            </a:pPr>
            <a:r>
              <a:rPr lang="en-US" sz="1600" b="1" dirty="0">
                <a:solidFill>
                  <a:schemeClr val="accent6">
                    <a:lumMod val="75000"/>
                  </a:schemeClr>
                </a:solidFill>
                <a:latin typeface="Courier New" pitchFamily="49" charset="0"/>
                <a:cs typeface="Courier New" pitchFamily="49" charset="0"/>
              </a:rPr>
              <a:t>	  </a:t>
            </a:r>
            <a:r>
              <a:rPr lang="en-US" sz="1600" b="1" dirty="0" err="1">
                <a:latin typeface="Courier New" pitchFamily="49" charset="0"/>
                <a:cs typeface="Courier New" pitchFamily="49" charset="0"/>
              </a:rPr>
              <a:t>todoThread</a:t>
            </a:r>
            <a:r>
              <a:rPr lang="en-US" sz="1600" b="1" dirty="0" err="1">
                <a:solidFill>
                  <a:schemeClr val="accent6">
                    <a:lumMod val="75000"/>
                  </a:schemeClr>
                </a:solidFill>
                <a:latin typeface="Courier New" pitchFamily="49" charset="0"/>
                <a:cs typeface="Courier New" pitchFamily="49" charset="0"/>
              </a:rPr>
              <a:t>.start</a:t>
            </a:r>
            <a:r>
              <a:rPr lang="en-US" sz="1600" b="1" dirty="0">
                <a:solidFill>
                  <a:schemeClr val="accent6">
                    <a:lumMod val="75000"/>
                  </a:schemeClr>
                </a:solidFill>
                <a:latin typeface="Courier New" pitchFamily="49" charset="0"/>
                <a:cs typeface="Courier New" pitchFamily="49" charset="0"/>
              </a:rPr>
              <a:t>();</a:t>
            </a:r>
          </a:p>
          <a:p>
            <a:pPr>
              <a:spcBef>
                <a:spcPts val="0"/>
              </a:spcBef>
              <a:spcAft>
                <a:spcPts val="600"/>
              </a:spcAft>
              <a:buNone/>
            </a:pPr>
            <a:r>
              <a:rPr lang="nn-NO" sz="1600" b="1" dirty="0">
                <a:solidFill>
                  <a:schemeClr val="tx1"/>
                </a:solidFill>
                <a:latin typeface="Courier New" pitchFamily="49" charset="0"/>
                <a:cs typeface="Courier New" pitchFamily="49" charset="0"/>
              </a:rPr>
              <a:t>	  return;</a:t>
            </a:r>
          </a:p>
          <a:p>
            <a:pPr>
              <a:spcBef>
                <a:spcPts val="0"/>
              </a:spcBef>
              <a:spcAft>
                <a:spcPts val="600"/>
              </a:spcAft>
              <a:buNone/>
            </a:pP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en-US" sz="1600" b="1" dirty="0">
                <a:solidFill>
                  <a:schemeClr val="tx1"/>
                </a:solidFill>
                <a:latin typeface="Courier New" pitchFamily="49" charset="0"/>
                <a:cs typeface="Courier New" pitchFamily="49" charset="0"/>
              </a:rPr>
              <a:t>}</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public class </a:t>
            </a:r>
            <a:r>
              <a:rPr lang="en-US" sz="1600" b="1" dirty="0" err="1">
                <a:solidFill>
                  <a:schemeClr val="accent3">
                    <a:lumMod val="75000"/>
                  </a:schemeClr>
                </a:solidFill>
                <a:latin typeface="Courier New" pitchFamily="49" charset="0"/>
                <a:cs typeface="Courier New" pitchFamily="49" charset="0"/>
              </a:rPr>
              <a:t>SomethingToDo</a:t>
            </a:r>
            <a:r>
              <a:rPr lang="en-US" sz="1600" b="1" dirty="0">
                <a:solidFill>
                  <a:schemeClr val="accent3">
                    <a:lumMod val="75000"/>
                  </a:schemeClr>
                </a:solidFill>
                <a:latin typeface="Courier New" pitchFamily="49" charset="0"/>
                <a:cs typeface="Courier New" pitchFamily="49" charset="0"/>
              </a:rPr>
              <a:t> implements Runnable {</a:t>
            </a:r>
          </a:p>
          <a:p>
            <a:pPr>
              <a:spcBef>
                <a:spcPts val="0"/>
              </a:spcBef>
              <a:spcAft>
                <a:spcPts val="600"/>
              </a:spcAft>
              <a:buNone/>
            </a:pPr>
            <a:r>
              <a:rPr lang="en-US" sz="1600" b="1" dirty="0">
                <a:solidFill>
                  <a:srgbClr val="0070C0"/>
                </a:solidFill>
                <a:latin typeface="Courier New" pitchFamily="49" charset="0"/>
                <a:cs typeface="Courier New" pitchFamily="49" charset="0"/>
              </a:rPr>
              <a:t>	</a:t>
            </a:r>
            <a:r>
              <a:rPr lang="en-US" sz="1600" b="1" dirty="0">
                <a:solidFill>
                  <a:schemeClr val="accent6">
                    <a:lumMod val="75000"/>
                  </a:schemeClr>
                </a:solidFill>
                <a:latin typeface="Courier New" pitchFamily="49" charset="0"/>
                <a:cs typeface="Courier New" pitchFamily="49" charset="0"/>
              </a:rPr>
              <a:t>public void run() {</a:t>
            </a:r>
          </a:p>
          <a:p>
            <a:pPr>
              <a:spcBef>
                <a:spcPts val="0"/>
              </a:spcBef>
              <a:spcAft>
                <a:spcPts val="600"/>
              </a:spcAft>
              <a:buNone/>
            </a:pPr>
            <a:r>
              <a:rPr lang="nn-NO" sz="1600" b="1" dirty="0">
                <a:solidFill>
                  <a:schemeClr val="accent6">
                    <a:lumMod val="75000"/>
                  </a:schemeClr>
                </a:solidFill>
                <a:latin typeface="Courier New" pitchFamily="49" charset="0"/>
                <a:cs typeface="Courier New" pitchFamily="49" charset="0"/>
              </a:rPr>
              <a:t>	  // more code here</a:t>
            </a:r>
          </a:p>
          <a:p>
            <a:pPr>
              <a:spcBef>
                <a:spcPts val="0"/>
              </a:spcBef>
              <a:spcAft>
                <a:spcPts val="600"/>
              </a:spcAft>
              <a:buNone/>
            </a:pPr>
            <a:r>
              <a:rPr lang="en-US" sz="1600" b="1" dirty="0">
                <a:solidFill>
                  <a:schemeClr val="accent6">
                    <a:lumMod val="75000"/>
                  </a:schemeClr>
                </a:solidFill>
                <a:latin typeface="Courier New" pitchFamily="49" charset="0"/>
                <a:cs typeface="Courier New" pitchFamily="49" charset="0"/>
              </a:rPr>
              <a:t>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a:t>
            </a:r>
          </a:p>
        </p:txBody>
      </p:sp>
      <p:pic>
        <p:nvPicPr>
          <p:cNvPr id="4099" name="Picture 3" descr="C:\Documents and Settings\hornick\Local Settings\Temporary Internet Files\Content.IE5\EEP6A0QG\MCj04414900000[1].png"/>
          <p:cNvPicPr>
            <a:picLocks noChangeAspect="1" noChangeArrowheads="1"/>
          </p:cNvPicPr>
          <p:nvPr/>
        </p:nvPicPr>
        <p:blipFill>
          <a:blip r:embed="rId2" cstate="print"/>
          <a:srcRect/>
          <a:stretch>
            <a:fillRect/>
          </a:stretch>
        </p:blipFill>
        <p:spPr bwMode="auto">
          <a:xfrm>
            <a:off x="10886768" y="5715228"/>
            <a:ext cx="1142772" cy="1142772"/>
          </a:xfrm>
          <a:prstGeom prst="rect">
            <a:avLst/>
          </a:prstGeom>
          <a:noFill/>
        </p:spPr>
      </p:pic>
    </p:spTree>
    <p:extLst>
      <p:ext uri="{BB962C8B-B14F-4D97-AF65-F5344CB8AC3E}">
        <p14:creationId xmlns:p14="http://schemas.microsoft.com/office/powerpoint/2010/main" val="3876739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567" y="329380"/>
            <a:ext cx="10060859" cy="1020762"/>
          </a:xfrm>
        </p:spPr>
        <p:txBody>
          <a:bodyPr>
            <a:normAutofit/>
          </a:bodyPr>
          <a:lstStyle/>
          <a:p>
            <a:r>
              <a:rPr lang="en-US" sz="3200" dirty="0">
                <a:solidFill>
                  <a:schemeClr val="tx1"/>
                </a:solidFill>
              </a:rPr>
              <a:t>The secondary thread may execute a lambda expression</a:t>
            </a:r>
          </a:p>
        </p:txBody>
      </p:sp>
      <p:sp>
        <p:nvSpPr>
          <p:cNvPr id="3" name="Content Placeholder 2"/>
          <p:cNvSpPr>
            <a:spLocks noGrp="1"/>
          </p:cNvSpPr>
          <p:nvPr>
            <p:ph idx="1"/>
          </p:nvPr>
        </p:nvSpPr>
        <p:spPr>
          <a:xfrm>
            <a:off x="1743996" y="1823194"/>
            <a:ext cx="8382000" cy="5138736"/>
          </a:xfrm>
        </p:spPr>
        <p:txBody>
          <a:bodyPr>
            <a:noAutofit/>
          </a:bodyPr>
          <a:lstStyle/>
          <a:p>
            <a:pPr>
              <a:spcBef>
                <a:spcPts val="0"/>
              </a:spcBef>
              <a:spcAft>
                <a:spcPts val="600"/>
              </a:spcAft>
              <a:buNone/>
            </a:pPr>
            <a:r>
              <a:rPr lang="en-US" sz="1600" b="1" dirty="0">
                <a:solidFill>
                  <a:schemeClr val="tx1"/>
                </a:solidFill>
                <a:latin typeface="Courier New" pitchFamily="49" charset="0"/>
                <a:cs typeface="Courier New" pitchFamily="49" charset="0"/>
              </a:rPr>
              <a:t>public class App {</a:t>
            </a:r>
          </a:p>
          <a:p>
            <a:pPr>
              <a:spcBef>
                <a:spcPts val="0"/>
              </a:spcBef>
              <a:spcAft>
                <a:spcPts val="600"/>
              </a:spcAft>
              <a:buNone/>
            </a:pPr>
            <a:r>
              <a:rPr lang="en-US" sz="1600" b="1" dirty="0">
                <a:solidFill>
                  <a:schemeClr val="tx1"/>
                </a:solidFill>
                <a:latin typeface="Courier New" pitchFamily="49" charset="0"/>
                <a:cs typeface="Courier New" pitchFamily="49" charset="0"/>
              </a:rPr>
              <a:t>	public static void </a:t>
            </a:r>
            <a:r>
              <a:rPr lang="en-US" sz="1600" b="1" dirty="0">
                <a:latin typeface="Courier New" pitchFamily="49" charset="0"/>
                <a:cs typeface="Courier New" pitchFamily="49" charset="0"/>
              </a:rPr>
              <a:t>main(String</a:t>
            </a:r>
            <a:r>
              <a:rPr lang="en-US" sz="1600" b="1" dirty="0">
                <a:solidFill>
                  <a:schemeClr val="tx1"/>
                </a:solidFill>
                <a:latin typeface="Courier New" pitchFamily="49" charset="0"/>
                <a:cs typeface="Courier New" pitchFamily="49" charset="0"/>
              </a:rPr>
              <a:t>[] </a:t>
            </a:r>
            <a:r>
              <a:rPr lang="en-US" sz="1600" b="1" dirty="0" err="1">
                <a:solidFill>
                  <a:schemeClr val="tx1"/>
                </a:solidFill>
                <a:latin typeface="Courier New" pitchFamily="49" charset="0"/>
                <a:cs typeface="Courier New" pitchFamily="49" charset="0"/>
              </a:rPr>
              <a:t>args</a:t>
            </a: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nn-NO" sz="1600" b="1" dirty="0">
                <a:solidFill>
                  <a:schemeClr val="tx1"/>
                </a:solidFill>
                <a:latin typeface="Courier New" pitchFamily="49" charset="0"/>
                <a:cs typeface="Courier New" pitchFamily="49" charset="0"/>
              </a:rPr>
              <a:t>    App me = new App();</a:t>
            </a:r>
          </a:p>
          <a:p>
            <a:pPr>
              <a:spcBef>
                <a:spcPts val="0"/>
              </a:spcBef>
              <a:spcAft>
                <a:spcPts val="600"/>
              </a:spcAft>
              <a:buNone/>
            </a:pPr>
            <a:r>
              <a:rPr lang="nn-NO" sz="1600" b="1" dirty="0">
                <a:solidFill>
                  <a:schemeClr val="tx1"/>
                </a:solidFill>
                <a:latin typeface="Courier New" pitchFamily="49" charset="0"/>
                <a:cs typeface="Courier New" pitchFamily="49" charset="0"/>
              </a:rPr>
              <a:t>	  me.method_A();</a:t>
            </a:r>
            <a:endParaRPr lang="en-US" sz="1600" b="1" dirty="0">
              <a:solidFill>
                <a:schemeClr val="tx1"/>
              </a:solidFill>
              <a:latin typeface="Courier New" pitchFamily="49" charset="0"/>
              <a:cs typeface="Courier New" pitchFamily="49" charset="0"/>
            </a:endParaRPr>
          </a:p>
          <a:p>
            <a:pPr>
              <a:spcBef>
                <a:spcPts val="0"/>
              </a:spcBef>
              <a:spcAft>
                <a:spcPts val="600"/>
              </a:spcAft>
              <a:buNone/>
            </a:pPr>
            <a:r>
              <a:rPr lang="en-US" sz="1600" b="1" dirty="0">
                <a:solidFill>
                  <a:schemeClr val="tx1"/>
                </a:solidFill>
                <a:latin typeface="Courier New" pitchFamily="49" charset="0"/>
                <a:cs typeface="Courier New" pitchFamily="49" charset="0"/>
              </a:rPr>
              <a:t>	} </a:t>
            </a:r>
          </a:p>
          <a:p>
            <a:pPr>
              <a:spcBef>
                <a:spcPts val="0"/>
              </a:spcBef>
              <a:spcAft>
                <a:spcPts val="600"/>
              </a:spcAft>
              <a:buNone/>
            </a:pPr>
            <a:r>
              <a:rPr lang="en-US" sz="1600" b="1" dirty="0">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private void </a:t>
            </a:r>
            <a:r>
              <a:rPr lang="en-US" sz="1600" b="1" dirty="0" err="1">
                <a:solidFill>
                  <a:schemeClr val="tx1"/>
                </a:solidFill>
                <a:latin typeface="Courier New" pitchFamily="49" charset="0"/>
                <a:cs typeface="Courier New" pitchFamily="49" charset="0"/>
              </a:rPr>
              <a:t>method_A</a:t>
            </a: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 assume declared x, y, z here...</a:t>
            </a:r>
          </a:p>
          <a:p>
            <a:pPr>
              <a:spcBef>
                <a:spcPts val="0"/>
              </a:spcBef>
              <a:spcAft>
                <a:spcPts val="600"/>
              </a:spcAft>
              <a:buNone/>
            </a:pPr>
            <a:r>
              <a:rPr lang="en-US" sz="1600" b="1" dirty="0">
                <a:latin typeface="Courier New" pitchFamily="49" charset="0"/>
                <a:cs typeface="Courier New" pitchFamily="49" charset="0"/>
              </a:rPr>
              <a:t>	  Thread t = new Thread(</a:t>
            </a:r>
            <a:r>
              <a:rPr lang="en-US" sz="1600" b="1" dirty="0">
                <a:solidFill>
                  <a:schemeClr val="accent3">
                    <a:lumMod val="75000"/>
                  </a:schemeClr>
                </a:solidFill>
                <a:latin typeface="Courier New" pitchFamily="49" charset="0"/>
                <a:cs typeface="Courier New" pitchFamily="49" charset="0"/>
              </a:rPr>
              <a:t>()-&gt; </a:t>
            </a:r>
            <a:r>
              <a:rPr lang="en-US" sz="1600" b="1" dirty="0" err="1">
                <a:solidFill>
                  <a:schemeClr val="accent3">
                    <a:lumMod val="75000"/>
                  </a:schemeClr>
                </a:solidFill>
                <a:latin typeface="Courier New" pitchFamily="49" charset="0"/>
                <a:cs typeface="Courier New" pitchFamily="49" charset="0"/>
              </a:rPr>
              <a:t>method_to_run</a:t>
            </a:r>
            <a:r>
              <a:rPr lang="en-US" sz="1600" b="1" dirty="0">
                <a:solidFill>
                  <a:schemeClr val="accent3">
                    <a:lumMod val="75000"/>
                  </a:schemeClr>
                </a:solidFill>
                <a:latin typeface="Courier New" pitchFamily="49" charset="0"/>
                <a:cs typeface="Courier New" pitchFamily="49" charset="0"/>
              </a:rPr>
              <a:t>(x, y, z)</a:t>
            </a:r>
            <a:r>
              <a:rPr lang="en-US" sz="1600" b="1" dirty="0">
                <a:latin typeface="Courier New" pitchFamily="49" charset="0"/>
                <a:cs typeface="Courier New" pitchFamily="49" charset="0"/>
              </a:rPr>
              <a:t>);</a:t>
            </a:r>
          </a:p>
          <a:p>
            <a:pPr>
              <a:spcBef>
                <a:spcPts val="0"/>
              </a:spcBef>
              <a:spcAft>
                <a:spcPts val="600"/>
              </a:spcAft>
              <a:buNone/>
            </a:pPr>
            <a:r>
              <a:rPr lang="en-US" sz="1600" b="1" dirty="0">
                <a:solidFill>
                  <a:schemeClr val="accent6">
                    <a:lumMod val="75000"/>
                  </a:schemeClr>
                </a:solidFill>
                <a:latin typeface="Courier New" pitchFamily="49" charset="0"/>
                <a:cs typeface="Courier New" pitchFamily="49" charset="0"/>
              </a:rPr>
              <a:t>	  </a:t>
            </a:r>
            <a:r>
              <a:rPr lang="en-US" sz="1600" b="1" dirty="0" err="1">
                <a:solidFill>
                  <a:schemeClr val="accent6">
                    <a:lumMod val="75000"/>
                  </a:schemeClr>
                </a:solidFill>
                <a:latin typeface="Courier New" pitchFamily="49" charset="0"/>
                <a:cs typeface="Courier New" pitchFamily="49" charset="0"/>
              </a:rPr>
              <a:t>t.start</a:t>
            </a:r>
            <a:r>
              <a:rPr lang="en-US" sz="1600" b="1" dirty="0">
                <a:solidFill>
                  <a:schemeClr val="accent6">
                    <a:lumMod val="75000"/>
                  </a:schemeClr>
                </a:solidFill>
                <a:latin typeface="Courier New" pitchFamily="49" charset="0"/>
                <a:cs typeface="Courier New" pitchFamily="49" charset="0"/>
              </a:rPr>
              <a:t>();</a:t>
            </a:r>
          </a:p>
          <a:p>
            <a:pPr>
              <a:spcBef>
                <a:spcPts val="0"/>
              </a:spcBef>
              <a:spcAft>
                <a:spcPts val="600"/>
              </a:spcAft>
              <a:buNone/>
            </a:pPr>
            <a:r>
              <a:rPr lang="nn-NO" sz="1600" b="1" dirty="0">
                <a:solidFill>
                  <a:schemeClr val="tx1"/>
                </a:solidFill>
                <a:latin typeface="Courier New" pitchFamily="49" charset="0"/>
                <a:cs typeface="Courier New" pitchFamily="49" charset="0"/>
              </a:rPr>
              <a:t>	  return;</a:t>
            </a:r>
          </a:p>
          <a:p>
            <a:pPr>
              <a:spcBef>
                <a:spcPts val="0"/>
              </a:spcBef>
              <a:spcAft>
                <a:spcPts val="600"/>
              </a:spcAft>
              <a:buNone/>
            </a:pP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private void </a:t>
            </a:r>
            <a:r>
              <a:rPr lang="en-US" sz="1600" b="1" dirty="0" err="1">
                <a:solidFill>
                  <a:schemeClr val="accent3">
                    <a:lumMod val="75000"/>
                  </a:schemeClr>
                </a:solidFill>
                <a:latin typeface="Courier New" pitchFamily="49" charset="0"/>
                <a:cs typeface="Courier New" pitchFamily="49" charset="0"/>
              </a:rPr>
              <a:t>method_to_run</a:t>
            </a:r>
            <a:r>
              <a:rPr lang="en-US" sz="1600" b="1" dirty="0">
                <a:solidFill>
                  <a:schemeClr val="accent3">
                    <a:lumMod val="75000"/>
                  </a:schemeClr>
                </a:solidFill>
                <a:latin typeface="Courier New" pitchFamily="49" charset="0"/>
                <a:cs typeface="Courier New" pitchFamily="49" charset="0"/>
              </a:rPr>
              <a:t>(int a, int b, String q)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System.out.print</a:t>
            </a:r>
            <a:r>
              <a:rPr lang="en-US" sz="1600" b="1" dirty="0">
                <a:solidFill>
                  <a:schemeClr val="accent3">
                    <a:lumMod val="75000"/>
                  </a:schemeClr>
                </a:solidFill>
                <a:latin typeface="Courier New" pitchFamily="49" charset="0"/>
                <a:cs typeface="Courier New" pitchFamily="49" charset="0"/>
              </a:rPr>
              <a:t>(a + b);</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System.out.print</a:t>
            </a:r>
            <a:r>
              <a:rPr lang="en-US" sz="1600" b="1" dirty="0">
                <a:solidFill>
                  <a:schemeClr val="accent3">
                    <a:lumMod val="75000"/>
                  </a:schemeClr>
                </a:solidFill>
                <a:latin typeface="Courier New" pitchFamily="49" charset="0"/>
                <a:cs typeface="Courier New" pitchFamily="49" charset="0"/>
              </a:rPr>
              <a:t>(q);</a:t>
            </a:r>
          </a:p>
          <a:p>
            <a:pPr>
              <a:spcBef>
                <a:spcPts val="0"/>
              </a:spcBef>
              <a:buNone/>
            </a:pPr>
            <a:r>
              <a:rPr lang="en-US" sz="1600" b="1" dirty="0">
                <a:solidFill>
                  <a:schemeClr val="accent3">
                    <a:lumMod val="75000"/>
                  </a:schemeClr>
                </a:solidFill>
                <a:latin typeface="Courier New" pitchFamily="49" charset="0"/>
                <a:cs typeface="Courier New" pitchFamily="49" charset="0"/>
              </a:rPr>
              <a:t>  }</a:t>
            </a:r>
            <a:endParaRPr lang="en-US" sz="1600" b="1" dirty="0">
              <a:solidFill>
                <a:schemeClr val="tx1"/>
              </a:solidFill>
              <a:latin typeface="Courier New" pitchFamily="49" charset="0"/>
              <a:cs typeface="Courier New" pitchFamily="49" charset="0"/>
            </a:endParaRPr>
          </a:p>
          <a:p>
            <a:pPr>
              <a:spcBef>
                <a:spcPts val="0"/>
              </a:spcBef>
              <a:buNone/>
            </a:pPr>
            <a:r>
              <a:rPr lang="en-US" sz="1600" b="1" dirty="0">
                <a:solidFill>
                  <a:schemeClr val="tx1"/>
                </a:solidFill>
                <a:latin typeface="Courier New" pitchFamily="49" charset="0"/>
                <a:cs typeface="Courier New" pitchFamily="49" charset="0"/>
              </a:rPr>
              <a:t>}</a:t>
            </a:r>
          </a:p>
          <a:p>
            <a:pPr>
              <a:spcAft>
                <a:spcPts val="600"/>
              </a:spcAft>
              <a:buNone/>
            </a:pPr>
            <a:endParaRPr lang="en-US" sz="3200" dirty="0"/>
          </a:p>
        </p:txBody>
      </p:sp>
      <p:pic>
        <p:nvPicPr>
          <p:cNvPr id="4099" name="Picture 3" descr="C:\Documents and Settings\hornick\Local Settings\Temporary Internet Files\Content.IE5\EEP6A0QG\MCj04414900000[1].png"/>
          <p:cNvPicPr>
            <a:picLocks noChangeAspect="1" noChangeArrowheads="1"/>
          </p:cNvPicPr>
          <p:nvPr/>
        </p:nvPicPr>
        <p:blipFill>
          <a:blip r:embed="rId2" cstate="print"/>
          <a:srcRect/>
          <a:stretch>
            <a:fillRect/>
          </a:stretch>
        </p:blipFill>
        <p:spPr bwMode="auto">
          <a:xfrm>
            <a:off x="10886768" y="5715228"/>
            <a:ext cx="1142772" cy="1142772"/>
          </a:xfrm>
          <a:prstGeom prst="rect">
            <a:avLst/>
          </a:prstGeom>
          <a:noFill/>
        </p:spPr>
      </p:pic>
      <p:sp>
        <p:nvSpPr>
          <p:cNvPr id="4" name="Rounded Rectangular Callout 3"/>
          <p:cNvSpPr/>
          <p:nvPr/>
        </p:nvSpPr>
        <p:spPr>
          <a:xfrm>
            <a:off x="9285253" y="2349661"/>
            <a:ext cx="2442259" cy="1183023"/>
          </a:xfrm>
          <a:prstGeom prst="wedgeRoundRectCallout">
            <a:avLst>
              <a:gd name="adj1" fmla="val -120833"/>
              <a:gd name="adj2" fmla="val 7675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method gets executed in place of the run (when </a:t>
            </a:r>
            <a:r>
              <a:rPr lang="en-US" dirty="0" err="1"/>
              <a:t>t.start</a:t>
            </a:r>
            <a:r>
              <a:rPr lang="en-US" dirty="0"/>
              <a:t>() is executed)</a:t>
            </a:r>
          </a:p>
        </p:txBody>
      </p:sp>
    </p:spTree>
    <p:extLst>
      <p:ext uri="{BB962C8B-B14F-4D97-AF65-F5344CB8AC3E}">
        <p14:creationId xmlns:p14="http://schemas.microsoft.com/office/powerpoint/2010/main" val="204115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4000" dirty="0"/>
              <a:t>Using a Timer – also based on Runnable:</a:t>
            </a:r>
            <a:endParaRPr lang="en-US" sz="4000" dirty="0">
              <a:solidFill>
                <a:schemeClr val="tx1"/>
              </a:solidFill>
            </a:endParaRPr>
          </a:p>
        </p:txBody>
      </p:sp>
      <p:sp>
        <p:nvSpPr>
          <p:cNvPr id="3" name="Content Placeholder 2"/>
          <p:cNvSpPr>
            <a:spLocks noGrp="1"/>
          </p:cNvSpPr>
          <p:nvPr>
            <p:ph idx="1"/>
          </p:nvPr>
        </p:nvSpPr>
        <p:spPr>
          <a:xfrm>
            <a:off x="1234300" y="1925637"/>
            <a:ext cx="10233800" cy="4746625"/>
          </a:xfrm>
        </p:spPr>
        <p:txBody>
          <a:bodyPr>
            <a:normAutofit/>
          </a:bodyPr>
          <a:lstStyle/>
          <a:p>
            <a:pPr>
              <a:buFont typeface="Wingdings" pitchFamily="2" charset="2"/>
              <a:buNone/>
              <a:defRPr/>
            </a:pPr>
            <a:r>
              <a:rPr lang="en-US" sz="2000" b="1" dirty="0">
                <a:solidFill>
                  <a:schemeClr val="accent2">
                    <a:lumMod val="75000"/>
                  </a:schemeClr>
                </a:solidFill>
                <a:latin typeface="Courier New" pitchFamily="49" charset="0"/>
                <a:cs typeface="Courier New" pitchFamily="49" charset="0"/>
              </a:rPr>
              <a:t>import </a:t>
            </a:r>
            <a:r>
              <a:rPr lang="en-US" sz="2000" b="1" dirty="0" err="1">
                <a:solidFill>
                  <a:schemeClr val="accent2">
                    <a:lumMod val="75000"/>
                  </a:schemeClr>
                </a:solidFill>
                <a:latin typeface="Courier New" pitchFamily="49" charset="0"/>
                <a:cs typeface="Courier New" pitchFamily="49" charset="0"/>
              </a:rPr>
              <a:t>java.util.Timer</a:t>
            </a:r>
            <a:r>
              <a:rPr lang="en-US" sz="2000" b="1" dirty="0">
                <a:solidFill>
                  <a:schemeClr val="accent2">
                    <a:lumMod val="75000"/>
                  </a:schemeClr>
                </a:solidFill>
                <a:latin typeface="Courier New" pitchFamily="49" charset="0"/>
                <a:cs typeface="Courier New" pitchFamily="49" charset="0"/>
              </a:rPr>
              <a:t>;</a:t>
            </a:r>
          </a:p>
          <a:p>
            <a:pPr>
              <a:buFont typeface="Wingdings" pitchFamily="2" charset="2"/>
              <a:buNone/>
              <a:defRPr/>
            </a:pPr>
            <a:r>
              <a:rPr lang="en-US" sz="2000" b="1" dirty="0">
                <a:solidFill>
                  <a:schemeClr val="accent2">
                    <a:lumMod val="75000"/>
                  </a:schemeClr>
                </a:solidFill>
                <a:latin typeface="Courier New" pitchFamily="49" charset="0"/>
                <a:cs typeface="Courier New" pitchFamily="49" charset="0"/>
              </a:rPr>
              <a:t>Timer timer = new Timer();</a:t>
            </a:r>
          </a:p>
          <a:p>
            <a:pPr>
              <a:buFont typeface="Wingdings" pitchFamily="2" charset="2"/>
              <a:buNone/>
              <a:defRPr/>
            </a:pPr>
            <a:r>
              <a:rPr lang="en-US" sz="2000" b="1" dirty="0">
                <a:solidFill>
                  <a:schemeClr val="accent2">
                    <a:lumMod val="75000"/>
                  </a:schemeClr>
                </a:solidFill>
                <a:latin typeface="Courier New" pitchFamily="49" charset="0"/>
                <a:cs typeface="Courier New" pitchFamily="49" charset="0"/>
              </a:rPr>
              <a:t>op = new DoSomething(); // must be Runnable</a:t>
            </a:r>
          </a:p>
          <a:p>
            <a:pPr>
              <a:buFont typeface="Wingdings" pitchFamily="2" charset="2"/>
              <a:buNone/>
              <a:defRPr/>
            </a:pPr>
            <a:r>
              <a:rPr lang="en-US" sz="2000" b="1" dirty="0" err="1">
                <a:solidFill>
                  <a:schemeClr val="accent2">
                    <a:lumMod val="75000"/>
                  </a:schemeClr>
                </a:solidFill>
                <a:latin typeface="Courier New" pitchFamily="49" charset="0"/>
                <a:cs typeface="Courier New" pitchFamily="49" charset="0"/>
              </a:rPr>
              <a:t>timer.schedule</a:t>
            </a:r>
            <a:r>
              <a:rPr lang="en-US" sz="2000" b="1" dirty="0">
                <a:solidFill>
                  <a:schemeClr val="accent2">
                    <a:lumMod val="75000"/>
                  </a:schemeClr>
                </a:solidFill>
                <a:latin typeface="Courier New" pitchFamily="49" charset="0"/>
                <a:cs typeface="Courier New" pitchFamily="49" charset="0"/>
              </a:rPr>
              <a:t>(op, x); // execute </a:t>
            </a:r>
            <a:r>
              <a:rPr lang="en-US" sz="2000" b="1" dirty="0" err="1">
                <a:solidFill>
                  <a:schemeClr val="accent2">
                    <a:lumMod val="75000"/>
                  </a:schemeClr>
                </a:solidFill>
                <a:latin typeface="Courier New" pitchFamily="49" charset="0"/>
                <a:cs typeface="Courier New" pitchFamily="49" charset="0"/>
              </a:rPr>
              <a:t>op.run</a:t>
            </a:r>
            <a:r>
              <a:rPr lang="en-US" sz="2000" b="1" dirty="0">
                <a:solidFill>
                  <a:schemeClr val="accent2">
                    <a:lumMod val="75000"/>
                  </a:schemeClr>
                </a:solidFill>
                <a:latin typeface="Courier New" pitchFamily="49" charset="0"/>
                <a:cs typeface="Courier New" pitchFamily="49" charset="0"/>
              </a:rPr>
              <a:t> after x milliseconds</a:t>
            </a:r>
          </a:p>
          <a:p>
            <a:pPr>
              <a:defRPr/>
            </a:pPr>
            <a:r>
              <a:rPr lang="en-US" dirty="0">
                <a:solidFill>
                  <a:schemeClr val="accent6">
                    <a:lumMod val="60000"/>
                    <a:lumOff val="40000"/>
                  </a:schemeClr>
                </a:solidFill>
              </a:rPr>
              <a:t>The op is an instance of a Runnable class (has run() method)</a:t>
            </a:r>
          </a:p>
          <a:p>
            <a:pPr>
              <a:defRPr/>
            </a:pPr>
            <a:r>
              <a:rPr lang="en-US" dirty="0">
                <a:solidFill>
                  <a:schemeClr val="accent6">
                    <a:lumMod val="60000"/>
                    <a:lumOff val="40000"/>
                  </a:schemeClr>
                </a:solidFill>
              </a:rPr>
              <a:t>The schedule method waits </a:t>
            </a:r>
            <a:r>
              <a:rPr lang="en-US" dirty="0" err="1">
                <a:solidFill>
                  <a:schemeClr val="accent6">
                    <a:lumMod val="60000"/>
                    <a:lumOff val="40000"/>
                  </a:schemeClr>
                </a:solidFill>
              </a:rPr>
              <a:t>delay_time</a:t>
            </a:r>
            <a:r>
              <a:rPr lang="en-US" dirty="0">
                <a:solidFill>
                  <a:schemeClr val="accent6">
                    <a:lumMod val="60000"/>
                    <a:lumOff val="40000"/>
                  </a:schemeClr>
                </a:solidFill>
              </a:rPr>
              <a:t> </a:t>
            </a:r>
            <a:r>
              <a:rPr lang="en-US" dirty="0" err="1">
                <a:solidFill>
                  <a:schemeClr val="accent6">
                    <a:lumMod val="60000"/>
                    <a:lumOff val="40000"/>
                  </a:schemeClr>
                </a:solidFill>
              </a:rPr>
              <a:t>millseconds</a:t>
            </a:r>
            <a:r>
              <a:rPr lang="en-US" dirty="0">
                <a:solidFill>
                  <a:schemeClr val="accent6">
                    <a:lumMod val="60000"/>
                    <a:lumOff val="40000"/>
                  </a:schemeClr>
                </a:solidFill>
              </a:rPr>
              <a:t>, then executes </a:t>
            </a:r>
            <a:r>
              <a:rPr lang="en-US" dirty="0" err="1">
                <a:solidFill>
                  <a:schemeClr val="accent6">
                    <a:lumMod val="60000"/>
                    <a:lumOff val="40000"/>
                  </a:schemeClr>
                </a:solidFill>
              </a:rPr>
              <a:t>op.run</a:t>
            </a:r>
            <a:r>
              <a:rPr lang="en-US" dirty="0">
                <a:solidFill>
                  <a:schemeClr val="accent6">
                    <a:lumMod val="60000"/>
                    <a:lumOff val="40000"/>
                  </a:schemeClr>
                </a:solidFill>
              </a:rPr>
              <a:t>()</a:t>
            </a:r>
          </a:p>
          <a:p>
            <a:pPr lvl="1">
              <a:defRPr/>
            </a:pPr>
            <a:r>
              <a:rPr lang="en-US" dirty="0">
                <a:solidFill>
                  <a:schemeClr val="accent6">
                    <a:lumMod val="60000"/>
                    <a:lumOff val="40000"/>
                  </a:schemeClr>
                </a:solidFill>
              </a:rPr>
              <a:t>op then runs as its own thread</a:t>
            </a:r>
          </a:p>
          <a:p>
            <a:pPr>
              <a:defRPr/>
            </a:pPr>
            <a:r>
              <a:rPr lang="en-US" dirty="0">
                <a:solidFill>
                  <a:schemeClr val="accent6">
                    <a:lumMod val="60000"/>
                    <a:lumOff val="40000"/>
                  </a:schemeClr>
                </a:solidFill>
              </a:rPr>
              <a:t>Can also use </a:t>
            </a:r>
            <a:r>
              <a:rPr lang="en-US" dirty="0" err="1">
                <a:solidFill>
                  <a:schemeClr val="accent6">
                    <a:lumMod val="60000"/>
                    <a:lumOff val="40000"/>
                  </a:schemeClr>
                </a:solidFill>
              </a:rPr>
              <a:t>scheduleAtFixedRate</a:t>
            </a:r>
            <a:r>
              <a:rPr lang="en-US" dirty="0">
                <a:solidFill>
                  <a:schemeClr val="accent6">
                    <a:lumMod val="60000"/>
                    <a:lumOff val="40000"/>
                  </a:schemeClr>
                </a:solidFill>
              </a:rPr>
              <a:t>, which executes the task repeatedly</a:t>
            </a:r>
          </a:p>
        </p:txBody>
      </p:sp>
      <p:sp>
        <p:nvSpPr>
          <p:cNvPr id="2" name="TextBox 1">
            <a:extLst>
              <a:ext uri="{FF2B5EF4-FFF2-40B4-BE49-F238E27FC236}">
                <a16:creationId xmlns:a16="http://schemas.microsoft.com/office/drawing/2014/main" id="{0245C68C-E89A-5547-99F5-46FBAF687942}"/>
              </a:ext>
            </a:extLst>
          </p:cNvPr>
          <p:cNvSpPr txBox="1"/>
          <p:nvPr/>
        </p:nvSpPr>
        <p:spPr>
          <a:xfrm>
            <a:off x="5457999" y="1925637"/>
            <a:ext cx="3295902"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none" rtlCol="0">
            <a:spAutoFit/>
          </a:bodyPr>
          <a:lstStyle/>
          <a:p>
            <a:r>
              <a:rPr lang="en-US" i="1" dirty="0">
                <a:solidFill>
                  <a:schemeClr val="bg1"/>
                </a:solidFill>
              </a:rPr>
              <a:t>Warning: </a:t>
            </a:r>
            <a:r>
              <a:rPr lang="en-US" dirty="0">
                <a:solidFill>
                  <a:schemeClr val="bg1"/>
                </a:solidFill>
              </a:rPr>
              <a:t>NOT</a:t>
            </a:r>
            <a:r>
              <a:rPr lang="en-US" i="1" dirty="0">
                <a:solidFill>
                  <a:schemeClr val="bg1"/>
                </a:solidFill>
              </a:rPr>
              <a:t> </a:t>
            </a:r>
            <a:r>
              <a:rPr lang="en-US" i="1" dirty="0" err="1">
                <a:solidFill>
                  <a:schemeClr val="bg1"/>
                </a:solidFill>
              </a:rPr>
              <a:t>javax.swing.Timer</a:t>
            </a:r>
            <a:r>
              <a:rPr lang="en-US" i="1" dirty="0">
                <a:solidFill>
                  <a:schemeClr val="bg1"/>
                </a:solidFill>
              </a:rPr>
              <a:t>!</a:t>
            </a:r>
          </a:p>
        </p:txBody>
      </p:sp>
    </p:spTree>
    <p:extLst>
      <p:ext uri="{BB962C8B-B14F-4D97-AF65-F5344CB8AC3E}">
        <p14:creationId xmlns:p14="http://schemas.microsoft.com/office/powerpoint/2010/main" val="125508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325" y="431750"/>
            <a:ext cx="11244263" cy="1020762"/>
          </a:xfrm>
        </p:spPr>
        <p:txBody>
          <a:bodyPr>
            <a:normAutofit/>
          </a:bodyPr>
          <a:lstStyle/>
          <a:p>
            <a:r>
              <a:rPr lang="en-US" sz="2800" dirty="0">
                <a:solidFill>
                  <a:schemeClr val="tx1"/>
                </a:solidFill>
              </a:rPr>
              <a:t>An multi-threaded application often needs to execute the same instructions on more than one thread </a:t>
            </a:r>
            <a:r>
              <a:rPr lang="en-US" sz="2800" i="1" u="sng" dirty="0">
                <a:solidFill>
                  <a:schemeClr val="accent2">
                    <a:lumMod val="60000"/>
                    <a:lumOff val="40000"/>
                  </a:schemeClr>
                </a:solidFill>
              </a:rPr>
              <a:t>at the same time</a:t>
            </a:r>
          </a:p>
        </p:txBody>
      </p:sp>
      <p:sp>
        <p:nvSpPr>
          <p:cNvPr id="3" name="Content Placeholder 2"/>
          <p:cNvSpPr>
            <a:spLocks noGrp="1"/>
          </p:cNvSpPr>
          <p:nvPr>
            <p:ph idx="1"/>
          </p:nvPr>
        </p:nvSpPr>
        <p:spPr>
          <a:xfrm>
            <a:off x="971089" y="1723565"/>
            <a:ext cx="8382000" cy="4724400"/>
          </a:xfrm>
        </p:spPr>
        <p:txBody>
          <a:bodyPr>
            <a:noAutofit/>
          </a:bodyPr>
          <a:lstStyle/>
          <a:p>
            <a:pPr>
              <a:spcBef>
                <a:spcPts val="0"/>
              </a:spcBef>
              <a:buNone/>
            </a:pPr>
            <a:r>
              <a:rPr lang="en-US" sz="1800" b="1" dirty="0">
                <a:latin typeface="Courier New" pitchFamily="49" charset="0"/>
                <a:cs typeface="Courier New" pitchFamily="49" charset="0"/>
              </a:rPr>
              <a:t>public class App implements </a:t>
            </a:r>
            <a:r>
              <a:rPr lang="en-US" sz="1800" b="1" dirty="0" err="1">
                <a:latin typeface="Courier New" pitchFamily="49" charset="0"/>
                <a:cs typeface="Courier New" pitchFamily="49" charset="0"/>
              </a:rPr>
              <a:t>Runnable</a:t>
            </a:r>
            <a:r>
              <a:rPr lang="en-US" sz="1800" b="1" dirty="0">
                <a:latin typeface="Courier New" pitchFamily="49" charset="0"/>
                <a:cs typeface="Courier New" pitchFamily="49" charset="0"/>
              </a:rPr>
              <a:t> {</a:t>
            </a:r>
          </a:p>
          <a:p>
            <a:pPr>
              <a:spcBef>
                <a:spcPts val="0"/>
              </a:spcBef>
              <a:buNone/>
            </a:pPr>
            <a:r>
              <a:rPr lang="en-US" sz="1800" b="1" dirty="0">
                <a:latin typeface="Courier New" pitchFamily="49" charset="0"/>
                <a:cs typeface="Courier New" pitchFamily="49" charset="0"/>
              </a:rPr>
              <a:t>	public static void main(String[] </a:t>
            </a:r>
            <a:r>
              <a:rPr lang="en-US" sz="1800" b="1" dirty="0" err="1">
                <a:latin typeface="Courier New" pitchFamily="49" charset="0"/>
                <a:cs typeface="Courier New" pitchFamily="49" charset="0"/>
              </a:rPr>
              <a:t>args</a:t>
            </a:r>
            <a:r>
              <a:rPr lang="en-US" sz="1800" b="1" dirty="0">
                <a:latin typeface="Courier New" pitchFamily="49" charset="0"/>
                <a:cs typeface="Courier New" pitchFamily="49" charset="0"/>
              </a:rPr>
              <a:t>) {</a:t>
            </a:r>
          </a:p>
          <a:p>
            <a:pPr>
              <a:spcBef>
                <a:spcPts val="0"/>
              </a:spcBef>
              <a:buNone/>
            </a:pPr>
            <a:r>
              <a:rPr lang="nn-NO" sz="1800" b="1" dirty="0">
                <a:latin typeface="Courier New" pitchFamily="49" charset="0"/>
                <a:cs typeface="Courier New" pitchFamily="49" charset="0"/>
              </a:rPr>
              <a:t>		App me = new App();</a:t>
            </a:r>
          </a:p>
          <a:p>
            <a:pPr>
              <a:spcBef>
                <a:spcPts val="0"/>
              </a:spcBef>
              <a:buNone/>
            </a:pPr>
            <a:r>
              <a:rPr lang="nn-NO" sz="1800" b="1" dirty="0">
                <a:latin typeface="Courier New" pitchFamily="49" charset="0"/>
                <a:cs typeface="Courier New" pitchFamily="49" charset="0"/>
              </a:rPr>
              <a:t>		me.method_A();</a:t>
            </a:r>
            <a:endParaRPr lang="en-US" sz="1800" b="1" dirty="0">
              <a:latin typeface="Courier New" pitchFamily="49" charset="0"/>
              <a:cs typeface="Courier New" pitchFamily="49" charset="0"/>
            </a:endParaRPr>
          </a:p>
          <a:p>
            <a:pPr>
              <a:spcBef>
                <a:spcPts val="0"/>
              </a:spcBef>
              <a:buNone/>
            </a:pPr>
            <a:r>
              <a:rPr lang="en-US" sz="1800" b="1" dirty="0">
                <a:latin typeface="Courier New" pitchFamily="49" charset="0"/>
                <a:cs typeface="Courier New" pitchFamily="49" charset="0"/>
              </a:rPr>
              <a:t>	} </a:t>
            </a:r>
          </a:p>
          <a:p>
            <a:pPr>
              <a:spcBef>
                <a:spcPts val="0"/>
              </a:spcBef>
              <a:buNone/>
            </a:pPr>
            <a:r>
              <a:rPr lang="en-US" sz="1800" b="1" dirty="0">
                <a:latin typeface="Courier New" pitchFamily="49" charset="0"/>
                <a:cs typeface="Courier New" pitchFamily="49" charset="0"/>
              </a:rPr>
              <a:t>	private void </a:t>
            </a:r>
            <a:r>
              <a:rPr lang="en-US" sz="1800" b="1" dirty="0" err="1">
                <a:latin typeface="Courier New" pitchFamily="49" charset="0"/>
                <a:cs typeface="Courier New" pitchFamily="49" charset="0"/>
              </a:rPr>
              <a:t>method_A</a:t>
            </a:r>
            <a:r>
              <a:rPr lang="en-US" sz="1800" b="1" dirty="0">
                <a:latin typeface="Courier New" pitchFamily="49" charset="0"/>
                <a:cs typeface="Courier New" pitchFamily="49" charset="0"/>
              </a:rPr>
              <a:t>() {</a:t>
            </a:r>
          </a:p>
          <a:p>
            <a:pPr>
              <a:spcBef>
                <a:spcPts val="0"/>
              </a:spcBef>
              <a:buNone/>
            </a:pPr>
            <a:r>
              <a:rPr lang="en-US" sz="1800" b="1" dirty="0">
                <a:latin typeface="Courier New" pitchFamily="49" charset="0"/>
                <a:cs typeface="Courier New" pitchFamily="49" charset="0"/>
              </a:rPr>
              <a:t>		Thread t = new Thread(this);</a:t>
            </a:r>
          </a:p>
          <a:p>
            <a:pPr>
              <a:spcBef>
                <a:spcPts val="0"/>
              </a:spcBef>
              <a:buNone/>
            </a:pPr>
            <a:r>
              <a:rPr lang="en-US" sz="1800" b="1" dirty="0">
                <a:solidFill>
                  <a:schemeClr val="accent3">
                    <a:lumMod val="75000"/>
                  </a:schemeClr>
                </a:solidFill>
                <a:latin typeface="Courier New" pitchFamily="49" charset="0"/>
                <a:cs typeface="Courier New" pitchFamily="49" charset="0"/>
              </a:rPr>
              <a:t>		</a:t>
            </a:r>
            <a:r>
              <a:rPr lang="en-US" sz="1800" b="1" dirty="0" err="1">
                <a:solidFill>
                  <a:schemeClr val="accent3">
                    <a:lumMod val="75000"/>
                  </a:schemeClr>
                </a:solidFill>
                <a:latin typeface="Courier New" pitchFamily="49" charset="0"/>
                <a:cs typeface="Courier New" pitchFamily="49" charset="0"/>
              </a:rPr>
              <a:t>t.start</a:t>
            </a:r>
            <a:r>
              <a:rPr lang="en-US" sz="1800" b="1" dirty="0">
                <a:solidFill>
                  <a:schemeClr val="accent3">
                    <a:lumMod val="75000"/>
                  </a:schemeClr>
                </a:solidFill>
                <a:latin typeface="Courier New" pitchFamily="49" charset="0"/>
                <a:cs typeface="Courier New" pitchFamily="49" charset="0"/>
              </a:rPr>
              <a:t>(); // execute run() on new secondary thread</a:t>
            </a:r>
          </a:p>
          <a:p>
            <a:pPr>
              <a:spcBef>
                <a:spcPts val="0"/>
              </a:spcBef>
              <a:buNone/>
            </a:pPr>
            <a:r>
              <a:rPr lang="nn-NO" sz="1800" b="1" dirty="0">
                <a:latin typeface="Courier New" pitchFamily="49" charset="0"/>
                <a:cs typeface="Courier New" pitchFamily="49" charset="0"/>
              </a:rPr>
              <a:t>		</a:t>
            </a:r>
            <a:r>
              <a:rPr lang="nn-NO" sz="1800" b="1" dirty="0">
                <a:solidFill>
                  <a:schemeClr val="accent6">
                    <a:lumMod val="75000"/>
                  </a:schemeClr>
                </a:solidFill>
                <a:effectLst>
                  <a:outerShdw blurRad="38100" dist="38100" dir="2700000" algn="tl">
                    <a:srgbClr val="000000">
                      <a:alpha val="43137"/>
                    </a:srgbClr>
                  </a:outerShdw>
                </a:effectLst>
                <a:latin typeface="Courier New" pitchFamily="49" charset="0"/>
                <a:cs typeface="Courier New" pitchFamily="49" charset="0"/>
              </a:rPr>
              <a:t>method_C()</a:t>
            </a:r>
            <a:r>
              <a:rPr lang="nn-NO" sz="1800" b="1" dirty="0">
                <a:effectLst>
                  <a:outerShdw blurRad="38100" dist="38100" dir="2700000" algn="tl">
                    <a:srgbClr val="000000">
                      <a:alpha val="43137"/>
                    </a:srgbClr>
                  </a:outerShdw>
                </a:effectLst>
                <a:latin typeface="Courier New" pitchFamily="49" charset="0"/>
                <a:cs typeface="Courier New" pitchFamily="49" charset="0"/>
              </a:rPr>
              <a:t>; // execute method_C on the </a:t>
            </a:r>
            <a:r>
              <a:rPr lang="nn-NO" sz="1800" b="1" dirty="0">
                <a:solidFill>
                  <a:schemeClr val="accent6">
                    <a:lumMod val="75000"/>
                  </a:schemeClr>
                </a:solidFill>
                <a:effectLst>
                  <a:outerShdw blurRad="38100" dist="38100" dir="2700000" algn="tl">
                    <a:srgbClr val="000000">
                      <a:alpha val="43137"/>
                    </a:srgbClr>
                  </a:outerShdw>
                </a:effectLst>
                <a:latin typeface="Courier New" pitchFamily="49" charset="0"/>
                <a:cs typeface="Courier New" pitchFamily="49" charset="0"/>
              </a:rPr>
              <a:t>primary</a:t>
            </a:r>
            <a:r>
              <a:rPr lang="nn-NO" sz="1800" b="1" dirty="0">
                <a:effectLst>
                  <a:outerShdw blurRad="38100" dist="38100" dir="2700000" algn="tl">
                    <a:srgbClr val="000000">
                      <a:alpha val="43137"/>
                    </a:srgbClr>
                  </a:outerShdw>
                </a:effectLst>
                <a:latin typeface="Courier New" pitchFamily="49" charset="0"/>
                <a:cs typeface="Courier New" pitchFamily="49" charset="0"/>
              </a:rPr>
              <a:t> thread</a:t>
            </a:r>
          </a:p>
          <a:p>
            <a:pPr>
              <a:spcBef>
                <a:spcPts val="0"/>
              </a:spcBef>
              <a:buNone/>
            </a:pPr>
            <a:r>
              <a:rPr lang="en-US" sz="1800" b="1" dirty="0">
                <a:latin typeface="Courier New" pitchFamily="49" charset="0"/>
                <a:cs typeface="Courier New" pitchFamily="49" charset="0"/>
              </a:rPr>
              <a:t>	}</a:t>
            </a:r>
          </a:p>
          <a:p>
            <a:pPr>
              <a:spcBef>
                <a:spcPts val="0"/>
              </a:spcBef>
              <a:buNone/>
            </a:pPr>
            <a:r>
              <a:rPr lang="en-US" sz="1800" b="1" dirty="0">
                <a:latin typeface="Courier New" pitchFamily="49" charset="0"/>
                <a:cs typeface="Courier New" pitchFamily="49" charset="0"/>
              </a:rPr>
              <a:t>	</a:t>
            </a:r>
            <a:r>
              <a:rPr lang="en-US" sz="1800" b="1" dirty="0">
                <a:solidFill>
                  <a:schemeClr val="accent2">
                    <a:lumMod val="60000"/>
                    <a:lumOff val="40000"/>
                  </a:schemeClr>
                </a:solidFill>
                <a:latin typeface="Courier New" pitchFamily="49" charset="0"/>
                <a:cs typeface="Courier New" pitchFamily="49" charset="0"/>
              </a:rPr>
              <a:t>private void </a:t>
            </a:r>
            <a:r>
              <a:rPr lang="en-US" sz="1800" b="1" dirty="0" err="1">
                <a:solidFill>
                  <a:schemeClr val="accent2">
                    <a:lumMod val="60000"/>
                    <a:lumOff val="40000"/>
                  </a:schemeClr>
                </a:solidFill>
                <a:latin typeface="Courier New" pitchFamily="49" charset="0"/>
                <a:cs typeface="Courier New" pitchFamily="49" charset="0"/>
              </a:rPr>
              <a:t>method_C</a:t>
            </a:r>
            <a:r>
              <a:rPr lang="en-US" sz="1800" b="1" dirty="0">
                <a:solidFill>
                  <a:schemeClr val="accent2">
                    <a:lumMod val="60000"/>
                    <a:lumOff val="40000"/>
                  </a:schemeClr>
                </a:solidFill>
                <a:latin typeface="Courier New" pitchFamily="49" charset="0"/>
                <a:cs typeface="Courier New" pitchFamily="49" charset="0"/>
              </a:rPr>
              <a:t>() {</a:t>
            </a:r>
          </a:p>
          <a:p>
            <a:pPr>
              <a:spcBef>
                <a:spcPts val="0"/>
              </a:spcBef>
              <a:buNone/>
            </a:pPr>
            <a:r>
              <a:rPr lang="en-US" sz="1800" b="1" dirty="0">
                <a:solidFill>
                  <a:schemeClr val="accent2">
                    <a:lumMod val="60000"/>
                    <a:lumOff val="40000"/>
                  </a:schemeClr>
                </a:solidFill>
                <a:latin typeface="Courier New" pitchFamily="49" charset="0"/>
                <a:cs typeface="Courier New" pitchFamily="49" charset="0"/>
              </a:rPr>
              <a:t>		// more code here</a:t>
            </a:r>
          </a:p>
          <a:p>
            <a:pPr>
              <a:spcBef>
                <a:spcPts val="0"/>
              </a:spcBef>
              <a:buNone/>
            </a:pPr>
            <a:r>
              <a:rPr lang="en-US" sz="1800" b="1" dirty="0">
                <a:solidFill>
                  <a:schemeClr val="accent2">
                    <a:lumMod val="60000"/>
                    <a:lumOff val="40000"/>
                  </a:schemeClr>
                </a:solidFill>
                <a:latin typeface="Courier New" pitchFamily="49" charset="0"/>
                <a:cs typeface="Courier New" pitchFamily="49" charset="0"/>
              </a:rPr>
              <a:t>   }</a:t>
            </a:r>
          </a:p>
          <a:p>
            <a:pPr>
              <a:spcBef>
                <a:spcPts val="0"/>
              </a:spcBef>
              <a:buNone/>
            </a:pPr>
            <a:r>
              <a:rPr lang="en-US" sz="1800" b="1" dirty="0">
                <a:solidFill>
                  <a:schemeClr val="accent3">
                    <a:lumMod val="75000"/>
                  </a:schemeClr>
                </a:solidFill>
                <a:latin typeface="Courier New" pitchFamily="49" charset="0"/>
                <a:cs typeface="Courier New" pitchFamily="49" charset="0"/>
              </a:rPr>
              <a:t>   public void run() {</a:t>
            </a:r>
          </a:p>
          <a:p>
            <a:pPr>
              <a:spcBef>
                <a:spcPts val="0"/>
              </a:spcBef>
              <a:buNone/>
            </a:pPr>
            <a:br>
              <a:rPr lang="en-US" sz="1800" b="1" dirty="0">
                <a:solidFill>
                  <a:schemeClr val="accent3">
                    <a:lumMod val="75000"/>
                  </a:schemeClr>
                </a:solidFill>
                <a:latin typeface="Courier New" pitchFamily="49" charset="0"/>
                <a:cs typeface="Courier New" pitchFamily="49" charset="0"/>
              </a:rPr>
            </a:br>
            <a:r>
              <a:rPr lang="en-US" sz="1800" b="1" dirty="0">
                <a:solidFill>
                  <a:schemeClr val="accent3">
                    <a:lumMod val="75000"/>
                  </a:schemeClr>
                </a:solidFill>
                <a:latin typeface="Courier New" pitchFamily="49" charset="0"/>
                <a:cs typeface="Courier New" pitchFamily="49" charset="0"/>
              </a:rPr>
              <a:t>   // some other instruction is here</a:t>
            </a:r>
          </a:p>
          <a:p>
            <a:pPr>
              <a:spcBef>
                <a:spcPts val="0"/>
              </a:spcBef>
              <a:buNone/>
            </a:pPr>
            <a:r>
              <a:rPr lang="nn-NO" sz="1800" b="1" dirty="0">
                <a:solidFill>
                  <a:schemeClr val="accent3">
                    <a:lumMod val="75000"/>
                  </a:schemeClr>
                </a:solidFill>
                <a:latin typeface="Courier New" pitchFamily="49" charset="0"/>
                <a:cs typeface="Courier New" pitchFamily="49" charset="0"/>
              </a:rPr>
              <a:t>	</a:t>
            </a:r>
            <a:r>
              <a:rPr lang="nn-NO" sz="1800" b="1" dirty="0">
                <a:solidFill>
                  <a:schemeClr val="accent3">
                    <a:lumMod val="75000"/>
                  </a:schemeClr>
                </a:solidFill>
                <a:effectLst>
                  <a:outerShdw blurRad="38100" dist="38100" dir="2700000" algn="tl">
                    <a:srgbClr val="000000">
                      <a:alpha val="43137"/>
                    </a:srgbClr>
                  </a:outerShdw>
                </a:effectLst>
                <a:latin typeface="Courier New" pitchFamily="49" charset="0"/>
                <a:cs typeface="Courier New" pitchFamily="49" charset="0"/>
              </a:rPr>
              <a:t>   </a:t>
            </a:r>
            <a:r>
              <a:rPr lang="nn-NO" sz="1800" b="1" dirty="0">
                <a:solidFill>
                  <a:schemeClr val="accent6">
                    <a:lumMod val="75000"/>
                  </a:schemeClr>
                </a:solidFill>
                <a:effectLst>
                  <a:outerShdw blurRad="38100" dist="38100" dir="2700000" algn="tl">
                    <a:srgbClr val="000000">
                      <a:alpha val="43137"/>
                    </a:srgbClr>
                  </a:outerShdw>
                </a:effectLst>
                <a:latin typeface="Courier New" pitchFamily="49" charset="0"/>
                <a:cs typeface="Courier New" pitchFamily="49" charset="0"/>
              </a:rPr>
              <a:t>method_C()</a:t>
            </a:r>
            <a:r>
              <a:rPr lang="nn-NO" sz="1800" b="1" dirty="0">
                <a:solidFill>
                  <a:schemeClr val="accent3">
                    <a:lumMod val="75000"/>
                  </a:schemeClr>
                </a:solidFill>
                <a:effectLst>
                  <a:outerShdw blurRad="38100" dist="38100" dir="2700000" algn="tl">
                    <a:srgbClr val="000000">
                      <a:alpha val="43137"/>
                    </a:srgbClr>
                  </a:outerShdw>
                </a:effectLst>
                <a:latin typeface="Courier New" pitchFamily="49" charset="0"/>
                <a:cs typeface="Courier New" pitchFamily="49" charset="0"/>
              </a:rPr>
              <a:t>; // execute method_C on the </a:t>
            </a:r>
            <a:r>
              <a:rPr lang="nn-NO" sz="1800" b="1" dirty="0">
                <a:solidFill>
                  <a:schemeClr val="accent6">
                    <a:lumMod val="75000"/>
                  </a:schemeClr>
                </a:solidFill>
                <a:effectLst>
                  <a:outerShdw blurRad="38100" dist="38100" dir="2700000" algn="tl">
                    <a:srgbClr val="000000">
                      <a:alpha val="43137"/>
                    </a:srgbClr>
                  </a:outerShdw>
                </a:effectLst>
                <a:latin typeface="Courier New" pitchFamily="49" charset="0"/>
                <a:cs typeface="Courier New" pitchFamily="49" charset="0"/>
              </a:rPr>
              <a:t>secondary</a:t>
            </a:r>
            <a:r>
              <a:rPr lang="nn-NO" sz="1800" b="1" dirty="0">
                <a:solidFill>
                  <a:schemeClr val="accent3">
                    <a:lumMod val="75000"/>
                  </a:schemeClr>
                </a:solidFill>
                <a:effectLst>
                  <a:outerShdw blurRad="38100" dist="38100" dir="2700000" algn="tl">
                    <a:srgbClr val="000000">
                      <a:alpha val="43137"/>
                    </a:srgbClr>
                  </a:outerShdw>
                </a:effectLst>
                <a:latin typeface="Courier New" pitchFamily="49" charset="0"/>
                <a:cs typeface="Courier New" pitchFamily="49" charset="0"/>
              </a:rPr>
              <a:t> thread</a:t>
            </a:r>
          </a:p>
          <a:p>
            <a:pPr>
              <a:spcBef>
                <a:spcPts val="0"/>
              </a:spcBef>
              <a:buNone/>
            </a:pPr>
            <a:r>
              <a:rPr lang="en-US" sz="1800" b="1" dirty="0">
                <a:solidFill>
                  <a:schemeClr val="accent3">
                    <a:lumMod val="75000"/>
                  </a:schemeClr>
                </a:solidFill>
                <a:latin typeface="Courier New" pitchFamily="49" charset="0"/>
                <a:cs typeface="Courier New" pitchFamily="49" charset="0"/>
              </a:rPr>
              <a:t>	}</a:t>
            </a:r>
          </a:p>
          <a:p>
            <a:pPr>
              <a:spcBef>
                <a:spcPts val="0"/>
              </a:spcBef>
              <a:buNone/>
            </a:pPr>
            <a:r>
              <a:rPr lang="en-US" sz="1800" b="1" dirty="0">
                <a:latin typeface="Courier New" pitchFamily="49" charset="0"/>
                <a:cs typeface="Courier New" pitchFamily="49" charset="0"/>
              </a:rPr>
              <a:t>}</a:t>
            </a:r>
          </a:p>
        </p:txBody>
      </p:sp>
    </p:spTree>
    <p:extLst>
      <p:ext uri="{BB962C8B-B14F-4D97-AF65-F5344CB8AC3E}">
        <p14:creationId xmlns:p14="http://schemas.microsoft.com/office/powerpoint/2010/main" val="651382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a:xfrm>
            <a:off x="4343400" y="1752601"/>
            <a:ext cx="6096000" cy="4224337"/>
          </a:xfrm>
        </p:spPr>
        <p:txBody>
          <a:bodyPr/>
          <a:lstStyle/>
          <a:p>
            <a:endParaRPr lang="en-US" dirty="0"/>
          </a:p>
          <a:p>
            <a:pPr>
              <a:buNone/>
            </a:pPr>
            <a:r>
              <a:rPr lang="en-US" sz="3600" b="1" dirty="0"/>
              <a:t>   Is it a good idea to let two (or </a:t>
            </a:r>
            <a:r>
              <a:rPr lang="en-US" sz="3600" b="1" i="1" dirty="0"/>
              <a:t>more</a:t>
            </a:r>
            <a:r>
              <a:rPr lang="en-US" sz="3600" b="1" dirty="0"/>
              <a:t>) threads execute the same code at the same time?</a:t>
            </a:r>
          </a:p>
          <a:p>
            <a:pPr>
              <a:buNone/>
            </a:pPr>
            <a:endParaRPr lang="en-US" sz="3600" b="1" dirty="0"/>
          </a:p>
        </p:txBody>
      </p:sp>
      <p:pic>
        <p:nvPicPr>
          <p:cNvPr id="5123" name="Picture 3" descr="C:\Documents and Settings\hornick\Local Settings\Temporary Internet Files\Content.IE5\TQGCN20B\MCPE00125_0000[1].wmf"/>
          <p:cNvPicPr>
            <a:picLocks noChangeAspect="1" noChangeArrowheads="1"/>
          </p:cNvPicPr>
          <p:nvPr/>
        </p:nvPicPr>
        <p:blipFill>
          <a:blip r:embed="rId3" cstate="print"/>
          <a:srcRect/>
          <a:stretch>
            <a:fillRect/>
          </a:stretch>
        </p:blipFill>
        <p:spPr bwMode="auto">
          <a:xfrm>
            <a:off x="1676400" y="2057400"/>
            <a:ext cx="2850980" cy="2783186"/>
          </a:xfrm>
          <a:prstGeom prst="rect">
            <a:avLst/>
          </a:prstGeom>
          <a:noFill/>
        </p:spPr>
      </p:pic>
      <p:sp>
        <p:nvSpPr>
          <p:cNvPr id="4" name="TextBox 3"/>
          <p:cNvSpPr txBox="1"/>
          <p:nvPr/>
        </p:nvSpPr>
        <p:spPr>
          <a:xfrm>
            <a:off x="528371" y="4808598"/>
            <a:ext cx="10109242" cy="1938992"/>
          </a:xfrm>
          <a:prstGeom prst="rect">
            <a:avLst/>
          </a:prstGeom>
          <a:noFill/>
        </p:spPr>
        <p:txBody>
          <a:bodyPr wrap="none" rtlCol="0">
            <a:spAutoFit/>
          </a:bodyPr>
          <a:lstStyle/>
          <a:p>
            <a:r>
              <a:rPr lang="en-US" sz="2400" dirty="0"/>
              <a:t>See </a:t>
            </a:r>
            <a:r>
              <a:rPr lang="en-US" sz="2400" dirty="0">
                <a:hlinkClick r:id="rId4"/>
              </a:rPr>
              <a:t>https://faculty-web.msoe.edu/hasker/se2811/samples/</a:t>
            </a:r>
            <a:r>
              <a:rPr lang="en-US" sz="2400" dirty="0"/>
              <a:t> </a:t>
            </a:r>
          </a:p>
          <a:p>
            <a:pPr marL="457200" indent="-457200">
              <a:buFont typeface="+mj-lt"/>
              <a:buAutoNum type="arabicPeriod"/>
            </a:pPr>
            <a:r>
              <a:rPr lang="en-US" sz="2400" dirty="0"/>
              <a:t>See count2000.java: failed attempt at 1000+1000</a:t>
            </a:r>
          </a:p>
          <a:p>
            <a:pPr marL="914400" lvl="1" indent="-457200">
              <a:buFont typeface="Arial" panose="020B0604020202020204" pitchFamily="34" charset="0"/>
              <a:buChar char="•"/>
            </a:pPr>
            <a:r>
              <a:rPr lang="en-US" sz="2400" dirty="0"/>
              <a:t>Without synchronization: 1000 + 1000 is between 900 and 1100…</a:t>
            </a:r>
          </a:p>
          <a:p>
            <a:pPr marL="457200" indent="-457200">
              <a:buFont typeface="+mj-lt"/>
              <a:buAutoNum type="arabicPeriod"/>
            </a:pPr>
            <a:r>
              <a:rPr lang="en-US" sz="2400" dirty="0"/>
              <a:t>Counter: JavaFX application with unprotected counters – see samples page</a:t>
            </a:r>
          </a:p>
          <a:p>
            <a:pPr marL="914400" lvl="1" indent="-457200">
              <a:buFont typeface="Arial" panose="020B0604020202020204" pitchFamily="34" charset="0"/>
              <a:buChar char="•"/>
            </a:pPr>
            <a:r>
              <a:rPr lang="en-US" sz="2400" dirty="0"/>
              <a:t>Top field: adding 1 to joint field; bottom field: true sum </a:t>
            </a:r>
            <a:r>
              <a:rPr lang="en-US" sz="2400"/>
              <a:t>of a and b…</a:t>
            </a:r>
            <a:endParaRPr lang="en-US" sz="2400" dirty="0"/>
          </a:p>
        </p:txBody>
      </p:sp>
      <p:pic>
        <p:nvPicPr>
          <p:cNvPr id="7" name="Picture 6" descr="Diagram&#10;&#10;Description automatically generated">
            <a:extLst>
              <a:ext uri="{FF2B5EF4-FFF2-40B4-BE49-F238E27FC236}">
                <a16:creationId xmlns:a16="http://schemas.microsoft.com/office/drawing/2014/main" id="{DB864622-0072-44E0-AE0E-A6D4E461211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88171" y="881062"/>
            <a:ext cx="7734730" cy="3692845"/>
          </a:xfrm>
          <a:prstGeom prst="rect">
            <a:avLst/>
          </a:prstGeom>
        </p:spPr>
      </p:pic>
    </p:spTree>
    <p:extLst>
      <p:ext uri="{BB962C8B-B14F-4D97-AF65-F5344CB8AC3E}">
        <p14:creationId xmlns:p14="http://schemas.microsoft.com/office/powerpoint/2010/main" val="133923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368" y="2105223"/>
            <a:ext cx="6059081" cy="2513013"/>
          </a:xfrm>
        </p:spPr>
        <p:txBody>
          <a:bodyPr/>
          <a:lstStyle/>
          <a:p>
            <a:r>
              <a:rPr lang="en-US" sz="3200" dirty="0">
                <a:solidFill>
                  <a:schemeClr val="accent3">
                    <a:lumMod val="60000"/>
                    <a:lumOff val="40000"/>
                  </a:schemeClr>
                </a:solidFill>
              </a:rPr>
              <a:t>Fortunately, Java supports several mechanisms for </a:t>
            </a:r>
            <a:r>
              <a:rPr lang="en-US" sz="3200" i="1" dirty="0">
                <a:solidFill>
                  <a:schemeClr val="accent3">
                    <a:lumMod val="60000"/>
                    <a:lumOff val="40000"/>
                  </a:schemeClr>
                </a:solidFill>
              </a:rPr>
              <a:t>synchronizing</a:t>
            </a:r>
            <a:r>
              <a:rPr lang="en-US" sz="3200" dirty="0">
                <a:solidFill>
                  <a:schemeClr val="accent3">
                    <a:lumMod val="60000"/>
                    <a:lumOff val="40000"/>
                  </a:schemeClr>
                </a:solidFill>
              </a:rPr>
              <a:t> the execution of multiple threads</a:t>
            </a:r>
          </a:p>
        </p:txBody>
      </p:sp>
      <p:pic>
        <p:nvPicPr>
          <p:cNvPr id="32770" name="Picture 2" descr="C:\Documents and Settings\hornick\Local Settings\Temporary Internet Files\Content.IE5\PFYR14UO\MCj03832480000[1].wmf"/>
          <p:cNvPicPr>
            <a:picLocks noChangeAspect="1" noChangeArrowheads="1"/>
          </p:cNvPicPr>
          <p:nvPr/>
        </p:nvPicPr>
        <p:blipFill>
          <a:blip r:embed="rId2" cstate="print"/>
          <a:srcRect/>
          <a:stretch>
            <a:fillRect/>
          </a:stretch>
        </p:blipFill>
        <p:spPr bwMode="auto">
          <a:xfrm>
            <a:off x="7352690" y="1676401"/>
            <a:ext cx="3315310" cy="3462235"/>
          </a:xfrm>
          <a:prstGeom prst="rect">
            <a:avLst/>
          </a:prstGeom>
          <a:noFill/>
        </p:spPr>
      </p:pic>
      <p:sp>
        <p:nvSpPr>
          <p:cNvPr id="7" name="Rectangle 6"/>
          <p:cNvSpPr/>
          <p:nvPr/>
        </p:nvSpPr>
        <p:spPr>
          <a:xfrm>
            <a:off x="8337060" y="2438400"/>
            <a:ext cx="603049" cy="92333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5400" b="1" spc="150" dirty="0">
                <a:ln w="11430"/>
                <a:solidFill>
                  <a:srgbClr val="F8F8F8"/>
                </a:solidFill>
                <a:effectLst>
                  <a:outerShdw blurRad="25400" algn="tl" rotWithShape="0">
                    <a:srgbClr val="000000">
                      <a:alpha val="43000"/>
                    </a:srgbClr>
                  </a:outerShdw>
                </a:effectLst>
              </a:rPr>
              <a:t>S</a:t>
            </a:r>
          </a:p>
        </p:txBody>
      </p:sp>
      <p:sp>
        <p:nvSpPr>
          <p:cNvPr id="8" name="Title 1"/>
          <p:cNvSpPr txBox="1">
            <a:spLocks/>
          </p:cNvSpPr>
          <p:nvPr/>
        </p:nvSpPr>
        <p:spPr bwMode="auto">
          <a:xfrm>
            <a:off x="1981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eaLnBrk="0" fontAlgn="base" hangingPunct="0">
              <a:spcBef>
                <a:spcPct val="0"/>
              </a:spcBef>
              <a:spcAft>
                <a:spcPct val="0"/>
              </a:spcAft>
              <a:defRPr/>
            </a:pPr>
            <a:r>
              <a:rPr lang="en-US" sz="4400" b="1" kern="0" dirty="0">
                <a:solidFill>
                  <a:schemeClr val="tx2"/>
                </a:solidFill>
                <a:latin typeface="+mj-lt"/>
                <a:ea typeface="+mj-ea"/>
                <a:cs typeface="+mj-cs"/>
              </a:rPr>
              <a:t>Keeping code thread-safe</a:t>
            </a:r>
          </a:p>
        </p:txBody>
      </p:sp>
    </p:spTree>
    <p:extLst>
      <p:ext uri="{BB962C8B-B14F-4D97-AF65-F5344CB8AC3E}">
        <p14:creationId xmlns:p14="http://schemas.microsoft.com/office/powerpoint/2010/main" val="3255019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2800" dirty="0">
                <a:solidFill>
                  <a:schemeClr val="tx1"/>
                </a:solidFill>
              </a:rPr>
              <a:t>The Thread class’s   </a:t>
            </a:r>
            <a:r>
              <a:rPr lang="en-US" sz="2800" b="1" dirty="0">
                <a:solidFill>
                  <a:schemeClr val="accent6">
                    <a:lumMod val="60000"/>
                    <a:lumOff val="40000"/>
                  </a:schemeClr>
                </a:solidFill>
                <a:latin typeface="Courier New" pitchFamily="49" charset="0"/>
                <a:cs typeface="Courier New" pitchFamily="49" charset="0"/>
              </a:rPr>
              <a:t>join()</a:t>
            </a:r>
            <a:r>
              <a:rPr lang="en-US" sz="2800" dirty="0">
                <a:solidFill>
                  <a:schemeClr val="accent6">
                    <a:lumMod val="60000"/>
                    <a:lumOff val="40000"/>
                  </a:schemeClr>
                </a:solidFill>
                <a:latin typeface="Courier New" pitchFamily="49" charset="0"/>
                <a:cs typeface="Courier New" pitchFamily="49" charset="0"/>
              </a:rPr>
              <a:t> </a:t>
            </a:r>
            <a:r>
              <a:rPr lang="en-US" sz="2800" dirty="0">
                <a:solidFill>
                  <a:schemeClr val="tx1"/>
                </a:solidFill>
              </a:rPr>
              <a:t>method is one way of synchronizing two threads:</a:t>
            </a:r>
          </a:p>
        </p:txBody>
      </p:sp>
      <p:sp>
        <p:nvSpPr>
          <p:cNvPr id="3" name="Content Placeholder 2"/>
          <p:cNvSpPr>
            <a:spLocks noGrp="1"/>
          </p:cNvSpPr>
          <p:nvPr>
            <p:ph idx="1"/>
          </p:nvPr>
        </p:nvSpPr>
        <p:spPr/>
        <p:txBody>
          <a:bodyPr/>
          <a:lstStyle/>
          <a:p>
            <a:pPr>
              <a:buFont typeface="Wingdings" pitchFamily="2" charset="2"/>
              <a:buNone/>
              <a:defRPr/>
            </a:pPr>
            <a:r>
              <a:rPr lang="en-US" sz="2400" b="1" dirty="0">
                <a:latin typeface="Courier New" pitchFamily="49" charset="0"/>
                <a:cs typeface="Courier New" pitchFamily="49" charset="0"/>
              </a:rPr>
              <a:t>Thread t = new Thread(</a:t>
            </a:r>
            <a:r>
              <a:rPr lang="en-US" sz="2400" b="1" dirty="0" err="1">
                <a:latin typeface="Courier New" pitchFamily="49" charset="0"/>
                <a:cs typeface="Courier New" pitchFamily="49" charset="0"/>
              </a:rPr>
              <a:t>cref</a:t>
            </a:r>
            <a:r>
              <a:rPr lang="en-US" sz="2400" b="1" dirty="0">
                <a:latin typeface="Courier New" pitchFamily="49" charset="0"/>
                <a:cs typeface="Courier New" pitchFamily="49" charset="0"/>
              </a:rPr>
              <a:t>);</a:t>
            </a:r>
          </a:p>
          <a:p>
            <a:pPr>
              <a:buFont typeface="Wingdings" pitchFamily="2" charset="2"/>
              <a:buNone/>
              <a:defRPr/>
            </a:pPr>
            <a:r>
              <a:rPr lang="en-US" sz="2400" b="1" dirty="0" err="1">
                <a:solidFill>
                  <a:schemeClr val="accent4">
                    <a:lumMod val="60000"/>
                    <a:lumOff val="40000"/>
                  </a:schemeClr>
                </a:solidFill>
                <a:latin typeface="Courier New" pitchFamily="49" charset="0"/>
                <a:cs typeface="Courier New" pitchFamily="49" charset="0"/>
              </a:rPr>
              <a:t>t.start</a:t>
            </a:r>
            <a:r>
              <a:rPr lang="en-US" sz="2400" b="1" dirty="0">
                <a:solidFill>
                  <a:schemeClr val="accent4">
                    <a:lumMod val="60000"/>
                    <a:lumOff val="40000"/>
                  </a:schemeClr>
                </a:solidFill>
                <a:latin typeface="Courier New" pitchFamily="49" charset="0"/>
                <a:cs typeface="Courier New" pitchFamily="49" charset="0"/>
              </a:rPr>
              <a:t>();</a:t>
            </a:r>
          </a:p>
          <a:p>
            <a:pPr>
              <a:buFont typeface="Wingdings" pitchFamily="2" charset="2"/>
              <a:buNone/>
              <a:defRPr/>
            </a:pPr>
            <a:r>
              <a:rPr lang="en-US" sz="2400" b="1" dirty="0" err="1">
                <a:solidFill>
                  <a:schemeClr val="accent6">
                    <a:lumMod val="60000"/>
                    <a:lumOff val="40000"/>
                  </a:schemeClr>
                </a:solidFill>
                <a:latin typeface="Courier New" pitchFamily="49" charset="0"/>
                <a:cs typeface="Courier New" pitchFamily="49" charset="0"/>
              </a:rPr>
              <a:t>t.join</a:t>
            </a:r>
            <a:r>
              <a:rPr lang="en-US" sz="2400" b="1" dirty="0">
                <a:solidFill>
                  <a:schemeClr val="accent6">
                    <a:lumMod val="60000"/>
                    <a:lumOff val="40000"/>
                  </a:schemeClr>
                </a:solidFill>
                <a:latin typeface="Courier New" pitchFamily="49" charset="0"/>
                <a:cs typeface="Courier New" pitchFamily="49" charset="0"/>
              </a:rPr>
              <a:t>();   // wait for 2</a:t>
            </a:r>
            <a:r>
              <a:rPr lang="en-US" sz="2400" b="1" baseline="30000" dirty="0">
                <a:solidFill>
                  <a:schemeClr val="accent6">
                    <a:lumMod val="60000"/>
                    <a:lumOff val="40000"/>
                  </a:schemeClr>
                </a:solidFill>
                <a:latin typeface="Courier New" pitchFamily="49" charset="0"/>
                <a:cs typeface="Courier New" pitchFamily="49" charset="0"/>
              </a:rPr>
              <a:t>nd</a:t>
            </a:r>
            <a:r>
              <a:rPr lang="en-US" sz="2400" b="1" dirty="0">
                <a:solidFill>
                  <a:schemeClr val="accent6">
                    <a:lumMod val="60000"/>
                    <a:lumOff val="40000"/>
                  </a:schemeClr>
                </a:solidFill>
                <a:latin typeface="Courier New" pitchFamily="49" charset="0"/>
                <a:cs typeface="Courier New" pitchFamily="49" charset="0"/>
              </a:rPr>
              <a:t> thread to finish…</a:t>
            </a:r>
          </a:p>
          <a:p>
            <a:pPr>
              <a:buFont typeface="Wingdings" pitchFamily="2" charset="2"/>
              <a:buNone/>
              <a:defRPr/>
            </a:pPr>
            <a:r>
              <a:rPr lang="en-US" sz="2400" b="1" dirty="0" err="1">
                <a:latin typeface="Courier New" pitchFamily="49" charset="0"/>
                <a:cs typeface="Courier New" pitchFamily="49" charset="0"/>
              </a:rPr>
              <a:t>method_C</a:t>
            </a:r>
            <a:r>
              <a:rPr lang="en-US" sz="2400" b="1" dirty="0">
                <a:latin typeface="Courier New" pitchFamily="49" charset="0"/>
                <a:cs typeface="Courier New" pitchFamily="49" charset="0"/>
              </a:rPr>
              <a:t>(); // …before executing next inst.</a:t>
            </a:r>
            <a:br>
              <a:rPr lang="en-US" sz="2400" b="1" dirty="0">
                <a:latin typeface="Courier New" pitchFamily="49" charset="0"/>
                <a:cs typeface="Courier New" pitchFamily="49" charset="0"/>
              </a:rPr>
            </a:br>
            <a:endParaRPr lang="en-US" sz="2400" b="1" dirty="0">
              <a:latin typeface="Courier New" pitchFamily="49" charset="0"/>
              <a:cs typeface="Courier New" pitchFamily="49" charset="0"/>
            </a:endParaRPr>
          </a:p>
          <a:p>
            <a:pPr marL="514350" indent="-514350">
              <a:defRPr/>
            </a:pPr>
            <a:r>
              <a:rPr lang="en-US" sz="2400" dirty="0">
                <a:solidFill>
                  <a:schemeClr val="accent4">
                    <a:lumMod val="60000"/>
                    <a:lumOff val="40000"/>
                  </a:schemeClr>
                </a:solidFill>
              </a:rPr>
              <a:t>The second Thread starts executing the instructions in the </a:t>
            </a:r>
            <a:r>
              <a:rPr lang="en-US" sz="2400" b="1" dirty="0">
                <a:solidFill>
                  <a:schemeClr val="accent4">
                    <a:lumMod val="60000"/>
                    <a:lumOff val="40000"/>
                  </a:schemeClr>
                </a:solidFill>
              </a:rPr>
              <a:t>run</a:t>
            </a:r>
            <a:r>
              <a:rPr lang="en-US" sz="2400" dirty="0">
                <a:solidFill>
                  <a:schemeClr val="accent4">
                    <a:lumMod val="60000"/>
                    <a:lumOff val="40000"/>
                  </a:schemeClr>
                </a:solidFill>
              </a:rPr>
              <a:t>() method. </a:t>
            </a:r>
            <a:br>
              <a:rPr lang="en-US" sz="2400" dirty="0">
                <a:solidFill>
                  <a:schemeClr val="accent4">
                    <a:lumMod val="60000"/>
                    <a:lumOff val="40000"/>
                  </a:schemeClr>
                </a:solidFill>
              </a:rPr>
            </a:br>
            <a:endParaRPr lang="en-US" sz="2400" dirty="0">
              <a:solidFill>
                <a:schemeClr val="accent4">
                  <a:lumMod val="60000"/>
                  <a:lumOff val="40000"/>
                </a:schemeClr>
              </a:solidFill>
            </a:endParaRPr>
          </a:p>
          <a:p>
            <a:pPr marL="514350" indent="-514350">
              <a:defRPr/>
            </a:pPr>
            <a:r>
              <a:rPr lang="en-US" sz="2400" dirty="0">
                <a:solidFill>
                  <a:schemeClr val="accent6">
                    <a:lumMod val="60000"/>
                    <a:lumOff val="40000"/>
                  </a:schemeClr>
                </a:solidFill>
              </a:rPr>
              <a:t>The current thread (the launcher of the second thread) waits until the second thread finishes</a:t>
            </a:r>
          </a:p>
          <a:p>
            <a:pPr marL="863600" lvl="1" indent="-514350">
              <a:buNone/>
              <a:defRPr/>
            </a:pPr>
            <a:r>
              <a:rPr lang="en-US" sz="2000" dirty="0"/>
              <a:t>	</a:t>
            </a:r>
          </a:p>
        </p:txBody>
      </p:sp>
    </p:spTree>
    <p:extLst>
      <p:ext uri="{BB962C8B-B14F-4D97-AF65-F5344CB8AC3E}">
        <p14:creationId xmlns:p14="http://schemas.microsoft.com/office/powerpoint/2010/main" val="2053338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normAutofit/>
          </a:bodyPr>
          <a:lstStyle/>
          <a:p>
            <a:pPr eaLnBrk="1" hangingPunct="1"/>
            <a:r>
              <a:rPr lang="en-US" sz="4000"/>
              <a:t>What CS1011 </a:t>
            </a:r>
            <a:r>
              <a:rPr lang="en-US" sz="4000" dirty="0"/>
              <a:t>students are told…</a:t>
            </a:r>
          </a:p>
        </p:txBody>
      </p:sp>
      <p:sp>
        <p:nvSpPr>
          <p:cNvPr id="3077" name="Rectangle 3"/>
          <p:cNvSpPr>
            <a:spLocks noGrp="1" noChangeArrowheads="1"/>
          </p:cNvSpPr>
          <p:nvPr>
            <p:ph type="body" idx="1"/>
          </p:nvPr>
        </p:nvSpPr>
        <p:spPr>
          <a:xfrm>
            <a:off x="838200" y="2291940"/>
            <a:ext cx="6728361" cy="3241962"/>
          </a:xfrm>
        </p:spPr>
        <p:txBody>
          <a:bodyPr/>
          <a:lstStyle/>
          <a:p>
            <a:r>
              <a:rPr lang="en-US" sz="2900" dirty="0"/>
              <a:t>When the </a:t>
            </a:r>
            <a:r>
              <a:rPr lang="en-US" sz="2900" b="1" i="1" dirty="0"/>
              <a:t>main</a:t>
            </a:r>
            <a:r>
              <a:rPr lang="en-US" sz="2900" i="1" dirty="0"/>
              <a:t>()</a:t>
            </a:r>
            <a:r>
              <a:rPr lang="en-US" sz="2900" dirty="0"/>
              <a:t> method is called, the instructions within the method begin to execute in sequence</a:t>
            </a:r>
          </a:p>
          <a:p>
            <a:r>
              <a:rPr lang="en-US" sz="2700" dirty="0">
                <a:solidFill>
                  <a:schemeClr val="tx1"/>
                </a:solidFill>
              </a:rPr>
              <a:t>The program terminates</a:t>
            </a:r>
            <a:r>
              <a:rPr lang="en-US" sz="2700" i="1" dirty="0">
                <a:solidFill>
                  <a:schemeClr val="tx1"/>
                </a:solidFill>
              </a:rPr>
              <a:t> </a:t>
            </a:r>
            <a:r>
              <a:rPr lang="en-US" sz="2700" dirty="0">
                <a:solidFill>
                  <a:schemeClr val="tx1"/>
                </a:solidFill>
              </a:rPr>
              <a:t>when the </a:t>
            </a:r>
            <a:r>
              <a:rPr lang="en-US" sz="2700" b="1" dirty="0">
                <a:solidFill>
                  <a:schemeClr val="tx1"/>
                </a:solidFill>
              </a:rPr>
              <a:t>main()</a:t>
            </a:r>
            <a:r>
              <a:rPr lang="en-US" sz="2700" dirty="0">
                <a:solidFill>
                  <a:schemeClr val="tx1"/>
                </a:solidFill>
              </a:rPr>
              <a:t> method finishes executing</a:t>
            </a:r>
          </a:p>
          <a:p>
            <a:r>
              <a:rPr lang="en-US" sz="2700" dirty="0">
                <a:solidFill>
                  <a:schemeClr val="tx1"/>
                </a:solidFill>
              </a:rPr>
              <a:t>But is this really true?</a:t>
            </a:r>
          </a:p>
          <a:p>
            <a:pPr marL="725488" lvl="1" indent="-381000"/>
            <a:endParaRPr lang="en-US" sz="2700" dirty="0"/>
          </a:p>
        </p:txBody>
      </p:sp>
      <p:pic>
        <p:nvPicPr>
          <p:cNvPr id="3079" name="Picture 3" descr="C:\Documents and Settings\hornick\Local Settings\Temporary Internet Files\Content.IE5\3EMX8BOC\MCj04282630000[1].wmf"/>
          <p:cNvPicPr>
            <a:picLocks noChangeAspect="1" noChangeArrowheads="1"/>
          </p:cNvPicPr>
          <p:nvPr/>
        </p:nvPicPr>
        <p:blipFill>
          <a:blip r:embed="rId3" cstate="print"/>
          <a:srcRect/>
          <a:stretch>
            <a:fillRect/>
          </a:stretch>
        </p:blipFill>
        <p:spPr bwMode="auto">
          <a:xfrm>
            <a:off x="8553450" y="2443163"/>
            <a:ext cx="2286000" cy="2640013"/>
          </a:xfrm>
          <a:prstGeom prst="rect">
            <a:avLst/>
          </a:prstGeom>
          <a:noFill/>
          <a:ln w="9525">
            <a:noFill/>
            <a:miter lim="800000"/>
            <a:headEnd/>
            <a:tailEnd/>
          </a:ln>
        </p:spPr>
      </p:pic>
      <p:sp>
        <p:nvSpPr>
          <p:cNvPr id="5" name="TextBox 4">
            <a:extLst>
              <a:ext uri="{FF2B5EF4-FFF2-40B4-BE49-F238E27FC236}">
                <a16:creationId xmlns:a16="http://schemas.microsoft.com/office/drawing/2014/main" id="{0724D4E6-4CBB-4BA1-B2FA-177C51772A8A}"/>
              </a:ext>
            </a:extLst>
          </p:cNvPr>
          <p:cNvSpPr txBox="1"/>
          <p:nvPr/>
        </p:nvSpPr>
        <p:spPr>
          <a:xfrm>
            <a:off x="8370042" y="6308209"/>
            <a:ext cx="3737562" cy="369332"/>
          </a:xfrm>
          <a:prstGeom prst="rect">
            <a:avLst/>
          </a:prstGeom>
        </p:spPr>
        <p:style>
          <a:lnRef idx="1">
            <a:schemeClr val="accent6"/>
          </a:lnRef>
          <a:fillRef idx="3">
            <a:schemeClr val="accent6"/>
          </a:fillRef>
          <a:effectRef idx="2">
            <a:schemeClr val="accent6"/>
          </a:effectRef>
          <a:fontRef idx="minor">
            <a:schemeClr val="lt1"/>
          </a:fontRef>
        </p:style>
        <p:txBody>
          <a:bodyPr wrap="none" rtlCol="0">
            <a:spAutoFit/>
          </a:bodyPr>
          <a:lstStyle/>
          <a:p>
            <a:r>
              <a:rPr lang="en-US" dirty="0"/>
              <a:t>TBD: Rewrite examples using JavaFX</a:t>
            </a:r>
          </a:p>
        </p:txBody>
      </p:sp>
    </p:spTree>
    <p:extLst>
      <p:ext uri="{BB962C8B-B14F-4D97-AF65-F5344CB8AC3E}">
        <p14:creationId xmlns:p14="http://schemas.microsoft.com/office/powerpoint/2010/main" val="3869779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Effect transition="in" filter="checkerboard(across)">
                                      <p:cBhvr>
                                        <p:cTn id="7" dur="500"/>
                                        <p:tgtEl>
                                          <p:spTgt spid="30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77">
                                            <p:txEl>
                                              <p:pRg st="1" end="1"/>
                                            </p:txEl>
                                          </p:spTgt>
                                        </p:tgtEl>
                                        <p:attrNameLst>
                                          <p:attrName>style.visibility</p:attrName>
                                        </p:attrNameLst>
                                      </p:cBhvr>
                                      <p:to>
                                        <p:strVal val="visible"/>
                                      </p:to>
                                    </p:set>
                                    <p:animEffect transition="in" filter="checkerboard(across)">
                                      <p:cBhvr>
                                        <p:cTn id="12" dur="500"/>
                                        <p:tgtEl>
                                          <p:spTgt spid="30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77">
                                            <p:txEl>
                                              <p:pRg st="2" end="2"/>
                                            </p:txEl>
                                          </p:spTgt>
                                        </p:tgtEl>
                                        <p:attrNameLst>
                                          <p:attrName>style.visibility</p:attrName>
                                        </p:attrNameLst>
                                      </p:cBhvr>
                                      <p:to>
                                        <p:strVal val="visible"/>
                                      </p:to>
                                    </p:set>
                                    <p:animEffect transition="in" filter="checkerboard(across)">
                                      <p:cBhvr>
                                        <p:cTn id="17" dur="500"/>
                                        <p:tgtEl>
                                          <p:spTgt spid="30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533400"/>
            <a:ext cx="9872663" cy="1020762"/>
          </a:xfrm>
        </p:spPr>
        <p:txBody>
          <a:bodyPr/>
          <a:lstStyle/>
          <a:p>
            <a:r>
              <a:rPr lang="en-US" sz="2800" dirty="0"/>
              <a:t>If a method is declared to be </a:t>
            </a:r>
            <a:r>
              <a:rPr lang="en-US" sz="2800" dirty="0">
                <a:solidFill>
                  <a:schemeClr val="accent6">
                    <a:lumMod val="60000"/>
                    <a:lumOff val="40000"/>
                  </a:schemeClr>
                </a:solidFill>
              </a:rPr>
              <a:t>synchronized</a:t>
            </a:r>
            <a:r>
              <a:rPr lang="en-US" sz="2800" dirty="0"/>
              <a:t>, it will only be run on a single thread at a time</a:t>
            </a:r>
          </a:p>
        </p:txBody>
      </p:sp>
      <p:sp>
        <p:nvSpPr>
          <p:cNvPr id="3" name="Content Placeholder 2"/>
          <p:cNvSpPr>
            <a:spLocks noGrp="1"/>
          </p:cNvSpPr>
          <p:nvPr>
            <p:ph idx="1"/>
          </p:nvPr>
        </p:nvSpPr>
        <p:spPr>
          <a:xfrm>
            <a:off x="471489" y="1676400"/>
            <a:ext cx="11115674" cy="4924425"/>
          </a:xfrm>
        </p:spPr>
        <p:txBody>
          <a:bodyPr>
            <a:noAutofit/>
          </a:bodyPr>
          <a:lstStyle/>
          <a:p>
            <a:pPr marL="0">
              <a:spcBef>
                <a:spcPts val="0"/>
              </a:spcBef>
              <a:buNone/>
            </a:pPr>
            <a:r>
              <a:rPr lang="en-US" sz="2000" b="1" dirty="0">
                <a:solidFill>
                  <a:schemeClr val="tx1"/>
                </a:solidFill>
                <a:latin typeface="Courier New" pitchFamily="49" charset="0"/>
                <a:cs typeface="Courier New" pitchFamily="49" charset="0"/>
              </a:rPr>
              <a:t>public class App {</a:t>
            </a:r>
          </a:p>
          <a:p>
            <a:pPr marL="0">
              <a:spcBef>
                <a:spcPts val="0"/>
              </a:spcBef>
              <a:buNone/>
            </a:pPr>
            <a:r>
              <a:rPr lang="en-US" sz="2000" b="1" dirty="0">
                <a:solidFill>
                  <a:schemeClr val="tx1"/>
                </a:solidFill>
                <a:latin typeface="Courier New" pitchFamily="49" charset="0"/>
                <a:cs typeface="Courier New" pitchFamily="49" charset="0"/>
              </a:rPr>
              <a:t>  public static void main(String[] </a:t>
            </a:r>
            <a:r>
              <a:rPr lang="en-US" sz="2000" b="1" dirty="0" err="1">
                <a:solidFill>
                  <a:schemeClr val="tx1"/>
                </a:solidFill>
                <a:latin typeface="Courier New" pitchFamily="49" charset="0"/>
                <a:cs typeface="Courier New" pitchFamily="49" charset="0"/>
              </a:rPr>
              <a:t>args</a:t>
            </a:r>
            <a:r>
              <a:rPr lang="en-US" sz="2000" b="1" dirty="0">
                <a:solidFill>
                  <a:schemeClr val="tx1"/>
                </a:solidFill>
                <a:latin typeface="Courier New" pitchFamily="49" charset="0"/>
                <a:cs typeface="Courier New" pitchFamily="49" charset="0"/>
              </a:rPr>
              <a:t>) {</a:t>
            </a:r>
          </a:p>
          <a:p>
            <a:pPr marL="0">
              <a:spcBef>
                <a:spcPts val="0"/>
              </a:spcBef>
              <a:buNone/>
            </a:pPr>
            <a:r>
              <a:rPr lang="nn-NO" sz="2000" b="1" dirty="0">
                <a:solidFill>
                  <a:schemeClr val="tx1"/>
                </a:solidFill>
                <a:latin typeface="Courier New" pitchFamily="49" charset="0"/>
                <a:cs typeface="Courier New" pitchFamily="49" charset="0"/>
              </a:rPr>
              <a:t>    App me = new App()</a:t>
            </a:r>
          </a:p>
          <a:p>
            <a:pPr marL="0">
              <a:spcBef>
                <a:spcPts val="0"/>
              </a:spcBef>
              <a:buNone/>
            </a:pPr>
            <a:r>
              <a:rPr lang="nn-NO" sz="2000" b="1" dirty="0">
                <a:solidFill>
                  <a:schemeClr val="tx1"/>
                </a:solidFill>
                <a:latin typeface="Courier New" pitchFamily="49" charset="0"/>
                <a:cs typeface="Courier New" pitchFamily="49" charset="0"/>
              </a:rPr>
              <a:t>    me.method_A();</a:t>
            </a:r>
            <a:endParaRPr lang="en-US" sz="2000" b="1" dirty="0">
              <a:solidFill>
                <a:schemeClr val="tx1"/>
              </a:solidFill>
              <a:latin typeface="Courier New" pitchFamily="49" charset="0"/>
              <a:cs typeface="Courier New" pitchFamily="49" charset="0"/>
            </a:endParaRPr>
          </a:p>
          <a:p>
            <a:pPr marL="0">
              <a:spcBef>
                <a:spcPts val="0"/>
              </a:spcBef>
              <a:buNone/>
            </a:pPr>
            <a:r>
              <a:rPr lang="en-US" sz="2000" b="1" dirty="0">
                <a:solidFill>
                  <a:schemeClr val="tx1"/>
                </a:solidFill>
                <a:latin typeface="Courier New" pitchFamily="49" charset="0"/>
                <a:cs typeface="Courier New" pitchFamily="49" charset="0"/>
              </a:rPr>
              <a:t>  } </a:t>
            </a:r>
          </a:p>
          <a:p>
            <a:pPr marL="0">
              <a:spcBef>
                <a:spcPts val="0"/>
              </a:spcBef>
              <a:buNone/>
            </a:pPr>
            <a:r>
              <a:rPr lang="en-US" sz="2000" b="1" dirty="0">
                <a:solidFill>
                  <a:schemeClr val="tx1"/>
                </a:solidFill>
                <a:latin typeface="Courier New" pitchFamily="49" charset="0"/>
                <a:cs typeface="Courier New" pitchFamily="49" charset="0"/>
              </a:rPr>
              <a:t>  private void </a:t>
            </a:r>
            <a:r>
              <a:rPr lang="en-US" sz="2000" b="1" dirty="0" err="1">
                <a:solidFill>
                  <a:schemeClr val="tx1"/>
                </a:solidFill>
                <a:latin typeface="Courier New" pitchFamily="49" charset="0"/>
                <a:cs typeface="Courier New" pitchFamily="49" charset="0"/>
              </a:rPr>
              <a:t>method_A</a:t>
            </a:r>
            <a:r>
              <a:rPr lang="en-US" sz="2000" b="1" dirty="0">
                <a:solidFill>
                  <a:schemeClr val="tx1"/>
                </a:solidFill>
                <a:latin typeface="Courier New" pitchFamily="49" charset="0"/>
                <a:cs typeface="Courier New" pitchFamily="49" charset="0"/>
              </a:rPr>
              <a:t>() {</a:t>
            </a:r>
          </a:p>
          <a:p>
            <a:pPr marL="0">
              <a:spcBef>
                <a:spcPts val="0"/>
              </a:spcBef>
              <a:buNone/>
            </a:pPr>
            <a:r>
              <a:rPr lang="en-US" sz="2000" b="1" dirty="0">
                <a:solidFill>
                  <a:schemeClr val="tx1"/>
                </a:solidFill>
                <a:latin typeface="Courier New" pitchFamily="49" charset="0"/>
                <a:cs typeface="Courier New" pitchFamily="49" charset="0"/>
              </a:rPr>
              <a:t>    Thread t = new Thread(() -&gt; </a:t>
            </a:r>
            <a:r>
              <a:rPr lang="en-US" sz="2000" b="1" dirty="0" err="1">
                <a:solidFill>
                  <a:schemeClr val="tx1"/>
                </a:solidFill>
                <a:latin typeface="Courier New" pitchFamily="49" charset="0"/>
                <a:cs typeface="Courier New" pitchFamily="49" charset="0"/>
              </a:rPr>
              <a:t>codeForAnotherThread</a:t>
            </a:r>
            <a:r>
              <a:rPr lang="en-US" sz="2000" b="1" dirty="0">
                <a:solidFill>
                  <a:schemeClr val="tx1"/>
                </a:solidFill>
                <a:latin typeface="Courier New" pitchFamily="49" charset="0"/>
                <a:cs typeface="Courier New" pitchFamily="49" charset="0"/>
              </a:rPr>
              <a:t>());</a:t>
            </a:r>
          </a:p>
          <a:p>
            <a:pPr marL="0">
              <a:spcBef>
                <a:spcPts val="0"/>
              </a:spcBef>
              <a:buNone/>
            </a:pPr>
            <a:r>
              <a:rPr lang="en-US" sz="2000" b="1" dirty="0">
                <a:solidFill>
                  <a:schemeClr val="accent6">
                    <a:lumMod val="60000"/>
                    <a:lumOff val="40000"/>
                  </a:schemeClr>
                </a:solidFill>
                <a:latin typeface="Courier New" pitchFamily="49" charset="0"/>
                <a:cs typeface="Courier New" pitchFamily="49" charset="0"/>
              </a:rPr>
              <a:t>    </a:t>
            </a:r>
            <a:r>
              <a:rPr lang="en-US" sz="2000" b="1" dirty="0" err="1">
                <a:solidFill>
                  <a:schemeClr val="accent6">
                    <a:lumMod val="60000"/>
                    <a:lumOff val="40000"/>
                  </a:schemeClr>
                </a:solidFill>
                <a:latin typeface="Courier New" pitchFamily="49" charset="0"/>
                <a:cs typeface="Courier New" pitchFamily="49" charset="0"/>
              </a:rPr>
              <a:t>t.start</a:t>
            </a:r>
            <a:r>
              <a:rPr lang="en-US" sz="2000" b="1" dirty="0">
                <a:solidFill>
                  <a:schemeClr val="accent6">
                    <a:lumMod val="60000"/>
                    <a:lumOff val="40000"/>
                  </a:schemeClr>
                </a:solidFill>
                <a:latin typeface="Courier New" pitchFamily="49" charset="0"/>
                <a:cs typeface="Courier New" pitchFamily="49" charset="0"/>
              </a:rPr>
              <a:t>();</a:t>
            </a:r>
          </a:p>
          <a:p>
            <a:pPr marL="0">
              <a:spcBef>
                <a:spcPts val="0"/>
              </a:spcBef>
              <a:buNone/>
            </a:pPr>
            <a:r>
              <a:rPr lang="nn-NO" sz="2000" b="1" dirty="0">
                <a:solidFill>
                  <a:schemeClr val="tx1"/>
                </a:solidFill>
                <a:effectLst>
                  <a:outerShdw blurRad="38100" dist="38100" dir="2700000" algn="tl">
                    <a:srgbClr val="000000">
                      <a:alpha val="43137"/>
                    </a:srgbClr>
                  </a:outerShdw>
                </a:effectLst>
                <a:latin typeface="Courier New" pitchFamily="49" charset="0"/>
                <a:cs typeface="Courier New" pitchFamily="49" charset="0"/>
              </a:rPr>
              <a:t>    method_C(); // run method_C on the primary thread</a:t>
            </a:r>
          </a:p>
          <a:p>
            <a:pPr marL="0">
              <a:spcBef>
                <a:spcPts val="0"/>
              </a:spcBef>
              <a:buNone/>
            </a:pPr>
            <a:r>
              <a:rPr lang="en-US" sz="2000" b="1" dirty="0">
                <a:latin typeface="Courier New" pitchFamily="49" charset="0"/>
                <a:cs typeface="Courier New" pitchFamily="49" charset="0"/>
              </a:rPr>
              <a:t>  }</a:t>
            </a:r>
          </a:p>
          <a:p>
            <a:pPr marL="0">
              <a:spcBef>
                <a:spcPts val="0"/>
              </a:spcBef>
              <a:buNone/>
            </a:pPr>
            <a:r>
              <a:rPr lang="en-US" sz="2000" b="1" dirty="0">
                <a:solidFill>
                  <a:schemeClr val="accent2">
                    <a:lumMod val="75000"/>
                  </a:schemeClr>
                </a:solidFill>
                <a:latin typeface="Courier New" pitchFamily="49" charset="0"/>
                <a:cs typeface="Courier New" pitchFamily="49" charset="0"/>
              </a:rPr>
              <a:t>  private </a:t>
            </a:r>
            <a:r>
              <a:rPr lang="en-US" sz="2000" b="1" dirty="0">
                <a:solidFill>
                  <a:schemeClr val="accent6">
                    <a:lumMod val="60000"/>
                    <a:lumOff val="40000"/>
                  </a:schemeClr>
                </a:solidFill>
                <a:latin typeface="Courier New" pitchFamily="49" charset="0"/>
                <a:cs typeface="Courier New" pitchFamily="49" charset="0"/>
              </a:rPr>
              <a:t>synchronized</a:t>
            </a:r>
            <a:r>
              <a:rPr lang="en-US" sz="2000" b="1" dirty="0">
                <a:solidFill>
                  <a:schemeClr val="accent2">
                    <a:lumMod val="75000"/>
                  </a:schemeClr>
                </a:solidFill>
                <a:latin typeface="Courier New" pitchFamily="49" charset="0"/>
                <a:cs typeface="Courier New" pitchFamily="49" charset="0"/>
              </a:rPr>
              <a:t> void </a:t>
            </a:r>
            <a:r>
              <a:rPr lang="en-US" sz="2000" b="1" dirty="0" err="1">
                <a:solidFill>
                  <a:schemeClr val="accent2">
                    <a:lumMod val="75000"/>
                  </a:schemeClr>
                </a:solidFill>
                <a:latin typeface="Courier New" pitchFamily="49" charset="0"/>
                <a:cs typeface="Courier New" pitchFamily="49" charset="0"/>
              </a:rPr>
              <a:t>method_C</a:t>
            </a:r>
            <a:r>
              <a:rPr lang="en-US" sz="2000" b="1" dirty="0">
                <a:solidFill>
                  <a:schemeClr val="accent2">
                    <a:lumMod val="75000"/>
                  </a:schemeClr>
                </a:solidFill>
                <a:latin typeface="Courier New" pitchFamily="49" charset="0"/>
                <a:cs typeface="Courier New" pitchFamily="49" charset="0"/>
              </a:rPr>
              <a:t>() {</a:t>
            </a:r>
          </a:p>
          <a:p>
            <a:pPr marL="0">
              <a:spcBef>
                <a:spcPts val="0"/>
              </a:spcBef>
              <a:buNone/>
            </a:pPr>
            <a:r>
              <a:rPr lang="en-US" sz="2000" b="1" dirty="0">
                <a:solidFill>
                  <a:schemeClr val="accent2">
                    <a:lumMod val="75000"/>
                  </a:schemeClr>
                </a:solidFill>
                <a:latin typeface="Courier New" pitchFamily="49" charset="0"/>
                <a:cs typeface="Courier New" pitchFamily="49" charset="0"/>
              </a:rPr>
              <a:t>    // More code here</a:t>
            </a:r>
          </a:p>
          <a:p>
            <a:pPr marL="0">
              <a:spcBef>
                <a:spcPts val="0"/>
              </a:spcBef>
              <a:buNone/>
            </a:pPr>
            <a:r>
              <a:rPr lang="en-US" sz="2000" b="1" dirty="0">
                <a:solidFill>
                  <a:schemeClr val="accent2">
                    <a:lumMod val="75000"/>
                  </a:schemeClr>
                </a:solidFill>
                <a:latin typeface="Courier New" pitchFamily="49" charset="0"/>
                <a:cs typeface="Courier New" pitchFamily="49" charset="0"/>
              </a:rPr>
              <a:t>  }</a:t>
            </a:r>
          </a:p>
          <a:p>
            <a:pPr marL="0">
              <a:spcBef>
                <a:spcPts val="0"/>
              </a:spcBef>
              <a:buNone/>
            </a:pPr>
            <a:r>
              <a:rPr lang="en-US" sz="2000" b="1" dirty="0">
                <a:latin typeface="Courier New" pitchFamily="49" charset="0"/>
                <a:cs typeface="Courier New" pitchFamily="49" charset="0"/>
              </a:rPr>
              <a:t>  </a:t>
            </a:r>
            <a:r>
              <a:rPr lang="en-US" sz="2000" b="1" dirty="0">
                <a:solidFill>
                  <a:schemeClr val="accent6">
                    <a:lumMod val="60000"/>
                    <a:lumOff val="40000"/>
                  </a:schemeClr>
                </a:solidFill>
                <a:latin typeface="Courier New" pitchFamily="49" charset="0"/>
                <a:cs typeface="Courier New" pitchFamily="49" charset="0"/>
              </a:rPr>
              <a:t>public void </a:t>
            </a:r>
            <a:r>
              <a:rPr lang="en-US" sz="2000" b="1" dirty="0" err="1">
                <a:solidFill>
                  <a:schemeClr val="accent6">
                    <a:lumMod val="60000"/>
                    <a:lumOff val="40000"/>
                  </a:schemeClr>
                </a:solidFill>
                <a:latin typeface="Courier New" pitchFamily="49" charset="0"/>
                <a:cs typeface="Courier New" pitchFamily="49" charset="0"/>
              </a:rPr>
              <a:t>codeForAnotherThread</a:t>
            </a:r>
            <a:r>
              <a:rPr lang="en-US" sz="2000" b="1" dirty="0">
                <a:solidFill>
                  <a:schemeClr val="accent6">
                    <a:lumMod val="60000"/>
                    <a:lumOff val="40000"/>
                  </a:schemeClr>
                </a:solidFill>
                <a:latin typeface="Courier New" pitchFamily="49" charset="0"/>
                <a:cs typeface="Courier New" pitchFamily="49" charset="0"/>
              </a:rPr>
              <a:t>() {</a:t>
            </a:r>
          </a:p>
          <a:p>
            <a:pPr marL="0">
              <a:spcBef>
                <a:spcPts val="0"/>
              </a:spcBef>
              <a:buNone/>
            </a:pPr>
            <a:r>
              <a:rPr lang="en-US" sz="2000" b="1" dirty="0">
                <a:solidFill>
                  <a:schemeClr val="accent6">
                    <a:lumMod val="60000"/>
                    <a:lumOff val="40000"/>
                  </a:schemeClr>
                </a:solidFill>
                <a:latin typeface="Courier New" pitchFamily="49" charset="0"/>
                <a:cs typeface="Courier New" pitchFamily="49" charset="0"/>
              </a:rPr>
              <a:t>    // some other instructions here</a:t>
            </a:r>
          </a:p>
          <a:p>
            <a:pPr marL="0">
              <a:spcBef>
                <a:spcPts val="0"/>
              </a:spcBef>
              <a:buNone/>
            </a:pPr>
            <a:r>
              <a:rPr lang="en-US" sz="20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nn-NO" sz="20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method_C(); // run method_C on the secondary thread</a:t>
            </a:r>
          </a:p>
          <a:p>
            <a:pPr marL="0">
              <a:spcBef>
                <a:spcPts val="0"/>
              </a:spcBef>
              <a:buNone/>
            </a:pPr>
            <a:r>
              <a:rPr lang="en-US" sz="2000" b="1" dirty="0">
                <a:solidFill>
                  <a:schemeClr val="accent6">
                    <a:lumMod val="60000"/>
                    <a:lumOff val="40000"/>
                  </a:schemeClr>
                </a:solidFill>
                <a:latin typeface="Courier New" pitchFamily="49" charset="0"/>
                <a:cs typeface="Courier New" pitchFamily="49" charset="0"/>
              </a:rPr>
              <a:t>  } </a:t>
            </a:r>
          </a:p>
          <a:p>
            <a:pPr marL="0">
              <a:spcBef>
                <a:spcPts val="0"/>
              </a:spcBef>
              <a:buNone/>
            </a:pPr>
            <a:r>
              <a:rPr lang="en-US" sz="2000" b="1" dirty="0">
                <a:latin typeface="Courier New" pitchFamily="49" charset="0"/>
                <a:cs typeface="Courier New" pitchFamily="49" charset="0"/>
              </a:rPr>
              <a:t>}</a:t>
            </a:r>
          </a:p>
        </p:txBody>
      </p:sp>
      <p:pic>
        <p:nvPicPr>
          <p:cNvPr id="34818" name="Picture 2" descr="C:\Documents and Settings\hornick\Local Settings\Temporary Internet Files\Content.IE5\PFYR14UO\MCj02380540000[1].wmf"/>
          <p:cNvPicPr>
            <a:picLocks noChangeAspect="1" noChangeArrowheads="1"/>
          </p:cNvPicPr>
          <p:nvPr/>
        </p:nvPicPr>
        <p:blipFill>
          <a:blip r:embed="rId2" cstate="print"/>
          <a:srcRect/>
          <a:stretch>
            <a:fillRect/>
          </a:stretch>
        </p:blipFill>
        <p:spPr bwMode="auto">
          <a:xfrm>
            <a:off x="8943976" y="1890712"/>
            <a:ext cx="2489703" cy="1839362"/>
          </a:xfrm>
          <a:prstGeom prst="rect">
            <a:avLst/>
          </a:prstGeom>
          <a:noFill/>
        </p:spPr>
      </p:pic>
    </p:spTree>
    <p:extLst>
      <p:ext uri="{BB962C8B-B14F-4D97-AF65-F5344CB8AC3E}">
        <p14:creationId xmlns:p14="http://schemas.microsoft.com/office/powerpoint/2010/main" val="3368959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49" y="116404"/>
            <a:ext cx="11649076" cy="1477962"/>
          </a:xfrm>
        </p:spPr>
        <p:txBody>
          <a:bodyPr>
            <a:normAutofit/>
          </a:bodyPr>
          <a:lstStyle/>
          <a:p>
            <a:r>
              <a:rPr lang="en-US" sz="2800" dirty="0">
                <a:solidFill>
                  <a:schemeClr val="accent2">
                    <a:lumMod val="60000"/>
                    <a:lumOff val="40000"/>
                  </a:schemeClr>
                </a:solidFill>
                <a:latin typeface="+mn-lt"/>
                <a:cs typeface="Courier New" pitchFamily="49" charset="0"/>
              </a:rPr>
              <a:t>Once a thread enters a synchronized method, no other threads can enter until the first thread completes execution of the method </a:t>
            </a:r>
            <a:r>
              <a:rPr lang="en-US" sz="2800" i="1" dirty="0">
                <a:solidFill>
                  <a:schemeClr val="accent6">
                    <a:lumMod val="40000"/>
                    <a:lumOff val="60000"/>
                  </a:schemeClr>
                </a:solidFill>
                <a:latin typeface="+mn-lt"/>
                <a:cs typeface="Courier New" pitchFamily="49" charset="0"/>
              </a:rPr>
              <a:t>and</a:t>
            </a:r>
            <a:r>
              <a:rPr lang="en-US" sz="2800" dirty="0">
                <a:solidFill>
                  <a:schemeClr val="accent2">
                    <a:lumMod val="60000"/>
                    <a:lumOff val="40000"/>
                  </a:schemeClr>
                </a:solidFill>
                <a:latin typeface="+mn-lt"/>
                <a:cs typeface="Courier New" pitchFamily="49" charset="0"/>
              </a:rPr>
              <a:t> exits the method.</a:t>
            </a:r>
            <a:endParaRPr lang="en-US" sz="2800" dirty="0">
              <a:solidFill>
                <a:schemeClr val="accent2">
                  <a:lumMod val="60000"/>
                  <a:lumOff val="40000"/>
                </a:schemeClr>
              </a:solidFill>
              <a:latin typeface="+mn-lt"/>
            </a:endParaRPr>
          </a:p>
        </p:txBody>
      </p:sp>
      <p:sp>
        <p:nvSpPr>
          <p:cNvPr id="3" name="Content Placeholder 2"/>
          <p:cNvSpPr>
            <a:spLocks noGrp="1"/>
          </p:cNvSpPr>
          <p:nvPr>
            <p:ph idx="1"/>
          </p:nvPr>
        </p:nvSpPr>
        <p:spPr>
          <a:xfrm>
            <a:off x="3048000" y="3352800"/>
            <a:ext cx="5410200" cy="2667000"/>
          </a:xfrm>
        </p:spPr>
        <p:txBody>
          <a:bodyPr/>
          <a:lstStyle/>
          <a:p>
            <a:pPr>
              <a:buNone/>
            </a:pPr>
            <a:r>
              <a:rPr lang="en-US" sz="3200" b="1" dirty="0">
                <a:latin typeface="Courier New" pitchFamily="49" charset="0"/>
                <a:cs typeface="Courier New" pitchFamily="49" charset="0"/>
              </a:rPr>
              <a:t>	</a:t>
            </a:r>
            <a:r>
              <a:rPr lang="en-US" sz="1600" b="1" dirty="0">
                <a:solidFill>
                  <a:schemeClr val="accent2">
                    <a:lumMod val="60000"/>
                    <a:lumOff val="40000"/>
                  </a:schemeClr>
                </a:solidFill>
                <a:latin typeface="Courier New" pitchFamily="49" charset="0"/>
                <a:cs typeface="Courier New" pitchFamily="49" charset="0"/>
              </a:rPr>
              <a:t>private </a:t>
            </a:r>
            <a:r>
              <a:rPr lang="en-US" sz="1600" b="1" dirty="0">
                <a:solidFill>
                  <a:schemeClr val="accent6">
                    <a:lumMod val="60000"/>
                    <a:lumOff val="40000"/>
                  </a:schemeClr>
                </a:solidFill>
                <a:latin typeface="Courier New" pitchFamily="49" charset="0"/>
                <a:cs typeface="Courier New" pitchFamily="49" charset="0"/>
              </a:rPr>
              <a:t>synchronized</a:t>
            </a:r>
            <a:r>
              <a:rPr lang="en-US" sz="1600" b="1" dirty="0">
                <a:solidFill>
                  <a:schemeClr val="accent2">
                    <a:lumMod val="60000"/>
                    <a:lumOff val="40000"/>
                  </a:schemeClr>
                </a:solidFill>
                <a:latin typeface="Courier New" pitchFamily="49" charset="0"/>
                <a:cs typeface="Courier New" pitchFamily="49" charset="0"/>
              </a:rPr>
              <a:t> void </a:t>
            </a:r>
            <a:r>
              <a:rPr lang="en-US" sz="1600" b="1" dirty="0" err="1">
                <a:solidFill>
                  <a:schemeClr val="accent2">
                    <a:lumMod val="60000"/>
                    <a:lumOff val="40000"/>
                  </a:schemeClr>
                </a:solidFill>
                <a:latin typeface="Courier New" pitchFamily="49" charset="0"/>
                <a:cs typeface="Courier New" pitchFamily="49" charset="0"/>
              </a:rPr>
              <a:t>method_C</a:t>
            </a:r>
            <a:r>
              <a:rPr lang="en-US" sz="1600" b="1" dirty="0">
                <a:solidFill>
                  <a:schemeClr val="accent2">
                    <a:lumMod val="60000"/>
                    <a:lumOff val="40000"/>
                  </a:schemeClr>
                </a:solidFill>
                <a:latin typeface="Courier New" pitchFamily="49" charset="0"/>
                <a:cs typeface="Courier New" pitchFamily="49" charset="0"/>
              </a:rPr>
              <a:t>() {</a:t>
            </a:r>
          </a:p>
          <a:p>
            <a:pPr>
              <a:buNone/>
            </a:pPr>
            <a:r>
              <a:rPr lang="en-US" sz="1600" b="1" dirty="0">
                <a:solidFill>
                  <a:schemeClr val="accent2">
                    <a:lumMod val="60000"/>
                    <a:lumOff val="40000"/>
                  </a:schemeClr>
                </a:solidFill>
                <a:latin typeface="Courier New" pitchFamily="49" charset="0"/>
                <a:cs typeface="Courier New" pitchFamily="49" charset="0"/>
              </a:rPr>
              <a:t>		&lt;statement 1&gt;</a:t>
            </a:r>
          </a:p>
          <a:p>
            <a:pPr>
              <a:buNone/>
            </a:pPr>
            <a:r>
              <a:rPr lang="en-US" sz="1600" b="1" dirty="0">
                <a:solidFill>
                  <a:schemeClr val="accent2">
                    <a:lumMod val="60000"/>
                    <a:lumOff val="40000"/>
                  </a:schemeClr>
                </a:solidFill>
                <a:latin typeface="Courier New" pitchFamily="49" charset="0"/>
                <a:cs typeface="Courier New" pitchFamily="49" charset="0"/>
              </a:rPr>
              <a:t>		&lt;statement 2&gt;</a:t>
            </a:r>
          </a:p>
          <a:p>
            <a:pPr>
              <a:buNone/>
            </a:pPr>
            <a:r>
              <a:rPr lang="en-US" sz="1600" b="1" dirty="0">
                <a:solidFill>
                  <a:schemeClr val="accent2">
                    <a:lumMod val="60000"/>
                    <a:lumOff val="40000"/>
                  </a:schemeClr>
                </a:solidFill>
                <a:latin typeface="Courier New" pitchFamily="49" charset="0"/>
                <a:cs typeface="Courier New" pitchFamily="49" charset="0"/>
              </a:rPr>
              <a:t>		&lt;statement 3&gt;</a:t>
            </a:r>
          </a:p>
          <a:p>
            <a:pPr>
              <a:buNone/>
            </a:pPr>
            <a:r>
              <a:rPr lang="en-US" sz="1600" b="1" dirty="0">
                <a:solidFill>
                  <a:schemeClr val="accent2">
                    <a:lumMod val="60000"/>
                    <a:lumOff val="40000"/>
                  </a:schemeClr>
                </a:solidFill>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429001"/>
            <a:ext cx="1158106" cy="1094537"/>
          </a:xfrm>
          <a:prstGeom prst="rect">
            <a:avLst/>
          </a:prstGeom>
          <a:noFill/>
        </p:spPr>
      </p:pic>
      <p:cxnSp>
        <p:nvCxnSpPr>
          <p:cNvPr id="10" name="Straight Arrow Connector 9"/>
          <p:cNvCxnSpPr/>
          <p:nvPr/>
        </p:nvCxnSpPr>
        <p:spPr bwMode="auto">
          <a:xfrm rot="5400000">
            <a:off x="2286794" y="27424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7338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8006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
        <p:nvSpPr>
          <p:cNvPr id="26" name="TextBox 25"/>
          <p:cNvSpPr txBox="1"/>
          <p:nvPr/>
        </p:nvSpPr>
        <p:spPr>
          <a:xfrm>
            <a:off x="3581400" y="5029201"/>
            <a:ext cx="6019800" cy="1323439"/>
          </a:xfrm>
          <a:prstGeom prst="rect">
            <a:avLst/>
          </a:prstGeom>
          <a:noFill/>
        </p:spPr>
        <p:txBody>
          <a:bodyPr wrap="square" rtlCol="0">
            <a:spAutoFit/>
          </a:bodyPr>
          <a:lstStyle/>
          <a:p>
            <a:r>
              <a:rPr lang="en-US" sz="2000" dirty="0"/>
              <a:t>When Thread x leaves the method, the Scheduler arbitrarily allows one of the other threads to enter the method. When the second thread exits, the Scheduler allows another waiting thread to enter.</a:t>
            </a:r>
          </a:p>
        </p:txBody>
      </p:sp>
      <p:sp>
        <p:nvSpPr>
          <p:cNvPr id="27" name="TextBox 26"/>
          <p:cNvSpPr txBox="1"/>
          <p:nvPr/>
        </p:nvSpPr>
        <p:spPr>
          <a:xfrm>
            <a:off x="3657600" y="1828800"/>
            <a:ext cx="4572000" cy="1323439"/>
          </a:xfrm>
          <a:prstGeom prst="rect">
            <a:avLst/>
          </a:prstGeom>
          <a:noFill/>
        </p:spPr>
        <p:txBody>
          <a:bodyPr wrap="square" rtlCol="0">
            <a:spAutoFit/>
          </a:bodyPr>
          <a:lstStyle/>
          <a:p>
            <a:r>
              <a:rPr lang="en-US" sz="2000" dirty="0"/>
              <a:t>If all threads get to the method at the same time, the thread that gets to enter the method first is determined arbitrarily by the Scheduler.</a:t>
            </a:r>
          </a:p>
        </p:txBody>
      </p:sp>
      <p:sp>
        <p:nvSpPr>
          <p:cNvPr id="5" name="TextBox 4">
            <a:extLst>
              <a:ext uri="{FF2B5EF4-FFF2-40B4-BE49-F238E27FC236}">
                <a16:creationId xmlns:a16="http://schemas.microsoft.com/office/drawing/2014/main" id="{DDAD4E1B-C662-418F-AF35-EE7DC7CBF028}"/>
              </a:ext>
            </a:extLst>
          </p:cNvPr>
          <p:cNvSpPr txBox="1"/>
          <p:nvPr/>
        </p:nvSpPr>
        <p:spPr>
          <a:xfrm>
            <a:off x="5176089" y="4306907"/>
            <a:ext cx="6796836" cy="224676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2000" dirty="0"/>
              <a:t>Fixing  </a:t>
            </a:r>
            <a:r>
              <a:rPr lang="en-US" sz="2000" dirty="0" err="1"/>
              <a:t>dblcounter</a:t>
            </a:r>
            <a:r>
              <a:rPr lang="en-US" sz="2000" dirty="0"/>
              <a:t>:</a:t>
            </a:r>
          </a:p>
          <a:p>
            <a:pPr marL="342900" indent="-342900">
              <a:buFont typeface="+mj-lt"/>
              <a:buAutoNum type="arabicPeriod"/>
            </a:pPr>
            <a:r>
              <a:rPr lang="en-US" sz="2000" dirty="0"/>
              <a:t>Add synchronized to </a:t>
            </a:r>
            <a:r>
              <a:rPr lang="en-US" sz="2000" dirty="0" err="1">
                <a:latin typeface="Consolas" panose="020B0609020204030204" pitchFamily="49" charset="0"/>
              </a:rPr>
              <a:t>Controller.incrementSumField</a:t>
            </a:r>
            <a:endParaRPr lang="en-US" sz="2000" dirty="0">
              <a:latin typeface="Consolas" panose="020B0609020204030204" pitchFamily="49" charset="0"/>
            </a:endParaRPr>
          </a:p>
          <a:p>
            <a:pPr marL="342900" indent="-342900">
              <a:buFont typeface="+mj-lt"/>
              <a:buAutoNum type="arabicPeriod"/>
            </a:pPr>
            <a:r>
              <a:rPr lang="en-US" sz="2000" dirty="0"/>
              <a:t>Observe still have GUI errors</a:t>
            </a:r>
          </a:p>
          <a:p>
            <a:pPr marL="342900" indent="-342900">
              <a:buFont typeface="+mj-lt"/>
              <a:buAutoNum type="arabicPeriod"/>
            </a:pPr>
            <a:r>
              <a:rPr lang="en-US" sz="2000" dirty="0"/>
              <a:t>Uncomment code with </a:t>
            </a:r>
            <a:r>
              <a:rPr lang="en-US" sz="2000" dirty="0" err="1"/>
              <a:t>runLater</a:t>
            </a:r>
            <a:r>
              <a:rPr lang="en-US" sz="2000" dirty="0"/>
              <a:t> and comment out code it replaces</a:t>
            </a:r>
          </a:p>
          <a:p>
            <a:r>
              <a:rPr lang="en-US" sz="2000" dirty="0" err="1">
                <a:latin typeface="Consolas" panose="020B0609020204030204" pitchFamily="49" charset="0"/>
              </a:rPr>
              <a:t>runLater</a:t>
            </a:r>
            <a:r>
              <a:rPr lang="en-US" sz="2000" dirty="0"/>
              <a:t> runs the code in the GUI’s thread, which is the only safe way to make form updates.</a:t>
            </a:r>
          </a:p>
        </p:txBody>
      </p:sp>
    </p:spTree>
    <p:extLst>
      <p:ext uri="{BB962C8B-B14F-4D97-AF65-F5344CB8AC3E}">
        <p14:creationId xmlns:p14="http://schemas.microsoft.com/office/powerpoint/2010/main" val="9967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49" y="116404"/>
            <a:ext cx="11649076" cy="1477962"/>
          </a:xfrm>
        </p:spPr>
        <p:txBody>
          <a:bodyPr>
            <a:normAutofit/>
          </a:bodyPr>
          <a:lstStyle/>
          <a:p>
            <a:r>
              <a:rPr lang="en-US" sz="2800" dirty="0">
                <a:solidFill>
                  <a:schemeClr val="accent2">
                    <a:lumMod val="60000"/>
                    <a:lumOff val="40000"/>
                  </a:schemeClr>
                </a:solidFill>
                <a:latin typeface="+mn-lt"/>
                <a:cs typeface="Courier New" pitchFamily="49" charset="0"/>
              </a:rPr>
              <a:t>Once a thread enters a synchronized method, no other threads can enter until the first thread completes execution of the method, and exits the method.</a:t>
            </a:r>
            <a:endParaRPr lang="en-US" sz="2800" dirty="0">
              <a:solidFill>
                <a:schemeClr val="accent2">
                  <a:lumMod val="60000"/>
                  <a:lumOff val="40000"/>
                </a:schemeClr>
              </a:solidFill>
              <a:latin typeface="+mn-lt"/>
            </a:endParaRPr>
          </a:p>
        </p:txBody>
      </p:sp>
      <p:sp>
        <p:nvSpPr>
          <p:cNvPr id="3" name="Content Placeholder 2"/>
          <p:cNvSpPr>
            <a:spLocks noGrp="1"/>
          </p:cNvSpPr>
          <p:nvPr>
            <p:ph idx="1"/>
          </p:nvPr>
        </p:nvSpPr>
        <p:spPr>
          <a:xfrm>
            <a:off x="3048000" y="3352800"/>
            <a:ext cx="5410200" cy="2667000"/>
          </a:xfrm>
        </p:spPr>
        <p:txBody>
          <a:bodyPr/>
          <a:lstStyle/>
          <a:p>
            <a:pPr>
              <a:buNone/>
            </a:pPr>
            <a:r>
              <a:rPr lang="en-US" sz="3200" b="1" dirty="0">
                <a:latin typeface="Courier New" pitchFamily="49" charset="0"/>
                <a:cs typeface="Courier New" pitchFamily="49" charset="0"/>
              </a:rPr>
              <a:t>	</a:t>
            </a:r>
            <a:r>
              <a:rPr lang="en-US" sz="1600" b="1" dirty="0">
                <a:solidFill>
                  <a:schemeClr val="accent2">
                    <a:lumMod val="60000"/>
                    <a:lumOff val="40000"/>
                  </a:schemeClr>
                </a:solidFill>
                <a:latin typeface="Courier New" pitchFamily="49" charset="0"/>
                <a:cs typeface="Courier New" pitchFamily="49" charset="0"/>
              </a:rPr>
              <a:t>private </a:t>
            </a:r>
            <a:r>
              <a:rPr lang="en-US" sz="1600" b="1" dirty="0">
                <a:solidFill>
                  <a:schemeClr val="accent6">
                    <a:lumMod val="60000"/>
                    <a:lumOff val="40000"/>
                  </a:schemeClr>
                </a:solidFill>
                <a:latin typeface="Courier New" pitchFamily="49" charset="0"/>
                <a:cs typeface="Courier New" pitchFamily="49" charset="0"/>
              </a:rPr>
              <a:t>synchronized</a:t>
            </a:r>
            <a:r>
              <a:rPr lang="en-US" sz="1600" b="1" dirty="0">
                <a:solidFill>
                  <a:schemeClr val="accent2">
                    <a:lumMod val="60000"/>
                    <a:lumOff val="40000"/>
                  </a:schemeClr>
                </a:solidFill>
                <a:latin typeface="Courier New" pitchFamily="49" charset="0"/>
                <a:cs typeface="Courier New" pitchFamily="49" charset="0"/>
              </a:rPr>
              <a:t> void </a:t>
            </a:r>
            <a:r>
              <a:rPr lang="en-US" sz="1600" b="1" dirty="0" err="1">
                <a:solidFill>
                  <a:schemeClr val="accent2">
                    <a:lumMod val="60000"/>
                    <a:lumOff val="40000"/>
                  </a:schemeClr>
                </a:solidFill>
                <a:latin typeface="Courier New" pitchFamily="49" charset="0"/>
                <a:cs typeface="Courier New" pitchFamily="49" charset="0"/>
              </a:rPr>
              <a:t>method_C</a:t>
            </a:r>
            <a:r>
              <a:rPr lang="en-US" sz="1600" b="1" dirty="0">
                <a:solidFill>
                  <a:schemeClr val="accent2">
                    <a:lumMod val="60000"/>
                    <a:lumOff val="40000"/>
                  </a:schemeClr>
                </a:solidFill>
                <a:latin typeface="Courier New" pitchFamily="49" charset="0"/>
                <a:cs typeface="Courier New" pitchFamily="49" charset="0"/>
              </a:rPr>
              <a:t>() {</a:t>
            </a:r>
          </a:p>
          <a:p>
            <a:pPr>
              <a:buNone/>
            </a:pPr>
            <a:r>
              <a:rPr lang="en-US" sz="1600" b="1" dirty="0">
                <a:solidFill>
                  <a:schemeClr val="accent2">
                    <a:lumMod val="60000"/>
                    <a:lumOff val="40000"/>
                  </a:schemeClr>
                </a:solidFill>
                <a:latin typeface="Courier New" pitchFamily="49" charset="0"/>
                <a:cs typeface="Courier New" pitchFamily="49" charset="0"/>
              </a:rPr>
              <a:t>		&lt;statement 1&gt;</a:t>
            </a:r>
          </a:p>
          <a:p>
            <a:pPr>
              <a:buNone/>
            </a:pPr>
            <a:r>
              <a:rPr lang="en-US" sz="1600" b="1" dirty="0">
                <a:solidFill>
                  <a:schemeClr val="accent2">
                    <a:lumMod val="60000"/>
                    <a:lumOff val="40000"/>
                  </a:schemeClr>
                </a:solidFill>
                <a:latin typeface="Courier New" pitchFamily="49" charset="0"/>
                <a:cs typeface="Courier New" pitchFamily="49" charset="0"/>
              </a:rPr>
              <a:t>		&lt;statement 2&gt;</a:t>
            </a:r>
          </a:p>
          <a:p>
            <a:pPr>
              <a:buNone/>
            </a:pPr>
            <a:r>
              <a:rPr lang="en-US" sz="1600" b="1" dirty="0">
                <a:solidFill>
                  <a:schemeClr val="accent2">
                    <a:lumMod val="60000"/>
                    <a:lumOff val="40000"/>
                  </a:schemeClr>
                </a:solidFill>
                <a:latin typeface="Courier New" pitchFamily="49" charset="0"/>
                <a:cs typeface="Courier New" pitchFamily="49" charset="0"/>
              </a:rPr>
              <a:t>		&lt;statement 3&gt;</a:t>
            </a:r>
          </a:p>
          <a:p>
            <a:pPr>
              <a:buNone/>
            </a:pPr>
            <a:r>
              <a:rPr lang="en-US" sz="1600" b="1" dirty="0">
                <a:solidFill>
                  <a:schemeClr val="accent2">
                    <a:lumMod val="60000"/>
                    <a:lumOff val="40000"/>
                  </a:schemeClr>
                </a:solidFill>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429001"/>
            <a:ext cx="1158106" cy="1094537"/>
          </a:xfrm>
          <a:prstGeom prst="rect">
            <a:avLst/>
          </a:prstGeom>
          <a:noFill/>
        </p:spPr>
      </p:pic>
      <p:cxnSp>
        <p:nvCxnSpPr>
          <p:cNvPr id="10" name="Straight Arrow Connector 9"/>
          <p:cNvCxnSpPr/>
          <p:nvPr/>
        </p:nvCxnSpPr>
        <p:spPr bwMode="auto">
          <a:xfrm rot="5400000">
            <a:off x="2286794" y="27424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7338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8006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
        <p:nvSpPr>
          <p:cNvPr id="26" name="TextBox 25"/>
          <p:cNvSpPr txBox="1"/>
          <p:nvPr/>
        </p:nvSpPr>
        <p:spPr>
          <a:xfrm>
            <a:off x="3581400" y="5029201"/>
            <a:ext cx="6019800" cy="1323439"/>
          </a:xfrm>
          <a:prstGeom prst="rect">
            <a:avLst/>
          </a:prstGeom>
          <a:noFill/>
        </p:spPr>
        <p:txBody>
          <a:bodyPr wrap="square" rtlCol="0">
            <a:spAutoFit/>
          </a:bodyPr>
          <a:lstStyle/>
          <a:p>
            <a:r>
              <a:rPr lang="en-US" sz="2000" dirty="0"/>
              <a:t>When Thread x leaves the method, the Scheduler arbitrarily allows one of the other threads to enter the method. When the second thread exits, the Scheduler allows another waiting thread to enter.</a:t>
            </a:r>
          </a:p>
        </p:txBody>
      </p:sp>
      <p:sp>
        <p:nvSpPr>
          <p:cNvPr id="27" name="TextBox 26"/>
          <p:cNvSpPr txBox="1"/>
          <p:nvPr/>
        </p:nvSpPr>
        <p:spPr>
          <a:xfrm>
            <a:off x="3657600" y="1828800"/>
            <a:ext cx="4572000" cy="1323439"/>
          </a:xfrm>
          <a:prstGeom prst="rect">
            <a:avLst/>
          </a:prstGeom>
          <a:noFill/>
        </p:spPr>
        <p:txBody>
          <a:bodyPr wrap="square" rtlCol="0">
            <a:spAutoFit/>
          </a:bodyPr>
          <a:lstStyle/>
          <a:p>
            <a:r>
              <a:rPr lang="en-US" sz="2000" dirty="0"/>
              <a:t>If all threads get to the method at the same time, the thread that gets to enter the method first is determined arbitrarily by the Scheduler.</a:t>
            </a:r>
          </a:p>
        </p:txBody>
      </p:sp>
      <p:sp>
        <p:nvSpPr>
          <p:cNvPr id="4" name="TextBox 3">
            <a:extLst>
              <a:ext uri="{FF2B5EF4-FFF2-40B4-BE49-F238E27FC236}">
                <a16:creationId xmlns:a16="http://schemas.microsoft.com/office/drawing/2014/main" id="{BC06AC86-AFF3-49CA-B420-802EA2E0F718}"/>
              </a:ext>
            </a:extLst>
          </p:cNvPr>
          <p:cNvSpPr txBox="1"/>
          <p:nvPr/>
        </p:nvSpPr>
        <p:spPr>
          <a:xfrm>
            <a:off x="3197438" y="5352870"/>
            <a:ext cx="8619667" cy="1200329"/>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3600" dirty="0"/>
              <a:t>Challenge: if too much code is synchronized,</a:t>
            </a:r>
          </a:p>
          <a:p>
            <a:r>
              <a:rPr lang="en-US" sz="3600" dirty="0"/>
              <a:t>there’s no advantage to multithreading!</a:t>
            </a:r>
          </a:p>
        </p:txBody>
      </p:sp>
    </p:spTree>
    <p:extLst>
      <p:ext uri="{BB962C8B-B14F-4D97-AF65-F5344CB8AC3E}">
        <p14:creationId xmlns:p14="http://schemas.microsoft.com/office/powerpoint/2010/main" val="920762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7" y="116404"/>
            <a:ext cx="11477625" cy="1477962"/>
          </a:xfrm>
        </p:spPr>
        <p:txBody>
          <a:bodyPr>
            <a:normAutofit/>
          </a:bodyPr>
          <a:lstStyle/>
          <a:p>
            <a:r>
              <a:rPr lang="en-US" sz="2800" dirty="0">
                <a:solidFill>
                  <a:schemeClr val="accent1">
                    <a:lumMod val="60000"/>
                    <a:lumOff val="40000"/>
                  </a:schemeClr>
                </a:solidFill>
                <a:latin typeface="+mn-lt"/>
                <a:cs typeface="Courier New" pitchFamily="49" charset="0"/>
              </a:rPr>
              <a:t>If only a few statements within a method need to be guarded against simultaneous execution, use a </a:t>
            </a:r>
            <a:r>
              <a:rPr lang="en-US" sz="2800" dirty="0">
                <a:solidFill>
                  <a:schemeClr val="accent6">
                    <a:lumMod val="60000"/>
                    <a:lumOff val="40000"/>
                  </a:schemeClr>
                </a:solidFill>
                <a:latin typeface="+mn-lt"/>
                <a:cs typeface="Courier New" pitchFamily="49" charset="0"/>
              </a:rPr>
              <a:t>synchronized</a:t>
            </a:r>
            <a:r>
              <a:rPr lang="en-US" sz="2800" dirty="0">
                <a:solidFill>
                  <a:schemeClr val="accent1">
                    <a:lumMod val="60000"/>
                    <a:lumOff val="40000"/>
                  </a:schemeClr>
                </a:solidFill>
                <a:latin typeface="+mn-lt"/>
                <a:cs typeface="Courier New" pitchFamily="49" charset="0"/>
              </a:rPr>
              <a:t> block instead of making the entire method synchronized.</a:t>
            </a:r>
            <a:endParaRPr lang="en-US" sz="2800" dirty="0">
              <a:solidFill>
                <a:schemeClr val="accent1">
                  <a:lumMod val="60000"/>
                  <a:lumOff val="40000"/>
                </a:schemeClr>
              </a:solidFill>
              <a:latin typeface="+mn-lt"/>
            </a:endParaRPr>
          </a:p>
        </p:txBody>
      </p:sp>
      <p:sp>
        <p:nvSpPr>
          <p:cNvPr id="3" name="Content Placeholder 2"/>
          <p:cNvSpPr>
            <a:spLocks noGrp="1"/>
          </p:cNvSpPr>
          <p:nvPr>
            <p:ph idx="1"/>
          </p:nvPr>
        </p:nvSpPr>
        <p:spPr>
          <a:xfrm>
            <a:off x="3048000" y="2286000"/>
            <a:ext cx="5410200" cy="3733800"/>
          </a:xfrm>
        </p:spPr>
        <p:txBody>
          <a:bodyPr/>
          <a:lstStyle/>
          <a:p>
            <a:pPr>
              <a:buNone/>
            </a:pPr>
            <a:r>
              <a:rPr lang="en-US" sz="3200" b="1" dirty="0">
                <a:latin typeface="Courier New" pitchFamily="49" charset="0"/>
                <a:cs typeface="Courier New" pitchFamily="49" charset="0"/>
              </a:rPr>
              <a:t>	</a:t>
            </a:r>
            <a:r>
              <a:rPr lang="en-US" sz="1600" b="1" dirty="0">
                <a:solidFill>
                  <a:schemeClr val="accent1">
                    <a:lumMod val="60000"/>
                    <a:lumOff val="40000"/>
                  </a:schemeClr>
                </a:solidFill>
                <a:latin typeface="Courier New" pitchFamily="49" charset="0"/>
                <a:cs typeface="Courier New" pitchFamily="49" charset="0"/>
              </a:rPr>
              <a:t>private void </a:t>
            </a:r>
            <a:r>
              <a:rPr lang="en-US" sz="1600" b="1" dirty="0" err="1">
                <a:solidFill>
                  <a:schemeClr val="accent1">
                    <a:lumMod val="60000"/>
                    <a:lumOff val="40000"/>
                  </a:schemeClr>
                </a:solidFill>
                <a:latin typeface="Courier New" pitchFamily="49" charset="0"/>
                <a:cs typeface="Courier New" pitchFamily="49" charset="0"/>
              </a:rPr>
              <a:t>method_C</a:t>
            </a:r>
            <a:r>
              <a:rPr lang="en-US" sz="1600" b="1" dirty="0">
                <a:solidFill>
                  <a:schemeClr val="accent1">
                    <a:lumMod val="60000"/>
                    <a:lumOff val="40000"/>
                  </a:schemeClr>
                </a:solidFill>
                <a:latin typeface="Courier New" pitchFamily="49" charset="0"/>
                <a:cs typeface="Courier New" pitchFamily="49" charset="0"/>
              </a:rPr>
              <a:t>() {</a:t>
            </a:r>
          </a:p>
          <a:p>
            <a:pPr>
              <a:buNone/>
            </a:pPr>
            <a:r>
              <a:rPr lang="en-US" sz="1600" b="1" dirty="0">
                <a:solidFill>
                  <a:schemeClr val="accent1">
                    <a:lumMod val="60000"/>
                    <a:lumOff val="40000"/>
                  </a:schemeClr>
                </a:solidFill>
                <a:latin typeface="Courier New" pitchFamily="49" charset="0"/>
                <a:cs typeface="Courier New" pitchFamily="49" charset="0"/>
              </a:rPr>
              <a:t>		&lt;safe statement 1&gt;</a:t>
            </a:r>
          </a:p>
          <a:p>
            <a:pPr>
              <a:buNone/>
            </a:pPr>
            <a:r>
              <a:rPr lang="en-US" sz="1600" b="1" dirty="0">
                <a:solidFill>
                  <a:schemeClr val="accent1">
                    <a:lumMod val="60000"/>
                    <a:lumOff val="40000"/>
                  </a:schemeClr>
                </a:solidFill>
                <a:latin typeface="Courier New" pitchFamily="49" charset="0"/>
                <a:cs typeface="Courier New" pitchFamily="49" charset="0"/>
              </a:rPr>
              <a:t>		&lt;safe statement 2&gt;</a:t>
            </a:r>
          </a:p>
          <a:p>
            <a:pPr>
              <a:buNone/>
            </a:pPr>
            <a:r>
              <a:rPr lang="en-US" sz="1600" b="1" dirty="0">
                <a:solidFill>
                  <a:srgbClr val="0070C0"/>
                </a:solidFill>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synchronized</a:t>
            </a:r>
            <a:r>
              <a:rPr lang="en-US" sz="1600" b="1" dirty="0">
                <a:solidFill>
                  <a:schemeClr val="accent6">
                    <a:lumMod val="60000"/>
                    <a:lumOff val="40000"/>
                  </a:schemeClr>
                </a:solidFill>
                <a:latin typeface="Courier New" pitchFamily="49" charset="0"/>
                <a:cs typeface="Courier New" pitchFamily="49" charset="0"/>
              </a:rPr>
              <a:t>( &lt;</a:t>
            </a:r>
            <a:r>
              <a:rPr lang="en-US" sz="1600" b="1" dirty="0" err="1">
                <a:effectLst>
                  <a:outerShdw blurRad="38100" dist="38100" dir="2700000" algn="tl">
                    <a:srgbClr val="000000">
                      <a:alpha val="43137"/>
                    </a:srgbClr>
                  </a:outerShdw>
                </a:effectLst>
                <a:latin typeface="Courier New" pitchFamily="49" charset="0"/>
                <a:cs typeface="Courier New" pitchFamily="49" charset="0"/>
              </a:rPr>
              <a:t>sync_object</a:t>
            </a:r>
            <a:r>
              <a:rPr lang="en-US" sz="1600" b="1" dirty="0">
                <a:solidFill>
                  <a:schemeClr val="accent6">
                    <a:lumMod val="60000"/>
                    <a:lumOff val="40000"/>
                  </a:schemeClr>
                </a:solidFill>
                <a:latin typeface="Courier New" pitchFamily="49" charset="0"/>
                <a:cs typeface="Courier New" pitchFamily="49" charset="0"/>
              </a:rPr>
              <a:t>&gt; ) {</a:t>
            </a:r>
          </a:p>
          <a:p>
            <a:pPr>
              <a:buNone/>
            </a:pPr>
            <a:r>
              <a:rPr lang="en-US" sz="1600" b="1" dirty="0">
                <a:solidFill>
                  <a:srgbClr val="0070C0"/>
                </a:solidFill>
                <a:latin typeface="Courier New" pitchFamily="49" charset="0"/>
                <a:cs typeface="Courier New" pitchFamily="49" charset="0"/>
              </a:rPr>
              <a:t>		  </a:t>
            </a:r>
            <a:r>
              <a:rPr lang="en-US" sz="1600" b="1" dirty="0">
                <a:latin typeface="Courier New" pitchFamily="49" charset="0"/>
                <a:cs typeface="Courier New" pitchFamily="49" charset="0"/>
              </a:rPr>
              <a:t>&lt;unsafe statement 3&gt;</a:t>
            </a:r>
          </a:p>
          <a:p>
            <a:pPr>
              <a:buNone/>
            </a:pPr>
            <a:r>
              <a:rPr lang="en-US" sz="1600" b="1" dirty="0">
                <a:latin typeface="Courier New" pitchFamily="49" charset="0"/>
                <a:cs typeface="Courier New" pitchFamily="49" charset="0"/>
              </a:rPr>
              <a:t>		  &lt;unsafe statement 4&gt;</a:t>
            </a:r>
          </a:p>
          <a:p>
            <a:pPr>
              <a:buNone/>
            </a:pPr>
            <a:r>
              <a:rPr lang="en-US" sz="1600" b="1" dirty="0">
                <a:latin typeface="Courier New" pitchFamily="49" charset="0"/>
                <a:cs typeface="Courier New" pitchFamily="49" charset="0"/>
              </a:rPr>
              <a:t>		  &lt;unsafe statement 5&gt;</a:t>
            </a:r>
            <a:br>
              <a:rPr lang="en-US" sz="1600" b="1" dirty="0">
                <a:solidFill>
                  <a:srgbClr val="0070C0"/>
                </a:solidFill>
                <a:latin typeface="Courier New" pitchFamily="49" charset="0"/>
                <a:cs typeface="Courier New" pitchFamily="49" charset="0"/>
              </a:rPr>
            </a:br>
            <a:r>
              <a:rPr lang="en-US" sz="1600" b="1" dirty="0">
                <a:solidFill>
                  <a:srgbClr val="0070C0"/>
                </a:solidFill>
                <a:latin typeface="Courier New" pitchFamily="49" charset="0"/>
                <a:cs typeface="Courier New" pitchFamily="49" charset="0"/>
              </a:rPr>
              <a:t>	</a:t>
            </a:r>
            <a:r>
              <a:rPr lang="en-US" sz="1600" b="1" dirty="0">
                <a:solidFill>
                  <a:schemeClr val="accent6">
                    <a:lumMod val="60000"/>
                    <a:lumOff val="40000"/>
                  </a:schemeClr>
                </a:solidFill>
                <a:latin typeface="Courier New" pitchFamily="49" charset="0"/>
                <a:cs typeface="Courier New" pitchFamily="49" charset="0"/>
              </a:rPr>
              <a:t>}</a:t>
            </a:r>
          </a:p>
          <a:p>
            <a:pPr>
              <a:buNone/>
            </a:pPr>
            <a:r>
              <a:rPr lang="en-US" sz="1600" b="1" dirty="0">
                <a:solidFill>
                  <a:srgbClr val="0070C0"/>
                </a:solidFill>
                <a:latin typeface="Courier New" pitchFamily="49" charset="0"/>
                <a:cs typeface="Courier New" pitchFamily="49" charset="0"/>
              </a:rPr>
              <a:t>		 </a:t>
            </a:r>
            <a:r>
              <a:rPr lang="en-US" sz="1600" b="1" dirty="0">
                <a:solidFill>
                  <a:schemeClr val="accent1">
                    <a:lumMod val="60000"/>
                    <a:lumOff val="40000"/>
                  </a:schemeClr>
                </a:solidFill>
                <a:latin typeface="Courier New" pitchFamily="49" charset="0"/>
                <a:cs typeface="Courier New" pitchFamily="49" charset="0"/>
              </a:rPr>
              <a:t>&lt;safe statement 6&gt;</a:t>
            </a:r>
          </a:p>
          <a:p>
            <a:pPr>
              <a:buNone/>
            </a:pPr>
            <a:r>
              <a:rPr lang="en-US" sz="1600" b="1" dirty="0">
                <a:solidFill>
                  <a:schemeClr val="accent1">
                    <a:lumMod val="60000"/>
                    <a:lumOff val="40000"/>
                  </a:schemeClr>
                </a:solidFill>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276601"/>
            <a:ext cx="1158106" cy="1094537"/>
          </a:xfrm>
          <a:prstGeom prst="rect">
            <a:avLst/>
          </a:prstGeom>
          <a:noFill/>
        </p:spPr>
      </p:pic>
      <p:cxnSp>
        <p:nvCxnSpPr>
          <p:cNvPr id="10" name="Straight Arrow Connector 9"/>
          <p:cNvCxnSpPr/>
          <p:nvPr/>
        </p:nvCxnSpPr>
        <p:spPr bwMode="auto">
          <a:xfrm rot="5400000">
            <a:off x="2362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
        <p:nvSpPr>
          <p:cNvPr id="26" name="TextBox 25"/>
          <p:cNvSpPr txBox="1"/>
          <p:nvPr/>
        </p:nvSpPr>
        <p:spPr>
          <a:xfrm>
            <a:off x="4215625" y="5680501"/>
            <a:ext cx="7200088" cy="830997"/>
          </a:xfrm>
          <a:prstGeom prst="rect">
            <a:avLst/>
          </a:prstGeom>
          <a:noFill/>
        </p:spPr>
        <p:txBody>
          <a:bodyPr wrap="square" rtlCol="0">
            <a:spAutoFit/>
          </a:bodyPr>
          <a:lstStyle/>
          <a:p>
            <a:r>
              <a:rPr lang="en-US" sz="2400" dirty="0"/>
              <a:t>When Thread x leaves the block, the Scheduler arbitrarily allows one of the other threads to enter.</a:t>
            </a:r>
          </a:p>
        </p:txBody>
      </p:sp>
    </p:spTree>
    <p:extLst>
      <p:ext uri="{BB962C8B-B14F-4D97-AF65-F5344CB8AC3E}">
        <p14:creationId xmlns:p14="http://schemas.microsoft.com/office/powerpoint/2010/main" val="334638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365125"/>
            <a:ext cx="11372850" cy="1325563"/>
          </a:xfrm>
        </p:spPr>
        <p:txBody>
          <a:bodyPr>
            <a:normAutofit fontScale="90000"/>
          </a:bodyPr>
          <a:lstStyle/>
          <a:p>
            <a:r>
              <a:rPr lang="en-US" dirty="0"/>
              <a:t>The synchronizing object can be any object</a:t>
            </a:r>
          </a:p>
        </p:txBody>
      </p:sp>
      <p:sp>
        <p:nvSpPr>
          <p:cNvPr id="3" name="Content Placeholder 2"/>
          <p:cNvSpPr>
            <a:spLocks noGrp="1"/>
          </p:cNvSpPr>
          <p:nvPr>
            <p:ph idx="1"/>
          </p:nvPr>
        </p:nvSpPr>
        <p:spPr>
          <a:xfrm>
            <a:off x="814388" y="2133600"/>
            <a:ext cx="7081837" cy="4411662"/>
          </a:xfrm>
        </p:spPr>
        <p:txBody>
          <a:bodyPr>
            <a:normAutofit/>
          </a:bodyPr>
          <a:lstStyle/>
          <a:p>
            <a:r>
              <a:rPr lang="en-US" sz="3200" dirty="0"/>
              <a:t>Java’s Object class incorporates the concept of something called a </a:t>
            </a:r>
            <a:r>
              <a:rPr lang="en-US" sz="3200" b="1" i="1" dirty="0"/>
              <a:t>monitor</a:t>
            </a:r>
            <a:br>
              <a:rPr lang="en-US" sz="3200" dirty="0"/>
            </a:br>
            <a:endParaRPr lang="en-US" sz="3200" dirty="0"/>
          </a:p>
          <a:p>
            <a:r>
              <a:rPr lang="en-US" sz="3200" dirty="0"/>
              <a:t>Monitors are used to guard the gates of synchronized blocks</a:t>
            </a:r>
            <a:br>
              <a:rPr lang="en-US" sz="3200" dirty="0"/>
            </a:br>
            <a:endParaRPr lang="en-US" sz="3200" dirty="0"/>
          </a:p>
          <a:p>
            <a:r>
              <a:rPr lang="en-US" sz="3200" dirty="0"/>
              <a:t>Monitors only become active within a synchronized block</a:t>
            </a:r>
          </a:p>
        </p:txBody>
      </p:sp>
      <p:pic>
        <p:nvPicPr>
          <p:cNvPr id="36869" name="Picture 5" descr="C:\Documents and Settings\hornick\Local Settings\Temporary Internet Files\Content.IE5\79P9BVPJ\MMj02837660000[1].gif"/>
          <p:cNvPicPr>
            <a:picLocks noChangeAspect="1" noChangeArrowheads="1" noCrop="1"/>
          </p:cNvPicPr>
          <p:nvPr/>
        </p:nvPicPr>
        <p:blipFill>
          <a:blip r:embed="rId2" cstate="print"/>
          <a:srcRect/>
          <a:stretch>
            <a:fillRect/>
          </a:stretch>
        </p:blipFill>
        <p:spPr bwMode="auto">
          <a:xfrm>
            <a:off x="8520113" y="4233862"/>
            <a:ext cx="3048000" cy="2133600"/>
          </a:xfrm>
          <a:prstGeom prst="rect">
            <a:avLst/>
          </a:prstGeom>
          <a:noFill/>
        </p:spPr>
      </p:pic>
    </p:spTree>
    <p:extLst>
      <p:ext uri="{BB962C8B-B14F-4D97-AF65-F5344CB8AC3E}">
        <p14:creationId xmlns:p14="http://schemas.microsoft.com/office/powerpoint/2010/main" val="1013764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22238"/>
            <a:ext cx="11244262" cy="1477962"/>
          </a:xfrm>
        </p:spPr>
        <p:txBody>
          <a:bodyPr>
            <a:normAutofit/>
          </a:bodyPr>
          <a:lstStyle/>
          <a:p>
            <a:r>
              <a:rPr lang="en-US" sz="3200" dirty="0">
                <a:solidFill>
                  <a:schemeClr val="accent2">
                    <a:lumMod val="60000"/>
                    <a:lumOff val="40000"/>
                  </a:schemeClr>
                </a:solidFill>
                <a:latin typeface="+mn-lt"/>
                <a:cs typeface="Courier New" pitchFamily="49" charset="0"/>
              </a:rPr>
              <a:t>Since every class derives from Object, the class containing a synchronized block can act as the Monitor for the block:</a:t>
            </a:r>
            <a:endParaRPr lang="en-US" sz="3200" dirty="0">
              <a:solidFill>
                <a:schemeClr val="accent2">
                  <a:lumMod val="60000"/>
                  <a:lumOff val="40000"/>
                </a:schemeClr>
              </a:solidFill>
              <a:latin typeface="+mn-lt"/>
            </a:endParaRPr>
          </a:p>
        </p:txBody>
      </p:sp>
      <p:sp>
        <p:nvSpPr>
          <p:cNvPr id="3" name="Content Placeholder 2"/>
          <p:cNvSpPr>
            <a:spLocks noGrp="1"/>
          </p:cNvSpPr>
          <p:nvPr>
            <p:ph idx="1"/>
          </p:nvPr>
        </p:nvSpPr>
        <p:spPr>
          <a:xfrm>
            <a:off x="3048000" y="2286000"/>
            <a:ext cx="5410200" cy="3733800"/>
          </a:xfrm>
        </p:spPr>
        <p:txBody>
          <a:bodyPr/>
          <a:lstStyle/>
          <a:p>
            <a:pPr>
              <a:buNone/>
            </a:pPr>
            <a:r>
              <a:rPr lang="en-US" sz="3200" b="1" dirty="0">
                <a:latin typeface="Courier New" pitchFamily="49" charset="0"/>
                <a:cs typeface="Courier New" pitchFamily="49" charset="0"/>
              </a:rPr>
              <a:t>	</a:t>
            </a:r>
            <a:r>
              <a:rPr lang="en-US" sz="1600" b="1" dirty="0">
                <a:latin typeface="Courier New" pitchFamily="49" charset="0"/>
                <a:cs typeface="Courier New" pitchFamily="49" charset="0"/>
              </a:rPr>
              <a:t>private void </a:t>
            </a:r>
            <a:r>
              <a:rPr lang="en-US" sz="1600" b="1" dirty="0" err="1">
                <a:latin typeface="Courier New" pitchFamily="49" charset="0"/>
                <a:cs typeface="Courier New" pitchFamily="49" charset="0"/>
              </a:rPr>
              <a:t>method_C</a:t>
            </a:r>
            <a:r>
              <a:rPr lang="en-US" sz="1600" b="1" dirty="0">
                <a:latin typeface="Courier New" pitchFamily="49" charset="0"/>
                <a:cs typeface="Courier New" pitchFamily="49" charset="0"/>
              </a:rPr>
              <a:t>() {</a:t>
            </a:r>
          </a:p>
          <a:p>
            <a:pPr>
              <a:buNone/>
            </a:pPr>
            <a:r>
              <a:rPr lang="en-US" sz="1600" b="1" dirty="0">
                <a:latin typeface="Courier New" pitchFamily="49" charset="0"/>
                <a:cs typeface="Courier New" pitchFamily="49" charset="0"/>
              </a:rPr>
              <a:t>		&lt;safe statement 1&gt;</a:t>
            </a:r>
          </a:p>
          <a:p>
            <a:pPr>
              <a:buNone/>
            </a:pPr>
            <a:r>
              <a:rPr lang="en-US" sz="1600" b="1" dirty="0">
                <a:latin typeface="Courier New" pitchFamily="49" charset="0"/>
                <a:cs typeface="Courier New" pitchFamily="49" charset="0"/>
              </a:rPr>
              <a:t>		&lt;safe statement 2&gt;</a:t>
            </a:r>
          </a:p>
          <a:p>
            <a:pPr>
              <a:buNone/>
            </a:pPr>
            <a:r>
              <a:rPr lang="en-US" sz="1600" b="1" dirty="0">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synchronized(</a:t>
            </a:r>
            <a:r>
              <a:rPr lang="en-US" sz="1600" b="1" dirty="0">
                <a:solidFill>
                  <a:schemeClr val="accent4">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a:solidFill>
                  <a:schemeClr val="tx1"/>
                </a:solidFill>
                <a:effectLst>
                  <a:outerShdw blurRad="38100" dist="38100" dir="2700000" algn="tl">
                    <a:srgbClr val="000000">
                      <a:alpha val="43137"/>
                    </a:srgbClr>
                  </a:outerShdw>
                </a:effectLst>
                <a:latin typeface="Courier New" pitchFamily="49" charset="0"/>
                <a:cs typeface="Courier New" pitchFamily="49" charset="0"/>
              </a:rPr>
              <a:t>this</a:t>
            </a:r>
            <a:r>
              <a:rPr lang="en-US" sz="1600" b="1" dirty="0">
                <a:solidFill>
                  <a:schemeClr val="accent4">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 // gate down </a:t>
            </a:r>
          </a:p>
          <a:p>
            <a:pPr>
              <a:buNone/>
            </a:pPr>
            <a:r>
              <a:rPr lang="en-US" sz="1600" b="1" dirty="0">
                <a:solidFill>
                  <a:schemeClr val="accent4">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&lt;unsafe statement 3&gt;</a:t>
            </a:r>
          </a:p>
          <a:p>
            <a:pPr>
              <a:buNone/>
            </a:pP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&lt;unsafe statement 4&gt;</a:t>
            </a:r>
          </a:p>
          <a:p>
            <a:pPr>
              <a:buNone/>
            </a:pP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&lt;unsafe statement 5&gt;</a:t>
            </a:r>
            <a:b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b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			// gate up</a:t>
            </a:r>
          </a:p>
          <a:p>
            <a:pPr>
              <a:buNone/>
            </a:pPr>
            <a:r>
              <a:rPr lang="en-US" sz="1600" b="1" dirty="0">
                <a:latin typeface="Courier New" pitchFamily="49" charset="0"/>
                <a:cs typeface="Courier New" pitchFamily="49" charset="0"/>
              </a:rPr>
              <a:t>		 &lt;safe statement 6&gt;</a:t>
            </a:r>
          </a:p>
          <a:p>
            <a:pPr>
              <a:buNone/>
            </a:pPr>
            <a:r>
              <a:rPr lang="en-US" sz="1600" b="1" dirty="0">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276601"/>
            <a:ext cx="1158106" cy="1094537"/>
          </a:xfrm>
          <a:prstGeom prst="rect">
            <a:avLst/>
          </a:prstGeom>
          <a:noFill/>
        </p:spPr>
      </p:pic>
      <p:cxnSp>
        <p:nvCxnSpPr>
          <p:cNvPr id="10" name="Straight Arrow Connector 9"/>
          <p:cNvCxnSpPr/>
          <p:nvPr/>
        </p:nvCxnSpPr>
        <p:spPr bwMode="auto">
          <a:xfrm rot="5400000">
            <a:off x="2362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Tree>
    <p:extLst>
      <p:ext uri="{BB962C8B-B14F-4D97-AF65-F5344CB8AC3E}">
        <p14:creationId xmlns:p14="http://schemas.microsoft.com/office/powerpoint/2010/main" val="32515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122238"/>
            <a:ext cx="8977313" cy="1477962"/>
          </a:xfrm>
        </p:spPr>
        <p:txBody>
          <a:bodyPr>
            <a:normAutofit/>
          </a:bodyPr>
          <a:lstStyle/>
          <a:p>
            <a:r>
              <a:rPr lang="en-US" sz="3600" dirty="0">
                <a:solidFill>
                  <a:schemeClr val="tx2">
                    <a:lumMod val="60000"/>
                    <a:lumOff val="40000"/>
                  </a:schemeClr>
                </a:solidFill>
                <a:latin typeface="+mn-lt"/>
                <a:cs typeface="Courier New" pitchFamily="49" charset="0"/>
              </a:rPr>
              <a:t>Or any generic Object can act as a Monitor</a:t>
            </a:r>
            <a:endParaRPr lang="en-US" sz="3600" dirty="0">
              <a:solidFill>
                <a:schemeClr val="tx2">
                  <a:lumMod val="60000"/>
                  <a:lumOff val="40000"/>
                </a:schemeClr>
              </a:solidFill>
              <a:latin typeface="+mn-lt"/>
            </a:endParaRPr>
          </a:p>
        </p:txBody>
      </p:sp>
      <p:sp>
        <p:nvSpPr>
          <p:cNvPr id="3" name="Content Placeholder 2"/>
          <p:cNvSpPr>
            <a:spLocks noGrp="1"/>
          </p:cNvSpPr>
          <p:nvPr>
            <p:ph idx="1"/>
          </p:nvPr>
        </p:nvSpPr>
        <p:spPr>
          <a:xfrm>
            <a:off x="2895600" y="2286000"/>
            <a:ext cx="5562600" cy="3733800"/>
          </a:xfrm>
        </p:spPr>
        <p:txBody>
          <a:bodyPr>
            <a:normAutofit fontScale="92500"/>
          </a:bodyPr>
          <a:lstStyle/>
          <a:p>
            <a:pPr>
              <a:spcAft>
                <a:spcPts val="1000"/>
              </a:spcAft>
              <a:buNone/>
            </a:pPr>
            <a:r>
              <a:rPr lang="en-US" sz="3200" b="1" dirty="0">
                <a:latin typeface="Courier New" pitchFamily="49" charset="0"/>
                <a:cs typeface="Courier New" pitchFamily="49" charset="0"/>
              </a:rPr>
              <a:t>	</a:t>
            </a:r>
            <a:r>
              <a:rPr lang="en-US" sz="1600" b="1">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private static Object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 = new Object();</a:t>
            </a:r>
            <a:b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br>
            <a:r>
              <a:rPr lang="en-US" sz="1600" b="1" dirty="0">
                <a:latin typeface="Courier New" pitchFamily="49" charset="0"/>
                <a:cs typeface="Courier New" pitchFamily="49" charset="0"/>
              </a:rPr>
              <a:t>private void </a:t>
            </a:r>
            <a:r>
              <a:rPr lang="en-US" sz="1600" b="1" dirty="0" err="1">
                <a:latin typeface="Courier New" pitchFamily="49" charset="0"/>
                <a:cs typeface="Courier New" pitchFamily="49" charset="0"/>
              </a:rPr>
              <a:t>method_C</a:t>
            </a:r>
            <a:r>
              <a:rPr lang="en-US" sz="1600" b="1" dirty="0">
                <a:latin typeface="Courier New" pitchFamily="49" charset="0"/>
                <a:cs typeface="Courier New" pitchFamily="49" charset="0"/>
              </a:rPr>
              <a:t>() {</a:t>
            </a:r>
          </a:p>
          <a:p>
            <a:pPr>
              <a:buNone/>
            </a:pPr>
            <a:r>
              <a:rPr lang="en-US" sz="1600" b="1" dirty="0">
                <a:latin typeface="Courier New" pitchFamily="49" charset="0"/>
                <a:cs typeface="Courier New" pitchFamily="49" charset="0"/>
              </a:rPr>
              <a:t>		&lt;safe statement 1&gt;</a:t>
            </a:r>
          </a:p>
          <a:p>
            <a:pPr>
              <a:buNone/>
            </a:pPr>
            <a:r>
              <a:rPr lang="en-US" sz="1600" b="1" dirty="0">
                <a:latin typeface="Courier New" pitchFamily="49" charset="0"/>
                <a:cs typeface="Courier New" pitchFamily="49" charset="0"/>
              </a:rPr>
              <a:t>		&lt;safe statement 2&gt;</a:t>
            </a:r>
          </a:p>
          <a:p>
            <a:pPr>
              <a:buNone/>
            </a:pPr>
            <a:r>
              <a:rPr lang="en-US" sz="1600" b="1" dirty="0">
                <a:latin typeface="Courier New" pitchFamily="49" charset="0"/>
                <a:cs typeface="Courier New" pitchFamily="49" charset="0"/>
              </a:rPr>
              <a:t>		synchronized(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a:t>
            </a:r>
            <a:r>
              <a:rPr lang="en-US" sz="1600" b="1" dirty="0">
                <a:solidFill>
                  <a:schemeClr val="accent6">
                    <a:lumMod val="60000"/>
                    <a:lumOff val="40000"/>
                  </a:schemeClr>
                </a:solidFill>
                <a:latin typeface="Courier New" pitchFamily="49" charset="0"/>
                <a:cs typeface="Courier New" pitchFamily="49" charset="0"/>
              </a:rPr>
              <a:t> </a:t>
            </a:r>
            <a:r>
              <a:rPr lang="en-US" sz="1600" b="1" dirty="0">
                <a:latin typeface="Courier New" pitchFamily="49" charset="0"/>
                <a:cs typeface="Courier New" pitchFamily="49" charset="0"/>
              </a:rPr>
              <a:t>) { // gate down</a:t>
            </a:r>
          </a:p>
          <a:p>
            <a:pPr>
              <a:buNone/>
            </a:pPr>
            <a:r>
              <a:rPr lang="en-US" sz="1600" b="1" dirty="0">
                <a:latin typeface="Courier New" pitchFamily="49" charset="0"/>
                <a:cs typeface="Courier New" pitchFamily="49" charset="0"/>
              </a:rPr>
              <a:t>		  &lt;unsafe statement 3&gt;</a:t>
            </a:r>
          </a:p>
          <a:p>
            <a:pPr>
              <a:buNone/>
            </a:pPr>
            <a:r>
              <a:rPr lang="en-US" sz="1600" b="1" dirty="0">
                <a:latin typeface="Courier New" pitchFamily="49" charset="0"/>
                <a:cs typeface="Courier New" pitchFamily="49" charset="0"/>
              </a:rPr>
              <a:t>		  &lt;unsafe statement 4&gt;</a:t>
            </a:r>
          </a:p>
          <a:p>
            <a:pPr>
              <a:buNone/>
            </a:pPr>
            <a:r>
              <a:rPr lang="en-US" sz="1600" b="1" dirty="0">
                <a:latin typeface="Courier New" pitchFamily="49" charset="0"/>
                <a:cs typeface="Courier New" pitchFamily="49" charset="0"/>
              </a:rPr>
              <a:t>		  &lt;unsafe statement 5&gt;</a:t>
            </a:r>
            <a:br>
              <a:rPr lang="en-US" sz="1600" b="1" dirty="0">
                <a:latin typeface="Courier New" pitchFamily="49" charset="0"/>
                <a:cs typeface="Courier New" pitchFamily="49" charset="0"/>
              </a:rPr>
            </a:br>
            <a:r>
              <a:rPr lang="en-US" sz="1600" b="1" dirty="0">
                <a:latin typeface="Courier New" pitchFamily="49" charset="0"/>
                <a:cs typeface="Courier New" pitchFamily="49" charset="0"/>
              </a:rPr>
              <a:t>	}			 // gate up</a:t>
            </a:r>
          </a:p>
          <a:p>
            <a:pPr>
              <a:buNone/>
            </a:pPr>
            <a:r>
              <a:rPr lang="en-US" sz="1600" b="1" dirty="0">
                <a:latin typeface="Courier New" pitchFamily="49" charset="0"/>
                <a:cs typeface="Courier New" pitchFamily="49" charset="0"/>
              </a:rPr>
              <a:t>		&lt;safe statement 6&gt;</a:t>
            </a:r>
          </a:p>
          <a:p>
            <a:pPr>
              <a:buNone/>
            </a:pPr>
            <a:r>
              <a:rPr lang="en-US" sz="1600" b="1" dirty="0">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276601"/>
            <a:ext cx="1158106" cy="1094537"/>
          </a:xfrm>
          <a:prstGeom prst="rect">
            <a:avLst/>
          </a:prstGeom>
          <a:noFill/>
        </p:spPr>
      </p:pic>
      <p:cxnSp>
        <p:nvCxnSpPr>
          <p:cNvPr id="10" name="Straight Arrow Connector 9"/>
          <p:cNvCxnSpPr/>
          <p:nvPr/>
        </p:nvCxnSpPr>
        <p:spPr bwMode="auto">
          <a:xfrm rot="5400000">
            <a:off x="2362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
        <p:nvSpPr>
          <p:cNvPr id="16" name="TextBox 15">
            <a:extLst>
              <a:ext uri="{FF2B5EF4-FFF2-40B4-BE49-F238E27FC236}">
                <a16:creationId xmlns:a16="http://schemas.microsoft.com/office/drawing/2014/main" id="{A8241667-21B7-4D57-B241-E24950F477C1}"/>
              </a:ext>
            </a:extLst>
          </p:cNvPr>
          <p:cNvSpPr txBox="1"/>
          <p:nvPr/>
        </p:nvSpPr>
        <p:spPr>
          <a:xfrm>
            <a:off x="1923889" y="5828437"/>
            <a:ext cx="9924512"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3200" dirty="0"/>
              <a:t>See effect of synchronizing in Count2000.java, </a:t>
            </a:r>
            <a:r>
              <a:rPr lang="en-US" sz="3200" dirty="0" err="1"/>
              <a:t>dblcounter</a:t>
            </a:r>
            <a:endParaRPr lang="en-US" sz="3200" dirty="0"/>
          </a:p>
        </p:txBody>
      </p:sp>
    </p:spTree>
    <p:extLst>
      <p:ext uri="{BB962C8B-B14F-4D97-AF65-F5344CB8AC3E}">
        <p14:creationId xmlns:p14="http://schemas.microsoft.com/office/powerpoint/2010/main" val="347431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471613" y="122238"/>
            <a:ext cx="10415587" cy="1477962"/>
          </a:xfrm>
        </p:spPr>
        <p:txBody>
          <a:bodyPr>
            <a:noAutofit/>
          </a:bodyPr>
          <a:lstStyle/>
          <a:p>
            <a:r>
              <a:rPr lang="en-US" sz="2800" dirty="0">
                <a:solidFill>
                  <a:schemeClr val="tx2">
                    <a:lumMod val="60000"/>
                    <a:lumOff val="40000"/>
                  </a:schemeClr>
                </a:solidFill>
                <a:latin typeface="+mn-lt"/>
                <a:cs typeface="Courier New" pitchFamily="49" charset="0"/>
              </a:rPr>
              <a:t>Consider the following code. Suppose all threads reach the for() loop simultaneously.</a:t>
            </a:r>
            <a:br>
              <a:rPr lang="en-US" sz="2800" dirty="0">
                <a:solidFill>
                  <a:schemeClr val="tx2">
                    <a:lumMod val="60000"/>
                    <a:lumOff val="40000"/>
                  </a:schemeClr>
                </a:solidFill>
                <a:latin typeface="+mn-lt"/>
                <a:cs typeface="Courier New" pitchFamily="49" charset="0"/>
              </a:rPr>
            </a:br>
            <a:br>
              <a:rPr lang="en-US" sz="2800" dirty="0">
                <a:solidFill>
                  <a:schemeClr val="tx2">
                    <a:lumMod val="60000"/>
                    <a:lumOff val="40000"/>
                  </a:schemeClr>
                </a:solidFill>
                <a:latin typeface="+mn-lt"/>
                <a:cs typeface="Courier New" pitchFamily="49" charset="0"/>
              </a:rPr>
            </a:br>
            <a:r>
              <a:rPr lang="en-US" sz="2800" dirty="0">
                <a:solidFill>
                  <a:schemeClr val="tx2">
                    <a:lumMod val="60000"/>
                    <a:lumOff val="40000"/>
                  </a:schemeClr>
                </a:solidFill>
                <a:latin typeface="+mn-lt"/>
                <a:cs typeface="Courier New" pitchFamily="49" charset="0"/>
              </a:rPr>
              <a:t>How do the threads compete to run the for() loop?</a:t>
            </a:r>
            <a:endParaRPr lang="en-US" sz="2800" dirty="0">
              <a:solidFill>
                <a:schemeClr val="tx2">
                  <a:lumMod val="60000"/>
                  <a:lumOff val="40000"/>
                </a:schemeClr>
              </a:solidFill>
              <a:latin typeface="+mn-lt"/>
            </a:endParaRPr>
          </a:p>
        </p:txBody>
      </p:sp>
      <p:sp>
        <p:nvSpPr>
          <p:cNvPr id="3" name="Content Placeholder 2"/>
          <p:cNvSpPr>
            <a:spLocks noGrp="1"/>
          </p:cNvSpPr>
          <p:nvPr>
            <p:ph idx="1"/>
          </p:nvPr>
        </p:nvSpPr>
        <p:spPr>
          <a:xfrm>
            <a:off x="2818358" y="2150507"/>
            <a:ext cx="6119813" cy="4157663"/>
          </a:xfrm>
        </p:spPr>
        <p:txBody>
          <a:bodyPr>
            <a:noAutofit/>
          </a:bodyPr>
          <a:lstStyle/>
          <a:p>
            <a:pPr>
              <a:buNone/>
            </a:pPr>
            <a:r>
              <a:rPr lang="en-US" sz="3200" b="1" dirty="0">
                <a:latin typeface="Courier New" pitchFamily="49" charset="0"/>
                <a:cs typeface="Courier New" pitchFamily="49" charset="0"/>
              </a:rPr>
              <a:t>	</a:t>
            </a:r>
            <a:r>
              <a:rPr lang="en-US" sz="1600" b="1" dirty="0">
                <a:solidFill>
                  <a:schemeClr val="accent3">
                    <a:lumMod val="60000"/>
                    <a:lumOff val="40000"/>
                  </a:schemeClr>
                </a:solidFill>
                <a:latin typeface="Courier New" pitchFamily="49" charset="0"/>
                <a:cs typeface="Courier New" pitchFamily="49" charset="0"/>
              </a:rPr>
              <a:t>private Object guard = new Object();</a:t>
            </a:r>
            <a:br>
              <a:rPr lang="en-US" sz="1600" b="1" dirty="0">
                <a:solidFill>
                  <a:schemeClr val="accent3">
                    <a:lumMod val="60000"/>
                    <a:lumOff val="40000"/>
                  </a:schemeClr>
                </a:solidFill>
                <a:latin typeface="Courier New" pitchFamily="49" charset="0"/>
                <a:cs typeface="Courier New" pitchFamily="49" charset="0"/>
              </a:rPr>
            </a:br>
            <a:r>
              <a:rPr lang="en-US" sz="1600" b="1" dirty="0">
                <a:latin typeface="Courier New" pitchFamily="49" charset="0"/>
                <a:cs typeface="Courier New" pitchFamily="49" charset="0"/>
              </a:rPr>
              <a:t>private void </a:t>
            </a:r>
            <a:r>
              <a:rPr lang="en-US" sz="1600" b="1" dirty="0" err="1">
                <a:latin typeface="Courier New" pitchFamily="49" charset="0"/>
                <a:cs typeface="Courier New" pitchFamily="49" charset="0"/>
              </a:rPr>
              <a:t>method_C</a:t>
            </a:r>
            <a:r>
              <a:rPr lang="en-US" sz="1600" b="1" dirty="0">
                <a:latin typeface="Courier New" pitchFamily="49" charset="0"/>
                <a:cs typeface="Courier New" pitchFamily="49" charset="0"/>
              </a:rPr>
              <a:t>() {</a:t>
            </a:r>
          </a:p>
          <a:p>
            <a:pPr>
              <a:buNone/>
            </a:pPr>
            <a:r>
              <a:rPr lang="en-US" sz="1600" b="1" dirty="0">
                <a:latin typeface="Courier New" pitchFamily="49" charset="0"/>
                <a:cs typeface="Courier New" pitchFamily="49" charset="0"/>
              </a:rPr>
              <a:t>		&lt;safe statement 1&gt;</a:t>
            </a:r>
          </a:p>
          <a:p>
            <a:pPr>
              <a:buNone/>
            </a:pPr>
            <a:r>
              <a:rPr lang="en-US" sz="1600" b="1" dirty="0">
                <a:latin typeface="Courier New" pitchFamily="49" charset="0"/>
                <a:cs typeface="Courier New" pitchFamily="49" charset="0"/>
              </a:rPr>
              <a:t>		&lt;safe statement 2&gt;</a:t>
            </a:r>
          </a:p>
          <a:p>
            <a:pPr>
              <a:buNone/>
            </a:pPr>
            <a:r>
              <a:rPr lang="en-US" sz="1600" b="1" dirty="0">
                <a:latin typeface="Courier New" pitchFamily="49" charset="0"/>
                <a:cs typeface="Courier New" pitchFamily="49" charset="0"/>
              </a:rPr>
              <a:t>		</a:t>
            </a:r>
            <a:r>
              <a:rPr lang="en-US" sz="1600" b="1" dirty="0">
                <a:solidFill>
                  <a:schemeClr val="accent6">
                    <a:lumMod val="60000"/>
                    <a:lumOff val="40000"/>
                  </a:schemeClr>
                </a:solidFill>
                <a:latin typeface="Courier New" pitchFamily="49" charset="0"/>
                <a:cs typeface="Courier New" pitchFamily="49" charset="0"/>
              </a:rPr>
              <a:t>for( </a:t>
            </a:r>
            <a:r>
              <a:rPr lang="en-US" sz="1600" b="1" dirty="0" err="1">
                <a:solidFill>
                  <a:schemeClr val="accent6">
                    <a:lumMod val="60000"/>
                    <a:lumOff val="40000"/>
                  </a:schemeClr>
                </a:solidFill>
                <a:latin typeface="Courier New" pitchFamily="49" charset="0"/>
                <a:cs typeface="Courier New" pitchFamily="49" charset="0"/>
              </a:rPr>
              <a:t>int</a:t>
            </a:r>
            <a:r>
              <a:rPr lang="en-US" sz="1600" b="1" dirty="0">
                <a:solidFill>
                  <a:schemeClr val="accent6">
                    <a:lumMod val="60000"/>
                    <a:lumOff val="40000"/>
                  </a:schemeClr>
                </a:solidFill>
                <a:latin typeface="Courier New" pitchFamily="49" charset="0"/>
                <a:cs typeface="Courier New" pitchFamily="49" charset="0"/>
              </a:rPr>
              <a:t> </a:t>
            </a:r>
            <a:r>
              <a:rPr lang="en-US" sz="1600" b="1" dirty="0" err="1">
                <a:solidFill>
                  <a:schemeClr val="accent6">
                    <a:lumMod val="60000"/>
                    <a:lumOff val="40000"/>
                  </a:schemeClr>
                </a:solidFill>
                <a:latin typeface="Courier New" pitchFamily="49" charset="0"/>
                <a:cs typeface="Courier New" pitchFamily="49" charset="0"/>
              </a:rPr>
              <a:t>i</a:t>
            </a:r>
            <a:r>
              <a:rPr lang="en-US" sz="1600" b="1" dirty="0">
                <a:solidFill>
                  <a:schemeClr val="accent6">
                    <a:lumMod val="60000"/>
                    <a:lumOff val="40000"/>
                  </a:schemeClr>
                </a:solidFill>
                <a:latin typeface="Courier New" pitchFamily="49" charset="0"/>
                <a:cs typeface="Courier New" pitchFamily="49" charset="0"/>
              </a:rPr>
              <a:t>=0; </a:t>
            </a:r>
            <a:r>
              <a:rPr lang="en-US" sz="1600" b="1" dirty="0" err="1">
                <a:solidFill>
                  <a:schemeClr val="accent6">
                    <a:lumMod val="60000"/>
                    <a:lumOff val="40000"/>
                  </a:schemeClr>
                </a:solidFill>
                <a:latin typeface="Courier New" pitchFamily="49" charset="0"/>
                <a:cs typeface="Courier New" pitchFamily="49" charset="0"/>
              </a:rPr>
              <a:t>i</a:t>
            </a:r>
            <a:r>
              <a:rPr lang="en-US" sz="1600" b="1" dirty="0">
                <a:solidFill>
                  <a:schemeClr val="accent6">
                    <a:lumMod val="60000"/>
                    <a:lumOff val="40000"/>
                  </a:schemeClr>
                </a:solidFill>
                <a:latin typeface="Courier New" pitchFamily="49" charset="0"/>
                <a:cs typeface="Courier New" pitchFamily="49" charset="0"/>
              </a:rPr>
              <a:t>&lt;100; </a:t>
            </a:r>
            <a:r>
              <a:rPr lang="en-US" sz="1600" b="1" dirty="0" err="1">
                <a:solidFill>
                  <a:schemeClr val="accent6">
                    <a:lumMod val="60000"/>
                    <a:lumOff val="40000"/>
                  </a:schemeClr>
                </a:solidFill>
                <a:latin typeface="Courier New" pitchFamily="49" charset="0"/>
                <a:cs typeface="Courier New" pitchFamily="49" charset="0"/>
              </a:rPr>
              <a:t>i</a:t>
            </a:r>
            <a:r>
              <a:rPr lang="en-US" sz="1600" b="1" dirty="0">
                <a:solidFill>
                  <a:schemeClr val="accent6">
                    <a:lumMod val="60000"/>
                    <a:lumOff val="40000"/>
                  </a:schemeClr>
                </a:solidFill>
                <a:latin typeface="Courier New" pitchFamily="49" charset="0"/>
                <a:cs typeface="Courier New" pitchFamily="49" charset="0"/>
              </a:rPr>
              <a:t>++ ) {</a:t>
            </a:r>
          </a:p>
          <a:p>
            <a:pPr>
              <a:buNone/>
            </a:pPr>
            <a:r>
              <a:rPr lang="en-US" sz="1600" b="1" dirty="0">
                <a:latin typeface="Courier New" pitchFamily="49" charset="0"/>
                <a:cs typeface="Courier New" pitchFamily="49" charset="0"/>
              </a:rPr>
              <a:t>		  </a:t>
            </a:r>
            <a:r>
              <a:rPr lang="en-US" sz="1600" b="1" dirty="0">
                <a:effectLst>
                  <a:outerShdw blurRad="38100" dist="38100" dir="2700000" algn="tl">
                    <a:srgbClr val="000000">
                      <a:alpha val="43137"/>
                    </a:srgbClr>
                  </a:outerShdw>
                </a:effectLst>
                <a:latin typeface="Courier New" pitchFamily="49" charset="0"/>
                <a:cs typeface="Courier New" pitchFamily="49" charset="0"/>
              </a:rPr>
              <a:t>synchronized( </a:t>
            </a:r>
            <a:r>
              <a:rPr lang="en-US" sz="1600" b="1"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 </a:t>
            </a:r>
            <a:r>
              <a:rPr lang="en-US" sz="1600" b="1" dirty="0">
                <a:effectLst>
                  <a:outerShdw blurRad="38100" dist="38100" dir="2700000" algn="tl">
                    <a:srgbClr val="000000">
                      <a:alpha val="43137"/>
                    </a:srgbClr>
                  </a:outerShdw>
                </a:effectLst>
                <a:latin typeface="Courier New" pitchFamily="49" charset="0"/>
                <a:cs typeface="Courier New" pitchFamily="49" charset="0"/>
              </a:rPr>
              <a:t>) { // gate down</a:t>
            </a:r>
          </a:p>
          <a:p>
            <a:pPr>
              <a:buNone/>
            </a:pPr>
            <a:r>
              <a:rPr lang="en-US" sz="1600" b="1" dirty="0">
                <a:effectLst>
                  <a:outerShdw blurRad="38100" dist="38100" dir="2700000" algn="tl">
                    <a:srgbClr val="000000">
                      <a:alpha val="43137"/>
                    </a:srgbClr>
                  </a:outerShdw>
                </a:effectLst>
                <a:latin typeface="Courier New" pitchFamily="49" charset="0"/>
                <a:cs typeface="Courier New" pitchFamily="49" charset="0"/>
              </a:rPr>
              <a:t>		    &lt;unsafe statement 3&gt;</a:t>
            </a:r>
          </a:p>
          <a:p>
            <a:pPr>
              <a:buNone/>
            </a:pPr>
            <a:r>
              <a:rPr lang="en-US" sz="1600" b="1" dirty="0">
                <a:effectLst>
                  <a:outerShdw blurRad="38100" dist="38100" dir="2700000" algn="tl">
                    <a:srgbClr val="000000">
                      <a:alpha val="43137"/>
                    </a:srgbClr>
                  </a:outerShdw>
                </a:effectLst>
                <a:latin typeface="Courier New" pitchFamily="49" charset="0"/>
                <a:cs typeface="Courier New" pitchFamily="49" charset="0"/>
              </a:rPr>
              <a:t>		    &lt;unsafe statement 4&gt;</a:t>
            </a:r>
          </a:p>
          <a:p>
            <a:pPr>
              <a:buNone/>
            </a:pPr>
            <a:r>
              <a:rPr lang="en-US" sz="1600" b="1" dirty="0">
                <a:effectLst>
                  <a:outerShdw blurRad="38100" dist="38100" dir="2700000" algn="tl">
                    <a:srgbClr val="000000">
                      <a:alpha val="43137"/>
                    </a:srgbClr>
                  </a:outerShdw>
                </a:effectLst>
                <a:latin typeface="Courier New" pitchFamily="49" charset="0"/>
                <a:cs typeface="Courier New" pitchFamily="49" charset="0"/>
              </a:rPr>
              <a:t>		    &lt;unsafe statement 5&gt;</a:t>
            </a:r>
            <a:br>
              <a:rPr lang="en-US" sz="1600" b="1" dirty="0">
                <a:effectLst>
                  <a:outerShdw blurRad="38100" dist="38100" dir="2700000" algn="tl">
                    <a:srgbClr val="000000">
                      <a:alpha val="43137"/>
                    </a:srgbClr>
                  </a:outerShdw>
                </a:effectLst>
                <a:latin typeface="Courier New" pitchFamily="49" charset="0"/>
                <a:cs typeface="Courier New" pitchFamily="49" charset="0"/>
              </a:rPr>
            </a:br>
            <a:r>
              <a:rPr lang="en-US" sz="1600" b="1" dirty="0">
                <a:effectLst>
                  <a:outerShdw blurRad="38100" dist="38100" dir="2700000" algn="tl">
                    <a:srgbClr val="000000">
                      <a:alpha val="43137"/>
                    </a:srgbClr>
                  </a:outerShdw>
                </a:effectLst>
                <a:latin typeface="Courier New" pitchFamily="49" charset="0"/>
                <a:cs typeface="Courier New" pitchFamily="49" charset="0"/>
              </a:rPr>
              <a:t>	  }			    // gate up</a:t>
            </a:r>
          </a:p>
          <a:p>
            <a:pPr>
              <a:buNone/>
            </a:pPr>
            <a:r>
              <a:rPr lang="en-US" sz="1600" b="1" dirty="0">
                <a:solidFill>
                  <a:schemeClr val="accent6">
                    <a:lumMod val="60000"/>
                    <a:lumOff val="40000"/>
                  </a:schemeClr>
                </a:solidFill>
                <a:latin typeface="Courier New" pitchFamily="49" charset="0"/>
                <a:cs typeface="Courier New" pitchFamily="49" charset="0"/>
              </a:rPr>
              <a:t>		} // end for</a:t>
            </a:r>
          </a:p>
          <a:p>
            <a:pPr>
              <a:buNone/>
            </a:pPr>
            <a:r>
              <a:rPr lang="en-US" sz="1600" b="1" dirty="0">
                <a:latin typeface="Courier New" pitchFamily="49" charset="0"/>
                <a:cs typeface="Courier New" pitchFamily="49" charset="0"/>
              </a:rPr>
              <a:t>		 &lt;safe statement 6&gt;</a:t>
            </a:r>
          </a:p>
          <a:p>
            <a:pPr>
              <a:buNone/>
            </a:pPr>
            <a:r>
              <a:rPr lang="en-US" sz="1600" b="1" dirty="0">
                <a:latin typeface="Courier New" pitchFamily="49" charset="0"/>
                <a:cs typeface="Courier New" pitchFamily="49" charset="0"/>
              </a:rPr>
              <a:t>  }</a:t>
            </a:r>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cxnSp>
        <p:nvCxnSpPr>
          <p:cNvPr id="10" name="Straight Arrow Connector 9"/>
          <p:cNvCxnSpPr/>
          <p:nvPr/>
        </p:nvCxnSpPr>
        <p:spPr bwMode="auto">
          <a:xfrm rot="5400000">
            <a:off x="2362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pic>
        <p:nvPicPr>
          <p:cNvPr id="26"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1905000" y="3276600"/>
            <a:ext cx="1011274" cy="1143000"/>
          </a:xfrm>
          <a:prstGeom prst="rect">
            <a:avLst/>
          </a:prstGeom>
          <a:noFill/>
        </p:spPr>
      </p:pic>
    </p:spTree>
    <p:extLst>
      <p:ext uri="{BB962C8B-B14F-4D97-AF65-F5344CB8AC3E}">
        <p14:creationId xmlns:p14="http://schemas.microsoft.com/office/powerpoint/2010/main" val="303919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76263" y="360501"/>
            <a:ext cx="11615737" cy="1107797"/>
          </a:xfrm>
        </p:spPr>
        <p:txBody>
          <a:bodyPr>
            <a:noAutofit/>
          </a:bodyPr>
          <a:lstStyle/>
          <a:p>
            <a:r>
              <a:rPr lang="en-US" sz="2400" dirty="0">
                <a:solidFill>
                  <a:schemeClr val="accent1">
                    <a:lumMod val="60000"/>
                    <a:lumOff val="40000"/>
                  </a:schemeClr>
                </a:solidFill>
                <a:latin typeface="+mn-lt"/>
                <a:cs typeface="Courier New" pitchFamily="49" charset="0"/>
              </a:rPr>
              <a:t>After each thread executes the synchronized section, it can notify the Monitor that another thread can be allowed to enter the synchronized block as soon as it relinquishes ownership of the synchronized section by entering a wait (or exiting the synchronized section)</a:t>
            </a:r>
            <a:endParaRPr lang="en-US" sz="2400" dirty="0">
              <a:solidFill>
                <a:schemeClr val="accent1">
                  <a:lumMod val="60000"/>
                  <a:lumOff val="40000"/>
                </a:schemeClr>
              </a:solidFill>
              <a:latin typeface="+mn-lt"/>
            </a:endParaRPr>
          </a:p>
        </p:txBody>
      </p:sp>
      <p:sp>
        <p:nvSpPr>
          <p:cNvPr id="3" name="Content Placeholder 2"/>
          <p:cNvSpPr>
            <a:spLocks noGrp="1"/>
          </p:cNvSpPr>
          <p:nvPr>
            <p:ph idx="1"/>
          </p:nvPr>
        </p:nvSpPr>
        <p:spPr>
          <a:xfrm>
            <a:off x="2589758" y="2051566"/>
            <a:ext cx="7239000" cy="4736068"/>
          </a:xfrm>
        </p:spPr>
        <p:txBody>
          <a:bodyPr>
            <a:normAutofit fontScale="92500" lnSpcReduction="20000"/>
          </a:bodyPr>
          <a:lstStyle/>
          <a:p>
            <a:pPr>
              <a:buNone/>
            </a:pPr>
            <a:r>
              <a:rPr lang="en-US" sz="3200" b="1" dirty="0">
                <a:solidFill>
                  <a:schemeClr val="accent3">
                    <a:lumMod val="60000"/>
                    <a:lumOff val="40000"/>
                  </a:schemeClr>
                </a:solidFill>
                <a:latin typeface="Courier New" pitchFamily="49" charset="0"/>
                <a:cs typeface="Courier New" pitchFamily="49" charset="0"/>
              </a:rPr>
              <a:t>	</a:t>
            </a:r>
            <a:r>
              <a:rPr lang="en-US" sz="1800" b="1" dirty="0">
                <a:solidFill>
                  <a:schemeClr val="accent3">
                    <a:lumMod val="60000"/>
                    <a:lumOff val="40000"/>
                  </a:schemeClr>
                </a:solidFill>
                <a:latin typeface="Courier New" pitchFamily="49" charset="0"/>
                <a:cs typeface="Courier New" pitchFamily="49" charset="0"/>
              </a:rPr>
              <a:t>private Object guard = new Object();</a:t>
            </a:r>
            <a:br>
              <a:rPr lang="en-US" sz="1800" b="1" dirty="0">
                <a:solidFill>
                  <a:schemeClr val="accent3">
                    <a:lumMod val="60000"/>
                    <a:lumOff val="40000"/>
                  </a:schemeClr>
                </a:solidFill>
                <a:latin typeface="Courier New" pitchFamily="49" charset="0"/>
                <a:cs typeface="Courier New" pitchFamily="49" charset="0"/>
              </a:rPr>
            </a:br>
            <a:r>
              <a:rPr lang="en-US" sz="1800" b="1" dirty="0">
                <a:solidFill>
                  <a:schemeClr val="accent3">
                    <a:lumMod val="60000"/>
                    <a:lumOff val="40000"/>
                  </a:schemeClr>
                </a:solidFill>
                <a:latin typeface="Courier New" pitchFamily="49" charset="0"/>
                <a:cs typeface="Courier New" pitchFamily="49" charset="0"/>
              </a:rPr>
              <a:t>private void </a:t>
            </a:r>
            <a:r>
              <a:rPr lang="en-US" sz="1800" b="1" dirty="0" err="1">
                <a:solidFill>
                  <a:schemeClr val="accent3">
                    <a:lumMod val="60000"/>
                    <a:lumOff val="40000"/>
                  </a:schemeClr>
                </a:solidFill>
                <a:latin typeface="Courier New" pitchFamily="49" charset="0"/>
                <a:cs typeface="Courier New" pitchFamily="49" charset="0"/>
              </a:rPr>
              <a:t>method_C</a:t>
            </a:r>
            <a:r>
              <a:rPr lang="en-US" sz="1800" b="1" dirty="0">
                <a:solidFill>
                  <a:schemeClr val="accent3">
                    <a:lumMod val="60000"/>
                    <a:lumOff val="40000"/>
                  </a:schemeClr>
                </a:solidFill>
                <a:latin typeface="Courier New" pitchFamily="49" charset="0"/>
                <a:cs typeface="Courier New" pitchFamily="49" charset="0"/>
              </a:rPr>
              <a:t>() {</a:t>
            </a:r>
          </a:p>
          <a:p>
            <a:pPr>
              <a:buNone/>
            </a:pPr>
            <a:r>
              <a:rPr lang="en-US" sz="1800" b="1" dirty="0">
                <a:latin typeface="Courier New" pitchFamily="49" charset="0"/>
                <a:cs typeface="Courier New" pitchFamily="49" charset="0"/>
              </a:rPr>
              <a:t>		&lt;safe statement 1&gt;</a:t>
            </a:r>
          </a:p>
          <a:p>
            <a:pPr>
              <a:buNone/>
            </a:pPr>
            <a:r>
              <a:rPr lang="en-US" sz="1800" b="1" dirty="0">
                <a:latin typeface="Courier New" pitchFamily="49" charset="0"/>
                <a:cs typeface="Courier New" pitchFamily="49" charset="0"/>
              </a:rPr>
              <a:t>		&lt;safe statement 2&gt;</a:t>
            </a:r>
          </a:p>
          <a:p>
            <a:pPr>
              <a:buNone/>
            </a:pPr>
            <a:r>
              <a:rPr lang="en-US" sz="1800" b="1" dirty="0">
                <a:solidFill>
                  <a:schemeClr val="accent6">
                    <a:lumMod val="60000"/>
                    <a:lumOff val="40000"/>
                  </a:schemeClr>
                </a:solidFill>
                <a:latin typeface="Courier New" pitchFamily="49" charset="0"/>
                <a:cs typeface="Courier New" pitchFamily="49" charset="0"/>
              </a:rPr>
              <a:t>		for( </a:t>
            </a:r>
            <a:r>
              <a:rPr lang="en-US" sz="1800" b="1" dirty="0" err="1">
                <a:solidFill>
                  <a:schemeClr val="accent6">
                    <a:lumMod val="60000"/>
                    <a:lumOff val="40000"/>
                  </a:schemeClr>
                </a:solidFill>
                <a:latin typeface="Courier New" pitchFamily="49" charset="0"/>
                <a:cs typeface="Courier New" pitchFamily="49" charset="0"/>
              </a:rPr>
              <a:t>int</a:t>
            </a:r>
            <a:r>
              <a:rPr lang="en-US" sz="1800" b="1" dirty="0">
                <a:solidFill>
                  <a:schemeClr val="accent6">
                    <a:lumMod val="60000"/>
                    <a:lumOff val="40000"/>
                  </a:schemeClr>
                </a:solidFill>
                <a:latin typeface="Courier New" pitchFamily="49" charset="0"/>
                <a:cs typeface="Courier New" pitchFamily="49" charset="0"/>
              </a:rPr>
              <a:t> </a:t>
            </a:r>
            <a:r>
              <a:rPr lang="en-US" sz="1800" b="1" dirty="0" err="1">
                <a:solidFill>
                  <a:schemeClr val="accent6">
                    <a:lumMod val="60000"/>
                    <a:lumOff val="40000"/>
                  </a:schemeClr>
                </a:solidFill>
                <a:latin typeface="Courier New" pitchFamily="49" charset="0"/>
                <a:cs typeface="Courier New" pitchFamily="49" charset="0"/>
              </a:rPr>
              <a:t>i</a:t>
            </a:r>
            <a:r>
              <a:rPr lang="en-US" sz="1800" b="1" dirty="0">
                <a:solidFill>
                  <a:schemeClr val="accent6">
                    <a:lumMod val="60000"/>
                    <a:lumOff val="40000"/>
                  </a:schemeClr>
                </a:solidFill>
                <a:latin typeface="Courier New" pitchFamily="49" charset="0"/>
                <a:cs typeface="Courier New" pitchFamily="49" charset="0"/>
              </a:rPr>
              <a:t>=0; </a:t>
            </a:r>
            <a:r>
              <a:rPr lang="en-US" sz="1800" b="1" dirty="0" err="1">
                <a:solidFill>
                  <a:schemeClr val="accent6">
                    <a:lumMod val="60000"/>
                    <a:lumOff val="40000"/>
                  </a:schemeClr>
                </a:solidFill>
                <a:latin typeface="Courier New" pitchFamily="49" charset="0"/>
                <a:cs typeface="Courier New" pitchFamily="49" charset="0"/>
              </a:rPr>
              <a:t>i</a:t>
            </a:r>
            <a:r>
              <a:rPr lang="en-US" sz="1800" b="1" dirty="0">
                <a:solidFill>
                  <a:schemeClr val="accent6">
                    <a:lumMod val="60000"/>
                    <a:lumOff val="40000"/>
                  </a:schemeClr>
                </a:solidFill>
                <a:latin typeface="Courier New" pitchFamily="49" charset="0"/>
                <a:cs typeface="Courier New" pitchFamily="49" charset="0"/>
              </a:rPr>
              <a:t>&lt;100; </a:t>
            </a:r>
            <a:r>
              <a:rPr lang="en-US" sz="1800" b="1" dirty="0" err="1">
                <a:solidFill>
                  <a:schemeClr val="accent6">
                    <a:lumMod val="60000"/>
                    <a:lumOff val="40000"/>
                  </a:schemeClr>
                </a:solidFill>
                <a:latin typeface="Courier New" pitchFamily="49" charset="0"/>
                <a:cs typeface="Courier New" pitchFamily="49" charset="0"/>
              </a:rPr>
              <a:t>i</a:t>
            </a:r>
            <a:r>
              <a:rPr lang="en-US" sz="1800" b="1" dirty="0">
                <a:solidFill>
                  <a:schemeClr val="accent6">
                    <a:lumMod val="60000"/>
                    <a:lumOff val="40000"/>
                  </a:schemeClr>
                </a:solidFill>
                <a:latin typeface="Courier New" pitchFamily="49" charset="0"/>
                <a:cs typeface="Courier New" pitchFamily="49" charset="0"/>
              </a:rPr>
              <a:t>++ ) {</a:t>
            </a:r>
          </a:p>
          <a:p>
            <a:pPr>
              <a:buNone/>
            </a:pPr>
            <a:r>
              <a:rPr lang="en-US" sz="1800" b="1" dirty="0">
                <a:latin typeface="Courier New" pitchFamily="49" charset="0"/>
                <a:cs typeface="Courier New" pitchFamily="49" charset="0"/>
              </a:rPr>
              <a:t>		  synchronized( </a:t>
            </a:r>
            <a:r>
              <a:rPr lang="en-US" sz="1800" b="1" dirty="0">
                <a:solidFill>
                  <a:schemeClr val="accent3">
                    <a:lumMod val="60000"/>
                    <a:lumOff val="40000"/>
                  </a:schemeClr>
                </a:solidFill>
                <a:latin typeface="Courier New" pitchFamily="49" charset="0"/>
                <a:cs typeface="Courier New" pitchFamily="49" charset="0"/>
              </a:rPr>
              <a:t>guard </a:t>
            </a:r>
            <a:r>
              <a:rPr lang="en-US" sz="1800" b="1" dirty="0">
                <a:latin typeface="Courier New" pitchFamily="49" charset="0"/>
                <a:cs typeface="Courier New" pitchFamily="49" charset="0"/>
              </a:rPr>
              <a:t>) { // gate down</a:t>
            </a:r>
          </a:p>
          <a:p>
            <a:pPr>
              <a:buNone/>
            </a:pPr>
            <a:r>
              <a:rPr lang="en-US" sz="1800" b="1" dirty="0">
                <a:latin typeface="Courier New" pitchFamily="49" charset="0"/>
                <a:cs typeface="Courier New" pitchFamily="49" charset="0"/>
              </a:rPr>
              <a:t>		    &lt;unsafe statement 3&gt;</a:t>
            </a:r>
          </a:p>
          <a:p>
            <a:pPr>
              <a:buNone/>
            </a:pPr>
            <a:r>
              <a:rPr lang="en-US" sz="1800" b="1" dirty="0">
                <a:latin typeface="Courier New" pitchFamily="49" charset="0"/>
                <a:cs typeface="Courier New" pitchFamily="49" charset="0"/>
              </a:rPr>
              <a:t>		    &lt;unsafe statement 4&gt;</a:t>
            </a:r>
          </a:p>
          <a:p>
            <a:pPr>
              <a:buNone/>
            </a:pPr>
            <a:r>
              <a:rPr lang="en-US" sz="1800" b="1" dirty="0">
                <a:latin typeface="Courier New" pitchFamily="49" charset="0"/>
                <a:cs typeface="Courier New" pitchFamily="49" charset="0"/>
              </a:rPr>
              <a:t>		    &lt;unsafe statement 5&gt;</a:t>
            </a:r>
          </a:p>
          <a:p>
            <a:pPr>
              <a:buNone/>
            </a:pPr>
            <a:r>
              <a:rPr lang="en-US" sz="1800" b="1" dirty="0">
                <a:latin typeface="Courier New" pitchFamily="49" charset="0"/>
                <a:cs typeface="Courier New" pitchFamily="49" charset="0"/>
              </a:rPr>
              <a:t>		    </a:t>
            </a:r>
            <a:r>
              <a:rPr lang="en-US" sz="1800" b="1" dirty="0" err="1">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guard.notify</a:t>
            </a:r>
            <a:r>
              <a:rPr lang="en-US" sz="1800" b="1"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 signal waiting threads</a:t>
            </a:r>
          </a:p>
          <a:p>
            <a:pPr>
              <a:buNone/>
            </a:pPr>
            <a:r>
              <a:rPr lang="en-US" sz="1800" b="1"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en-US" sz="1800" b="1" dirty="0" err="1">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guard.wait</a:t>
            </a:r>
            <a:r>
              <a:rPr lang="en-US" sz="1800" b="1"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 wait for other threads</a:t>
            </a:r>
            <a:br>
              <a:rPr lang="en-US" sz="1800" b="1" dirty="0">
                <a:solidFill>
                  <a:schemeClr val="accent3">
                    <a:lumMod val="60000"/>
                    <a:lumOff val="40000"/>
                  </a:schemeClr>
                </a:solidFill>
                <a:latin typeface="Courier New" pitchFamily="49" charset="0"/>
                <a:cs typeface="Courier New" pitchFamily="49" charset="0"/>
              </a:rPr>
            </a:br>
            <a:r>
              <a:rPr lang="en-US" sz="1800" b="1" dirty="0">
                <a:solidFill>
                  <a:schemeClr val="accent3">
                    <a:lumMod val="60000"/>
                    <a:lumOff val="40000"/>
                  </a:schemeClr>
                </a:solidFill>
                <a:latin typeface="Courier New" pitchFamily="49" charset="0"/>
                <a:cs typeface="Courier New" pitchFamily="49" charset="0"/>
              </a:rPr>
              <a:t>	  }</a:t>
            </a:r>
          </a:p>
          <a:p>
            <a:pPr>
              <a:buNone/>
            </a:pPr>
            <a:r>
              <a:rPr lang="en-US" sz="1800" b="1" dirty="0">
                <a:solidFill>
                  <a:schemeClr val="accent6">
                    <a:lumMod val="60000"/>
                    <a:lumOff val="40000"/>
                  </a:schemeClr>
                </a:solidFill>
                <a:latin typeface="Courier New" pitchFamily="49" charset="0"/>
                <a:cs typeface="Courier New" pitchFamily="49" charset="0"/>
              </a:rPr>
              <a:t>		} // end for</a:t>
            </a:r>
          </a:p>
          <a:p>
            <a:pPr>
              <a:buNone/>
            </a:pPr>
            <a:r>
              <a:rPr lang="en-US" sz="1800" b="1" dirty="0">
                <a:latin typeface="Courier New" pitchFamily="49" charset="0"/>
                <a:cs typeface="Courier New" pitchFamily="49" charset="0"/>
              </a:rPr>
              <a:t>		 &lt;safe statement 6&gt;</a:t>
            </a:r>
          </a:p>
          <a:p>
            <a:pPr>
              <a:buNone/>
            </a:pPr>
            <a:r>
              <a:rPr lang="en-US" sz="1800" b="1" dirty="0">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305800" y="3276600"/>
            <a:ext cx="1011274" cy="1143000"/>
          </a:xfrm>
          <a:prstGeom prst="rect">
            <a:avLst/>
          </a:prstGeom>
          <a:noFill/>
        </p:spPr>
      </p:pic>
      <p:cxnSp>
        <p:nvCxnSpPr>
          <p:cNvPr id="10" name="Straight Arrow Connector 9"/>
          <p:cNvCxnSpPr/>
          <p:nvPr/>
        </p:nvCxnSpPr>
        <p:spPr bwMode="auto">
          <a:xfrm rot="5400000">
            <a:off x="22105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0574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pic>
        <p:nvPicPr>
          <p:cNvPr id="26"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1905000" y="3276600"/>
            <a:ext cx="1011274" cy="1143000"/>
          </a:xfrm>
          <a:prstGeom prst="rect">
            <a:avLst/>
          </a:prstGeom>
          <a:noFill/>
        </p:spPr>
      </p:pic>
    </p:spTree>
    <p:extLst>
      <p:ext uri="{BB962C8B-B14F-4D97-AF65-F5344CB8AC3E}">
        <p14:creationId xmlns:p14="http://schemas.microsoft.com/office/powerpoint/2010/main" val="46331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A35A2-4AD6-4A31-B000-BB562B40F63C}"/>
              </a:ext>
            </a:extLst>
          </p:cNvPr>
          <p:cNvSpPr>
            <a:spLocks noGrp="1"/>
          </p:cNvSpPr>
          <p:nvPr>
            <p:ph type="title"/>
          </p:nvPr>
        </p:nvSpPr>
        <p:spPr/>
        <p:txBody>
          <a:bodyPr/>
          <a:lstStyle/>
          <a:p>
            <a:r>
              <a:rPr lang="en-US" dirty="0"/>
              <a:t>Demonstrations</a:t>
            </a:r>
          </a:p>
        </p:txBody>
      </p:sp>
      <p:sp>
        <p:nvSpPr>
          <p:cNvPr id="3" name="Content Placeholder 2">
            <a:extLst>
              <a:ext uri="{FF2B5EF4-FFF2-40B4-BE49-F238E27FC236}">
                <a16:creationId xmlns:a16="http://schemas.microsoft.com/office/drawing/2014/main" id="{65D3A9EF-6E2C-45A4-88E5-3310CBEC8861}"/>
              </a:ext>
            </a:extLst>
          </p:cNvPr>
          <p:cNvSpPr>
            <a:spLocks noGrp="1"/>
          </p:cNvSpPr>
          <p:nvPr>
            <p:ph idx="1"/>
          </p:nvPr>
        </p:nvSpPr>
        <p:spPr>
          <a:xfrm>
            <a:off x="1120000" y="1825625"/>
            <a:ext cx="10233800" cy="4763434"/>
          </a:xfrm>
        </p:spPr>
        <p:txBody>
          <a:bodyPr>
            <a:normAutofit/>
          </a:bodyPr>
          <a:lstStyle/>
          <a:p>
            <a:pPr marL="514350" indent="-514350">
              <a:buFont typeface="+mj-lt"/>
              <a:buAutoNum type="arabicPeriod"/>
            </a:pPr>
            <a:r>
              <a:rPr lang="en-US" sz="2400" dirty="0">
                <a:solidFill>
                  <a:schemeClr val="accent3"/>
                </a:solidFill>
                <a:latin typeface="Consolas" panose="020B0609020204030204" pitchFamily="49" charset="0"/>
              </a:rPr>
              <a:t>samples/Count2000.java</a:t>
            </a:r>
          </a:p>
          <a:p>
            <a:pPr lvl="1"/>
            <a:r>
              <a:rPr lang="en-US" dirty="0"/>
              <a:t>2 threads, both results are close to 1000 since no synchronization</a:t>
            </a:r>
          </a:p>
          <a:p>
            <a:pPr lvl="1"/>
            <a:r>
              <a:rPr lang="en-US" dirty="0"/>
              <a:t>This demonstrates the problem does not depend on GUIs</a:t>
            </a:r>
          </a:p>
          <a:p>
            <a:pPr lvl="1"/>
            <a:r>
              <a:rPr lang="en-US" dirty="0"/>
              <a:t>make </a:t>
            </a:r>
            <a:r>
              <a:rPr lang="en-US" dirty="0" err="1"/>
              <a:t>countUp</a:t>
            </a:r>
            <a:r>
              <a:rPr lang="en-US" dirty="0"/>
              <a:t> synchronized, show works but runs more slowly</a:t>
            </a:r>
          </a:p>
          <a:p>
            <a:pPr marL="514350" indent="-514350">
              <a:buFont typeface="+mj-lt"/>
              <a:buAutoNum type="arabicPeriod"/>
            </a:pPr>
            <a:r>
              <a:rPr lang="en-US" sz="2400" dirty="0">
                <a:solidFill>
                  <a:schemeClr val="accent3"/>
                </a:solidFill>
                <a:latin typeface="Consolas" panose="020B0609020204030204" pitchFamily="49" charset="0"/>
              </a:rPr>
              <a:t>samples/dblcounter.zip</a:t>
            </a:r>
          </a:p>
          <a:p>
            <a:pPr lvl="1"/>
            <a:r>
              <a:rPr lang="en-US" dirty="0"/>
              <a:t>If not already covered: build, run, pause, observe the sums do not match</a:t>
            </a:r>
          </a:p>
          <a:p>
            <a:pPr lvl="1"/>
            <a:r>
              <a:rPr lang="en-US" dirty="0"/>
              <a:t>Uncomment the synchronized code in both counters, observe now works</a:t>
            </a:r>
          </a:p>
          <a:p>
            <a:pPr marL="514350" indent="-514350">
              <a:buFont typeface="+mj-lt"/>
              <a:buAutoNum type="arabicPeriod"/>
            </a:pPr>
            <a:r>
              <a:rPr lang="en-US" dirty="0" err="1">
                <a:solidFill>
                  <a:schemeClr val="accent3"/>
                </a:solidFill>
                <a:latin typeface="Consolas" panose="020B0609020204030204" pitchFamily="49" charset="0"/>
              </a:rPr>
              <a:t>weather_observer</a:t>
            </a:r>
            <a:endParaRPr lang="en-US" dirty="0">
              <a:solidFill>
                <a:schemeClr val="accent3"/>
              </a:solidFill>
              <a:latin typeface="Consolas" panose="020B0609020204030204" pitchFamily="49" charset="0"/>
            </a:endParaRPr>
          </a:p>
          <a:p>
            <a:pPr lvl="1"/>
            <a:r>
              <a:rPr lang="en-US" dirty="0"/>
              <a:t>Could easily revise to use a thread when notifying observers</a:t>
            </a:r>
          </a:p>
          <a:p>
            <a:pPr lvl="1"/>
            <a:r>
              <a:rPr lang="en-US" dirty="0"/>
              <a:t>Each update() could spawn a thread to do the work</a:t>
            </a:r>
          </a:p>
          <a:p>
            <a:pPr lvl="1"/>
            <a:r>
              <a:rPr lang="en-US" dirty="0"/>
              <a:t>Observer pattern is especially relevant in multi-threaded applications!</a:t>
            </a:r>
          </a:p>
        </p:txBody>
      </p:sp>
    </p:spTree>
    <p:extLst>
      <p:ext uri="{BB962C8B-B14F-4D97-AF65-F5344CB8AC3E}">
        <p14:creationId xmlns:p14="http://schemas.microsoft.com/office/powerpoint/2010/main" val="1463821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normAutofit/>
          </a:bodyPr>
          <a:lstStyle/>
          <a:p>
            <a:pPr eaLnBrk="1" hangingPunct="1"/>
            <a:r>
              <a:rPr lang="en-US" sz="4000" dirty="0"/>
              <a:t>The ugly truth…</a:t>
            </a:r>
          </a:p>
        </p:txBody>
      </p:sp>
      <p:sp>
        <p:nvSpPr>
          <p:cNvPr id="4101" name="Rectangle 3"/>
          <p:cNvSpPr>
            <a:spLocks noGrp="1" noChangeArrowheads="1"/>
          </p:cNvSpPr>
          <p:nvPr>
            <p:ph type="body" idx="1"/>
          </p:nvPr>
        </p:nvSpPr>
        <p:spPr>
          <a:xfrm>
            <a:off x="1740311" y="1828801"/>
            <a:ext cx="8232364" cy="4302125"/>
          </a:xfrm>
        </p:spPr>
        <p:txBody>
          <a:bodyPr>
            <a:normAutofit/>
          </a:bodyPr>
          <a:lstStyle/>
          <a:p>
            <a:r>
              <a:rPr lang="en-US" sz="3200" dirty="0">
                <a:solidFill>
                  <a:schemeClr val="tx1"/>
                </a:solidFill>
              </a:rPr>
              <a:t>A running program is a collection of “</a:t>
            </a:r>
            <a:r>
              <a:rPr lang="en-US" sz="3200" dirty="0">
                <a:solidFill>
                  <a:schemeClr val="accent6">
                    <a:lumMod val="60000"/>
                    <a:lumOff val="40000"/>
                  </a:schemeClr>
                </a:solidFill>
              </a:rPr>
              <a:t>threads</a:t>
            </a:r>
            <a:r>
              <a:rPr lang="en-US" sz="3200" dirty="0">
                <a:solidFill>
                  <a:schemeClr val="tx1"/>
                </a:solidFill>
              </a:rPr>
              <a:t>” – essentially independent execution streams</a:t>
            </a:r>
          </a:p>
          <a:p>
            <a:r>
              <a:rPr lang="en-US" sz="3200" dirty="0">
                <a:solidFill>
                  <a:schemeClr val="tx1"/>
                </a:solidFill>
              </a:rPr>
              <a:t>When the </a:t>
            </a:r>
            <a:r>
              <a:rPr lang="en-US" sz="3200" b="1" i="1" dirty="0">
                <a:solidFill>
                  <a:schemeClr val="tx1"/>
                </a:solidFill>
              </a:rPr>
              <a:t>main</a:t>
            </a:r>
            <a:r>
              <a:rPr lang="en-US" sz="3200" i="1" dirty="0">
                <a:solidFill>
                  <a:schemeClr val="tx1"/>
                </a:solidFill>
              </a:rPr>
              <a:t>()</a:t>
            </a:r>
            <a:r>
              <a:rPr lang="en-US" sz="3200" dirty="0">
                <a:solidFill>
                  <a:schemeClr val="tx1"/>
                </a:solidFill>
              </a:rPr>
              <a:t> method is called, the instructions within the method begin to execute in sequence on a </a:t>
            </a:r>
            <a:r>
              <a:rPr lang="en-US" sz="3200" i="1" dirty="0">
                <a:solidFill>
                  <a:schemeClr val="accent6">
                    <a:lumMod val="60000"/>
                    <a:lumOff val="40000"/>
                  </a:schemeClr>
                </a:solidFill>
              </a:rPr>
              <a:t>primary</a:t>
            </a:r>
            <a:r>
              <a:rPr lang="en-US" sz="3200" dirty="0">
                <a:solidFill>
                  <a:schemeClr val="tx1"/>
                </a:solidFill>
              </a:rPr>
              <a:t> thread</a:t>
            </a:r>
          </a:p>
          <a:p>
            <a:r>
              <a:rPr lang="en-US" sz="3200" dirty="0">
                <a:solidFill>
                  <a:schemeClr val="tx1"/>
                </a:solidFill>
              </a:rPr>
              <a:t>The program terminates when the </a:t>
            </a:r>
            <a:r>
              <a:rPr lang="en-US" sz="3200" b="1" i="1" dirty="0">
                <a:solidFill>
                  <a:schemeClr val="tx1"/>
                </a:solidFill>
              </a:rPr>
              <a:t>primary thread, and any additional threads</a:t>
            </a:r>
            <a:r>
              <a:rPr lang="en-US" sz="3200" b="1" dirty="0">
                <a:solidFill>
                  <a:schemeClr val="tx1"/>
                </a:solidFill>
              </a:rPr>
              <a:t>, </a:t>
            </a:r>
            <a:r>
              <a:rPr lang="en-US" sz="3200" dirty="0">
                <a:solidFill>
                  <a:schemeClr val="tx1"/>
                </a:solidFill>
              </a:rPr>
              <a:t>finish executing</a:t>
            </a:r>
          </a:p>
          <a:p>
            <a:pPr marL="725488" lvl="1" indent="-381000"/>
            <a:endParaRPr lang="en-US" sz="2800" dirty="0"/>
          </a:p>
        </p:txBody>
      </p:sp>
      <p:pic>
        <p:nvPicPr>
          <p:cNvPr id="4102" name="Picture 2" descr="C:\Documents and Settings\hornick\Local Settings\Temporary Internet Files\Content.IE5\79P9BVPJ\MCj04321270000[1].wmf"/>
          <p:cNvPicPr>
            <a:picLocks noChangeAspect="1" noChangeArrowheads="1"/>
          </p:cNvPicPr>
          <p:nvPr/>
        </p:nvPicPr>
        <p:blipFill>
          <a:blip r:embed="rId2" cstate="print"/>
          <a:srcRect/>
          <a:stretch>
            <a:fillRect/>
          </a:stretch>
        </p:blipFill>
        <p:spPr bwMode="auto">
          <a:xfrm>
            <a:off x="10439405" y="4946650"/>
            <a:ext cx="1704975" cy="1911350"/>
          </a:xfrm>
          <a:prstGeom prst="rect">
            <a:avLst/>
          </a:prstGeom>
          <a:noFill/>
          <a:ln w="9525">
            <a:noFill/>
            <a:miter lim="800000"/>
            <a:headEnd/>
            <a:tailEnd/>
          </a:ln>
        </p:spPr>
      </p:pic>
    </p:spTree>
    <p:extLst>
      <p:ext uri="{BB962C8B-B14F-4D97-AF65-F5344CB8AC3E}">
        <p14:creationId xmlns:p14="http://schemas.microsoft.com/office/powerpoint/2010/main" val="65459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dissolve">
                                      <p:cBhvr>
                                        <p:cTn id="7" dur="500"/>
                                        <p:tgtEl>
                                          <p:spTgt spid="41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01">
                                            <p:txEl>
                                              <p:pRg st="1" end="1"/>
                                            </p:txEl>
                                          </p:spTgt>
                                        </p:tgtEl>
                                        <p:attrNameLst>
                                          <p:attrName>style.visibility</p:attrName>
                                        </p:attrNameLst>
                                      </p:cBhvr>
                                      <p:to>
                                        <p:strVal val="visible"/>
                                      </p:to>
                                    </p:set>
                                    <p:animEffect transition="in" filter="dissolve">
                                      <p:cBhvr>
                                        <p:cTn id="12" dur="500"/>
                                        <p:tgtEl>
                                          <p:spTgt spid="41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01">
                                            <p:txEl>
                                              <p:pRg st="2" end="2"/>
                                            </p:txEl>
                                          </p:spTgt>
                                        </p:tgtEl>
                                        <p:attrNameLst>
                                          <p:attrName>style.visibility</p:attrName>
                                        </p:attrNameLst>
                                      </p:cBhvr>
                                      <p:to>
                                        <p:strVal val="visible"/>
                                      </p:to>
                                    </p:set>
                                    <p:animEffect transition="in" filter="dissolve">
                                      <p:cBhvr>
                                        <p:cTn id="17" dur="500"/>
                                        <p:tgtEl>
                                          <p:spTgt spid="41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a:xfrm>
            <a:off x="1120000" y="1825625"/>
            <a:ext cx="10233800" cy="4741430"/>
          </a:xfrm>
        </p:spPr>
        <p:txBody>
          <a:bodyPr>
            <a:normAutofit/>
          </a:bodyPr>
          <a:lstStyle/>
          <a:p>
            <a:r>
              <a:rPr lang="en-US" dirty="0"/>
              <a:t>Process: running application</a:t>
            </a:r>
          </a:p>
          <a:p>
            <a:pPr lvl="1"/>
            <a:r>
              <a:rPr lang="en-US" dirty="0"/>
              <a:t>memory, priority, permissions, threads</a:t>
            </a:r>
          </a:p>
          <a:p>
            <a:r>
              <a:rPr lang="en-US" dirty="0"/>
              <a:t>Thread: execution stream</a:t>
            </a:r>
          </a:p>
          <a:p>
            <a:pPr lvl="1"/>
            <a:r>
              <a:rPr lang="en-US" dirty="0"/>
              <a:t>Essentially: a stream of instructions executed by CPU in a process context</a:t>
            </a:r>
          </a:p>
          <a:p>
            <a:r>
              <a:rPr lang="en-US" dirty="0"/>
              <a:t>Creating threads</a:t>
            </a:r>
          </a:p>
          <a:p>
            <a:pPr lvl="1"/>
            <a:r>
              <a:rPr lang="en-US" dirty="0"/>
              <a:t>Java Swing or </a:t>
            </a:r>
            <a:r>
              <a:rPr lang="en-US" dirty="0" err="1"/>
              <a:t>JavaFx</a:t>
            </a:r>
            <a:r>
              <a:rPr lang="en-US" dirty="0"/>
              <a:t>, Timer/Timelines, new Thread()</a:t>
            </a:r>
          </a:p>
          <a:p>
            <a:r>
              <a:rPr lang="en-US" dirty="0"/>
              <a:t>A thread of a problem</a:t>
            </a:r>
          </a:p>
          <a:p>
            <a:pPr lvl="1"/>
            <a:r>
              <a:rPr lang="en-US" dirty="0"/>
              <a:t>What happens if two threads access the same memory at the same time</a:t>
            </a:r>
          </a:p>
          <a:p>
            <a:pPr lvl="1"/>
            <a:r>
              <a:rPr lang="en-US" dirty="0"/>
              <a:t>Using </a:t>
            </a:r>
            <a:r>
              <a:rPr lang="en-US" dirty="0">
                <a:solidFill>
                  <a:schemeClr val="accent4">
                    <a:lumMod val="60000"/>
                    <a:lumOff val="40000"/>
                  </a:schemeClr>
                </a:solidFill>
              </a:rPr>
              <a:t>synchronized </a:t>
            </a:r>
            <a:r>
              <a:rPr lang="en-US" dirty="0"/>
              <a:t>to avoid the problem</a:t>
            </a:r>
          </a:p>
          <a:p>
            <a:pPr lvl="1"/>
            <a:r>
              <a:rPr lang="en-US" dirty="0"/>
              <a:t>UI’s and threads</a:t>
            </a:r>
          </a:p>
        </p:txBody>
      </p:sp>
    </p:spTree>
    <p:extLst>
      <p:ext uri="{BB962C8B-B14F-4D97-AF65-F5344CB8AC3E}">
        <p14:creationId xmlns:p14="http://schemas.microsoft.com/office/powerpoint/2010/main" val="1582792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50901" y="409575"/>
            <a:ext cx="7543800" cy="914400"/>
          </a:xfrm>
        </p:spPr>
        <p:txBody>
          <a:bodyPr/>
          <a:lstStyle/>
          <a:p>
            <a:r>
              <a:rPr lang="en-US" dirty="0"/>
              <a:t>What’s a </a:t>
            </a:r>
            <a:r>
              <a:rPr lang="en-US" i="1" dirty="0"/>
              <a:t>Thread</a:t>
            </a:r>
            <a:r>
              <a:rPr lang="en-US" dirty="0"/>
              <a:t>?</a:t>
            </a:r>
          </a:p>
        </p:txBody>
      </p:sp>
      <p:sp>
        <p:nvSpPr>
          <p:cNvPr id="5123" name="Content Placeholder 2"/>
          <p:cNvSpPr>
            <a:spLocks noGrp="1"/>
          </p:cNvSpPr>
          <p:nvPr>
            <p:ph idx="1"/>
          </p:nvPr>
        </p:nvSpPr>
        <p:spPr>
          <a:xfrm>
            <a:off x="681038" y="1817688"/>
            <a:ext cx="9048750" cy="4648200"/>
          </a:xfrm>
        </p:spPr>
        <p:txBody>
          <a:bodyPr>
            <a:noAutofit/>
          </a:bodyPr>
          <a:lstStyle/>
          <a:p>
            <a:pPr>
              <a:buFont typeface="Wingdings" pitchFamily="2" charset="2"/>
              <a:buNone/>
            </a:pPr>
            <a:r>
              <a:rPr lang="en-US" dirty="0"/>
              <a:t>Defining </a:t>
            </a:r>
            <a:r>
              <a:rPr lang="en-US" b="1" i="1" dirty="0"/>
              <a:t>Process</a:t>
            </a:r>
            <a:r>
              <a:rPr lang="en-US" dirty="0"/>
              <a:t>: </a:t>
            </a:r>
          </a:p>
          <a:p>
            <a:pPr marL="469900" lvl="1" indent="0">
              <a:buFont typeface="Wingdings" pitchFamily="2" charset="2"/>
              <a:buNone/>
            </a:pPr>
            <a:r>
              <a:rPr lang="en-US" sz="2800" dirty="0">
                <a:solidFill>
                  <a:schemeClr val="accent2">
                    <a:lumMod val="75000"/>
                  </a:schemeClr>
                </a:solidFill>
              </a:rPr>
              <a:t>A </a:t>
            </a:r>
            <a:r>
              <a:rPr lang="en-US" sz="2800" b="1" dirty="0">
                <a:solidFill>
                  <a:schemeClr val="accent2">
                    <a:lumMod val="75000"/>
                  </a:schemeClr>
                </a:solidFill>
              </a:rPr>
              <a:t>process</a:t>
            </a:r>
            <a:r>
              <a:rPr lang="en-US" sz="2800" dirty="0">
                <a:solidFill>
                  <a:schemeClr val="accent2">
                    <a:lumMod val="75000"/>
                  </a:schemeClr>
                </a:solidFill>
              </a:rPr>
              <a:t> is most easily understood as a program or application running on your PC</a:t>
            </a:r>
          </a:p>
          <a:p>
            <a:pPr>
              <a:buFont typeface="Wingdings" pitchFamily="2" charset="2"/>
              <a:buNone/>
            </a:pPr>
            <a:r>
              <a:rPr lang="en-US" dirty="0"/>
              <a:t>A process generally has a complete, private set of basic run-time resources, in particular:</a:t>
            </a:r>
          </a:p>
          <a:p>
            <a:pPr lvl="1"/>
            <a:r>
              <a:rPr lang="en-US" dirty="0"/>
              <a:t>Its own memory space</a:t>
            </a:r>
          </a:p>
          <a:p>
            <a:pPr lvl="1"/>
            <a:r>
              <a:rPr lang="en-US" dirty="0"/>
              <a:t>Execution priority</a:t>
            </a:r>
          </a:p>
          <a:p>
            <a:pPr lvl="1"/>
            <a:r>
              <a:rPr lang="en-US" dirty="0"/>
              <a:t>A list of </a:t>
            </a:r>
            <a:r>
              <a:rPr lang="en-US" b="1" i="1" dirty="0"/>
              <a:t>threads</a:t>
            </a:r>
            <a:r>
              <a:rPr lang="en-US" dirty="0"/>
              <a:t> that execute within it</a:t>
            </a:r>
          </a:p>
          <a:p>
            <a:pPr lvl="1"/>
            <a:r>
              <a:rPr lang="en-US" dirty="0"/>
              <a:t>A set of credentials with which to execute (usually yours)</a:t>
            </a:r>
          </a:p>
          <a:p>
            <a:pPr lvl="2"/>
            <a:r>
              <a:rPr lang="en-US" dirty="0"/>
              <a:t>These provide authorization to access various resources such as files</a:t>
            </a:r>
          </a:p>
        </p:txBody>
      </p:sp>
      <p:pic>
        <p:nvPicPr>
          <p:cNvPr id="5126" name="Picture 3" descr="C:\Program Files\Microsoft Office\MEDIA\CAGCAT10\j0195384.wmf"/>
          <p:cNvPicPr>
            <a:picLocks noChangeAspect="1" noChangeArrowheads="1"/>
          </p:cNvPicPr>
          <p:nvPr/>
        </p:nvPicPr>
        <p:blipFill>
          <a:blip r:embed="rId2" cstate="print"/>
          <a:srcRect/>
          <a:stretch>
            <a:fillRect/>
          </a:stretch>
        </p:blipFill>
        <p:spPr bwMode="auto">
          <a:xfrm>
            <a:off x="10203656" y="4846638"/>
            <a:ext cx="1795463" cy="1833562"/>
          </a:xfrm>
          <a:prstGeom prst="rect">
            <a:avLst/>
          </a:prstGeom>
          <a:noFill/>
          <a:ln w="9525">
            <a:noFill/>
            <a:miter lim="800000"/>
            <a:headEnd/>
            <a:tailEnd/>
          </a:ln>
        </p:spPr>
      </p:pic>
      <p:pic>
        <p:nvPicPr>
          <p:cNvPr id="5127" name="Picture 6" descr="C:\Documents and Settings\hornick\Local Settings\Temporary Internet Files\Content.IE5\PFYR14UO\MCj04338340000[1].png"/>
          <p:cNvPicPr>
            <a:picLocks noChangeAspect="1" noChangeArrowheads="1"/>
          </p:cNvPicPr>
          <p:nvPr/>
        </p:nvPicPr>
        <p:blipFill>
          <a:blip r:embed="rId3" cstate="print"/>
          <a:srcRect/>
          <a:stretch>
            <a:fillRect/>
          </a:stretch>
        </p:blipFill>
        <p:spPr bwMode="auto">
          <a:xfrm>
            <a:off x="10203656" y="0"/>
            <a:ext cx="1828800" cy="1828800"/>
          </a:xfrm>
          <a:prstGeom prst="rect">
            <a:avLst/>
          </a:prstGeom>
          <a:noFill/>
          <a:ln w="9525">
            <a:noFill/>
            <a:miter lim="800000"/>
            <a:headEnd/>
            <a:tailEnd/>
          </a:ln>
        </p:spPr>
      </p:pic>
    </p:spTree>
    <p:extLst>
      <p:ext uri="{BB962C8B-B14F-4D97-AF65-F5344CB8AC3E}">
        <p14:creationId xmlns:p14="http://schemas.microsoft.com/office/powerpoint/2010/main" val="3623948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600" dirty="0"/>
              <a:t>By default, a Process creates and executes a single, primary Thread</a:t>
            </a:r>
          </a:p>
        </p:txBody>
      </p:sp>
      <p:sp>
        <p:nvSpPr>
          <p:cNvPr id="7171" name="Content Placeholder 2"/>
          <p:cNvSpPr>
            <a:spLocks noGrp="1"/>
          </p:cNvSpPr>
          <p:nvPr>
            <p:ph idx="1"/>
          </p:nvPr>
        </p:nvSpPr>
        <p:spPr>
          <a:xfrm>
            <a:off x="2514600" y="2019300"/>
            <a:ext cx="7915275" cy="4411662"/>
          </a:xfrm>
        </p:spPr>
        <p:txBody>
          <a:bodyPr>
            <a:normAutofit/>
          </a:bodyPr>
          <a:lstStyle/>
          <a:p>
            <a:pPr>
              <a:buFont typeface="Wingdings" pitchFamily="2" charset="2"/>
              <a:buNone/>
            </a:pPr>
            <a:r>
              <a:rPr lang="en-US" sz="3200" dirty="0">
                <a:solidFill>
                  <a:schemeClr val="accent2">
                    <a:lumMod val="75000"/>
                  </a:schemeClr>
                </a:solidFill>
              </a:rPr>
              <a:t>BUT:</a:t>
            </a:r>
            <a:br>
              <a:rPr lang="en-US" sz="3200" dirty="0">
                <a:solidFill>
                  <a:schemeClr val="accent2">
                    <a:lumMod val="75000"/>
                  </a:schemeClr>
                </a:solidFill>
              </a:rPr>
            </a:br>
            <a:r>
              <a:rPr lang="en-US" sz="3200" dirty="0">
                <a:solidFill>
                  <a:schemeClr val="accent2">
                    <a:lumMod val="75000"/>
                  </a:schemeClr>
                </a:solidFill>
              </a:rPr>
              <a:t>A process can create and execute </a:t>
            </a:r>
            <a:r>
              <a:rPr lang="en-US" sz="3200" b="1" dirty="0">
                <a:solidFill>
                  <a:schemeClr val="accent2">
                    <a:lumMod val="75000"/>
                  </a:schemeClr>
                </a:solidFill>
              </a:rPr>
              <a:t>more than one thread</a:t>
            </a:r>
            <a:br>
              <a:rPr lang="en-US" sz="3200" dirty="0">
                <a:solidFill>
                  <a:srgbClr val="FF0000"/>
                </a:solidFill>
              </a:rPr>
            </a:br>
            <a:endParaRPr lang="en-US" sz="3200" dirty="0">
              <a:solidFill>
                <a:srgbClr val="FF0000"/>
              </a:solidFill>
            </a:endParaRPr>
          </a:p>
          <a:p>
            <a:pPr>
              <a:buFont typeface="Wingdings" pitchFamily="2" charset="2"/>
              <a:buNone/>
            </a:pPr>
            <a:r>
              <a:rPr lang="en-US" sz="3200" dirty="0"/>
              <a:t>The JVM works with the OS to create processes and threads</a:t>
            </a:r>
          </a:p>
          <a:p>
            <a:pPr lvl="1"/>
            <a:r>
              <a:rPr lang="en-US" sz="2800" dirty="0"/>
              <a:t>The underlying OS provides the essential multiprocessing support</a:t>
            </a:r>
          </a:p>
        </p:txBody>
      </p:sp>
      <p:pic>
        <p:nvPicPr>
          <p:cNvPr id="7174" name="Picture 4" descr="C:\Documents and Settings\hornick\Local Settings\Temporary Internet Files\Content.IE5\79P9BVPJ\MCj04315570000[1].png"/>
          <p:cNvPicPr>
            <a:picLocks noChangeAspect="1" noChangeArrowheads="1"/>
          </p:cNvPicPr>
          <p:nvPr/>
        </p:nvPicPr>
        <p:blipFill>
          <a:blip r:embed="rId2" cstate="print"/>
          <a:srcRect/>
          <a:stretch>
            <a:fillRect/>
          </a:stretch>
        </p:blipFill>
        <p:spPr bwMode="auto">
          <a:xfrm>
            <a:off x="338291" y="2096907"/>
            <a:ext cx="1447800" cy="1447800"/>
          </a:xfrm>
          <a:prstGeom prst="rect">
            <a:avLst/>
          </a:prstGeom>
          <a:noFill/>
          <a:ln w="9525">
            <a:noFill/>
            <a:miter lim="800000"/>
            <a:headEnd/>
            <a:tailEnd/>
          </a:ln>
        </p:spPr>
      </p:pic>
    </p:spTree>
    <p:extLst>
      <p:ext uri="{BB962C8B-B14F-4D97-AF65-F5344CB8AC3E}">
        <p14:creationId xmlns:p14="http://schemas.microsoft.com/office/powerpoint/2010/main" val="1075605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85775" y="314325"/>
            <a:ext cx="11229975" cy="1295400"/>
          </a:xfrm>
        </p:spPr>
        <p:txBody>
          <a:bodyPr>
            <a:normAutofit/>
          </a:bodyPr>
          <a:lstStyle/>
          <a:p>
            <a:r>
              <a:rPr lang="en-US" sz="3600" dirty="0"/>
              <a:t>Modern systems: multiple processes run simultaneously</a:t>
            </a:r>
          </a:p>
        </p:txBody>
      </p:sp>
      <p:sp>
        <p:nvSpPr>
          <p:cNvPr id="6147" name="Content Placeholder 2"/>
          <p:cNvSpPr>
            <a:spLocks noGrp="1"/>
          </p:cNvSpPr>
          <p:nvPr>
            <p:ph idx="1"/>
          </p:nvPr>
        </p:nvSpPr>
        <p:spPr>
          <a:xfrm>
            <a:off x="766762" y="2073940"/>
            <a:ext cx="7239000" cy="4030663"/>
          </a:xfrm>
        </p:spPr>
        <p:txBody>
          <a:bodyPr>
            <a:noAutofit/>
          </a:bodyPr>
          <a:lstStyle/>
          <a:p>
            <a:r>
              <a:rPr lang="en-US" dirty="0">
                <a:solidFill>
                  <a:schemeClr val="accent2">
                    <a:lumMod val="75000"/>
                  </a:schemeClr>
                </a:solidFill>
              </a:rPr>
              <a:t>(On single-CPU PC’s) each process runs individually for a discrete time period</a:t>
            </a:r>
          </a:p>
          <a:p>
            <a:pPr lvl="1">
              <a:buNone/>
            </a:pPr>
            <a:r>
              <a:rPr lang="en-US" dirty="0"/>
              <a:t>	while one process runs, other processes sleep</a:t>
            </a:r>
          </a:p>
          <a:p>
            <a:r>
              <a:rPr lang="en-US" dirty="0">
                <a:solidFill>
                  <a:schemeClr val="accent2">
                    <a:lumMod val="75000"/>
                  </a:schemeClr>
                </a:solidFill>
              </a:rPr>
              <a:t>The process currently executing changes very rapidly - every few milliseconds</a:t>
            </a:r>
          </a:p>
          <a:p>
            <a:pPr lvl="1">
              <a:buNone/>
            </a:pPr>
            <a:r>
              <a:rPr lang="en-US" dirty="0"/>
              <a:t>	Operating systems use a </a:t>
            </a:r>
            <a:r>
              <a:rPr lang="en-US" b="1" i="1" dirty="0"/>
              <a:t>scheduler</a:t>
            </a:r>
            <a:r>
              <a:rPr lang="en-US" dirty="0"/>
              <a:t> to distribute CPU time among</a:t>
            </a:r>
            <a:r>
              <a:rPr lang="en-US" b="1" dirty="0"/>
              <a:t> </a:t>
            </a:r>
            <a:r>
              <a:rPr lang="en-US" dirty="0"/>
              <a:t>processes</a:t>
            </a:r>
            <a:endParaRPr lang="en-US" dirty="0">
              <a:solidFill>
                <a:srgbClr val="0070C0"/>
              </a:solidFill>
            </a:endParaRPr>
          </a:p>
          <a:p>
            <a:r>
              <a:rPr lang="en-US" dirty="0">
                <a:solidFill>
                  <a:schemeClr val="accent2">
                    <a:lumMod val="75000"/>
                  </a:schemeClr>
                </a:solidFill>
              </a:rPr>
              <a:t>The net effect is that you (the user) observe all processes running simultaneously and continuously</a:t>
            </a:r>
          </a:p>
        </p:txBody>
      </p:sp>
      <p:pic>
        <p:nvPicPr>
          <p:cNvPr id="6150" name="Picture 2" descr="C:\Documents and Settings\hornick\Local Settings\Temporary Internet Files\Content.IE5\8GV4S627\MCj04109250000[1].wmf"/>
          <p:cNvPicPr>
            <a:picLocks noChangeAspect="1" noChangeArrowheads="1"/>
          </p:cNvPicPr>
          <p:nvPr/>
        </p:nvPicPr>
        <p:blipFill>
          <a:blip r:embed="rId2" cstate="print"/>
          <a:srcRect/>
          <a:stretch>
            <a:fillRect/>
          </a:stretch>
        </p:blipFill>
        <p:spPr bwMode="auto">
          <a:xfrm>
            <a:off x="10287000" y="1923462"/>
            <a:ext cx="1295400" cy="1308303"/>
          </a:xfrm>
          <a:prstGeom prst="rect">
            <a:avLst/>
          </a:prstGeom>
          <a:noFill/>
          <a:ln w="9525">
            <a:noFill/>
            <a:miter lim="800000"/>
            <a:headEnd/>
            <a:tailEnd/>
          </a:ln>
        </p:spPr>
      </p:pic>
      <p:pic>
        <p:nvPicPr>
          <p:cNvPr id="6151" name="Picture 3" descr="C:\Documents and Settings\hornick\Local Settings\Temporary Internet Files\Content.IE5\79P9BVPJ\MCj02174820000[1].wmf"/>
          <p:cNvPicPr>
            <a:picLocks noChangeAspect="1" noChangeArrowheads="1"/>
          </p:cNvPicPr>
          <p:nvPr/>
        </p:nvPicPr>
        <p:blipFill>
          <a:blip r:embed="rId3" cstate="print"/>
          <a:srcRect/>
          <a:stretch>
            <a:fillRect/>
          </a:stretch>
        </p:blipFill>
        <p:spPr bwMode="auto">
          <a:xfrm>
            <a:off x="8858250" y="3673861"/>
            <a:ext cx="1485900" cy="1463932"/>
          </a:xfrm>
          <a:prstGeom prst="rect">
            <a:avLst/>
          </a:prstGeom>
          <a:noFill/>
          <a:ln w="9525">
            <a:noFill/>
            <a:miter lim="800000"/>
            <a:headEnd/>
            <a:tailEnd/>
          </a:ln>
        </p:spPr>
      </p:pic>
      <p:pic>
        <p:nvPicPr>
          <p:cNvPr id="6152" name="Picture 5" descr="C:\Documents and Settings\hornick\Local Settings\Temporary Internet Files\Content.IE5\8GV4S627\MMj03368620000[1].gif"/>
          <p:cNvPicPr>
            <a:picLocks noChangeAspect="1" noChangeArrowheads="1" noCrop="1"/>
          </p:cNvPicPr>
          <p:nvPr/>
        </p:nvPicPr>
        <p:blipFill>
          <a:blip r:embed="rId4" cstate="print"/>
          <a:srcRect/>
          <a:stretch>
            <a:fillRect/>
          </a:stretch>
        </p:blipFill>
        <p:spPr bwMode="auto">
          <a:xfrm>
            <a:off x="10210800" y="5295901"/>
            <a:ext cx="1371600" cy="1159129"/>
          </a:xfrm>
          <a:prstGeom prst="rect">
            <a:avLst/>
          </a:prstGeom>
          <a:noFill/>
          <a:ln w="9525">
            <a:noFill/>
            <a:miter lim="800000"/>
            <a:headEnd/>
            <a:tailEnd/>
          </a:ln>
        </p:spPr>
      </p:pic>
    </p:spTree>
    <p:extLst>
      <p:ext uri="{BB962C8B-B14F-4D97-AF65-F5344CB8AC3E}">
        <p14:creationId xmlns:p14="http://schemas.microsoft.com/office/powerpoint/2010/main" val="4263200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71488" y="300832"/>
            <a:ext cx="11463337" cy="1295400"/>
          </a:xfrm>
        </p:spPr>
        <p:txBody>
          <a:bodyPr/>
          <a:lstStyle/>
          <a:p>
            <a:r>
              <a:rPr lang="en-US" sz="3200" dirty="0">
                <a:solidFill>
                  <a:schemeClr val="tx1"/>
                </a:solidFill>
              </a:rPr>
              <a:t>Java application: the JVM creates a Process and a </a:t>
            </a:r>
            <a:r>
              <a:rPr lang="en-US" sz="3200" u="sng" dirty="0">
                <a:solidFill>
                  <a:schemeClr val="tx1"/>
                </a:solidFill>
              </a:rPr>
              <a:t>Primary Thread</a:t>
            </a:r>
          </a:p>
        </p:txBody>
      </p:sp>
      <p:sp>
        <p:nvSpPr>
          <p:cNvPr id="7171" name="Content Placeholder 2"/>
          <p:cNvSpPr>
            <a:spLocks noGrp="1"/>
          </p:cNvSpPr>
          <p:nvPr>
            <p:ph idx="1"/>
          </p:nvPr>
        </p:nvSpPr>
        <p:spPr>
          <a:xfrm>
            <a:off x="995363" y="2033588"/>
            <a:ext cx="7162800" cy="4411662"/>
          </a:xfrm>
        </p:spPr>
        <p:txBody>
          <a:bodyPr/>
          <a:lstStyle/>
          <a:p>
            <a:r>
              <a:rPr lang="en-US" dirty="0">
                <a:solidFill>
                  <a:schemeClr val="accent2">
                    <a:lumMod val="75000"/>
                  </a:schemeClr>
                </a:solidFill>
              </a:rPr>
              <a:t>The </a:t>
            </a:r>
            <a:r>
              <a:rPr lang="en-US" i="1" dirty="0">
                <a:solidFill>
                  <a:schemeClr val="accent2">
                    <a:lumMod val="75000"/>
                  </a:schemeClr>
                </a:solidFill>
              </a:rPr>
              <a:t>primary thread </a:t>
            </a:r>
            <a:r>
              <a:rPr lang="en-US" dirty="0">
                <a:solidFill>
                  <a:schemeClr val="accent2">
                    <a:lumMod val="75000"/>
                  </a:schemeClr>
                </a:solidFill>
              </a:rPr>
              <a:t>begins executing the </a:t>
            </a:r>
            <a:r>
              <a:rPr lang="en-US" b="1" dirty="0">
                <a:solidFill>
                  <a:schemeClr val="accent2">
                    <a:lumMod val="75000"/>
                  </a:schemeClr>
                </a:solidFill>
              </a:rPr>
              <a:t>main</a:t>
            </a:r>
            <a:r>
              <a:rPr lang="en-US" dirty="0">
                <a:solidFill>
                  <a:schemeClr val="accent2">
                    <a:lumMod val="75000"/>
                  </a:schemeClr>
                </a:solidFill>
              </a:rPr>
              <a:t>() method in the main class</a:t>
            </a:r>
            <a:br>
              <a:rPr lang="en-US" dirty="0">
                <a:solidFill>
                  <a:srgbClr val="0070C0"/>
                </a:solidFill>
              </a:rPr>
            </a:br>
            <a:endParaRPr lang="en-US" dirty="0">
              <a:solidFill>
                <a:srgbClr val="0070C0"/>
              </a:solidFill>
            </a:endParaRPr>
          </a:p>
          <a:p>
            <a:r>
              <a:rPr lang="en-US" dirty="0">
                <a:solidFill>
                  <a:schemeClr val="accent6">
                    <a:lumMod val="60000"/>
                    <a:lumOff val="40000"/>
                  </a:schemeClr>
                </a:solidFill>
              </a:rPr>
              <a:t>If no other threads are created, the process terminates when the primary thread terminates</a:t>
            </a:r>
          </a:p>
          <a:p>
            <a:pPr lvl="1">
              <a:buNone/>
            </a:pPr>
            <a:r>
              <a:rPr lang="en-US" dirty="0"/>
              <a:t>That is, when there are no more instructions to execute on that thread</a:t>
            </a:r>
          </a:p>
        </p:txBody>
      </p:sp>
      <p:pic>
        <p:nvPicPr>
          <p:cNvPr id="7174" name="Picture 4" descr="C:\Documents and Settings\hornick\Local Settings\Temporary Internet Files\Content.IE5\79P9BVPJ\MCj04315570000[1].png"/>
          <p:cNvPicPr>
            <a:picLocks noChangeAspect="1" noChangeArrowheads="1"/>
          </p:cNvPicPr>
          <p:nvPr/>
        </p:nvPicPr>
        <p:blipFill>
          <a:blip r:embed="rId2" cstate="print"/>
          <a:srcRect/>
          <a:stretch>
            <a:fillRect/>
          </a:stretch>
        </p:blipFill>
        <p:spPr bwMode="auto">
          <a:xfrm>
            <a:off x="9144000" y="2438400"/>
            <a:ext cx="1066800" cy="1066800"/>
          </a:xfrm>
          <a:prstGeom prst="rect">
            <a:avLst/>
          </a:prstGeom>
          <a:noFill/>
          <a:ln w="9525">
            <a:noFill/>
            <a:miter lim="800000"/>
            <a:headEnd/>
            <a:tailEnd/>
          </a:ln>
        </p:spPr>
      </p:pic>
      <p:pic>
        <p:nvPicPr>
          <p:cNvPr id="7175" name="Picture 6" descr="C:\Documents and Settings\hornick\Local Settings\Temporary Internet Files\Content.IE5\79P9BVPJ\MCj04347200000[1].png"/>
          <p:cNvPicPr>
            <a:picLocks noChangeAspect="1" noChangeArrowheads="1"/>
          </p:cNvPicPr>
          <p:nvPr/>
        </p:nvPicPr>
        <p:blipFill>
          <a:blip r:embed="rId3" cstate="print"/>
          <a:srcRect/>
          <a:stretch>
            <a:fillRect/>
          </a:stretch>
        </p:blipFill>
        <p:spPr bwMode="auto">
          <a:xfrm>
            <a:off x="9144000" y="5046662"/>
            <a:ext cx="1125538" cy="1125538"/>
          </a:xfrm>
          <a:prstGeom prst="rect">
            <a:avLst/>
          </a:prstGeom>
          <a:noFill/>
          <a:ln w="9525">
            <a:noFill/>
            <a:miter lim="800000"/>
            <a:headEnd/>
            <a:tailEnd/>
          </a:ln>
        </p:spPr>
      </p:pic>
    </p:spTree>
    <p:extLst>
      <p:ext uri="{BB962C8B-B14F-4D97-AF65-F5344CB8AC3E}">
        <p14:creationId xmlns:p14="http://schemas.microsoft.com/office/powerpoint/2010/main" val="676922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782664" y="1206347"/>
            <a:ext cx="2747963" cy="3521074"/>
          </a:xfrm>
        </p:spPr>
        <p:txBody>
          <a:bodyPr>
            <a:normAutofit/>
          </a:bodyPr>
          <a:lstStyle/>
          <a:p>
            <a:r>
              <a:rPr lang="en-US" sz="2800" dirty="0"/>
              <a:t>Threads wind their way through the code until they run out of instructions to execute</a:t>
            </a:r>
          </a:p>
        </p:txBody>
      </p:sp>
      <p:sp>
        <p:nvSpPr>
          <p:cNvPr id="3" name="Content Placeholder 2"/>
          <p:cNvSpPr>
            <a:spLocks noGrp="1"/>
          </p:cNvSpPr>
          <p:nvPr>
            <p:ph idx="4294967295"/>
          </p:nvPr>
        </p:nvSpPr>
        <p:spPr>
          <a:xfrm>
            <a:off x="1511709" y="670717"/>
            <a:ext cx="5029200" cy="4148137"/>
          </a:xfrm>
        </p:spPr>
        <p:txBody>
          <a:bodyPr>
            <a:noAutofit/>
          </a:bodyPr>
          <a:lstStyle/>
          <a:p>
            <a:pPr>
              <a:buNone/>
            </a:pPr>
            <a:r>
              <a:rPr lang="en-US" sz="1200" b="1" dirty="0">
                <a:solidFill>
                  <a:schemeClr val="tx1"/>
                </a:solidFill>
                <a:latin typeface="Courier New" pitchFamily="49" charset="0"/>
                <a:cs typeface="Courier New" pitchFamily="49" charset="0"/>
              </a:rPr>
              <a:t>public class App {</a:t>
            </a:r>
          </a:p>
          <a:p>
            <a:pPr>
              <a:buNone/>
            </a:pPr>
            <a:r>
              <a:rPr lang="en-US" sz="1200" b="1" dirty="0">
                <a:solidFill>
                  <a:schemeClr val="tx1"/>
                </a:solidFill>
                <a:latin typeface="Courier New" pitchFamily="49" charset="0"/>
                <a:cs typeface="Courier New" pitchFamily="49" charset="0"/>
              </a:rPr>
              <a:t>	public static void </a:t>
            </a:r>
            <a:r>
              <a:rPr lang="en-US" sz="1200" b="1" dirty="0">
                <a:solidFill>
                  <a:srgbClr val="00B0F0"/>
                </a:solidFill>
                <a:latin typeface="Courier New" pitchFamily="49" charset="0"/>
                <a:cs typeface="Courier New" pitchFamily="49" charset="0"/>
              </a:rPr>
              <a:t>main</a:t>
            </a:r>
            <a:r>
              <a:rPr lang="en-US" sz="1200" b="1" dirty="0">
                <a:solidFill>
                  <a:schemeClr val="tx1"/>
                </a:solidFill>
                <a:latin typeface="Courier New" pitchFamily="49" charset="0"/>
                <a:cs typeface="Courier New" pitchFamily="49" charset="0"/>
              </a:rPr>
              <a:t>(String[] </a:t>
            </a:r>
            <a:r>
              <a:rPr lang="en-US" sz="1200" b="1" dirty="0" err="1">
                <a:solidFill>
                  <a:schemeClr val="tx1"/>
                </a:solidFill>
                <a:latin typeface="Courier New" pitchFamily="49" charset="0"/>
                <a:cs typeface="Courier New" pitchFamily="49" charset="0"/>
              </a:rPr>
              <a:t>args</a:t>
            </a:r>
            <a:r>
              <a:rPr lang="en-US" sz="1200" b="1" dirty="0">
                <a:solidFill>
                  <a:schemeClr val="tx1"/>
                </a:solidFill>
                <a:latin typeface="Courier New" pitchFamily="49" charset="0"/>
                <a:cs typeface="Courier New" pitchFamily="49" charset="0"/>
              </a:rPr>
              <a:t>) {</a:t>
            </a:r>
          </a:p>
          <a:p>
            <a:pPr>
              <a:buNone/>
            </a:pPr>
            <a:r>
              <a:rPr lang="nn-NO" sz="1200" b="1" dirty="0">
                <a:solidFill>
                  <a:schemeClr val="tx1"/>
                </a:solidFill>
                <a:latin typeface="Courier New" pitchFamily="49" charset="0"/>
                <a:cs typeface="Courier New" pitchFamily="49" charset="0"/>
              </a:rPr>
              <a:t>		App me = new App();</a:t>
            </a:r>
          </a:p>
          <a:p>
            <a:pPr>
              <a:buNone/>
            </a:pPr>
            <a:r>
              <a:rPr lang="nn-NO" sz="1200" b="1" dirty="0">
                <a:solidFill>
                  <a:schemeClr val="tx1"/>
                </a:solidFill>
                <a:latin typeface="Courier New" pitchFamily="49" charset="0"/>
                <a:cs typeface="Courier New" pitchFamily="49" charset="0"/>
              </a:rPr>
              <a:t>		me.method_A();</a:t>
            </a:r>
            <a:endParaRPr lang="en-US" sz="1200" b="1" dirty="0">
              <a:solidFill>
                <a:schemeClr val="tx1"/>
              </a:solidFill>
              <a:latin typeface="Courier New" pitchFamily="49" charset="0"/>
              <a:cs typeface="Courier New" pitchFamily="49" charset="0"/>
            </a:endParaRPr>
          </a:p>
          <a:p>
            <a:pPr>
              <a:buNone/>
            </a:pPr>
            <a:r>
              <a:rPr lang="en-US" sz="1200" b="1" dirty="0">
                <a:solidFill>
                  <a:schemeClr val="tx1"/>
                </a:solidFill>
                <a:latin typeface="Courier New" pitchFamily="49" charset="0"/>
                <a:cs typeface="Courier New" pitchFamily="49" charset="0"/>
              </a:rPr>
              <a:t>	} </a:t>
            </a:r>
          </a:p>
          <a:p>
            <a:pPr>
              <a:buNone/>
            </a:pPr>
            <a:r>
              <a:rPr lang="en-US" sz="1200" b="1" dirty="0">
                <a:latin typeface="Courier New" pitchFamily="49" charset="0"/>
                <a:cs typeface="Courier New" pitchFamily="49" charset="0"/>
              </a:rPr>
              <a:t>	</a:t>
            </a:r>
            <a:r>
              <a:rPr lang="en-US" sz="1200" b="1" dirty="0">
                <a:solidFill>
                  <a:schemeClr val="tx1"/>
                </a:solidFill>
                <a:latin typeface="Courier New" pitchFamily="49" charset="0"/>
                <a:cs typeface="Courier New" pitchFamily="49" charset="0"/>
              </a:rPr>
              <a:t>private void </a:t>
            </a:r>
            <a:r>
              <a:rPr lang="en-US" sz="1200" b="1" dirty="0" err="1">
                <a:solidFill>
                  <a:schemeClr val="tx1"/>
                </a:solidFill>
                <a:latin typeface="Courier New" pitchFamily="49" charset="0"/>
                <a:cs typeface="Courier New" pitchFamily="49" charset="0"/>
              </a:rPr>
              <a:t>method_A</a:t>
            </a:r>
            <a:r>
              <a:rPr lang="en-US" sz="1200" b="1" dirty="0">
                <a:solidFill>
                  <a:schemeClr val="tx1"/>
                </a:solidFill>
                <a:latin typeface="Courier New" pitchFamily="49" charset="0"/>
                <a:cs typeface="Courier New" pitchFamily="49" charset="0"/>
              </a:rPr>
              <a:t>() {</a:t>
            </a:r>
          </a:p>
          <a:p>
            <a:pPr>
              <a:buNone/>
            </a:pPr>
            <a:r>
              <a:rPr lang="nn-NO" sz="1200" b="1" dirty="0">
                <a:solidFill>
                  <a:schemeClr val="tx1"/>
                </a:solidFill>
                <a:latin typeface="Courier New" pitchFamily="49" charset="0"/>
                <a:cs typeface="Courier New" pitchFamily="49" charset="0"/>
              </a:rPr>
              <a:t>		// more code here</a:t>
            </a:r>
          </a:p>
          <a:p>
            <a:pPr>
              <a:buNone/>
            </a:pPr>
            <a:r>
              <a:rPr lang="nn-NO" sz="1200" b="1" dirty="0">
                <a:solidFill>
                  <a:schemeClr val="tx1"/>
                </a:solidFill>
                <a:latin typeface="Courier New" pitchFamily="49" charset="0"/>
                <a:cs typeface="Courier New" pitchFamily="49" charset="0"/>
              </a:rPr>
              <a:t>		method_B();</a:t>
            </a:r>
          </a:p>
          <a:p>
            <a:pPr>
              <a:buNone/>
            </a:pPr>
            <a:r>
              <a:rPr lang="nn-NO" sz="1200" b="1" dirty="0">
                <a:latin typeface="Courier New" pitchFamily="49" charset="0"/>
                <a:cs typeface="Courier New" pitchFamily="49" charset="0"/>
              </a:rPr>
              <a:t>		return;</a:t>
            </a:r>
            <a:endParaRPr lang="en-US" sz="1200" b="1" dirty="0">
              <a:solidFill>
                <a:schemeClr val="tx1"/>
              </a:solidFill>
              <a:latin typeface="Courier New" pitchFamily="49" charset="0"/>
              <a:cs typeface="Courier New" pitchFamily="49" charset="0"/>
            </a:endParaRPr>
          </a:p>
          <a:p>
            <a:pPr>
              <a:buNone/>
            </a:pPr>
            <a:r>
              <a:rPr lang="en-US" sz="1200" b="1" dirty="0">
                <a:solidFill>
                  <a:schemeClr val="tx1"/>
                </a:solidFill>
                <a:latin typeface="Courier New" pitchFamily="49" charset="0"/>
                <a:cs typeface="Courier New" pitchFamily="49" charset="0"/>
              </a:rPr>
              <a:t>	}</a:t>
            </a:r>
          </a:p>
          <a:p>
            <a:pPr>
              <a:buNone/>
            </a:pPr>
            <a:r>
              <a:rPr lang="en-US" sz="1200" b="1" dirty="0">
                <a:latin typeface="Courier New" pitchFamily="49" charset="0"/>
                <a:cs typeface="Courier New" pitchFamily="49" charset="0"/>
              </a:rPr>
              <a:t>	</a:t>
            </a:r>
            <a:r>
              <a:rPr lang="en-US" sz="1200" b="1" dirty="0">
                <a:solidFill>
                  <a:schemeClr val="tx1"/>
                </a:solidFill>
                <a:latin typeface="Courier New" pitchFamily="49" charset="0"/>
                <a:cs typeface="Courier New" pitchFamily="49" charset="0"/>
              </a:rPr>
              <a:t>private void </a:t>
            </a:r>
            <a:r>
              <a:rPr lang="en-US" sz="1200" b="1" dirty="0" err="1">
                <a:solidFill>
                  <a:schemeClr val="tx1"/>
                </a:solidFill>
                <a:latin typeface="Courier New" pitchFamily="49" charset="0"/>
                <a:cs typeface="Courier New" pitchFamily="49" charset="0"/>
              </a:rPr>
              <a:t>method_B</a:t>
            </a:r>
            <a:r>
              <a:rPr lang="en-US" sz="1200" b="1" dirty="0">
                <a:solidFill>
                  <a:schemeClr val="tx1"/>
                </a:solidFill>
                <a:latin typeface="Courier New" pitchFamily="49" charset="0"/>
                <a:cs typeface="Courier New" pitchFamily="49" charset="0"/>
              </a:rPr>
              <a:t>() {</a:t>
            </a:r>
          </a:p>
          <a:p>
            <a:pPr>
              <a:buNone/>
            </a:pPr>
            <a:r>
              <a:rPr lang="nn-NO" sz="1200" b="1" dirty="0">
                <a:solidFill>
                  <a:schemeClr val="tx1"/>
                </a:solidFill>
                <a:latin typeface="Courier New" pitchFamily="49" charset="0"/>
                <a:cs typeface="Courier New" pitchFamily="49" charset="0"/>
              </a:rPr>
              <a:t>		return;</a:t>
            </a:r>
          </a:p>
          <a:p>
            <a:pPr>
              <a:buNone/>
            </a:pPr>
            <a:r>
              <a:rPr lang="en-US" sz="1200" b="1" dirty="0">
                <a:solidFill>
                  <a:schemeClr val="tx1"/>
                </a:solidFill>
                <a:latin typeface="Courier New" pitchFamily="49" charset="0"/>
                <a:cs typeface="Courier New" pitchFamily="49" charset="0"/>
              </a:rPr>
              <a:t>	}</a:t>
            </a:r>
          </a:p>
          <a:p>
            <a:pPr>
              <a:buNone/>
            </a:pPr>
            <a:r>
              <a:rPr lang="en-US" sz="1200" b="1" dirty="0">
                <a:solidFill>
                  <a:schemeClr val="tx1"/>
                </a:solidFill>
                <a:latin typeface="Courier New" pitchFamily="49" charset="0"/>
                <a:cs typeface="Courier New" pitchFamily="49" charset="0"/>
              </a:rPr>
              <a:t>	private void </a:t>
            </a:r>
            <a:r>
              <a:rPr lang="en-US" sz="1200" b="1" dirty="0" err="1">
                <a:solidFill>
                  <a:schemeClr val="tx1"/>
                </a:solidFill>
                <a:latin typeface="Courier New" pitchFamily="49" charset="0"/>
                <a:cs typeface="Courier New" pitchFamily="49" charset="0"/>
              </a:rPr>
              <a:t>method_C</a:t>
            </a:r>
            <a:r>
              <a:rPr lang="en-US" sz="1200" b="1" dirty="0">
                <a:solidFill>
                  <a:schemeClr val="tx1"/>
                </a:solidFill>
                <a:latin typeface="Courier New" pitchFamily="49" charset="0"/>
                <a:cs typeface="Courier New" pitchFamily="49" charset="0"/>
              </a:rPr>
              <a:t>() {</a:t>
            </a:r>
          </a:p>
          <a:p>
            <a:pPr>
              <a:buNone/>
            </a:pPr>
            <a:r>
              <a:rPr lang="nn-NO" sz="1200" b="1" dirty="0">
                <a:solidFill>
                  <a:schemeClr val="tx1"/>
                </a:solidFill>
                <a:latin typeface="Courier New" pitchFamily="49" charset="0"/>
                <a:cs typeface="Courier New" pitchFamily="49" charset="0"/>
              </a:rPr>
              <a:t>		// more code here</a:t>
            </a:r>
          </a:p>
          <a:p>
            <a:pPr>
              <a:buNone/>
            </a:pPr>
            <a:r>
              <a:rPr lang="en-US" sz="1200" b="1" dirty="0">
                <a:solidFill>
                  <a:schemeClr val="tx1"/>
                </a:solidFill>
                <a:latin typeface="Courier New" pitchFamily="49" charset="0"/>
                <a:cs typeface="Courier New" pitchFamily="49" charset="0"/>
              </a:rPr>
              <a:t>	}</a:t>
            </a:r>
          </a:p>
          <a:p>
            <a:pPr>
              <a:buNone/>
            </a:pPr>
            <a:r>
              <a:rPr lang="en-US" sz="1200" b="1" dirty="0">
                <a:solidFill>
                  <a:schemeClr val="tx1"/>
                </a:solidFill>
                <a:latin typeface="Courier New" pitchFamily="49" charset="0"/>
                <a:cs typeface="Courier New" pitchFamily="49" charset="0"/>
              </a:rPr>
              <a:t>}</a:t>
            </a:r>
          </a:p>
          <a:p>
            <a:pPr>
              <a:buNone/>
            </a:pPr>
            <a:endParaRPr lang="en-US" sz="2400" dirty="0"/>
          </a:p>
        </p:txBody>
      </p:sp>
      <p:cxnSp>
        <p:nvCxnSpPr>
          <p:cNvPr id="9" name="Straight Arrow Connector 8"/>
          <p:cNvCxnSpPr/>
          <p:nvPr/>
        </p:nvCxnSpPr>
        <p:spPr bwMode="auto">
          <a:xfrm>
            <a:off x="914400" y="1366684"/>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0" name="Straight Arrow Connector 9"/>
          <p:cNvCxnSpPr/>
          <p:nvPr/>
        </p:nvCxnSpPr>
        <p:spPr bwMode="auto">
          <a:xfrm>
            <a:off x="1143000" y="1366684"/>
            <a:ext cx="1082777" cy="2667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1" name="Straight Arrow Connector 10"/>
          <p:cNvCxnSpPr/>
          <p:nvPr/>
        </p:nvCxnSpPr>
        <p:spPr bwMode="auto">
          <a:xfrm>
            <a:off x="914400" y="2357284"/>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a:off x="1219200" y="2357284"/>
            <a:ext cx="908254" cy="427832"/>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958645" y="3727296"/>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4" name="Straight Arrow Connector 13"/>
          <p:cNvCxnSpPr/>
          <p:nvPr/>
        </p:nvCxnSpPr>
        <p:spPr bwMode="auto">
          <a:xfrm>
            <a:off x="1399867" y="3705469"/>
            <a:ext cx="727587" cy="252015"/>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5" name="Straight Arrow Connector 14"/>
          <p:cNvCxnSpPr/>
          <p:nvPr/>
        </p:nvCxnSpPr>
        <p:spPr bwMode="auto">
          <a:xfrm flipV="1">
            <a:off x="3200400" y="2966884"/>
            <a:ext cx="1295400" cy="990600"/>
          </a:xfrm>
          <a:prstGeom prst="bentConnector3">
            <a:avLst>
              <a:gd name="adj1" fmla="val 182620"/>
            </a:avLst>
          </a:prstGeom>
          <a:solidFill>
            <a:schemeClr val="accent1"/>
          </a:solidFill>
          <a:ln w="34925" cap="flat" cmpd="sng" algn="ctr">
            <a:solidFill>
              <a:srgbClr val="00B050"/>
            </a:solidFill>
            <a:prstDash val="solid"/>
            <a:miter lim="800000"/>
            <a:headEnd type="none" w="med" len="med"/>
            <a:tailEnd type="arrow"/>
          </a:ln>
          <a:effectLst/>
        </p:spPr>
      </p:cxnSp>
      <p:cxnSp>
        <p:nvCxnSpPr>
          <p:cNvPr id="21" name="Straight Arrow Connector 14"/>
          <p:cNvCxnSpPr/>
          <p:nvPr/>
        </p:nvCxnSpPr>
        <p:spPr bwMode="auto">
          <a:xfrm flipV="1">
            <a:off x="3200400" y="1900084"/>
            <a:ext cx="1447800" cy="1295400"/>
          </a:xfrm>
          <a:prstGeom prst="bentConnector3">
            <a:avLst>
              <a:gd name="adj1" fmla="val 266268"/>
            </a:avLst>
          </a:prstGeom>
          <a:solidFill>
            <a:schemeClr val="accent1"/>
          </a:solidFill>
          <a:ln w="34925" cap="flat" cmpd="sng" algn="ctr">
            <a:solidFill>
              <a:srgbClr val="00B050"/>
            </a:solidFill>
            <a:prstDash val="solid"/>
            <a:miter lim="800000"/>
            <a:headEnd type="none" w="med" len="med"/>
            <a:tailEnd type="arrow"/>
          </a:ln>
          <a:effectLst/>
        </p:spPr>
      </p:cxnSp>
      <p:cxnSp>
        <p:nvCxnSpPr>
          <p:cNvPr id="68" name="Straight Arrow Connector 14"/>
          <p:cNvCxnSpPr>
            <a:endCxn id="95" idx="1"/>
          </p:cNvCxnSpPr>
          <p:nvPr/>
        </p:nvCxnSpPr>
        <p:spPr bwMode="auto">
          <a:xfrm>
            <a:off x="1600200" y="1976285"/>
            <a:ext cx="5791200" cy="3458369"/>
          </a:xfrm>
          <a:prstGeom prst="bentConnector3">
            <a:avLst>
              <a:gd name="adj1" fmla="val -6037"/>
            </a:avLst>
          </a:prstGeom>
          <a:solidFill>
            <a:schemeClr val="accent1"/>
          </a:solidFill>
          <a:ln w="34925" cap="flat" cmpd="sng" algn="ctr">
            <a:solidFill>
              <a:srgbClr val="00B050"/>
            </a:solidFill>
            <a:prstDash val="solid"/>
            <a:miter lim="800000"/>
            <a:headEnd type="none" w="med" len="med"/>
            <a:tailEnd type="arrow"/>
          </a:ln>
          <a:effectLst/>
        </p:spPr>
      </p:cxnSp>
      <p:pic>
        <p:nvPicPr>
          <p:cNvPr id="95" name="Picture 6" descr="C:\Documents and Settings\hornick\Local Settings\Temporary Internet Files\Content.IE5\79P9BVPJ\MCj04347200000[1].png"/>
          <p:cNvPicPr>
            <a:picLocks noChangeAspect="1" noChangeArrowheads="1"/>
          </p:cNvPicPr>
          <p:nvPr/>
        </p:nvPicPr>
        <p:blipFill>
          <a:blip r:embed="rId2" cstate="print"/>
          <a:srcRect/>
          <a:stretch>
            <a:fillRect/>
          </a:stretch>
        </p:blipFill>
        <p:spPr bwMode="auto">
          <a:xfrm>
            <a:off x="7391400" y="4871884"/>
            <a:ext cx="1125538" cy="1125538"/>
          </a:xfrm>
          <a:prstGeom prst="rect">
            <a:avLst/>
          </a:prstGeom>
          <a:noFill/>
          <a:ln w="9525">
            <a:noFill/>
            <a:miter lim="800000"/>
            <a:headEnd/>
            <a:tailEnd/>
          </a:ln>
        </p:spPr>
      </p:pic>
      <p:sp>
        <p:nvSpPr>
          <p:cNvPr id="8" name="TextBox 7"/>
          <p:cNvSpPr txBox="1"/>
          <p:nvPr/>
        </p:nvSpPr>
        <p:spPr>
          <a:xfrm>
            <a:off x="8298604" y="209052"/>
            <a:ext cx="3716082" cy="461665"/>
          </a:xfrm>
          <a:prstGeom prst="rect">
            <a:avLst/>
          </a:prstGeom>
          <a:noFill/>
        </p:spPr>
        <p:txBody>
          <a:bodyPr wrap="none" rtlCol="0">
            <a:spAutoFit/>
          </a:bodyPr>
          <a:lstStyle/>
          <a:p>
            <a:r>
              <a:rPr lang="en-US" sz="2400" dirty="0">
                <a:solidFill>
                  <a:schemeClr val="accent5">
                    <a:lumMod val="40000"/>
                    <a:lumOff val="60000"/>
                  </a:schemeClr>
                </a:solidFill>
              </a:rPr>
              <a:t>Single-threaded application</a:t>
            </a:r>
          </a:p>
        </p:txBody>
      </p:sp>
    </p:spTree>
    <p:extLst>
      <p:ext uri="{BB962C8B-B14F-4D97-AF65-F5344CB8AC3E}">
        <p14:creationId xmlns:p14="http://schemas.microsoft.com/office/powerpoint/2010/main" val="189649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r>
              <a:rPr lang="en-US" dirty="0"/>
              <a:t>Where do other threads come from?</a:t>
            </a:r>
          </a:p>
        </p:txBody>
      </p:sp>
      <p:sp>
        <p:nvSpPr>
          <p:cNvPr id="3" name="Content Placeholder 2"/>
          <p:cNvSpPr>
            <a:spLocks noGrp="1"/>
          </p:cNvSpPr>
          <p:nvPr>
            <p:ph idx="1"/>
          </p:nvPr>
        </p:nvSpPr>
        <p:spPr/>
        <p:txBody>
          <a:bodyPr/>
          <a:lstStyle/>
          <a:p>
            <a:pPr marL="514350" indent="-514350">
              <a:buFont typeface="+mj-lt"/>
              <a:buAutoNum type="arabicPeriod"/>
              <a:defRPr/>
            </a:pPr>
            <a:r>
              <a:rPr lang="en-US" dirty="0">
                <a:solidFill>
                  <a:schemeClr val="accent4">
                    <a:lumMod val="60000"/>
                    <a:lumOff val="40000"/>
                  </a:schemeClr>
                </a:solidFill>
              </a:rPr>
              <a:t>Additional threads are created by a Swing or JavaFX application</a:t>
            </a:r>
          </a:p>
          <a:p>
            <a:pPr marL="858837" lvl="1" indent="-514350">
              <a:defRPr/>
            </a:pPr>
            <a:r>
              <a:rPr lang="en-US" dirty="0"/>
              <a:t>Java applications that create and display windows cause the GUI framework to create additional threads</a:t>
            </a:r>
          </a:p>
          <a:p>
            <a:pPr marL="858837" lvl="1" indent="-514350">
              <a:defRPr/>
            </a:pPr>
            <a:r>
              <a:rPr lang="en-US" dirty="0"/>
              <a:t>In JavaFX: the launch method executes start, and that starts a controller thread</a:t>
            </a:r>
          </a:p>
          <a:p>
            <a:pPr marL="858837" lvl="1" indent="-514350">
              <a:defRPr/>
            </a:pPr>
            <a:r>
              <a:rPr lang="en-US" dirty="0"/>
              <a:t>Any code after launch() would be run in the main thread</a:t>
            </a:r>
          </a:p>
          <a:p>
            <a:pPr marL="514350" indent="-514350">
              <a:buFont typeface="+mj-lt"/>
              <a:buAutoNum type="arabicPeriod"/>
              <a:defRPr/>
            </a:pPr>
            <a:r>
              <a:rPr lang="en-US" dirty="0">
                <a:solidFill>
                  <a:schemeClr val="accent4">
                    <a:lumMod val="60000"/>
                    <a:lumOff val="40000"/>
                  </a:schemeClr>
                </a:solidFill>
              </a:rPr>
              <a:t>Additional threads are created by various Java utility classes</a:t>
            </a:r>
          </a:p>
          <a:p>
            <a:pPr marL="863600" lvl="1" indent="-514350">
              <a:buNone/>
              <a:defRPr/>
            </a:pPr>
            <a:r>
              <a:rPr lang="en-US" dirty="0">
                <a:solidFill>
                  <a:srgbClr val="0070C0"/>
                </a:solidFill>
              </a:rPr>
              <a:t>	</a:t>
            </a:r>
            <a:r>
              <a:rPr lang="en-US" dirty="0" err="1"/>
              <a:t>Eg</a:t>
            </a:r>
            <a:r>
              <a:rPr lang="en-US" dirty="0"/>
              <a:t>: the </a:t>
            </a:r>
            <a:r>
              <a:rPr lang="en-US" b="1" dirty="0"/>
              <a:t>Timer</a:t>
            </a:r>
            <a:r>
              <a:rPr lang="en-US" dirty="0"/>
              <a:t> class</a:t>
            </a:r>
          </a:p>
          <a:p>
            <a:pPr marL="514350" indent="-514350">
              <a:buFont typeface="+mj-lt"/>
              <a:buAutoNum type="arabicPeriod"/>
              <a:defRPr/>
            </a:pPr>
            <a:r>
              <a:rPr lang="en-US" dirty="0">
                <a:solidFill>
                  <a:schemeClr val="accent4">
                    <a:lumMod val="60000"/>
                    <a:lumOff val="40000"/>
                  </a:schemeClr>
                </a:solidFill>
              </a:rPr>
              <a:t>Threads can be created, controlled explicitly</a:t>
            </a:r>
          </a:p>
        </p:txBody>
      </p:sp>
    </p:spTree>
    <p:extLst>
      <p:ext uri="{BB962C8B-B14F-4D97-AF65-F5344CB8AC3E}">
        <p14:creationId xmlns:p14="http://schemas.microsoft.com/office/powerpoint/2010/main" val="419552661"/>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9738</TotalTime>
  <Words>2917</Words>
  <Application>Microsoft Office PowerPoint</Application>
  <PresentationFormat>Widescreen</PresentationFormat>
  <Paragraphs>345</Paragraphs>
  <Slides>30</Slides>
  <Notes>3</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Consolas</vt:lpstr>
      <vt:lpstr>Corbel</vt:lpstr>
      <vt:lpstr>Courier New</vt:lpstr>
      <vt:lpstr>Wingdings</vt:lpstr>
      <vt:lpstr>Depth</vt:lpstr>
      <vt:lpstr> 9. Threads</vt:lpstr>
      <vt:lpstr>What CS1011 students are told…</vt:lpstr>
      <vt:lpstr>The ugly truth…</vt:lpstr>
      <vt:lpstr>What’s a Thread?</vt:lpstr>
      <vt:lpstr>By default, a Process creates and executes a single, primary Thread</vt:lpstr>
      <vt:lpstr>Modern systems: multiple processes run simultaneously</vt:lpstr>
      <vt:lpstr>Java application: the JVM creates a Process and a Primary Thread</vt:lpstr>
      <vt:lpstr>Threads wind their way through the code until they run out of instructions to execute</vt:lpstr>
      <vt:lpstr>Where do other threads come from?</vt:lpstr>
      <vt:lpstr>Explicitly creating additional threads</vt:lpstr>
      <vt:lpstr>The main class may implement the Runnable interface itself:</vt:lpstr>
      <vt:lpstr>Both threads execute simultaneously and independently after the secondary thread is started</vt:lpstr>
      <vt:lpstr>The secondary thread may execute a method defined in another class that implements Runnable</vt:lpstr>
      <vt:lpstr>The secondary thread may execute a lambda expression</vt:lpstr>
      <vt:lpstr>Using a Timer – also based on Runnable:</vt:lpstr>
      <vt:lpstr>An multi-threaded application often needs to execute the same instructions on more than one thread at the same time</vt:lpstr>
      <vt:lpstr>Question:</vt:lpstr>
      <vt:lpstr>Fortunately, Java supports several mechanisms for synchronizing the execution of multiple threads</vt:lpstr>
      <vt:lpstr>The Thread class’s   join() method is one way of synchronizing two threads:</vt:lpstr>
      <vt:lpstr>If a method is declared to be synchronized, it will only be run on a single thread at a time</vt:lpstr>
      <vt:lpstr>Once a thread enters a synchronized method, no other threads can enter until the first thread completes execution of the method and exits the method.</vt:lpstr>
      <vt:lpstr>Once a thread enters a synchronized method, no other threads can enter until the first thread completes execution of the method, and exits the method.</vt:lpstr>
      <vt:lpstr>If only a few statements within a method need to be guarded against simultaneous execution, use a synchronized block instead of making the entire method synchronized.</vt:lpstr>
      <vt:lpstr>The synchronizing object can be any object</vt:lpstr>
      <vt:lpstr>Since every class derives from Object, the class containing a synchronized block can act as the Monitor for the block:</vt:lpstr>
      <vt:lpstr>Or any generic Object can act as a Monitor</vt:lpstr>
      <vt:lpstr>Consider the following code. Suppose all threads reach the for() loop simultaneously.  How do the threads compete to run the for() loop?</vt:lpstr>
      <vt:lpstr>After each thread executes the synchronized section, it can notify the Monitor that another thread can be allowed to enter the synchronized block as soon as it relinquishes ownership of the synchronized section by entering a wait (or exiting the synchronized section)</vt:lpstr>
      <vt:lpstr>Demonstrations</vt:lpstr>
      <vt:lpstr>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dc:title>
  <dc:creator>Brad Dennis</dc:creator>
  <cp:lastModifiedBy>Hasker, Robert</cp:lastModifiedBy>
  <cp:revision>283</cp:revision>
  <dcterms:created xsi:type="dcterms:W3CDTF">2014-08-01T20:24:53Z</dcterms:created>
  <dcterms:modified xsi:type="dcterms:W3CDTF">2022-01-27T19:00:12Z</dcterms:modified>
</cp:coreProperties>
</file>