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59" r:id="rId6"/>
    <p:sldId id="269" r:id="rId7"/>
    <p:sldId id="270" r:id="rId8"/>
    <p:sldId id="260" r:id="rId9"/>
    <p:sldId id="261" r:id="rId10"/>
    <p:sldId id="262" r:id="rId11"/>
    <p:sldId id="265" r:id="rId12"/>
    <p:sldId id="266" r:id="rId13"/>
    <p:sldId id="267" r:id="rId14"/>
    <p:sldId id="268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1" autoAdjust="0"/>
    <p:restoredTop sz="85285" autoAdjust="0"/>
  </p:normalViewPr>
  <p:slideViewPr>
    <p:cSldViewPr snapToGrid="0">
      <p:cViewPr varScale="1">
        <p:scale>
          <a:sx n="56" d="100"/>
          <a:sy n="56" d="100"/>
        </p:scale>
        <p:origin x="6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0"/>
            <a:r>
              <a:rPr lang="en-US" dirty="0"/>
              <a:t>Full</a:t>
            </a:r>
            <a:r>
              <a:rPr lang="en-US" baseline="0" dirty="0"/>
              <a:t> agenda: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>
                <a:sym typeface="Wingdings" panose="05000000000000000000" pitchFamily="2" charset="2"/>
              </a:rPr>
              <a:t>Threads: </a:t>
            </a:r>
            <a:r>
              <a:rPr lang="en-US" dirty="0" err="1">
                <a:sym typeface="Wingdings" panose="05000000000000000000" pitchFamily="2" charset="2"/>
              </a:rPr>
              <a:t>invokeLater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ym typeface="Wingdings" panose="05000000000000000000" pitchFamily="2" charset="2"/>
              </a:rPr>
              <a:t>	Coding </a:t>
            </a:r>
            <a:r>
              <a:rPr lang="en-US" dirty="0" err="1">
                <a:sym typeface="Wingdings" panose="05000000000000000000" pitchFamily="2" charset="2"/>
              </a:rPr>
              <a:t>Starbuzz</a:t>
            </a:r>
            <a:r>
              <a:rPr lang="en-US" dirty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Add real patterns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baseline="0" dirty="0"/>
              <a:t>		</a:t>
            </a:r>
            <a:r>
              <a:rPr lang="en-US" baseline="0" dirty="0" err="1"/>
              <a:t>ArrayList</a:t>
            </a:r>
            <a:r>
              <a:rPr lang="en-US" baseline="0" dirty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Java I/O: Students do </a:t>
            </a:r>
            <a:r>
              <a:rPr lang="en-US" dirty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/>
          </a:p>
          <a:p>
            <a:pPr lvl="1"/>
            <a:r>
              <a:rPr lang="en-US" dirty="0">
                <a:hlinkClick r:id="rId3"/>
              </a:rPr>
              <a:t>		http://stackoverflow.com/questions/9358821/should-i-extend-arraylist-to-add-attributes-that-isnt-null</a:t>
            </a:r>
            <a:endParaRPr lang="en-US" dirty="0"/>
          </a:p>
          <a:p>
            <a:pPr lvl="1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5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by a</a:t>
            </a:r>
            <a:r>
              <a:rPr lang="en-US" baseline="0" dirty="0"/>
              <a:t> </a:t>
            </a:r>
            <a:r>
              <a:rPr lang="en-US" dirty="0"/>
              <a:t>creator/discoverer of MVC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35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Architectural pattern popular for user interface design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68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44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7038" y="706438"/>
            <a:ext cx="627856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 – The data and “business logic” – how it works</a:t>
            </a:r>
          </a:p>
          <a:p>
            <a:r>
              <a:rPr lang="en-US" dirty="0"/>
              <a:t>View – What the user sees</a:t>
            </a:r>
          </a:p>
          <a:p>
            <a:r>
              <a:rPr lang="en-US" dirty="0"/>
              <a:t>Controller –</a:t>
            </a:r>
            <a:r>
              <a:rPr lang="en-US" baseline="0" dirty="0"/>
              <a:t> Strategy for handling events / interface between Model and View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40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Observer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view per form: application is a combination of views</a:t>
            </a:r>
          </a:p>
          <a:p>
            <a:r>
              <a:rPr lang="en-US" dirty="0"/>
              <a:t>Alternatively: a view for each panel, develop view for the panel that </a:t>
            </a:r>
            <a:r>
              <a:rPr lang="en-US"/>
              <a:t>contains those panels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3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Slide design: Dr. Mark L. Hornick Content: Dr. Hornick Errors: Dr. Yoder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odel%E2%80%93view%E2%80%93controlle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/>
            </a:br>
            <a:r>
              <a:rPr lang="en-US" sz="7200"/>
              <a:t>11. MVC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Josiah Yoder)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43888E-7A31-4B5E-A5FE-C0A12B654373}"/>
              </a:ext>
            </a:extLst>
          </p:cNvPr>
          <p:cNvSpPr txBox="1"/>
          <p:nvPr/>
        </p:nvSpPr>
        <p:spPr>
          <a:xfrm>
            <a:off x="8890304" y="320040"/>
            <a:ext cx="246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Wikipedia Page on MVC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From the “Gang of Four”:</a:t>
            </a:r>
          </a:p>
          <a:p>
            <a:pPr marL="0" indent="0">
              <a:buNone/>
            </a:pPr>
            <a:r>
              <a:rPr lang="en-US" sz="4000" dirty="0"/>
              <a:t>“MVC decouples views and models by establishing a subscribe/notify protocol between them [and] lets you attach multiple views to a model”</a:t>
            </a:r>
          </a:p>
          <a:p>
            <a:pPr mar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What design pattern is this?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513A32-1A32-4074-946A-2F21E68574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213" y="356829"/>
            <a:ext cx="2122413" cy="266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877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and 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417523"/>
            <a:ext cx="8149260" cy="3759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From the “Gang of Four”: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“Another feature of MVC is that views can be nested.”</a:t>
            </a:r>
          </a:p>
          <a:p>
            <a:pPr mar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What design pattern is this?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DB27B6-6C10-4BBC-AFF9-4DBCD2449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213" y="356829"/>
            <a:ext cx="2122413" cy="266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5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Simon without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2095500"/>
            <a:ext cx="66675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375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Goal: Make web version of Barnyard Simon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RESTful</a:t>
            </a:r>
            <a:r>
              <a:rPr lang="en-US" dirty="0"/>
              <a:t> programming – Representational State Transfer</a:t>
            </a:r>
          </a:p>
          <a:p>
            <a:r>
              <a:rPr lang="en-US" dirty="0"/>
              <a:t>SOAP – Simple Object Access Protocol</a:t>
            </a:r>
          </a:p>
          <a:p>
            <a:r>
              <a:rPr lang="en-US" dirty="0"/>
              <a:t>HTTP/2 – HTTP for an interactive web</a:t>
            </a:r>
          </a:p>
        </p:txBody>
      </p:sp>
    </p:spTree>
    <p:extLst>
      <p:ext uri="{BB962C8B-B14F-4D97-AF65-F5344CB8AC3E}">
        <p14:creationId xmlns:p14="http://schemas.microsoft.com/office/powerpoint/2010/main" val="56067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go where?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  <a:p>
            <a:r>
              <a:rPr lang="en-US" dirty="0"/>
              <a:t>View</a:t>
            </a:r>
          </a:p>
          <a:p>
            <a:r>
              <a:rPr lang="en-US" dirty="0"/>
              <a:t>Control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Button responses</a:t>
            </a:r>
          </a:p>
          <a:p>
            <a:pPr lvl="1"/>
            <a:r>
              <a:rPr lang="en-US" dirty="0"/>
              <a:t>Sequence</a:t>
            </a:r>
          </a:p>
          <a:p>
            <a:pPr lvl="1"/>
            <a:r>
              <a:rPr lang="en-US" dirty="0"/>
              <a:t>Current position</a:t>
            </a:r>
          </a:p>
          <a:p>
            <a:pPr lvl="1"/>
            <a:r>
              <a:rPr lang="en-US" dirty="0"/>
              <a:t>Scores</a:t>
            </a:r>
          </a:p>
          <a:p>
            <a:pPr lvl="1"/>
            <a:r>
              <a:rPr lang="en-US" dirty="0"/>
              <a:t>Playing sounds</a:t>
            </a:r>
          </a:p>
          <a:p>
            <a:pPr lvl="1"/>
            <a:r>
              <a:rPr lang="en-US" dirty="0"/>
              <a:t>GUI stuff</a:t>
            </a:r>
          </a:p>
          <a:p>
            <a:pPr lvl="1"/>
            <a:r>
              <a:rPr lang="en-US" dirty="0"/>
              <a:t>User selects option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22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C0BED-3D03-4749-9727-61645EF8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0EE2C-1923-4117-B3BE-F146DDF2ED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Model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data, user model</a:t>
            </a:r>
          </a:p>
          <a:p>
            <a:pPr lvl="1"/>
            <a:r>
              <a:rPr lang="en-US" dirty="0"/>
              <a:t>Largely: domain classes + containers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View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display the data</a:t>
            </a:r>
          </a:p>
          <a:p>
            <a:pPr lvl="1"/>
            <a:r>
              <a:rPr lang="en-US" dirty="0"/>
              <a:t>May also include handling user actions</a:t>
            </a:r>
          </a:p>
          <a:p>
            <a:pPr lvl="1"/>
            <a:r>
              <a:rPr lang="en-US" dirty="0"/>
              <a:t>Often: app contains multiple views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Controller</a:t>
            </a:r>
            <a:r>
              <a:rPr lang="en-US" dirty="0"/>
              <a:t>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business logic, interface to model</a:t>
            </a:r>
          </a:p>
          <a:p>
            <a:pPr lvl="1"/>
            <a:r>
              <a:rPr lang="en-US" dirty="0"/>
              <a:t>May include handling user actions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C1751-D41B-49AF-9E73-5A7411A66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52164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Distributed logic</a:t>
            </a:r>
          </a:p>
          <a:p>
            <a:pPr lvl="2"/>
            <a:r>
              <a:rPr lang="en-US" dirty="0"/>
              <a:t>Separate messy display code from the domain implementation</a:t>
            </a:r>
          </a:p>
          <a:p>
            <a:pPr lvl="1"/>
            <a:r>
              <a:rPr lang="en-US" dirty="0"/>
              <a:t>Supports automated testing of model, business logic</a:t>
            </a:r>
          </a:p>
          <a:p>
            <a:r>
              <a:rPr lang="en-US" dirty="0"/>
              <a:t>Challenges:</a:t>
            </a:r>
          </a:p>
          <a:p>
            <a:pPr lvl="1"/>
            <a:r>
              <a:rPr lang="en-US" dirty="0"/>
              <a:t>Not clear what functionality goes where</a:t>
            </a:r>
          </a:p>
          <a:p>
            <a:pPr lvl="1"/>
            <a:r>
              <a:rPr lang="en-US" dirty="0"/>
              <a:t>Confusing to novice programmers</a:t>
            </a:r>
          </a:p>
          <a:p>
            <a:r>
              <a:rPr lang="en-US" dirty="0"/>
              <a:t>When to use?</a:t>
            </a:r>
          </a:p>
          <a:p>
            <a:pPr lvl="1"/>
            <a:r>
              <a:rPr lang="en-US" dirty="0"/>
              <a:t>When you want maintainable apps!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9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45918"/>
            <a:ext cx="7543800" cy="1295400"/>
          </a:xfrm>
        </p:spPr>
        <p:txBody>
          <a:bodyPr>
            <a:normAutofit/>
          </a:bodyPr>
          <a:lstStyle/>
          <a:p>
            <a:r>
              <a:rPr lang="en-US" dirty="0"/>
              <a:t>Model-View-Controller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411662"/>
          </a:xfrm>
        </p:spPr>
        <p:txBody>
          <a:bodyPr/>
          <a:lstStyle/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What is the model?</a:t>
            </a:r>
          </a:p>
          <a:p>
            <a:r>
              <a:rPr lang="en-US" dirty="0">
                <a:sym typeface="Wingdings" panose="05000000000000000000" pitchFamily="2" charset="2"/>
              </a:rPr>
              <a:t>What is the view?</a:t>
            </a:r>
          </a:p>
          <a:p>
            <a:r>
              <a:rPr lang="en-US" dirty="0">
                <a:sym typeface="Wingdings" panose="05000000000000000000" pitchFamily="2" charset="2"/>
              </a:rPr>
              <a:t>What does the controller do?</a:t>
            </a:r>
          </a:p>
        </p:txBody>
      </p:sp>
    </p:spTree>
    <p:extLst>
      <p:ext uri="{BB962C8B-B14F-4D97-AF65-F5344CB8AC3E}">
        <p14:creationId xmlns:p14="http://schemas.microsoft.com/office/powerpoint/2010/main" val="49402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MVC?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872" y="1900516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support the user’s mental model</a:t>
            </a:r>
          </a:p>
        </p:txBody>
      </p:sp>
      <p:pic>
        <p:nvPicPr>
          <p:cNvPr id="1026" name="Picture 2" descr="MVC illustratio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972" y="2434937"/>
            <a:ext cx="7048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7144" y="6312178"/>
            <a:ext cx="6522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http://heim.ifi.uio.no/~trygver/themes/mvc/mvc-index.html</a:t>
            </a:r>
          </a:p>
        </p:txBody>
      </p:sp>
    </p:spTree>
    <p:extLst>
      <p:ext uri="{BB962C8B-B14F-4D97-AF65-F5344CB8AC3E}">
        <p14:creationId xmlns:p14="http://schemas.microsoft.com/office/powerpoint/2010/main" val="34686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5D48-D31A-4E44-97B9-C729C7363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focus on models?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302D8-0DD7-4B34-AEB1-04F07008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567" y="1953215"/>
            <a:ext cx="6443675" cy="4341259"/>
          </a:xfrm>
        </p:spPr>
        <p:txBody>
          <a:bodyPr>
            <a:noAutofit/>
          </a:bodyPr>
          <a:lstStyle/>
          <a:p>
            <a:r>
              <a:rPr lang="en-US" sz="3200" dirty="0"/>
              <a:t>How does a vacuum cleaner work?</a:t>
            </a:r>
          </a:p>
          <a:p>
            <a:r>
              <a:rPr lang="en-US" sz="3200" dirty="0"/>
              <a:t>What does a repair person need to know?</a:t>
            </a:r>
          </a:p>
          <a:p>
            <a:r>
              <a:rPr lang="en-US" sz="3200" dirty="0"/>
              <a:t>What does an engineer need to know?</a:t>
            </a:r>
          </a:p>
          <a:p>
            <a:r>
              <a:rPr lang="en-US" sz="3200" dirty="0"/>
              <a:t>Software: provides a mental model</a:t>
            </a:r>
          </a:p>
          <a:p>
            <a:pPr lvl="1"/>
            <a:r>
              <a:rPr lang="en-US" sz="2800" dirty="0"/>
              <a:t>Should reflect the user’s model</a:t>
            </a:r>
          </a:p>
          <a:p>
            <a:pPr lvl="1"/>
            <a:r>
              <a:rPr lang="en-US" sz="2800" dirty="0"/>
              <a:t>User’s model: does not include button logic, scenes, databases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2" descr="MVC illustration.">
            <a:extLst>
              <a:ext uri="{FF2B5EF4-FFF2-40B4-BE49-F238E27FC236}">
                <a16:creationId xmlns:a16="http://schemas.microsoft.com/office/drawing/2014/main" id="{7C0BB9A3-1912-4B14-8C39-7A77E85B6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70" y="2856984"/>
            <a:ext cx="4801326" cy="233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68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51445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4853609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362200" y="3493532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305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551006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5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6781800" y="2449996"/>
            <a:ext cx="1752600" cy="10435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6928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886200" y="4765742"/>
            <a:ext cx="1289602" cy="492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3886201" y="2449996"/>
            <a:ext cx="1664805" cy="858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429500" y="22331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click, drag, type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9610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manipulate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0767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96699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</p:spTree>
    <p:extLst>
      <p:ext uri="{BB962C8B-B14F-4D97-AF65-F5344CB8AC3E}">
        <p14:creationId xmlns:p14="http://schemas.microsoft.com/office/powerpoint/2010/main" val="375690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5AD3F0-6A6B-4B06-B11A-63D697552F82}"/>
              </a:ext>
            </a:extLst>
          </p:cNvPr>
          <p:cNvSpPr txBox="1"/>
          <p:nvPr/>
        </p:nvSpPr>
        <p:spPr>
          <a:xfrm>
            <a:off x="275574" y="764088"/>
            <a:ext cx="2480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Game of Life</a:t>
            </a:r>
          </a:p>
          <a:p>
            <a:endParaRPr lang="en-US" sz="2800" dirty="0"/>
          </a:p>
          <a:p>
            <a:r>
              <a:rPr lang="en-US" sz="2800" dirty="0"/>
              <a:t>(SE 1021, Winter 2017)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0B6214-8A2D-4718-95F1-C645C98FC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920" y="305210"/>
            <a:ext cx="4898159" cy="560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9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95AD3F0-6A6B-4B06-B11A-63D697552F82}"/>
              </a:ext>
            </a:extLst>
          </p:cNvPr>
          <p:cNvSpPr txBox="1"/>
          <p:nvPr/>
        </p:nvSpPr>
        <p:spPr>
          <a:xfrm>
            <a:off x="275574" y="764088"/>
            <a:ext cx="24801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Game of Life</a:t>
            </a:r>
          </a:p>
          <a:p>
            <a:endParaRPr lang="en-US" sz="2800" dirty="0"/>
          </a:p>
          <a:p>
            <a:r>
              <a:rPr lang="en-US" sz="2800" dirty="0"/>
              <a:t>(SE 1021, Winter 2017)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855BD0-F760-41EA-AB4B-CB6FFEF4C0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98" y="2893714"/>
            <a:ext cx="2419928" cy="2768633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AE9DBC34-C9AC-4EBA-AD39-C4D0EF7F3C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794" y="638606"/>
            <a:ext cx="8363635" cy="541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97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 (2)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751445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5623891" y="202758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396698" y="3471133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101009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305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551006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75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4692099" y="2673627"/>
            <a:ext cx="931793" cy="7975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6928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4648200" y="4699553"/>
            <a:ext cx="685800" cy="558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4539699" y="2449996"/>
            <a:ext cx="1011307" cy="8588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925668" y="3072379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click, drag, type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139610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manipulate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80767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96699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display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800600" y="4010367"/>
            <a:ext cx="3429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7102750" y="3308867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forward events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6858000" y="4413767"/>
            <a:ext cx="1219200" cy="554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553201" y="4278868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75080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MVC? (3)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311098" y="2392665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093679" y="347113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View</a:t>
            </a:r>
          </a:p>
        </p:txBody>
      </p:sp>
      <p:sp>
        <p:nvSpPr>
          <p:cNvPr id="22" name="Regular Pentagon 21"/>
          <p:cNvSpPr/>
          <p:nvPr/>
        </p:nvSpPr>
        <p:spPr bwMode="auto">
          <a:xfrm>
            <a:off x="8229600" y="3509233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77200" y="433079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Controller</a:t>
            </a:r>
          </a:p>
        </p:txBody>
      </p:sp>
      <p:sp>
        <p:nvSpPr>
          <p:cNvPr id="25" name="Folded Corner 24"/>
          <p:cNvSpPr/>
          <p:nvPr/>
        </p:nvSpPr>
        <p:spPr bwMode="auto">
          <a:xfrm>
            <a:off x="5926208" y="4330796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6437" y="527004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Model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7012886" y="4330797"/>
            <a:ext cx="1369114" cy="6629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5266496" y="3719650"/>
            <a:ext cx="609600" cy="675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306918" y="5076159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 state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02940" y="3769992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6227901" y="2441729"/>
            <a:ext cx="2282273" cy="9114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366014" y="2097986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user clicked, etc.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 flipV="1">
            <a:off x="6096000" y="2556734"/>
            <a:ext cx="2358474" cy="9144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103454" y="2931900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change         .     .        display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95686" y="3904314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update</a:t>
            </a: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7064445" y="4146850"/>
            <a:ext cx="1205741" cy="6178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147539" y="3967118"/>
            <a:ext cx="613119" cy="613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4173918" y="4118366"/>
            <a:ext cx="175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state,        .             please</a:t>
            </a:r>
          </a:p>
        </p:txBody>
      </p:sp>
    </p:spTree>
    <p:extLst>
      <p:ext uri="{BB962C8B-B14F-4D97-AF65-F5344CB8AC3E}">
        <p14:creationId xmlns:p14="http://schemas.microsoft.com/office/powerpoint/2010/main" val="306735583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10521</TotalTime>
  <Words>692</Words>
  <Application>Microsoft Office PowerPoint</Application>
  <PresentationFormat>Widescreen</PresentationFormat>
  <Paragraphs>159</Paragraphs>
  <Slides>15</Slides>
  <Notes>8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Depth</vt:lpstr>
      <vt:lpstr> 11. MVC</vt:lpstr>
      <vt:lpstr>Model-View-Controller</vt:lpstr>
      <vt:lpstr>Why MVC?</vt:lpstr>
      <vt:lpstr>Why focus on models?</vt:lpstr>
      <vt:lpstr>What is MVC?</vt:lpstr>
      <vt:lpstr>PowerPoint Presentation</vt:lpstr>
      <vt:lpstr>PowerPoint Presentation</vt:lpstr>
      <vt:lpstr>What is MVC (2)</vt:lpstr>
      <vt:lpstr>What is MVC? (3)</vt:lpstr>
      <vt:lpstr>MVC and Design Patterns</vt:lpstr>
      <vt:lpstr>MVC and Design Patterns</vt:lpstr>
      <vt:lpstr>Simon without MVC</vt:lpstr>
      <vt:lpstr>Goal: Make web version of Barnyard Simon</vt:lpstr>
      <vt:lpstr>What will go where?</vt:lpstr>
      <vt:lpstr>MVC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267</cp:revision>
  <dcterms:created xsi:type="dcterms:W3CDTF">2014-08-01T20:24:53Z</dcterms:created>
  <dcterms:modified xsi:type="dcterms:W3CDTF">2022-02-05T17:07:30Z</dcterms:modified>
</cp:coreProperties>
</file>