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54" r:id="rId1"/>
  </p:sldMasterIdLst>
  <p:notesMasterIdLst>
    <p:notesMasterId r:id="rId20"/>
  </p:notesMasterIdLst>
  <p:sldIdLst>
    <p:sldId id="256" r:id="rId2"/>
    <p:sldId id="318" r:id="rId3"/>
    <p:sldId id="319" r:id="rId4"/>
    <p:sldId id="320" r:id="rId5"/>
    <p:sldId id="359" r:id="rId6"/>
    <p:sldId id="360" r:id="rId7"/>
    <p:sldId id="372" r:id="rId8"/>
    <p:sldId id="373" r:id="rId9"/>
    <p:sldId id="331" r:id="rId10"/>
    <p:sldId id="371" r:id="rId11"/>
    <p:sldId id="334" r:id="rId12"/>
    <p:sldId id="335" r:id="rId13"/>
    <p:sldId id="336" r:id="rId14"/>
    <p:sldId id="361" r:id="rId15"/>
    <p:sldId id="362" r:id="rId16"/>
    <p:sldId id="364" r:id="rId17"/>
    <p:sldId id="369" r:id="rId18"/>
    <p:sldId id="37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721" autoAdjust="0"/>
    <p:restoredTop sz="88310" autoAdjust="0"/>
  </p:normalViewPr>
  <p:slideViewPr>
    <p:cSldViewPr snapToGrid="0">
      <p:cViewPr varScale="1">
        <p:scale>
          <a:sx n="96" d="100"/>
          <a:sy n="96" d="100"/>
        </p:scale>
        <p:origin x="736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2664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47E308-EECF-424A-A854-E10DAE08912C}" type="datetimeFigureOut">
              <a:rPr lang="en-US" smtClean="0"/>
              <a:t>2/11/23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C80B62-BD92-469F-926D-64291AC82B3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120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6961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Power saver </a:t>
            </a:r>
            <a:r>
              <a:rPr lang="en-US" dirty="0" err="1"/>
              <a:t>notifier</a:t>
            </a:r>
            <a:r>
              <a:rPr lang="en-US" dirty="0"/>
              <a:t>: displays message about turning off wireless/Bluetooth/</a:t>
            </a:r>
            <a:r>
              <a:rPr lang="en-US" dirty="0" err="1"/>
              <a:t>etc</a:t>
            </a:r>
            <a:r>
              <a:rPr lang="en-US" dirty="0"/>
              <a:t> at 30% - great idea, just do it; don’t need non-dismissible banner on my </a:t>
            </a:r>
            <a:r>
              <a:rPr lang="en-US" dirty="0" err="1"/>
              <a:t>nofications</a:t>
            </a:r>
            <a:r>
              <a:rPr lang="en-US" baseline="0" dirty="0"/>
              <a:t> page!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B9405-28AB-45CC-88FA-C8D748BF75B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4306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http://www.firemountaingems.com</a:t>
            </a:r>
          </a:p>
          <a:p>
            <a:r>
              <a:rPr lang="en-US" dirty="0"/>
              <a:t>http://www.harborfreight.com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B9405-28AB-45CC-88FA-C8D748BF75B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0904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http://www.firemountaingems.com</a:t>
            </a:r>
          </a:p>
          <a:p>
            <a:r>
              <a:rPr lang="en-US" dirty="0"/>
              <a:t>http://www.harborfreight.com</a:t>
            </a:r>
          </a:p>
          <a:p>
            <a:r>
              <a:rPr lang="en-US" dirty="0"/>
              <a:t>General UX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B9405-28AB-45CC-88FA-C8D748BF75B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0414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1734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Undo for add: book().remove(entry_to_add.name());   Undo for remove: book().add(</a:t>
            </a:r>
            <a:r>
              <a:rPr lang="en-US" dirty="0" err="1"/>
              <a:t>old_entry</a:t>
            </a:r>
            <a:r>
              <a:rPr lang="en-US" dirty="0"/>
              <a:t>);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7547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Coupling: commands no more coupled with the rest of the system than whatever would have held the actions in the first place; if two commands interact, there may be hidden couplings between their classes</a:t>
            </a:r>
          </a:p>
          <a:p>
            <a:r>
              <a:rPr lang="en-US" dirty="0"/>
              <a:t>Cohesion: each command has one class to hold it, strong cohesion. Moving some functionality out of original policy class, possibly improving and possibly hurting its cohesion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066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SE-2811 Dr. Mark L. Hornick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524000" y="3509963"/>
            <a:ext cx="9144000" cy="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8871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SE-2811 Dr. Mark L. Hornick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702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SE-2811 Dr. Mark L. Hornick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553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SE-2811 Dr. Mark L. Hornick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599745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SE-2811 Dr. Mark L. Hornick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370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SE-2811 Dr. Mark L. Hornick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3604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SE-2811 Dr. Mark L. Hornick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1514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SE-2811 Dr. Mark L. Hornick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827088" y="1681163"/>
            <a:ext cx="10526712" cy="2144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19258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SE-2811 Dr. Mark L. Hornick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724900" y="365125"/>
            <a:ext cx="0" cy="5811838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134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SE-2811 Dr. Mark L. Hornick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827088" y="1681163"/>
            <a:ext cx="10526712" cy="2144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9303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SE-2811 Dr. Mark L. Hornick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 flipV="1">
            <a:off x="820738" y="4568023"/>
            <a:ext cx="10526712" cy="2144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6556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SE-2811 Dr. Mark L. Hornick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827088" y="1681163"/>
            <a:ext cx="10526712" cy="2144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1005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SE-2811 Dr. Mark L. Hornick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 flipV="1">
            <a:off x="827088" y="1681163"/>
            <a:ext cx="10526712" cy="2144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96127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SE-2811 Dr. Mark L. Hornick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 flipV="1">
            <a:off x="827088" y="1681163"/>
            <a:ext cx="10526712" cy="2144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1469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SE-2811 Dr. Mark L. Hornick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397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SE-2811 Dr. Mark L. Hornick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827088" y="2050809"/>
            <a:ext cx="3944937" cy="13181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3611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SE-2811 Dr. Mark L. Hornick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827088" y="2050809"/>
            <a:ext cx="3944937" cy="13181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1669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de-DE"/>
              <a:t>SE-2811 Dr. Mark L. Hornick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444ADE4-5231-4F9D-9D64-60BB27C688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3886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  <p:sldLayoutId id="2147483964" r:id="rId10"/>
    <p:sldLayoutId id="2147483965" r:id="rId11"/>
    <p:sldLayoutId id="2147483966" r:id="rId12"/>
    <p:sldLayoutId id="2147483967" r:id="rId13"/>
    <p:sldLayoutId id="2147483968" r:id="rId14"/>
    <p:sldLayoutId id="2147483969" r:id="rId15"/>
    <p:sldLayoutId id="2147483970" r:id="rId16"/>
    <p:sldLayoutId id="2147483971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odesign.com/command-pattern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wplatt.edu/csse/courses/se333/samples/phonebook.java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firemountaingems.com/" TargetMode="Externa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malindalloyd.wordpress.com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hyperlink" Target="https://malindalloyd.wordpress.com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464028"/>
            <a:ext cx="11353800" cy="2393972"/>
          </a:xfrm>
        </p:spPr>
        <p:txBody>
          <a:bodyPr>
            <a:normAutofit/>
          </a:bodyPr>
          <a:lstStyle/>
          <a:p>
            <a:br>
              <a:rPr lang="en-US" sz="7200" dirty="0"/>
            </a:br>
            <a:r>
              <a:rPr lang="en-US" sz="7200" dirty="0"/>
              <a:t>12. Command Pattern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SE2811 Software Component Design</a:t>
            </a:r>
          </a:p>
          <a:p>
            <a:r>
              <a:rPr lang="en-US" dirty="0"/>
              <a:t>Dr. Rob Hasker (based on slides by Dr. Mark Hornick)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31E7AB-7DE5-BF35-12DF-4C903C8A93E5}"/>
              </a:ext>
            </a:extLst>
          </p:cNvPr>
          <p:cNvSpPr txBox="1"/>
          <p:nvPr/>
        </p:nvSpPr>
        <p:spPr>
          <a:xfrm>
            <a:off x="6387549" y="749300"/>
            <a:ext cx="4966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see </a:t>
            </a:r>
            <a:r>
              <a:rPr lang="en-US" dirty="0">
                <a:hlinkClick r:id="rId3"/>
              </a:rPr>
              <a:t>https://www.oodesign.com/command-pattern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39947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5D1F043-2742-6040-90BE-0B1FC6E1E6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18" y="1243048"/>
            <a:ext cx="9517479" cy="536785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D76966C-969F-4940-B3B0-FF099C5E4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296" y="247094"/>
            <a:ext cx="3665779" cy="556109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Review: phonebook &amp; commands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568808-7A58-455B-BA99-D0C252C037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9815" y="162827"/>
            <a:ext cx="5387889" cy="1080221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sz="2000" dirty="0"/>
              <a:t>What happened when we an entry was added?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What happened when one was removed?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What happened when undoing a remove?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71707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21180" y="1825712"/>
            <a:ext cx="8229600" cy="4843272"/>
          </a:xfrm>
        </p:spPr>
        <p:txBody>
          <a:bodyPr>
            <a:normAutofit/>
          </a:bodyPr>
          <a:lstStyle/>
          <a:p>
            <a:r>
              <a:rPr lang="en-US" dirty="0"/>
              <a:t>Basic behind command pattern: store commands as objects</a:t>
            </a:r>
          </a:p>
          <a:p>
            <a:pPr lvl="1"/>
            <a:r>
              <a:rPr lang="en-US" dirty="0"/>
              <a:t>base class defines</a:t>
            </a:r>
          </a:p>
          <a:p>
            <a:pPr lvl="1">
              <a:buNone/>
            </a:pPr>
            <a:r>
              <a:rPr lang="en-US" dirty="0"/>
              <a:t>	abstract execute()</a:t>
            </a:r>
          </a:p>
          <a:p>
            <a:pPr lvl="1"/>
            <a:r>
              <a:rPr lang="en-US" dirty="0"/>
              <a:t>subclasses: </a:t>
            </a:r>
          </a:p>
          <a:p>
            <a:pPr lvl="1">
              <a:buNone/>
            </a:pPr>
            <a:r>
              <a:rPr lang="en-US" dirty="0"/>
              <a:t>	implement execute()</a:t>
            </a:r>
          </a:p>
          <a:p>
            <a:pPr lvl="1"/>
            <a:r>
              <a:rPr lang="en-US" dirty="0"/>
              <a:t>undo/redo: add unexecute</a:t>
            </a:r>
          </a:p>
          <a:p>
            <a:r>
              <a:rPr lang="en-US" dirty="0"/>
              <a:t>Uses</a:t>
            </a:r>
          </a:p>
          <a:p>
            <a:pPr lvl="1"/>
            <a:r>
              <a:rPr lang="en-US" dirty="0"/>
              <a:t>All menus, buttons, etc. can invoke same action</a:t>
            </a:r>
          </a:p>
          <a:p>
            <a:pPr lvl="1"/>
            <a:r>
              <a:rPr lang="en-US" dirty="0"/>
              <a:t>Stack commands for undo/redo</a:t>
            </a:r>
          </a:p>
          <a:p>
            <a:pPr lvl="1"/>
            <a:r>
              <a:rPr lang="en-US" dirty="0"/>
              <a:t>Share common bits of operations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Command Pattern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10203" y="2531423"/>
            <a:ext cx="34861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050614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559636" y="1909057"/>
            <a:ext cx="3632364" cy="4617983"/>
          </a:xfrm>
        </p:spPr>
        <p:txBody>
          <a:bodyPr>
            <a:normAutofit/>
          </a:bodyPr>
          <a:lstStyle/>
          <a:p>
            <a:r>
              <a:rPr lang="en-US" sz="2400" dirty="0">
                <a:hlinkClick r:id="rId3"/>
              </a:rPr>
              <a:t>phonebook.java</a:t>
            </a:r>
            <a:endParaRPr lang="en-US" sz="2400" dirty="0"/>
          </a:p>
          <a:p>
            <a:r>
              <a:rPr lang="en-US" sz="2400" dirty="0"/>
              <a:t>Core commands: add and remove</a:t>
            </a:r>
          </a:p>
          <a:p>
            <a:r>
              <a:rPr lang="en-US" sz="2400" dirty="0"/>
              <a:t>Add: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book().add(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entry_to_add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endParaRPr lang="en-US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400" dirty="0"/>
              <a:t>Remove: </a:t>
            </a:r>
          </a:p>
          <a:p>
            <a:pPr marL="457200" lvl="1" indent="0">
              <a:buNone/>
            </a:pP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old_entry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= book().lookup(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name_to_remove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r>
              <a:rPr lang="en-US" sz="1400" dirty="0"/>
              <a:t> 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book().remove(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name_to_remove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r>
              <a:rPr lang="en-US" sz="2400" dirty="0"/>
              <a:t>2 lists: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done_cmds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undone_cmds</a:t>
            </a:r>
            <a:endParaRPr lang="en-US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400" dirty="0"/>
              <a:t>clear 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undone</a:t>
            </a:r>
            <a:r>
              <a:rPr lang="en-US" sz="2400" dirty="0"/>
              <a:t> on new </a:t>
            </a:r>
            <a:r>
              <a:rPr lang="en-US" sz="2400" dirty="0" err="1"/>
              <a:t>cmd</a:t>
            </a:r>
            <a:endParaRPr lang="en-US" sz="2400" dirty="0"/>
          </a:p>
          <a:p>
            <a:endParaRPr lang="en-US" dirty="0">
              <a:hlinkClick r:id="" action="ppaction://hlinkfile"/>
            </a:endParaRPr>
          </a:p>
          <a:p>
            <a:endParaRPr lang="en-US" dirty="0">
              <a:hlinkClick r:id="" action="ppaction://hlinkfile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Command pattern applied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2C2BFF-E6A2-F54F-B5CA-DA17F43CD2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55" y="1874891"/>
            <a:ext cx="8187914" cy="4617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0045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6578930" y="1373104"/>
            <a:ext cx="5434940" cy="5046498"/>
          </a:xfrm>
        </p:spPr>
        <p:txBody>
          <a:bodyPr>
            <a:normAutofit/>
          </a:bodyPr>
          <a:lstStyle/>
          <a:p>
            <a:r>
              <a:rPr lang="en-US" dirty="0"/>
              <a:t>Implements GUI/policy/data layers</a:t>
            </a:r>
          </a:p>
          <a:p>
            <a:r>
              <a:rPr lang="en-US" dirty="0"/>
              <a:t>History part of policy layer, encapsulates undo/redo</a:t>
            </a:r>
          </a:p>
          <a:p>
            <a:pPr lvl="1"/>
            <a:r>
              <a:rPr lang="en-US" dirty="0"/>
              <a:t>Handler doesn’t need to track this!</a:t>
            </a:r>
          </a:p>
          <a:p>
            <a:r>
              <a:rPr lang="en-US" dirty="0"/>
              <a:t>Phonebook: current contents; Map provides lookup</a:t>
            </a:r>
          </a:p>
          <a:p>
            <a:r>
              <a:rPr lang="en-US" dirty="0"/>
              <a:t>Add: points to entry so can redo the add</a:t>
            </a:r>
          </a:p>
          <a:p>
            <a:r>
              <a:rPr lang="en-US" dirty="0"/>
              <a:t>Remove: uses entry in undo</a:t>
            </a:r>
          </a:p>
          <a:p>
            <a:endParaRPr lang="en-US" dirty="0"/>
          </a:p>
          <a:p>
            <a:endParaRPr lang="en-US" dirty="0"/>
          </a:p>
          <a:p>
            <a:endParaRPr lang="en-US" dirty="0">
              <a:hlinkClick r:id="" action="ppaction://hlinkfile"/>
            </a:endParaRPr>
          </a:p>
          <a:p>
            <a:endParaRPr lang="en-US" dirty="0">
              <a:hlinkClick r:id="" action="ppaction://hlinkfile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617517" y="408494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/>
              <a:t>More phonebook details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103362-9AC7-C84C-9EED-D62CB5F7B1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55" y="1874892"/>
            <a:ext cx="5998384" cy="3383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3024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6578930" y="1373104"/>
            <a:ext cx="5434940" cy="5241452"/>
          </a:xfrm>
        </p:spPr>
        <p:txBody>
          <a:bodyPr>
            <a:normAutofit/>
          </a:bodyPr>
          <a:lstStyle/>
          <a:p>
            <a:r>
              <a:rPr lang="en-US" sz="3200" dirty="0"/>
              <a:t>Issues to decide</a:t>
            </a:r>
          </a:p>
          <a:p>
            <a:pPr lvl="1"/>
            <a:r>
              <a:rPr lang="en-US" sz="2800" dirty="0"/>
              <a:t>What data to store?</a:t>
            </a:r>
          </a:p>
          <a:p>
            <a:pPr lvl="1"/>
            <a:r>
              <a:rPr lang="en-US" sz="2800" dirty="0"/>
              <a:t>Have a few “intelligent” commands, or lots of small ones?</a:t>
            </a:r>
          </a:p>
          <a:p>
            <a:pPr lvl="1"/>
            <a:r>
              <a:rPr lang="en-US" sz="2800" dirty="0"/>
              <a:t>Provide way to group commands into a unit?</a:t>
            </a:r>
          </a:p>
          <a:p>
            <a:pPr lvl="1"/>
            <a:r>
              <a:rPr lang="en-US" sz="2800" dirty="0"/>
              <a:t>Need way to save commands without exposing internal details?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617517" y="408494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/>
              <a:t>More phonebook details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ED9989-6673-E54C-B0F2-A6627466E1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55" y="1874892"/>
            <a:ext cx="5998384" cy="3383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328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6578930" y="1373104"/>
            <a:ext cx="5434940" cy="5241452"/>
          </a:xfrm>
        </p:spPr>
        <p:txBody>
          <a:bodyPr>
            <a:normAutofit/>
          </a:bodyPr>
          <a:lstStyle/>
          <a:p>
            <a:r>
              <a:rPr lang="en-US" sz="3600" dirty="0"/>
              <a:t>Other ramifications:</a:t>
            </a:r>
          </a:p>
          <a:p>
            <a:pPr lvl="1"/>
            <a:r>
              <a:rPr lang="en-US" sz="3200" dirty="0"/>
              <a:t>Macro = sequence of commands</a:t>
            </a:r>
          </a:p>
          <a:p>
            <a:pPr lvl="1"/>
            <a:r>
              <a:rPr lang="en-US" sz="3200" dirty="0"/>
              <a:t>User might define own commands &amp; </a:t>
            </a:r>
            <a:r>
              <a:rPr lang="en-US" sz="3200" dirty="0" err="1"/>
              <a:t>assoc</a:t>
            </a:r>
            <a:r>
              <a:rPr lang="en-US" sz="3200" dirty="0"/>
              <a:t> w/ menus</a:t>
            </a:r>
          </a:p>
          <a:p>
            <a:pPr lvl="1"/>
            <a:r>
              <a:rPr lang="en-US" sz="3200" dirty="0"/>
              <a:t>Can log commands to handle system crashes, accountability, etc.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617517" y="408494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/>
              <a:t>More phonebook details</a:t>
            </a:r>
          </a:p>
        </p:txBody>
      </p:sp>
      <p:pic>
        <p:nvPicPr>
          <p:cNvPr id="2050" name="Picture 2" descr="C:\3\web\samples\command-patter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8527" y="2328554"/>
            <a:ext cx="6061251" cy="2286000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1667EF9-DC7E-2D48-9123-D47EFDF1DB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55" y="1874892"/>
            <a:ext cx="5998384" cy="3383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7196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different </a:t>
            </a:r>
            <a:r>
              <a:rPr lang="en-US" dirty="0"/>
              <a:t>application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880260"/>
            <a:ext cx="6705600" cy="475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08759" y="1880260"/>
            <a:ext cx="369322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2800" dirty="0"/>
              <a:t>How to support operations like </a:t>
            </a:r>
            <a:r>
              <a:rPr lang="en-US" sz="2800" dirty="0" err="1"/>
              <a:t>startEngine</a:t>
            </a:r>
            <a:r>
              <a:rPr lang="en-US" sz="2800" dirty="0"/>
              <a:t>, scrub?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/>
              <a:t>Should control panel team implement both?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/>
              <a:t>UI should be independent of actions</a:t>
            </a:r>
          </a:p>
        </p:txBody>
      </p:sp>
    </p:spTree>
    <p:extLst>
      <p:ext uri="{BB962C8B-B14F-4D97-AF65-F5344CB8AC3E}">
        <p14:creationId xmlns:p14="http://schemas.microsoft.com/office/powerpoint/2010/main" val="1323071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idx="4294967295"/>
          </p:nvPr>
        </p:nvSpPr>
        <p:spPr>
          <a:xfrm>
            <a:off x="157162" y="209550"/>
            <a:ext cx="9372600" cy="411163"/>
          </a:xfrm>
        </p:spPr>
        <p:txBody>
          <a:bodyPr>
            <a:normAutofit fontScale="90000"/>
          </a:bodyPr>
          <a:lstStyle/>
          <a:p>
            <a:r>
              <a:rPr lang="en-US" dirty="0"/>
              <a:t>Using command pattern </a:t>
            </a:r>
            <a:r>
              <a:rPr lang="en-US"/>
              <a:t>with this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782" y="804862"/>
            <a:ext cx="11110310" cy="5781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609560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2E591-0025-4D68-B05E-F79CB4B48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Command Pattern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85D526-910C-4184-9FA4-2FAFB33018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Move the code in an action into an execute() method in a new class</a:t>
            </a:r>
          </a:p>
          <a:p>
            <a:r>
              <a:rPr lang="en-US" dirty="0"/>
              <a:t>Derive that class from an abstract Command class</a:t>
            </a:r>
          </a:p>
          <a:p>
            <a:r>
              <a:rPr lang="en-US" dirty="0"/>
              <a:t>Results:</a:t>
            </a:r>
          </a:p>
          <a:p>
            <a:pPr lvl="1"/>
            <a:r>
              <a:rPr lang="en-US" dirty="0"/>
              <a:t>Can create collections of commands to be executed</a:t>
            </a:r>
          </a:p>
          <a:p>
            <a:pPr lvl="1"/>
            <a:r>
              <a:rPr lang="en-US" dirty="0"/>
              <a:t>Supports undo/redo: eliminating unnecessary “do you want to do that” questions – eliminating excise</a:t>
            </a:r>
          </a:p>
          <a:p>
            <a:pPr lvl="1"/>
            <a:r>
              <a:rPr lang="en-US" dirty="0"/>
              <a:t>Macros: a sequence of commands</a:t>
            </a:r>
          </a:p>
          <a:p>
            <a:r>
              <a:rPr lang="en-US" dirty="0"/>
              <a:t>Negative consequences? Impact to coupling and cohesion?</a:t>
            </a:r>
          </a:p>
          <a:p>
            <a:r>
              <a:rPr lang="en-US" dirty="0"/>
              <a:t>Issues: how much data to store in each command? Undo large chunks?</a:t>
            </a:r>
          </a:p>
        </p:txBody>
      </p:sp>
    </p:spTree>
    <p:extLst>
      <p:ext uri="{BB962C8B-B14F-4D97-AF65-F5344CB8AC3E}">
        <p14:creationId xmlns:p14="http://schemas.microsoft.com/office/powerpoint/2010/main" val="1827942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81200" y="2362201"/>
            <a:ext cx="8229600" cy="3645091"/>
          </a:xfrm>
        </p:spPr>
        <p:txBody>
          <a:bodyPr>
            <a:normAutofit/>
          </a:bodyPr>
          <a:lstStyle/>
          <a:p>
            <a:r>
              <a:rPr lang="en-US" dirty="0"/>
              <a:t>Excise: actions not contributing to goal</a:t>
            </a:r>
          </a:p>
          <a:p>
            <a:pPr lvl="1"/>
            <a:r>
              <a:rPr lang="en-US" dirty="0"/>
              <a:t>Financial excise: taxes, insurance</a:t>
            </a:r>
          </a:p>
          <a:p>
            <a:pPr lvl="1"/>
            <a:r>
              <a:rPr lang="en-US" dirty="0"/>
              <a:t>Bicycle locks, repairing flats, oiling the chain</a:t>
            </a:r>
          </a:p>
          <a:p>
            <a:r>
              <a:rPr lang="en-US" dirty="0"/>
              <a:t>Software excise: configuration, manuals</a:t>
            </a:r>
          </a:p>
          <a:p>
            <a:r>
              <a:rPr lang="en-US" dirty="0"/>
              <a:t>Goal: eliminate excise so user more effective</a:t>
            </a:r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630362"/>
          </a:xfrm>
        </p:spPr>
        <p:txBody>
          <a:bodyPr>
            <a:normAutofit/>
          </a:bodyPr>
          <a:lstStyle/>
          <a:p>
            <a:r>
              <a:rPr lang="en-US" dirty="0"/>
              <a:t>Excise</a:t>
            </a:r>
          </a:p>
        </p:txBody>
      </p:sp>
    </p:spTree>
    <p:extLst>
      <p:ext uri="{BB962C8B-B14F-4D97-AF65-F5344CB8AC3E}">
        <p14:creationId xmlns:p14="http://schemas.microsoft.com/office/powerpoint/2010/main" val="1241563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54332" y="2209800"/>
            <a:ext cx="9099467" cy="4414284"/>
          </a:xfrm>
        </p:spPr>
        <p:txBody>
          <a:bodyPr>
            <a:normAutofit/>
          </a:bodyPr>
          <a:lstStyle/>
          <a:p>
            <a:r>
              <a:rPr lang="en-US" b="1" dirty="0"/>
              <a:t>GUI excise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Must move/resize window before can do work </a:t>
            </a:r>
          </a:p>
          <a:p>
            <a:pPr lvl="1"/>
            <a:r>
              <a:rPr lang="en-US" dirty="0"/>
              <a:t>Command-line interface excise: learning commands </a:t>
            </a:r>
          </a:p>
          <a:p>
            <a:pPr lvl="1"/>
            <a:r>
              <a:rPr lang="en-US" dirty="0"/>
              <a:t>GUI menus help beginner, intermediate; short cuts &amp; commands for expert</a:t>
            </a:r>
          </a:p>
          <a:p>
            <a:r>
              <a:rPr lang="en-US" b="1" dirty="0"/>
              <a:t>Training wheels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allow dismissing support for beginners</a:t>
            </a:r>
          </a:p>
          <a:p>
            <a:pPr lvl="1"/>
            <a:r>
              <a:rPr lang="en-US" dirty="0"/>
              <a:t>Example: apps that prompt you with “here’s are new features” but don’t remember that you already dismissed them</a:t>
            </a:r>
          </a:p>
          <a:p>
            <a:pPr lvl="1"/>
            <a:r>
              <a:rPr lang="en-US" dirty="0"/>
              <a:t>Example: EA adding sample classes, packages to initial class diagram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 of excise</a:t>
            </a:r>
          </a:p>
        </p:txBody>
      </p:sp>
    </p:spTree>
    <p:extLst>
      <p:ext uri="{BB962C8B-B14F-4D97-AF65-F5344CB8AC3E}">
        <p14:creationId xmlns:p14="http://schemas.microsoft.com/office/powerpoint/2010/main" val="2006226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79100" y="1956254"/>
            <a:ext cx="10233800" cy="4351338"/>
          </a:xfrm>
        </p:spPr>
        <p:txBody>
          <a:bodyPr>
            <a:normAutofit/>
          </a:bodyPr>
          <a:lstStyle/>
          <a:p>
            <a:r>
              <a:rPr lang="en-US" b="1" dirty="0"/>
              <a:t>Computer excise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Frequent &amp; expensive updates for security features that affect few users</a:t>
            </a:r>
          </a:p>
          <a:p>
            <a:pPr lvl="1"/>
            <a:endParaRPr lang="en-US" dirty="0"/>
          </a:p>
          <a:p>
            <a:r>
              <a:rPr lang="en-US" b="1" dirty="0"/>
              <a:t>Visual excise</a:t>
            </a:r>
          </a:p>
          <a:p>
            <a:pPr lvl="1"/>
            <a:r>
              <a:rPr lang="en-US" dirty="0"/>
              <a:t>Work user does to decode visual information</a:t>
            </a:r>
          </a:p>
          <a:p>
            <a:pPr lvl="1"/>
            <a:r>
              <a:rPr lang="en-US" dirty="0"/>
              <a:t>Old software: special icons for beginners</a:t>
            </a:r>
          </a:p>
          <a:p>
            <a:pPr lvl="2"/>
            <a:r>
              <a:rPr lang="en-US" dirty="0"/>
              <a:t>printer icons, fax machines</a:t>
            </a:r>
          </a:p>
          <a:p>
            <a:pPr lvl="2"/>
            <a:r>
              <a:rPr lang="en-US" dirty="0"/>
              <a:t>help beginner, eat screen space for everyone else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More excise</a:t>
            </a:r>
          </a:p>
        </p:txBody>
      </p:sp>
    </p:spTree>
    <p:extLst>
      <p:ext uri="{BB962C8B-B14F-4D97-AF65-F5344CB8AC3E}">
        <p14:creationId xmlns:p14="http://schemas.microsoft.com/office/powerpoint/2010/main" val="6626391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0" y="838200"/>
            <a:ext cx="8229600" cy="5334000"/>
          </a:xfrm>
        </p:spPr>
        <p:txBody>
          <a:bodyPr>
            <a:normAutofit/>
          </a:bodyPr>
          <a:lstStyle/>
          <a:p>
            <a:pPr marL="393192" lvl="1" indent="0">
              <a:buNone/>
            </a:pPr>
            <a:r>
              <a:rPr lang="en-US" sz="2000" dirty="0"/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472" y="152400"/>
            <a:ext cx="7728655" cy="549728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2">
            <a:extLst>
              <a:ext uri="{FF2B5EF4-FFF2-40B4-BE49-F238E27FC236}">
                <a16:creationId xmlns:a16="http://schemas.microsoft.com/office/drawing/2014/main" id="{BC606D6E-7E53-4579-9823-DE3A258CF5E6}"/>
              </a:ext>
            </a:extLst>
          </p:cNvPr>
          <p:cNvSpPr txBox="1">
            <a:spLocks/>
          </p:cNvSpPr>
          <p:nvPr/>
        </p:nvSpPr>
        <p:spPr>
          <a:xfrm>
            <a:off x="3343398" y="659834"/>
            <a:ext cx="6111834" cy="1096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800"/>
              <a:t>Visual</a:t>
            </a:r>
            <a:br>
              <a:rPr lang="en-US" sz="2800"/>
            </a:br>
            <a:r>
              <a:rPr lang="en-US" sz="2800"/>
              <a:t>Clutter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422768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0" y="838200"/>
            <a:ext cx="8229600" cy="5334000"/>
          </a:xfrm>
        </p:spPr>
        <p:txBody>
          <a:bodyPr>
            <a:normAutofit/>
          </a:bodyPr>
          <a:lstStyle/>
          <a:p>
            <a:pPr marL="393192" lvl="1" indent="0">
              <a:buNone/>
            </a:pPr>
            <a:r>
              <a:rPr lang="en-US" sz="2000" dirty="0"/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8119430" y="659834"/>
            <a:ext cx="1335801" cy="1096962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Visual</a:t>
            </a:r>
            <a:br>
              <a:rPr lang="en-US" sz="2800" dirty="0"/>
            </a:br>
            <a:r>
              <a:rPr lang="en-US" sz="2800" dirty="0"/>
              <a:t>Clutter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472" y="152400"/>
            <a:ext cx="7728655" cy="549728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8305" y="1999955"/>
            <a:ext cx="4114800" cy="4620281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432364" y="6026886"/>
            <a:ext cx="3546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Scrolling down several </a:t>
            </a:r>
            <a:r>
              <a:rPr lang="en-US" dirty="0"/>
              <a:t>screens: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9A973F-AF28-4597-858D-9A23964619E4}"/>
              </a:ext>
            </a:extLst>
          </p:cNvPr>
          <p:cNvSpPr txBox="1"/>
          <p:nvPr/>
        </p:nvSpPr>
        <p:spPr>
          <a:xfrm>
            <a:off x="9705705" y="152400"/>
            <a:ext cx="2376548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400" dirty="0"/>
              <a:t>General UX goal: </a:t>
            </a:r>
          </a:p>
          <a:p>
            <a:pPr algn="ctr"/>
            <a:r>
              <a:rPr lang="en-US" sz="2400" i="1" dirty="0"/>
              <a:t>remove excise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A80565-8066-41F3-885A-2E98C98535F4}"/>
              </a:ext>
            </a:extLst>
          </p:cNvPr>
          <p:cNvSpPr txBox="1"/>
          <p:nvPr/>
        </p:nvSpPr>
        <p:spPr>
          <a:xfrm>
            <a:off x="175919" y="5995013"/>
            <a:ext cx="37734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Current (improved) site:</a:t>
            </a:r>
          </a:p>
          <a:p>
            <a:r>
              <a:rPr lang="en-US" dirty="0">
                <a:hlinkClick r:id="rId5"/>
              </a:rPr>
              <a:t>https://www.firemountaingems.com/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088328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24CC1-C9BA-6D41-8FF6-F03C32765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Disney Version – 2007 website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BE0961-63D8-1043-B6F4-D8761C8BC8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954309" y="1950519"/>
            <a:ext cx="3712056" cy="392019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Flash-heavy</a:t>
            </a:r>
          </a:p>
          <a:p>
            <a:r>
              <a:rPr lang="en-US" dirty="0"/>
              <a:t>Each item had very little content</a:t>
            </a:r>
          </a:p>
          <a:p>
            <a:r>
              <a:rPr lang="en-US" dirty="0"/>
              <a:t>Confusing! Blast vs. </a:t>
            </a:r>
            <a:r>
              <a:rPr lang="en-US" dirty="0" err="1"/>
              <a:t>ToonTown</a:t>
            </a:r>
            <a:r>
              <a:rPr lang="en-US" dirty="0"/>
              <a:t> vs Kids Island?</a:t>
            </a:r>
          </a:p>
          <a:p>
            <a:r>
              <a:rPr lang="en-US" dirty="0"/>
              <a:t>Where do I go first?</a:t>
            </a:r>
          </a:p>
          <a:p>
            <a:r>
              <a:rPr lang="en-US" dirty="0"/>
              <a:t>What user goals are reflected?</a:t>
            </a:r>
          </a:p>
          <a:p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DEB069E-E9FA-4348-8C79-56640750E1FD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35" y="1950520"/>
            <a:ext cx="7173878" cy="4695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A04773F-086F-5340-94F7-26D2FC122DF2}"/>
              </a:ext>
            </a:extLst>
          </p:cNvPr>
          <p:cNvSpPr txBox="1"/>
          <p:nvPr/>
        </p:nvSpPr>
        <p:spPr>
          <a:xfrm>
            <a:off x="8176592" y="6123543"/>
            <a:ext cx="3734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https://malindalloyd.wordpress.com/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712440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24CC1-C9BA-6D41-8FF6-F03C32765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701" y="262167"/>
            <a:ext cx="4514230" cy="1332565"/>
          </a:xfrm>
        </p:spPr>
        <p:txBody>
          <a:bodyPr>
            <a:normAutofit fontScale="90000"/>
          </a:bodyPr>
          <a:lstStyle/>
          <a:p>
            <a:r>
              <a:rPr lang="en-US" dirty="0"/>
              <a:t>Redesigned Disney website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DEB069E-E9FA-4348-8C79-56640750E1FD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84" y="1811046"/>
            <a:ext cx="4255325" cy="2785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A04773F-086F-5340-94F7-26D2FC122DF2}"/>
              </a:ext>
            </a:extLst>
          </p:cNvPr>
          <p:cNvSpPr txBox="1"/>
          <p:nvPr/>
        </p:nvSpPr>
        <p:spPr>
          <a:xfrm>
            <a:off x="8176592" y="6123543"/>
            <a:ext cx="3734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https://malindalloyd.wordpress.com/</a:t>
            </a:r>
            <a:r>
              <a:rPr lang="en-US" dirty="0"/>
              <a:t> </a:t>
            </a:r>
          </a:p>
        </p:txBody>
      </p:sp>
      <p:pic>
        <p:nvPicPr>
          <p:cNvPr id="3074" name="Picture 2" descr="2007 Disney.com Home Page">
            <a:extLst>
              <a:ext uri="{FF2B5EF4-FFF2-40B4-BE49-F238E27FC236}">
                <a16:creationId xmlns:a16="http://schemas.microsoft.com/office/drawing/2014/main" id="{14AEF358-AE83-114A-9FAA-6DFB0FA9B4D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960" y="472570"/>
            <a:ext cx="6475408" cy="5505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033727C6-B825-5C45-B3ED-158E442E5BCC}"/>
              </a:ext>
            </a:extLst>
          </p:cNvPr>
          <p:cNvSpPr txBox="1">
            <a:spLocks/>
          </p:cNvSpPr>
          <p:nvPr/>
        </p:nvSpPr>
        <p:spPr>
          <a:xfrm>
            <a:off x="189044" y="5035978"/>
            <a:ext cx="4970915" cy="133256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Icons at top direct navigation</a:t>
            </a:r>
          </a:p>
          <a:p>
            <a:r>
              <a:rPr lang="en-US" dirty="0"/>
              <a:t>Invites informed exploration</a:t>
            </a:r>
          </a:p>
          <a:p>
            <a:r>
              <a:rPr lang="en-US" dirty="0"/>
              <a:t>Clues to age groups to explore each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4463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19999" y="1825624"/>
            <a:ext cx="10894791" cy="484098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Removing excise: a key part of improving user interfaces</a:t>
            </a:r>
          </a:p>
          <a:p>
            <a:pPr lvl="1"/>
            <a:r>
              <a:rPr lang="en-US" dirty="0"/>
              <a:t>Most of it is just looking at software from different perspectives</a:t>
            </a:r>
          </a:p>
          <a:p>
            <a:r>
              <a:rPr lang="en-US" dirty="0"/>
              <a:t>Another source of excise: “are you sure you want to do that?”</a:t>
            </a:r>
          </a:p>
          <a:p>
            <a:pPr lvl="1"/>
            <a:r>
              <a:rPr lang="en-US" dirty="0"/>
              <a:t>Annoying at best</a:t>
            </a:r>
          </a:p>
          <a:p>
            <a:pPr lvl="1"/>
            <a:r>
              <a:rPr lang="en-US" dirty="0"/>
              <a:t>Can be interpreted as saying: are you qualified to use this software?</a:t>
            </a:r>
          </a:p>
          <a:p>
            <a:r>
              <a:rPr lang="en-US" dirty="0"/>
              <a:t>Solution: Undo</a:t>
            </a:r>
          </a:p>
          <a:p>
            <a:pPr lvl="1"/>
            <a:r>
              <a:rPr lang="en-US" dirty="0"/>
              <a:t>Every action should be undoable</a:t>
            </a:r>
          </a:p>
          <a:p>
            <a:pPr lvl="1"/>
            <a:r>
              <a:rPr lang="en-US" dirty="0"/>
              <a:t>Goal of undo: permit exploration </a:t>
            </a:r>
          </a:p>
          <a:p>
            <a:r>
              <a:rPr lang="en-US" dirty="0"/>
              <a:t>Simple solution: save, restore state</a:t>
            </a:r>
          </a:p>
          <a:p>
            <a:pPr lvl="1"/>
            <a:r>
              <a:rPr lang="en-US" dirty="0"/>
              <a:t> Each action: save state of system before the action</a:t>
            </a:r>
          </a:p>
          <a:p>
            <a:pPr lvl="1"/>
            <a:r>
              <a:rPr lang="en-US" dirty="0"/>
              <a:t>Doesn’t scale: every video edit could require saving gigabytes of data</a:t>
            </a:r>
            <a:r>
              <a:rPr lang="is-IS" dirty="0"/>
              <a:t>…</a:t>
            </a:r>
          </a:p>
          <a:p>
            <a:pPr lvl="1"/>
            <a:r>
              <a:rPr lang="is-IS" dirty="0"/>
              <a:t>Even if have that much memory, undo/redo will be very slow!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Undo</a:t>
            </a:r>
          </a:p>
        </p:txBody>
      </p:sp>
    </p:spTree>
    <p:extLst>
      <p:ext uri="{BB962C8B-B14F-4D97-AF65-F5344CB8AC3E}">
        <p14:creationId xmlns:p14="http://schemas.microsoft.com/office/powerpoint/2010/main" val="223444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Depth</Template>
  <TotalTime>8680</TotalTime>
  <Words>957</Words>
  <Application>Microsoft Macintosh PowerPoint</Application>
  <PresentationFormat>Widescreen</PresentationFormat>
  <Paragraphs>136</Paragraphs>
  <Slides>18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Consolas</vt:lpstr>
      <vt:lpstr>Corbel</vt:lpstr>
      <vt:lpstr>Depth</vt:lpstr>
      <vt:lpstr> 12. Command Pattern</vt:lpstr>
      <vt:lpstr>Excise</vt:lpstr>
      <vt:lpstr>Sources of excise</vt:lpstr>
      <vt:lpstr>More excise</vt:lpstr>
      <vt:lpstr>PowerPoint Presentation</vt:lpstr>
      <vt:lpstr>Visual Clutter</vt:lpstr>
      <vt:lpstr>Disney Version – 2007 website</vt:lpstr>
      <vt:lpstr>Redesigned Disney website</vt:lpstr>
      <vt:lpstr>Undo</vt:lpstr>
      <vt:lpstr>Review: phonebook &amp; commands</vt:lpstr>
      <vt:lpstr>Command Pattern</vt:lpstr>
      <vt:lpstr>Command pattern applied</vt:lpstr>
      <vt:lpstr>More phonebook details</vt:lpstr>
      <vt:lpstr>More phonebook details</vt:lpstr>
      <vt:lpstr>More phonebook details</vt:lpstr>
      <vt:lpstr>A different application</vt:lpstr>
      <vt:lpstr>Using command pattern with this</vt:lpstr>
      <vt:lpstr>Command Pattern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 Course Introduction</dc:title>
  <dc:creator>Brad Dennis</dc:creator>
  <cp:lastModifiedBy>Hasker, Dr. Robert</cp:lastModifiedBy>
  <cp:revision>193</cp:revision>
  <dcterms:created xsi:type="dcterms:W3CDTF">2014-08-01T20:24:53Z</dcterms:created>
  <dcterms:modified xsi:type="dcterms:W3CDTF">2023-02-11T16:20:37Z</dcterms:modified>
</cp:coreProperties>
</file>