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0D0"/>
    <a:srgbClr val="FBF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641" autoAdjust="0"/>
    <p:restoredTop sz="95617" autoAdjust="0"/>
  </p:normalViewPr>
  <p:slideViewPr>
    <p:cSldViewPr snapToGrid="0">
      <p:cViewPr varScale="1">
        <p:scale>
          <a:sx n="71" d="100"/>
          <a:sy n="71" d="100"/>
        </p:scale>
        <p:origin x="17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2/12/23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during debugging: allows us to isolate errors when the error could be in the client code or the real subject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30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odesign.com/proxy-patter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br>
              <a:rPr lang="en-US" sz="7200"/>
            </a:br>
            <a:r>
              <a:rPr lang="en-US" sz="7200"/>
              <a:t>15. Proxy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 (based on slides by Dr. Mark Hornick)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455D99-08C4-266B-53A2-9C10BCE007F5}"/>
              </a:ext>
            </a:extLst>
          </p:cNvPr>
          <p:cNvSpPr txBox="1"/>
          <p:nvPr/>
        </p:nvSpPr>
        <p:spPr>
          <a:xfrm>
            <a:off x="6761881" y="612794"/>
            <a:ext cx="4591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See </a:t>
            </a:r>
            <a:r>
              <a:rPr lang="en-US" dirty="0">
                <a:hlinkClick r:id="rId3"/>
              </a:rPr>
              <a:t>https://www.oodesign.com/proxy-pattern</a:t>
            </a:r>
            <a:r>
              <a:rPr lang="en-US" dirty="0"/>
              <a:t> </a:t>
            </a:r>
          </a:p>
        </p:txBody>
      </p:sp>
      <p:pic>
        <p:nvPicPr>
          <p:cNvPr id="5" name="Picture 7" descr="C:\Documents and Settings\hornick\Local Settings\Temporary Internet Files\Content.IE5\YDNS56TQ\MCj02151940000[1].wmf">
            <a:extLst>
              <a:ext uri="{FF2B5EF4-FFF2-40B4-BE49-F238E27FC236}">
                <a16:creationId xmlns:a16="http://schemas.microsoft.com/office/drawing/2014/main" id="{2FC6B40D-17B3-6F10-B4F6-161DB4891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1978" y="189089"/>
            <a:ext cx="2466892" cy="2438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57085" y="371057"/>
            <a:ext cx="10877829" cy="1295400"/>
          </a:xfrm>
        </p:spPr>
        <p:txBody>
          <a:bodyPr/>
          <a:lstStyle/>
          <a:p>
            <a:r>
              <a:rPr lang="en-US" sz="3200" dirty="0"/>
              <a:t>Remote Proxy:</a:t>
            </a:r>
            <a:br>
              <a:rPr lang="en-US" sz="3200" dirty="0"/>
            </a:br>
            <a:r>
              <a:rPr lang="en-US" sz="3200" dirty="0"/>
              <a:t>	allows client to access remote resources as if they are local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8900" y="1926458"/>
            <a:ext cx="6934200" cy="4064428"/>
          </a:xfrm>
          <a:prstGeom prst="rect">
            <a:avLst/>
          </a:prstGeom>
          <a:solidFill>
            <a:schemeClr val="accent5">
              <a:lumMod val="60000"/>
              <a:lumOff val="40000"/>
              <a:alpha val="84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91698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39865" y="274638"/>
            <a:ext cx="10515600" cy="1325563"/>
          </a:xfrm>
        </p:spPr>
        <p:txBody>
          <a:bodyPr/>
          <a:lstStyle/>
          <a:p>
            <a:r>
              <a:rPr lang="en-US" dirty="0"/>
              <a:t>Lab 9 Approach : </a:t>
            </a:r>
            <a:r>
              <a:rPr lang="en-US" dirty="0" err="1"/>
              <a:t>RemoteProxy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00201"/>
            <a:ext cx="7772400" cy="4859405"/>
          </a:xfrm>
          <a:prstGeom prst="rect">
            <a:avLst/>
          </a:prstGeom>
          <a:solidFill>
            <a:schemeClr val="accent5">
              <a:lumMod val="60000"/>
              <a:lumOff val="40000"/>
              <a:alpha val="78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61311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61123" y="748277"/>
            <a:ext cx="6786778" cy="5305158"/>
          </a:xfrm>
          <a:prstGeom prst="rect">
            <a:avLst/>
          </a:prstGeom>
          <a:solidFill>
            <a:schemeClr val="accent5">
              <a:lumMod val="60000"/>
              <a:lumOff val="40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B930CF9-8991-CA11-5A2E-910C1FD8DF94}"/>
              </a:ext>
            </a:extLst>
          </p:cNvPr>
          <p:cNvSpPr txBox="1"/>
          <p:nvPr/>
        </p:nvSpPr>
        <p:spPr>
          <a:xfrm>
            <a:off x="0" y="166568"/>
            <a:ext cx="4803890" cy="6455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Developer creates Subject interface, </a:t>
            </a:r>
            <a:r>
              <a:rPr lang="en-US" sz="2200" dirty="0" err="1"/>
              <a:t>RealSubject</a:t>
            </a:r>
            <a:endParaRPr lang="en-US" sz="2200" dirty="0"/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Tools create </a:t>
            </a:r>
            <a:r>
              <a:rPr lang="en-US" sz="2200" dirty="0" err="1"/>
              <a:t>RemoteProxy</a:t>
            </a:r>
            <a:r>
              <a:rPr lang="en-US" sz="2200" dirty="0"/>
              <a:t>, </a:t>
            </a:r>
            <a:r>
              <a:rPr lang="en-US" sz="2200" dirty="0" err="1"/>
              <a:t>RemoteMethodInvocationHandler</a:t>
            </a:r>
            <a:endParaRPr lang="en-US" sz="2200" dirty="0"/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When application starts, Java Remote Method Invocation (RMI) connects to server through sockets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A method calls are sent through the </a:t>
            </a:r>
            <a:r>
              <a:rPr lang="en-US" sz="2200" dirty="0" err="1"/>
              <a:t>RemoteProxy</a:t>
            </a:r>
            <a:r>
              <a:rPr lang="en-US" sz="2200" dirty="0"/>
              <a:t> and </a:t>
            </a:r>
            <a:r>
              <a:rPr lang="en-US" sz="2200" dirty="0" err="1"/>
              <a:t>RemoteMethodInvocationHandler</a:t>
            </a:r>
            <a:r>
              <a:rPr lang="en-US" sz="2200" dirty="0"/>
              <a:t> to </a:t>
            </a:r>
            <a:r>
              <a:rPr lang="en-US" sz="2200" dirty="0" err="1"/>
              <a:t>RealSubject</a:t>
            </a:r>
            <a:endParaRPr lang="en-US" sz="2200" dirty="0"/>
          </a:p>
          <a:p>
            <a:pPr>
              <a:spcAft>
                <a:spcPts val="300"/>
              </a:spcAft>
            </a:pPr>
            <a:r>
              <a:rPr lang="en-US" sz="2200" dirty="0"/>
              <a:t>Impact: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Client appears to access Subject like any other class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Often paired with threads to avoid waits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3"/>
                </a:solidFill>
              </a:rPr>
              <a:t>Needs several dedicated ports which may be blocked by firewalls</a:t>
            </a:r>
          </a:p>
        </p:txBody>
      </p:sp>
    </p:spTree>
    <p:extLst>
      <p:ext uri="{BB962C8B-B14F-4D97-AF65-F5344CB8AC3E}">
        <p14:creationId xmlns:p14="http://schemas.microsoft.com/office/powerpoint/2010/main" val="346185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FFED4-B716-D52A-83E7-CBEEB45EA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Proxy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A58F2-C223-3A14-F4B1-CA8A72AC3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by Java Remote Method Invocation (RMI)</a:t>
            </a:r>
          </a:p>
          <a:p>
            <a:r>
              <a:rPr lang="en-US" dirty="0"/>
              <a:t>Allows classes to be placed on different servers</a:t>
            </a:r>
          </a:p>
          <a:p>
            <a:r>
              <a:rPr lang="en-US" dirty="0"/>
              <a:t>Simple, class-based communication between client and proxy</a:t>
            </a:r>
          </a:p>
          <a:p>
            <a:r>
              <a:rPr lang="en-US" dirty="0"/>
              <a:t>Requires ports which may be blocked – primary application is in-house software</a:t>
            </a:r>
          </a:p>
          <a:p>
            <a:r>
              <a:rPr lang="en-US" dirty="0"/>
              <a:t>Generally: proxy provides a way to strongly </a:t>
            </a:r>
            <a:r>
              <a:rPr lang="en-US"/>
              <a:t>decouple subsystems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905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66428" y="1273534"/>
            <a:ext cx="3022170" cy="3026045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Web Services involve </a:t>
            </a:r>
            <a:r>
              <a:rPr lang="en-US" sz="3200" dirty="0" err="1"/>
              <a:t>plugins</a:t>
            </a:r>
            <a:r>
              <a:rPr lang="en-US" sz="3200" dirty="0"/>
              <a:t> and scripts running on a web server to invoke remote methods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179" y="474172"/>
            <a:ext cx="7675150" cy="4624770"/>
          </a:xfrm>
          <a:prstGeom prst="rect">
            <a:avLst/>
          </a:prstGeom>
          <a:solidFill>
            <a:schemeClr val="accent5">
              <a:lumMod val="60000"/>
              <a:lumOff val="40000"/>
              <a:alpha val="85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095796" y="5778286"/>
            <a:ext cx="9722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There are many different varieties of web service-based remote operations.</a:t>
            </a:r>
            <a:br>
              <a:rPr lang="en-US" sz="2400" dirty="0"/>
            </a:br>
            <a:r>
              <a:rPr lang="en-US" sz="2400" dirty="0"/>
              <a:t>A primary advantage is that port 80 (the HTTP port) can be used.</a:t>
            </a:r>
          </a:p>
        </p:txBody>
      </p:sp>
    </p:spTree>
    <p:extLst>
      <p:ext uri="{BB962C8B-B14F-4D97-AF65-F5344CB8AC3E}">
        <p14:creationId xmlns:p14="http://schemas.microsoft.com/office/powerpoint/2010/main" val="2345328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Proxy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865" y="2095499"/>
            <a:ext cx="8745488" cy="3829311"/>
          </a:xfrm>
        </p:spPr>
        <p:txBody>
          <a:bodyPr lIns="91440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Has many variations, each with the following elements:</a:t>
            </a:r>
          </a:p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Subject</a:t>
            </a:r>
            <a:r>
              <a:rPr lang="en-US" dirty="0">
                <a:solidFill>
                  <a:schemeClr val="tx1"/>
                </a:solidFill>
              </a:rPr>
              <a:t>: classes, behaviors needed by application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Assumption: for some reason, we cannot just implement this as part of the application</a:t>
            </a:r>
          </a:p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Proxy</a:t>
            </a:r>
            <a:r>
              <a:rPr lang="en-US" dirty="0">
                <a:solidFill>
                  <a:schemeClr val="tx1"/>
                </a:solidFill>
              </a:rPr>
              <a:t>: acts as a </a:t>
            </a:r>
            <a:r>
              <a:rPr lang="en-US" b="1" dirty="0">
                <a:solidFill>
                  <a:schemeClr val="tx1"/>
                </a:solidFill>
              </a:rPr>
              <a:t>surrogate</a:t>
            </a:r>
            <a:r>
              <a:rPr lang="en-US" dirty="0">
                <a:solidFill>
                  <a:schemeClr val="tx1"/>
                </a:solidFill>
              </a:rPr>
              <a:t> (i.e., placeholder, stand-in) for the subject</a:t>
            </a:r>
          </a:p>
          <a:p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RealSubject</a:t>
            </a:r>
            <a:r>
              <a:rPr lang="en-US" dirty="0">
                <a:solidFill>
                  <a:schemeClr val="tx1"/>
                </a:solidFill>
              </a:rPr>
              <a:t>: actual implementation of the subject</a:t>
            </a:r>
          </a:p>
        </p:txBody>
      </p:sp>
      <p:pic>
        <p:nvPicPr>
          <p:cNvPr id="2072" name="Picture 24" descr="C:\Documents and Settings\hornick\Local Settings\Temporary Internet Files\Content.IE5\79P9BVPJ\MCj025112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96456" y="2247726"/>
            <a:ext cx="1721667" cy="2782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62337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Generic Proxy Pattern: A Client programs to a Subject, which may be a </a:t>
            </a:r>
            <a:r>
              <a:rPr lang="en-US" sz="3200" dirty="0" err="1"/>
              <a:t>RealSubject</a:t>
            </a:r>
            <a:r>
              <a:rPr lang="en-US" sz="3200" dirty="0"/>
              <a:t> or a Proxy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3000" y="1902179"/>
            <a:ext cx="6934200" cy="4606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66419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Stub Proxy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990599" y="1960564"/>
            <a:ext cx="7942385" cy="472159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Stub provides a (temporary) placeholder for the Real Subject</a:t>
            </a:r>
          </a:p>
          <a:p>
            <a:r>
              <a:rPr lang="en-US" dirty="0">
                <a:solidFill>
                  <a:schemeClr val="tx1"/>
                </a:solidFill>
              </a:rPr>
              <a:t>Maybe Real Subject is under development or temporarily offline</a:t>
            </a:r>
          </a:p>
          <a:p>
            <a:r>
              <a:rPr lang="en-US" dirty="0">
                <a:solidFill>
                  <a:schemeClr val="tx1"/>
                </a:solidFill>
              </a:rPr>
              <a:t>Maybe Real Subject is expensive to execute and we need a low-cost version for debugging</a:t>
            </a:r>
          </a:p>
          <a:p>
            <a:r>
              <a:rPr lang="en-US" dirty="0">
                <a:solidFill>
                  <a:schemeClr val="tx1"/>
                </a:solidFill>
              </a:rPr>
              <a:t>Stub implementation can have varying levels of detail:</a:t>
            </a:r>
          </a:p>
          <a:p>
            <a:pPr marL="801687" lvl="1" indent="-457200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Just enough to compile without error</a:t>
            </a:r>
          </a:p>
          <a:p>
            <a:pPr marL="801687" lvl="1" indent="-457200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Supports rudimentary Subject functionality</a:t>
            </a:r>
          </a:p>
          <a:p>
            <a:pPr marL="801687" lvl="1" indent="-457200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Provides a complete emulation of the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RealSubject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230187" indent="-342900"/>
            <a:r>
              <a:rPr lang="en-US" dirty="0">
                <a:solidFill>
                  <a:schemeClr val="tx1"/>
                </a:solidFill>
              </a:rPr>
              <a:t>Useful during development </a:t>
            </a:r>
            <a:r>
              <a:rPr lang="en-US" i="1" dirty="0">
                <a:solidFill>
                  <a:schemeClr val="tx1"/>
                </a:solidFill>
              </a:rPr>
              <a:t>and</a:t>
            </a:r>
            <a:r>
              <a:rPr lang="en-US" dirty="0">
                <a:solidFill>
                  <a:schemeClr val="tx1"/>
                </a:solidFill>
              </a:rPr>
              <a:t> debugging</a:t>
            </a:r>
          </a:p>
          <a:p>
            <a:pPr marL="344487" lvl="1" indent="0">
              <a:buNone/>
            </a:pP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C040AA8-AAE1-0E4A-A1DE-791A96CEE883}"/>
              </a:ext>
            </a:extLst>
          </p:cNvPr>
          <p:cNvGrpSpPr/>
          <p:nvPr/>
        </p:nvGrpSpPr>
        <p:grpSpPr>
          <a:xfrm>
            <a:off x="8932984" y="2697346"/>
            <a:ext cx="2620108" cy="3248025"/>
            <a:chOff x="8932984" y="2697346"/>
            <a:chExt cx="2620108" cy="3248025"/>
          </a:xfrm>
        </p:grpSpPr>
        <p:pic>
          <p:nvPicPr>
            <p:cNvPr id="3075" name="Picture 3" descr="C:\Documents and Settings\hornick\Local Settings\Temporary Internet Files\Content.IE5\ZZZZHQO6\MCj0078704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932984" y="2697346"/>
              <a:ext cx="2620108" cy="3248025"/>
            </a:xfrm>
            <a:prstGeom prst="rect">
              <a:avLst/>
            </a:prstGeom>
            <a:noFill/>
          </p:spPr>
        </p:pic>
        <p:sp>
          <p:nvSpPr>
            <p:cNvPr id="3" name="Striped Right Arrow 2">
              <a:extLst>
                <a:ext uri="{FF2B5EF4-FFF2-40B4-BE49-F238E27FC236}">
                  <a16:creationId xmlns:a16="http://schemas.microsoft.com/office/drawing/2014/main" id="{32BAA197-05C8-3847-9041-B9CE5648A81A}"/>
                </a:ext>
              </a:extLst>
            </p:cNvPr>
            <p:cNvSpPr/>
            <p:nvPr/>
          </p:nvSpPr>
          <p:spPr>
            <a:xfrm rot="20021370">
              <a:off x="9461985" y="4458366"/>
              <a:ext cx="720970" cy="439615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8314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Stub Proxy – the Real Subject emulator</a:t>
            </a: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500" y="2127955"/>
            <a:ext cx="7239000" cy="4213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F012E882-9259-6548-A883-8BEFD6FB7C3C}"/>
              </a:ext>
            </a:extLst>
          </p:cNvPr>
          <p:cNvGrpSpPr/>
          <p:nvPr/>
        </p:nvGrpSpPr>
        <p:grpSpPr>
          <a:xfrm>
            <a:off x="8950569" y="1969693"/>
            <a:ext cx="1855177" cy="1738312"/>
            <a:chOff x="8932984" y="2697346"/>
            <a:chExt cx="2620108" cy="3248025"/>
          </a:xfrm>
        </p:grpSpPr>
        <p:pic>
          <p:nvPicPr>
            <p:cNvPr id="5" name="Picture 3" descr="C:\Documents and Settings\hornick\Local Settings\Temporary Internet Files\Content.IE5\ZZZZHQO6\MCj00787040000[1].wmf">
              <a:extLst>
                <a:ext uri="{FF2B5EF4-FFF2-40B4-BE49-F238E27FC236}">
                  <a16:creationId xmlns:a16="http://schemas.microsoft.com/office/drawing/2014/main" id="{E4C69E3B-9EF8-D84C-881D-813BFDF0B7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932984" y="2697346"/>
              <a:ext cx="2620108" cy="3248025"/>
            </a:xfrm>
            <a:prstGeom prst="rect">
              <a:avLst/>
            </a:prstGeom>
            <a:noFill/>
          </p:spPr>
        </p:pic>
        <p:sp>
          <p:nvSpPr>
            <p:cNvPr id="6" name="Striped Right Arrow 5">
              <a:extLst>
                <a:ext uri="{FF2B5EF4-FFF2-40B4-BE49-F238E27FC236}">
                  <a16:creationId xmlns:a16="http://schemas.microsoft.com/office/drawing/2014/main" id="{99A334D6-F079-9041-A960-4EF6F2AD6670}"/>
                </a:ext>
              </a:extLst>
            </p:cNvPr>
            <p:cNvSpPr/>
            <p:nvPr/>
          </p:nvSpPr>
          <p:spPr>
            <a:xfrm rot="20021370">
              <a:off x="9461985" y="4458366"/>
              <a:ext cx="720970" cy="439615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15321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5378" y="423863"/>
            <a:ext cx="7543800" cy="859814"/>
          </a:xfrm>
        </p:spPr>
        <p:txBody>
          <a:bodyPr>
            <a:normAutofit/>
          </a:bodyPr>
          <a:lstStyle/>
          <a:p>
            <a:r>
              <a:rPr lang="en-US" sz="3600" dirty="0"/>
              <a:t>Protection Proxy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89193" y="1580445"/>
            <a:ext cx="9926407" cy="5084124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Access to a controlled resource</a:t>
            </a:r>
          </a:p>
          <a:p>
            <a:r>
              <a:rPr lang="en-US" dirty="0">
                <a:solidFill>
                  <a:schemeClr val="tx1"/>
                </a:solidFill>
              </a:rPr>
              <a:t>Assumption: resource can be in same address space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This limits protection – can use content coupling to access data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It can at least make client code do odd things to access the data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Often sufficient for some data</a:t>
            </a:r>
          </a:p>
          <a:p>
            <a:r>
              <a:rPr lang="en-US" dirty="0">
                <a:solidFill>
                  <a:schemeClr val="tx1"/>
                </a:solidFill>
              </a:rPr>
              <a:t>Protection Proxy: restricted set of access operations</a:t>
            </a: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RealSubject</a:t>
            </a:r>
            <a:r>
              <a:rPr lang="en-US" dirty="0">
                <a:solidFill>
                  <a:schemeClr val="tx1"/>
                </a:solidFill>
              </a:rPr>
              <a:t>: unconstrained access to data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As long as client uses just the proxy, policy is enforced</a:t>
            </a:r>
          </a:p>
          <a:p>
            <a:r>
              <a:rPr lang="en-US" dirty="0">
                <a:solidFill>
                  <a:schemeClr val="tx1"/>
                </a:solidFill>
              </a:rPr>
              <a:t>Example: real subject provides database access, proxy allows just read operations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Ensure clients do not change database contents</a:t>
            </a:r>
          </a:p>
          <a:p>
            <a:r>
              <a:rPr lang="en-US" dirty="0">
                <a:solidFill>
                  <a:schemeClr val="tx1"/>
                </a:solidFill>
              </a:rPr>
              <a:t>Example: encrypted messages to </a:t>
            </a:r>
            <a:r>
              <a:rPr lang="en-US" dirty="0" err="1">
                <a:solidFill>
                  <a:schemeClr val="tx1"/>
                </a:solidFill>
              </a:rPr>
              <a:t>RealSubject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Note limit: since in same memory space, can always use content coupling to modify the data!</a:t>
            </a:r>
          </a:p>
        </p:txBody>
      </p:sp>
      <p:pic>
        <p:nvPicPr>
          <p:cNvPr id="8195" name="Picture 3" descr="C:\Documents and Settings\hornick\Local Settings\Temporary Internet Files\Content.IE5\3EMX8BOC\MCj0439607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28223" y="423863"/>
            <a:ext cx="2880966" cy="2509837"/>
          </a:xfrm>
          <a:prstGeom prst="rect">
            <a:avLst/>
          </a:prstGeom>
          <a:noFill/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D7C9BA7F-97C4-844B-B8DB-89E538607AD0}"/>
              </a:ext>
            </a:extLst>
          </p:cNvPr>
          <p:cNvGrpSpPr/>
          <p:nvPr/>
        </p:nvGrpSpPr>
        <p:grpSpPr>
          <a:xfrm>
            <a:off x="5226926" y="193431"/>
            <a:ext cx="6682263" cy="3904243"/>
            <a:chOff x="5226926" y="193431"/>
            <a:chExt cx="6682263" cy="3904243"/>
          </a:xfrm>
        </p:grpSpPr>
        <p:pic>
          <p:nvPicPr>
            <p:cNvPr id="5" name="Picture 2">
              <a:extLst>
                <a:ext uri="{FF2B5EF4-FFF2-40B4-BE49-F238E27FC236}">
                  <a16:creationId xmlns:a16="http://schemas.microsoft.com/office/drawing/2014/main" id="{FCEE5946-F27D-8742-AF95-12B40088C1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26926" y="193431"/>
              <a:ext cx="6682263" cy="390424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FC5D02D0-D3C1-9244-B178-D2BA9F8DD1F7}"/>
                </a:ext>
              </a:extLst>
            </p:cNvPr>
            <p:cNvSpPr txBox="1"/>
            <p:nvPr/>
          </p:nvSpPr>
          <p:spPr>
            <a:xfrm>
              <a:off x="6512816" y="2393692"/>
              <a:ext cx="1229517" cy="276999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</a:schemeClr>
                </a:gs>
                <a:gs pos="100000">
                  <a:srgbClr val="EAE0D0"/>
                </a:gs>
                <a:gs pos="100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0" scaled="1"/>
              <a:tileRect/>
            </a:gradFill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solidFill>
                    <a:schemeClr val="bg1"/>
                  </a:solidFill>
                </a:rPr>
                <a:t>ProtectionProxy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498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2373" y="771040"/>
            <a:ext cx="7543800" cy="12954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The Virtual Proxy controls access to a resource (the Real Subject) that is expensive to create or use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76392" y="2066440"/>
            <a:ext cx="6781800" cy="2873702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/>
              <a:t>The </a:t>
            </a:r>
            <a:r>
              <a:rPr lang="en-US" b="1" dirty="0"/>
              <a:t>Virtual Proxy</a:t>
            </a:r>
            <a:r>
              <a:rPr lang="en-US" dirty="0"/>
              <a:t> provides access to all of the functionality implemented by </a:t>
            </a:r>
            <a:br>
              <a:rPr lang="en-US" dirty="0"/>
            </a:br>
            <a:r>
              <a:rPr lang="en-US" dirty="0"/>
              <a:t>the </a:t>
            </a:r>
            <a:r>
              <a:rPr lang="en-US" b="1" dirty="0"/>
              <a:t>Real Subject</a:t>
            </a:r>
            <a:r>
              <a:rPr lang="en-US" dirty="0"/>
              <a:t>, but</a:t>
            </a:r>
          </a:p>
          <a:p>
            <a:pPr marL="801687" lvl="1" indent="-457200"/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More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quicky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/cheaply</a:t>
            </a:r>
          </a:p>
          <a:p>
            <a:pPr marL="801687" lvl="1" indent="-457200"/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Acts as a surrogate until the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Real Subject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becomes available</a:t>
            </a:r>
          </a:p>
        </p:txBody>
      </p:sp>
      <p:pic>
        <p:nvPicPr>
          <p:cNvPr id="6147" name="Picture 3" descr="C:\Documents and Settings\hornick\Local Settings\Temporary Internet Files\Content.IE5\79P9BVPJ\MCj0215965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0162" y="2514601"/>
            <a:ext cx="2467838" cy="23878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6325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43824" y="58952"/>
            <a:ext cx="10515600" cy="1325563"/>
          </a:xfrm>
        </p:spPr>
        <p:txBody>
          <a:bodyPr/>
          <a:lstStyle/>
          <a:p>
            <a:r>
              <a:rPr lang="en-US" sz="3200" dirty="0"/>
              <a:t>The Virtual Proxy provides all functionality of the Real Subject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01217" y="5540286"/>
            <a:ext cx="100008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The </a:t>
            </a:r>
            <a:r>
              <a:rPr lang="en-US" sz="2800" b="1" dirty="0"/>
              <a:t>Virtual Proxy </a:t>
            </a:r>
            <a:r>
              <a:rPr lang="en-US" sz="2800" dirty="0"/>
              <a:t>controls access to the </a:t>
            </a:r>
            <a:r>
              <a:rPr lang="en-US" sz="2800" b="1" dirty="0"/>
              <a:t>Real Subject</a:t>
            </a:r>
            <a:r>
              <a:rPr lang="en-US" sz="2800" dirty="0"/>
              <a:t>, and is often</a:t>
            </a:r>
            <a:br>
              <a:rPr lang="en-US" sz="2800" dirty="0"/>
            </a:br>
            <a:r>
              <a:rPr lang="en-US" sz="2800" dirty="0"/>
              <a:t>responsible for creation of the </a:t>
            </a:r>
            <a:r>
              <a:rPr lang="en-US" sz="2800" b="1" dirty="0"/>
              <a:t>Real Subject</a:t>
            </a:r>
            <a:endParaRPr lang="en-US" b="1" dirty="0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3125" y="1384515"/>
            <a:ext cx="6477000" cy="378431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00523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26633" y="350295"/>
            <a:ext cx="10738734" cy="1295400"/>
          </a:xfrm>
        </p:spPr>
        <p:txBody>
          <a:bodyPr>
            <a:normAutofit/>
          </a:bodyPr>
          <a:lstStyle/>
          <a:p>
            <a:r>
              <a:rPr lang="en-US" sz="4400" dirty="0"/>
              <a:t>Remote Proxy – one of many forms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26633" y="1512277"/>
            <a:ext cx="7964041" cy="4505989"/>
          </a:xfrm>
        </p:spPr>
        <p:txBody>
          <a:bodyPr>
            <a:normAutofit fontScale="92500" lnSpcReduction="10000"/>
          </a:bodyPr>
          <a:lstStyle/>
          <a:p>
            <a:r>
              <a:rPr lang="en-US" sz="3100" dirty="0">
                <a:solidFill>
                  <a:schemeClr val="tx1"/>
                </a:solidFill>
              </a:rPr>
              <a:t>Local access to a remote resource</a:t>
            </a:r>
          </a:p>
          <a:p>
            <a:pPr lvl="1"/>
            <a:r>
              <a:rPr lang="en-US" sz="2700" dirty="0">
                <a:solidFill>
                  <a:schemeClr val="tx1"/>
                </a:solidFill>
              </a:rPr>
              <a:t>Remote typically on another host</a:t>
            </a:r>
          </a:p>
          <a:p>
            <a:pPr lvl="1"/>
            <a:r>
              <a:rPr lang="en-US" sz="2700" dirty="0">
                <a:solidFill>
                  <a:schemeClr val="tx1"/>
                </a:solidFill>
              </a:rPr>
              <a:t>Example: computing results on Rosie</a:t>
            </a:r>
          </a:p>
          <a:p>
            <a:r>
              <a:rPr lang="en-US" sz="3100" dirty="0">
                <a:solidFill>
                  <a:schemeClr val="tx1"/>
                </a:solidFill>
              </a:rPr>
              <a:t>Proxy: handles the details of accessing the remote resource</a:t>
            </a:r>
          </a:p>
          <a:p>
            <a:r>
              <a:rPr lang="en-US" sz="3100" dirty="0">
                <a:solidFill>
                  <a:schemeClr val="tx1"/>
                </a:solidFill>
              </a:rPr>
              <a:t>Real Subject: does the work on the remote host</a:t>
            </a:r>
          </a:p>
          <a:p>
            <a:r>
              <a:rPr lang="en-US" sz="3100" dirty="0">
                <a:solidFill>
                  <a:schemeClr val="tx1"/>
                </a:solidFill>
              </a:rPr>
              <a:t>Can use multiple communication protocols:</a:t>
            </a:r>
          </a:p>
          <a:p>
            <a:pPr marL="1096962" lvl="2" indent="-457200"/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Simple sockets</a:t>
            </a:r>
          </a:p>
          <a:p>
            <a:pPr marL="1096962" lvl="2" indent="-457200"/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Remote Method Invocation</a:t>
            </a:r>
          </a:p>
          <a:p>
            <a:pPr marL="1096962" lvl="2" indent="-457200"/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HTTP-based (e.g. web-services)</a:t>
            </a:r>
          </a:p>
          <a:p>
            <a:pPr marL="1096962" lvl="2" indent="-457200"/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…</a:t>
            </a:r>
          </a:p>
          <a:p>
            <a:pPr marL="1096962" lvl="2" indent="-457200"/>
            <a:endParaRPr lang="en-US" sz="2100" dirty="0">
              <a:solidFill>
                <a:srgbClr val="00B050"/>
              </a:solidFill>
            </a:endParaRPr>
          </a:p>
        </p:txBody>
      </p:sp>
      <p:pic>
        <p:nvPicPr>
          <p:cNvPr id="10242" name="Picture 2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90495" y="2486711"/>
            <a:ext cx="2037907" cy="175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8168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8613</TotalTime>
  <Words>659</Words>
  <Application>Microsoft Macintosh PowerPoint</Application>
  <PresentationFormat>Widescreen</PresentationFormat>
  <Paragraphs>73</Paragraphs>
  <Slides>14</Slides>
  <Notes>2</Notes>
  <HiddenSlides>7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Corbel</vt:lpstr>
      <vt:lpstr>Depth</vt:lpstr>
      <vt:lpstr> 15. Proxy</vt:lpstr>
      <vt:lpstr>The Proxy Pattern</vt:lpstr>
      <vt:lpstr>Generic Proxy Pattern: A Client programs to a Subject, which may be a RealSubject or a Proxy</vt:lpstr>
      <vt:lpstr>Stub Proxy </vt:lpstr>
      <vt:lpstr>Stub Proxy – the Real Subject emulator</vt:lpstr>
      <vt:lpstr>Protection Proxy</vt:lpstr>
      <vt:lpstr>The Virtual Proxy controls access to a resource (the Real Subject) that is expensive to create or use</vt:lpstr>
      <vt:lpstr>The Virtual Proxy provides all functionality of the Real Subject</vt:lpstr>
      <vt:lpstr>Remote Proxy – one of many forms</vt:lpstr>
      <vt:lpstr>Remote Proxy:  allows client to access remote resources as if they are local</vt:lpstr>
      <vt:lpstr>Lab 9 Approach : RemoteProxy</vt:lpstr>
      <vt:lpstr>PowerPoint Presentation</vt:lpstr>
      <vt:lpstr>Proxy Pattern</vt:lpstr>
      <vt:lpstr>Web Services involve plugins and scripts running on a web server to invoke remote methods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Dr. Robert</cp:lastModifiedBy>
  <cp:revision>167</cp:revision>
  <dcterms:created xsi:type="dcterms:W3CDTF">2014-08-01T20:24:53Z</dcterms:created>
  <dcterms:modified xsi:type="dcterms:W3CDTF">2023-02-13T03:37:10Z</dcterms:modified>
</cp:coreProperties>
</file>