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59" r:id="rId3"/>
    <p:sldId id="268" r:id="rId4"/>
    <p:sldId id="267" r:id="rId5"/>
    <p:sldId id="270" r:id="rId6"/>
    <p:sldId id="285" r:id="rId7"/>
    <p:sldId id="286" r:id="rId8"/>
    <p:sldId id="262" r:id="rId9"/>
    <p:sldId id="274" r:id="rId10"/>
    <p:sldId id="263" r:id="rId11"/>
    <p:sldId id="264" r:id="rId12"/>
    <p:sldId id="265" r:id="rId13"/>
    <p:sldId id="266" r:id="rId14"/>
    <p:sldId id="277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36" autoAdjust="0"/>
    <p:restoredTop sz="82310" autoAdjust="0"/>
  </p:normalViewPr>
  <p:slideViewPr>
    <p:cSldViewPr snapToGrid="0">
      <p:cViewPr varScale="1">
        <p:scale>
          <a:sx n="86" d="100"/>
          <a:sy n="86" d="100"/>
        </p:scale>
        <p:origin x="5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8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02-08T17:26:05.735"/>
    </inkml:context>
    <inkml:brush xml:id="br0">
      <inkml:brushProperty name="width" value="0.05" units="cm"/>
      <inkml:brushProperty name="height" value="0.05" units="cm"/>
      <inkml:brushProperty name="color" value="#66CC00"/>
      <inkml:brushProperty name="ignorePressure" value="1"/>
    </inkml:brush>
  </inkml:definitions>
  <inkml:trace contextRef="#ctx0" brushRef="#br0">3097 1,'-6'0,"-1"1,0 0,1 0,-1 1,-5 2,-12 2,-50 11,6-3,1 3,1 3,-50 23,-14 12,-2-6,-20-1,-86 14,-20-6,-2-13,24-5,201-29,2 2,0 1,0 2,1 0,0 3,-9 7,-16 7,23-9,0 1,2 1,0 2,2 1,1 1,-12 17,-9 7,31-32,2 1,0 1,1 1,2 0,0 0,-5 15,-16 42,-8 35,28-76,8-13,0 0,2 1,0-1,1 14,0-6,-1 0,-4 12,7-41,1 0,-1-1,0 1,-1 0,1-1,-1 1,1-1,-1 0,-1 0,1 0,-1 0,3-3,0 0,0 0,0-1,0 1,0 0,0-1,0 1,0-1,0 1,0-1,0 1,-1-1,1 0,0 0,0 1,0-1,0 0,-1 0,1 0,0 0,0-1,0 1,-1 0,1 0,0-1,0 1,0-1,0 1,0-1,0 1,0-1,0 0,0 1,0-1,0 0,0 0,0 0,1 1,-1-1,0 0,0 0,1 0,-1 0,1-1,-1 1,1 0,-1-1,-9-20,1 0,2-1,0 0,1-1,1 1,1-1,0-16,-9-42,6 49,3 15,0-1,1 0,1 0,0 0,2-4,0 23,0 0,-1-1,1 1,0-1,0 1,0-1,0 1,0 0,0-1,0 1,0-1,0 1,0-1,0 1,0 0,1-1,-1 1,0-1,0 1,0 0,0-1,1 1,-1-1,0 1,1 0,-1-1,0 1,0 0,1 0,-1-1,0 1,1 0,-1 0,1-1,-1 1,0 0,1 0,-1 0,1 0,-1 0,1-1,13 16,-1 6,-2 0,0 1,-1 0,3 15,10 21,-6-15,1 0,14 24,-27-57,1 1,1-1,-1-1,2 1,-1-1,2 0,-1-1,5 4,-11-11,-1 1,0-1,1 0,0 0,-1 0,1 0,-1 0,1 0,0 0,0-1,0 1,-1-1,1 1,0-1,0 1,0-1,0 0,0 0,0 0,0 0,0-1,0 1,0 0,-1-1,2 0,-1 0,0-1,0 1,0-1,0 0,0 0,0 0,0 0,-1 0,1-1,-1 1,1 0,-1-1,0 1,0-1,0 1,-1-1,5-14,-1 0,-1 0,-1 0,0-1,-1 0,-1 3,1-1,1 0,0 0,1 1,1-1,0 1,1 0,1 1,0-1,5-6,20-25,2 2,1 1,3 2,23-20,-34 37</inkml:trace>
  <inkml:trace contextRef="#ctx0" brushRef="#br0" timeOffset="39213.78">1566 1644,'79'-1,"18"-4,-68 2,0-2,-1 0,0-2,0-1,1-2,21-8,-2-1,0-2,-1-3,-1-1,33-26,-22 10,1 2,3 3,0 3,3 2,49-16,-45 17,-1-3,58-39,-35 19,-33 17,-2-2,-2-3,25-26,-47 41,64-50,-46 38,-1-1,1-6,-27 23,-11 12,1-1,-1-1,-1 0,-1-1,1 0,-1-1,31-51,3 2,22-21,-55 64,-10 19,1 1,-1 0,0-1,0 1,0-1,0 1,0 0,0-1,0 1,0 0,-1-1,1 1,0 0,0-1,0 1,0 0,0-1,0 1,-1 0,1-1,0 1,0 0,-1 0,1-1,0 1,0 0,-1 0,1-1,0 1,0 0,-1 0,-1 0,1 0,-1 0,0 0,1 0,-1 0,0 0,1 1,-1-1,0 1,1-1,-1 1,1 0,-1-1,1 1,-1 0,1 0,0 0,-1 0,1 0,0 1,-1 0,-18 19,0 0,-13 21,18-21,-1-1,-1-1,-14 12,29-29,0-1,0 1,0-1,0 0,0 0,0 0,0 0,0 0,0 0,-1-1,1 1,-2 0,4-1,-1 0,1 0,0 0,0 0,-1 0,1 0,0 0,0 0,-1 0,1 0,0 0,0-1,-1 1,1 0,0 0,0 0,0 0,-1 0,1 0,0-1,0 1,0 0,0 0,-1 0,1 0,0-1,0 1,0 0,0 0,0-1,0 1,0 0,-1 0,1 0,0-1,0 1,0 0,7-17,9-2,-13 15,1 0,0 0,-1 0,0 0,0 0,-1-1,1 0,-1 1,0-1,0 0,1-2,-3 6,-1 1,1 0,0 0,0-1,0 1,0 0,0 0,0-1,-1 1,1 0,0 0,0 0,0-1,-1 1,1 0,0 0,0 0,0 0,-1-1,1 1,0 0,0 0,-1 0,1 0,0 0,-1 0,1 0,0 0,0 0,-1 0,1 0,0 0,0 0,-1 0,1 0,0 0,-1 0,1 0,0 0,0 0,-1 0,1 1,0-1,0 0,-51 16,39-11,1-1,-1-1,-10 3,21-6,0 0,0 0,0 1,0-1,0 0,0 0,0 0,-1 0,1 0,0 0,0 0,0 0,0-1,0 1,0 0,0-1,0 1,0 0,1-1,-1 1,0-1,0 0,1 1,0-1,0 0,0 1,0-1,0 1,0-1,1 1,-1-1,0 0,0 1,0-1,0 1,1-1,-1 1,0-1,1 1,-1-1,0 1,1-1,-1 1,0-1,1 1,-1-1,1 1,3-4,1 0,-1 0,1 0,0 0,0 1,4-2,67-27,-28 13,42-24,-86 41,0-1,1 1,-1 0,1 0,0 0,-1 1,1 0,0-1,0 2,0-1,0 1,2-1,-5 2,1-1,0 1,0 0,0 0,-1 0,1 0,0 1,-1-1,1 1,-1 0,0-1,0 1,1 0,-1 0,0 0,-1 1,1-1,0 0,-1 1,1-1,0 3,8 13,-2 0,-1 1,0 0,2 13,4 19</inkml:trace>
  <inkml:trace contextRef="#ctx0" brushRef="#br0" timeOffset="56417.34">4853 449,'-1'12,"-1"0,0 0,-1-1,-1 1,1-1,-3 4,2-4,-4 8,-1 0,-1-1,0 0,-1 0,-1-1,-13 15,-22 20,-23 18,53-54,-29 28,-3-3,-1-2,-2-2,-2-2,-15 5,44-26,1 1,1 1,0 1,1 1,1 1,0 1,-4 8,19-20,0 1,1-1,1 1,-1 0,1 0,1 0,0 0,0 1,1 0,0-1,0 1,1 0,1 0,0 0,0 0,1 0,0-1,1 1,0 0,0-1,3 7,-2-8,0 1,1-1,0 1,0-1,1 0,0-1,0 1,1-1,0 0,0-1,1 1,0-1,0 0,0-1,1 0,-1 0,2-1,-1 1,0-2,1 1,-1-1,1-1,2 1,12 2,0-2,1 0,-1-1,1-2,11-1,-25 0,0 0,1-1,-1 0,0 0,0-1,0-1,-1 0,1 0,-1-1,0 0,0 0,-1-1,8-6,17-20,-1-2,-1-1,-2-1,-2-1,-1-2,6-15,25-54,36-95,-81 171,-1-2,-2 0,-2 0,3-23,-4 30,1-1,2 1,0 1,2-1,1 2,1 0,1 0,4-3,-12 20,1 0,0 0,1 0,-1 1,1 0,1 1,0 0,-1 0,2 1,-1 0,1 0,-1 1,1 0,1 1,-1 0,0 1,1 0,3 0,0 1,-1 0,0 0,0 2,0-1,0 2,0 0,0 0,0 1,-1 1,1 0,-1 1,0 0,0 0,8 7,10 11,-2 1,0 1,-2 2,-1 1,6 8,-9-10,-6-7,10 10,-1 0,-1 2,-2 1,-2 0,6 14,-13-21,1-1,0 0,2-1,1-1,1 0,14 13,22 31,-38-43,2-2,4 5,-8-11,0 0,-1 2,-1-1,-1 1,0 1,8 19,-10-18,4 4,-2 1,-1 0,-1 1,0 0,-2 1,3 25,-6-14,-3 0,-1 0,-1 0,-2-1,-2 1,-1 0,-2-1,-1-1,-2 1,-2-2,-3 6,11-30,1-1,-1 0,-1 0,1-1,-1 0,-1 0,0 0,0-1,0 0,-1 0,0-1,0 0,-5 2,-5 2,-1-1,0-1,0-1,-1-1,0-1,-2 0,2 0,0 0,1 2,0 0,0 1,1 1,0 1,0 1,1 0,0 1,1 1,-6 7,0 0,-1 0,-1-1,-1-2,-1 0,0-2,-1-1,-28 11,-31 12,-29 19,-47 21,94-47,-116 45,99-41,1 3,-44 29,56-32,-1-3,-8-1,-6 3,-31 19,3 11,-99 73,58-34,101-68,-1-3,-6 0,29-17,0-1,-1-2,0-2,-20 4,10-3,1 3,-40 16,-38 13,-76 8,44-12,-69 30,1 8,-260 104,386-141,-19 9,-2-5,-66 13,124-45,38-8,0 1,0 1,1 1,0 0,-2 2,-35 15,-1-4,-2-1,-28 3,26-6,-98 19,97-23,0 3,1 3,1 2,-43 20,92-33,1 0,0 1,0-1,0 2,1 0,0 0,1 0,-1 1,2 0,-1 1,1 0,-1 3,5-7,0-1,0 1,0-1,1 1,0 0,0 0,1 0,-1 0,1 0,1 0,-1 0,1 0,0 1,0-1,1 0,0 0,0 0,0 0,1 0,0 0,0 0,1-1,-1 1,3 2,-1-2,1-1,-1 1,1-1,1-1,-1 1,1-1,-1 0,1 0,0 0,1-1,-1 0,1 0,-1-1,1 0,3 1,17 3,0 0,0-2,6-1,-5 0,46 5,21 7,-32-6,-1-3,1-3,0-3,12-3,33 1,30-5,119-21,-220 21,0-2,-1-1,0-2,22-12,-8 5,38-10,-24 12,-1-4,49-23,-97 37,22-9,0-2,-1-1,22-17,-38 21,0 2,1 0,0 1,1 1,15-5,-32 14,0 0,1 1,0-1,-1 1,1 0,0 1,-1-1,1 1,0 0,0 1,-1-1,1 1,0 0,-1 1,1-1,-1 1,1 0,-1 1,0-1,0 1,0 0,0 0,-1 0,1 1,-1 0,3 2,-1 2,-1 0,1 0,-1 0,0 1,-1 0,0 0,0 0,-1 0,-1 1,1-1,-1 1,-1 0,0 0,0 6,0-4,-1 1,0 0,-1-1,-1 1,0-1,0 0,-1 1,-1-1,0 0,-1-1,-1 3,-11 14,13-23,0 1,0 0,1 0,0 0,0 0,0 1,1-1,0 1,0-1,0 2,2-7,0-1,0 1,0 0,0 0,0-1,0 1,0 0,1-1,-1 1,0 0,0 0,1-1,-1 1,0-1,1 1,-1 0,0-1,1 1,-1-1,1 1,-1-1,1 1,-1-1,1 1,-1-1,1 1,0-1,-1 0,1 1,0-1,-1 0,1 0,0 1,-1-1,1 0,0 0,30-3,19-14,0-2,-1-3,38-22,-5 2,-48 26,-1-2,0-2,-23 13,0 0,-1 0,0-1,0 0,-1 0,0-1,0 0,2-4,5-11,1 1,0 0,2 2,1 0,1 1,17-13,-30 27,1 0,0 1,0 0,1 0,-1 1,1 0,0 1,0 0,0 0,1 1,-1 0,0 1,1 0,-1 1,1-1,0 2,-1-1,1 1,-1 1,0 0,7 2,4 4,0 1,-1 0,0 1,-1 2,0 0,1 2,6 3,1 0,16 6,2 1,-2 2,-1 2,35 31,-14-12,15 6,6-3,2-4,78 29,-131-63,-1-1,2-1,-1-2,1-1,1-2,-1-1,1-1,2-2,-6 0,57-1,-80 0,0-1,-1 0,1 0,-1-1,1 0,-1 0,0 0,0-1,0 0,0 0,2-2,-6 4,0-1,0 0,0 1,-1-1,1 0,0 0,-1 0,0 0,1 0,-1 0,0 0,0-1,0 1,0 0,-1-1,1 1,-1-1,1-1,-1 0,0-1,0 1,0-1,-1 0,0 1,0-1,0 1,0 0,-2-5,-5-6,1 0,-2 1,0 0,-1 0,-1 0,-23-25,-9-10,40 45,0-1,0 1,0-1,1 1,-1-1,1 0,0 0,1 0,-1 0,1-1,1 5,0-1,0 0,1 1,-1-1,0 1,1-1,-1 1,1 0,-1-1,1 1,-1-1,1 1,0 0,0-1,0 1,0 0,0 0,0 0,0 0,0 0,0 0,1 0,-1 0,0 0,1 1,-1-1,1 0,-1 1,0-1,1 1,-1 0,1-1,-1 1,1 0,0 0,10-2,0 0,1 1,0 0,0 1,-7 0,143 2,0 8,82 17,-219-25,76 13,-1 5,51 19,58 14,-150-44,1-1,0-2,15-2,247-4,-124-2,-182 2,0 0,0 0,1 0,-1 0,0-1,0 0,0 1,0-1,0 0,-1 0,1-1,0 1,0-1,-1 1,1-1,0-1,-2 2,0-1,0 1,0-1,0 1,0-1,0 1,-1-1,1 0,-1 1,1-1,-1 0,0 0,0 1,0-1,0 0,0 0,0 1,0-1,0 0,-1 0,1 1,-1-1,1 0,-1 1,0-1,0 0,0 1,1-1,-1 1,-1-1,-2-4,-1 0,1 0,-1 0,0 1,-1 0,1 0,-1 0,0 0,-1 1,-4-3,-16-7,-1 1,-2 0,9 4,-61-28,1-4,-61-40,114 63,-2 1,0 2,-1 0,0 3,-1 0,0 2,-1 2,-9-1,13 5,1-2,0 0,0-2,1-2,0 0,1-1,-25-16,41 20,1 0,0-1,1-1,-1 1,1-1,1-1,-4-6,-43-75,49 80,-14-26,2-1,1 0,2-2,2 1,2-2,1 1,3-1,1-1,2 1,2-39,1 39,7-40,-5 64,2-1,0 1,1 0,1 1,7-16,10-11,2 0,14-16,-8 12,14-29,73-169,-112 234,0 0,0 1,1-1,0 1,1 1,0-1,6-4,14-12,25-17,18-15,-12 0,-13 13,2 1,2 3,11-5,-44 34,0 1,1 2,0-1,1 2,0 0,0 2,1 0,0 1,0 1,0 1,0 0,5 2,-23 1,9-1,1 1,0 0,-1 1,1 0,-1 1,5 1,-13-2,0 0,0 0,1 1,-1 0,0-1,0 1,-1 0,1 0,0 1,-1-1,1 1,-1-1,0 1,1 0,-1 0,-1 0,1 0,0 0,-1 0,0 0,1 0,-1 4,5 20,-2 0,-1 1,-1-1,-1 1,-1 0,-2-1,-1 2,-1 45,4-63,-2 38,6 47,-2-80,0 0,1 0,1-1,0 1,2-1,-1 0,8 13,1-1,1-1,1 0,1-2,6 7,-17-24,1 0,1 0,-1 0,1-1,0 0,0-1,1 1,-1-2,1 1,0-1,1-1,-1 1,1-2,6 2,24 1,0-2,0-1,0-2,15-3,24 0,-64 3,0-1,-1 0,1 0,-1-2,1 0,-1 0,0-1,0-1,-1 0,1-1,-1-1,0 0,-1-1,11-8,-5 1,-1 0,-1-1,0 0,-2-2,13-18,11-22,7-20,15-23,-51 87,-1 0,0 0,-1-1,-1 0,0 0,-1 0,-1-1,0 0,-1 0,-1 0,0-6,-1 1,1 0,1 0,1 0,1 0,0 1,8-17,-9 27,0 0,1 1,1 0,0 0,0 0,0 1,1 0,0 0,1 0,0 1,0 1,1-1,-1 1,7-3,23-11,1 2,1 1,1 2,0 2,1 2,0 2,12-1,-48 9,0 1,0-1,0 1,0 0,0 0,0 1,0-1,0 1,0 1,0-1,0 1,0 0,-1 1,5 1,-6-1,1 1,-1-1,0 1,0 0,-1 0,1 0,-1 0,0 1,0 0,0-1,-1 1,1 0,-1 0,0 0,-1 0,1 1,-1-1,4 24,-1-1,-1 1,-1 0,-2 0,-1 11,-1-16,1 0,2 0,0 0,2-1,0 1,2-1,0 1,6 12,-6-23,0 1,1-1,1 0,0 0,0-1,1 0,1 0,0-1,1 0,0 0,7 4,13 7,0-2,2-1,0-2,7 2,35 13,29 6,-61-26,1-2,0-1,1-3,-1-1,1-2,0-3,0-1,19-3,-52 3,0 0,0-1,0 0,0-1,0 0,0-1,-1 0,11-5,-16 6,-1 0,1 0,-1 0,0-1,0 1,0-1,-1 0,1 0,-1-1,0 1,0-1,0 0,-1 1,0-1,0 0,0 0,0-1,-1 1,1-4,1-15,-1 1,-1-1,-2-19,0 25,1-1,0 1,1 0,1-1,1 1,1 0,1-3,8-21,-1 0,-3-1,-1-1,-2 1,-2-1,-2-34,-2 58,-1-5,1 1,1 0,1 0,1-1,6-20,-7 39,0 0,0 1,0-1,0 1,1 0,0 0,0 0,1 0,-1 0,1 1,0 0,0-1,0 1,1 1,0-1,-1 1,1 0,0 0,1 0,-1 0,0 1,1 0,0 0,-1 1,1 0,5-1,5 0,-1 1,1 1,0 1,0 0,-1 1,1 0,0 2,-1 0,0 0,0 1,9 6,-5-3,-2 1,1 1,-1 0,-1 2,0 0,0 0,-1 2,-1 0,1 2,-2-1,-1 0,-1 2,0-1,-1 1,-1 1,-1-1,0 2,-1-1,-1 1,-1 0,-1 0,0 1,-2-1,0 1,-1 16,-1 36,-1-36,1 0,3 9,-1-33,0 1,0-1,1 0,1 0,0-1,1 1,0-1,4 6,0-3,0-2,0 1,2-1,-1-1,2 1,-1-2,8 5,24 16,28 15,-25-17,-27-17,0-2,1 1,0-2,1-1,0-1,1 0,17 2,1-3,0-1,1-2,34-3,-35 0,7-2,0 3,0 2,22 5,-20 0,0-1,15-2,-48-5,0 0,1-1,-1-1,0 0,0-1,0-1,0-1,12-4,-14 3,27-11,28-16,-55 25,-1-1,1 0,-1-1,-1 0,0-1,5-6,15-17,2-2,-2-1,-1-2,10-17,-34 44,0 1,0-1,-1 1,-1-2,0 1,-1-1,0 1,-1-1,-1 0,0-1,0 1,-1 0,-1 0,0-1,-1 0,0 8,0 0,-1 0,1 0,-1 0,0 1,0-1,-1 1,0-1,0 1,0 0,-1 0,1 0,-1 1,-4-5,1 3,0 1,-1-1,1 1,-1 1,0-1,0 2,0-1,-1 1,-3-1,-21-4,0 2,0 1,-1 1,1 3,-1 0,8 0,1-1,0-1,1-2,-1 0,1-2,0 0,1-2,0 0,-9-7,-43-24,-59-43,6 3,52 36,2-4,2-2,3-4,-11-14,58 48,-25-23,-26-17,33 28,1-2,-5-8,14 12,-2 1,0 2,-18-10,-79-41,-36-11,104 62,0 2,-2 3,-17-2,26 10,-1 4,0 1,-21 2,74 7,-25-5,1-1,-1 0,1-2,-24-11,-37-11,-49-9,2-7,-45-25,120 48,0 4,-2 2,0 3,-26-2,-4-2,-46-16,-52-33,-129-66,311 130,-166-77,-11-16,110 59,0 4,-33-7,-3-2,94 35,0 0,1 1,-2 0,1 1,-9-1,22 6,0-1,1 1,-1-1,0 1,1 0,-1 0,0 0,0 0,1 0,-1 1,0-1,0 1,1 0,-1 0,1 0,-1 0,1 0,-1 1,1-1,0 1,0-1,-1 1,1 0,0 0,1 0,-1 0,0 0,0 0,0 1,1 0,0 0,1 0,-1 0,0-1,1 1,-1 0,1 0,0 0,0 0,0 0,1 0,-1 0,1 0,-1 0,1-1,0 1,0 0,0 0,1-1,-1 1,0-1,4 7,1 0,0-1,0 0,0 0,4 3,-4-5,1 0,-1-1,1 1,1-1,-1-1,1 1,-1-1,1-1,0 1,1-2,-1 1,6 0,-11-2,0-1,0 1,0-1,-1 0,1 0,0 0,0-1,0 1,0-1,-1 0,1 1,0-1,0 0,-1-1,1 1,-1 0,1-1,0 0,-1-1,0 1,1-1,-1 1,0-1,-1 0,1 0,0 0,-1 0,0 0,1 0,-1 0,-1 0,1 0,0-1,-1 1,1 0,-1-2,0-7,0 1,-1-1,-1 0,1 1,-2-1,0 1,0-1,0 2,0 0,1 0,0 0,1-1,0 1,0 0,1-1,1-5,0 13,0 1,0-1,0 1,0 0,0-1,1 1,-1 0,1 0,-1 0,1 0,0 0,0 0,0 0,0 1,0-1,0 1,1-1,-1 1,0 0,1 0,-1 0,1 0,-1 0,1 1,2-1,10-2,-1 0,1 2,0-1,2 2,-8 0,87 0,-56 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https://m.xkcd.com/2579/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Scaling: suppose we add checks for hazardous materials, checks that no price/weight/amp is negative, no composite has empty component lists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07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7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8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6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17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1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Elements of design: identify domain, introduce containers and consider other big-O issues, introduce patterns </a:t>
            </a:r>
          </a:p>
          <a:p>
            <a:r>
              <a:rPr lang="en-US" dirty="0"/>
              <a:t>Real projects: also design the interface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1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odesign.com/visitor-pattern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124" t="13212" r="-914" b="-2101"/>
          <a:stretch/>
        </p:blipFill>
        <p:spPr bwMode="auto">
          <a:xfrm>
            <a:off x="0" y="0"/>
            <a:ext cx="8763084" cy="585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20802" y="3429000"/>
            <a:ext cx="4321479" cy="2393950"/>
          </a:xfrm>
        </p:spPr>
        <p:txBody>
          <a:bodyPr>
            <a:normAutofit/>
          </a:bodyPr>
          <a:lstStyle/>
          <a:p>
            <a:r>
              <a:rPr lang="en-US" sz="7200" dirty="0"/>
              <a:t>16. Visitors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076472" y="5972785"/>
            <a:ext cx="7115528" cy="7540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D697F682-74BC-4CCD-BFD1-7F4918DCB7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79" y="292985"/>
            <a:ext cx="5689816" cy="44327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FBCCB3-0091-05D3-9B00-3BAAE3D3376A}"/>
              </a:ext>
            </a:extLst>
          </p:cNvPr>
          <p:cNvSpPr txBox="1"/>
          <p:nvPr/>
        </p:nvSpPr>
        <p:spPr>
          <a:xfrm>
            <a:off x="164892" y="6165150"/>
            <a:ext cx="4649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5"/>
              </a:rPr>
              <a:t>https://www.oodesign.com/visitor-pattern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6214" y="302926"/>
            <a:ext cx="1980121" cy="2994910"/>
          </a:xfrm>
        </p:spPr>
        <p:txBody>
          <a:bodyPr>
            <a:noAutofit/>
          </a:bodyPr>
          <a:lstStyle/>
          <a:p>
            <a:r>
              <a:rPr lang="en-US" sz="4000" dirty="0"/>
              <a:t>Visiting multiple types of objects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6826" y="484259"/>
            <a:ext cx="7338839" cy="616000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0636" y="4185266"/>
            <a:ext cx="2286001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Each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ConcreteElement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: make attributes visible to visitors,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Applies visitor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35385" y="2651505"/>
            <a:ext cx="337149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Each Visitor: methods for each type of target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48887" y="3560165"/>
            <a:ext cx="2482477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Often used with Composite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 mandatory!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Client: traverses the hierarchy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Client applies visitor to each element</a:t>
            </a:r>
          </a:p>
        </p:txBody>
      </p:sp>
    </p:spTree>
    <p:extLst>
      <p:ext uri="{BB962C8B-B14F-4D97-AF65-F5344CB8AC3E}">
        <p14:creationId xmlns:p14="http://schemas.microsoft.com/office/powerpoint/2010/main" val="1518581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4DECCC2-40D5-46ED-A7DA-64575221F711}"/>
              </a:ext>
            </a:extLst>
          </p:cNvPr>
          <p:cNvGrpSpPr/>
          <p:nvPr/>
        </p:nvGrpSpPr>
        <p:grpSpPr>
          <a:xfrm>
            <a:off x="0" y="977315"/>
            <a:ext cx="12192000" cy="8266202"/>
            <a:chOff x="2279723" y="1683393"/>
            <a:chExt cx="9212118" cy="6277889"/>
          </a:xfrm>
        </p:grpSpPr>
        <p:sp>
          <p:nvSpPr>
            <p:cNvPr id="2" name="Rectangle 1"/>
            <p:cNvSpPr/>
            <p:nvPr/>
          </p:nvSpPr>
          <p:spPr>
            <a:xfrm>
              <a:off x="2279723" y="1683393"/>
              <a:ext cx="9212118" cy="62778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147" name="Rectangle 3"/>
            <p:cNvSpPr>
              <a:spLocks noChangeArrowheads="1"/>
            </p:cNvSpPr>
            <p:nvPr/>
          </p:nvSpPr>
          <p:spPr bwMode="auto">
            <a:xfrm>
              <a:off x="2514602" y="1879259"/>
              <a:ext cx="568342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/>
                <a:t>Client</a:t>
              </a:r>
            </a:p>
          </p:txBody>
        </p:sp>
        <p:sp>
          <p:nvSpPr>
            <p:cNvPr id="390149" name="Rectangle 5"/>
            <p:cNvSpPr>
              <a:spLocks noChangeArrowheads="1"/>
            </p:cNvSpPr>
            <p:nvPr/>
          </p:nvSpPr>
          <p:spPr bwMode="auto">
            <a:xfrm>
              <a:off x="3814718" y="1881146"/>
              <a:ext cx="1453098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ConcreteElementA</a:t>
              </a:r>
              <a:endParaRPr lang="en-US" sz="1200" dirty="0"/>
            </a:p>
          </p:txBody>
        </p:sp>
        <p:sp>
          <p:nvSpPr>
            <p:cNvPr id="390150" name="Rectangle 6"/>
            <p:cNvSpPr>
              <a:spLocks noChangeArrowheads="1"/>
            </p:cNvSpPr>
            <p:nvPr/>
          </p:nvSpPr>
          <p:spPr bwMode="auto">
            <a:xfrm>
              <a:off x="5638799" y="1864305"/>
              <a:ext cx="1528119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ConcreteElementB</a:t>
              </a:r>
              <a:endParaRPr lang="en-US" sz="1200" dirty="0"/>
            </a:p>
          </p:txBody>
        </p:sp>
        <p:sp>
          <p:nvSpPr>
            <p:cNvPr id="390151" name="Rectangle 7"/>
            <p:cNvSpPr>
              <a:spLocks noChangeArrowheads="1"/>
            </p:cNvSpPr>
            <p:nvPr/>
          </p:nvSpPr>
          <p:spPr bwMode="auto">
            <a:xfrm>
              <a:off x="8382000" y="2353407"/>
              <a:ext cx="1351051" cy="276999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200" dirty="0" err="1"/>
                <a:t>ConcreteVisitorA</a:t>
              </a:r>
              <a:endParaRPr lang="en-US" sz="1200" dirty="0"/>
            </a:p>
          </p:txBody>
        </p:sp>
        <p:sp>
          <p:nvSpPr>
            <p:cNvPr id="390152" name="Line 8"/>
            <p:cNvSpPr>
              <a:spLocks noChangeShapeType="1"/>
            </p:cNvSpPr>
            <p:nvPr/>
          </p:nvSpPr>
          <p:spPr bwMode="auto">
            <a:xfrm>
              <a:off x="2819401" y="2209800"/>
              <a:ext cx="0" cy="38697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3" name="Line 9"/>
            <p:cNvSpPr>
              <a:spLocks noChangeShapeType="1"/>
            </p:cNvSpPr>
            <p:nvPr/>
          </p:nvSpPr>
          <p:spPr bwMode="auto">
            <a:xfrm>
              <a:off x="4648200" y="2209800"/>
              <a:ext cx="0" cy="2743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4" name="Line 10"/>
            <p:cNvSpPr>
              <a:spLocks noChangeShapeType="1"/>
            </p:cNvSpPr>
            <p:nvPr/>
          </p:nvSpPr>
          <p:spPr bwMode="auto">
            <a:xfrm>
              <a:off x="6400800" y="2209800"/>
              <a:ext cx="0" cy="3657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5" name="Line 11"/>
            <p:cNvSpPr>
              <a:spLocks noChangeShapeType="1"/>
            </p:cNvSpPr>
            <p:nvPr/>
          </p:nvSpPr>
          <p:spPr bwMode="auto">
            <a:xfrm>
              <a:off x="9067800" y="2667000"/>
              <a:ext cx="0" cy="3505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0156" name="Line 12"/>
            <p:cNvSpPr>
              <a:spLocks noChangeShapeType="1"/>
            </p:cNvSpPr>
            <p:nvPr/>
          </p:nvSpPr>
          <p:spPr bwMode="auto">
            <a:xfrm>
              <a:off x="2819400" y="2971800"/>
              <a:ext cx="1805117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7" name="Line 13"/>
            <p:cNvSpPr>
              <a:spLocks noChangeShapeType="1"/>
            </p:cNvSpPr>
            <p:nvPr/>
          </p:nvSpPr>
          <p:spPr bwMode="auto">
            <a:xfrm>
              <a:off x="2819400" y="4572000"/>
              <a:ext cx="3535021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58" name="Text Box 14"/>
            <p:cNvSpPr txBox="1">
              <a:spLocks noChangeArrowheads="1"/>
            </p:cNvSpPr>
            <p:nvPr/>
          </p:nvSpPr>
          <p:spPr bwMode="auto">
            <a:xfrm>
              <a:off x="3048002" y="2630406"/>
              <a:ext cx="1396828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C0000"/>
                  </a:solidFill>
                </a:rPr>
                <a:t>accept(</a:t>
              </a:r>
              <a:r>
                <a:rPr lang="en-US" sz="1200" dirty="0" err="1">
                  <a:solidFill>
                    <a:srgbClr val="CC0000"/>
                  </a:solidFill>
                </a:rPr>
                <a:t>aVisitor</a:t>
              </a:r>
              <a:r>
                <a:rPr lang="en-US" sz="1200" dirty="0">
                  <a:solidFill>
                    <a:srgbClr val="CC0000"/>
                  </a:solidFill>
                </a:rPr>
                <a:t>)</a:t>
              </a:r>
            </a:p>
          </p:txBody>
        </p:sp>
        <p:sp>
          <p:nvSpPr>
            <p:cNvPr id="390159" name="Text Box 15"/>
            <p:cNvSpPr txBox="1">
              <a:spLocks noChangeArrowheads="1"/>
            </p:cNvSpPr>
            <p:nvPr/>
          </p:nvSpPr>
          <p:spPr bwMode="auto">
            <a:xfrm>
              <a:off x="3124201" y="4295001"/>
              <a:ext cx="128922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CC0000"/>
                  </a:solidFill>
                </a:rPr>
                <a:t>accept(</a:t>
              </a:r>
              <a:r>
                <a:rPr lang="en-US" sz="1200" dirty="0" err="1">
                  <a:solidFill>
                    <a:srgbClr val="CC0000"/>
                  </a:solidFill>
                </a:rPr>
                <a:t>aVisitor</a:t>
              </a:r>
              <a:r>
                <a:rPr lang="en-US" sz="1200" dirty="0">
                  <a:solidFill>
                    <a:srgbClr val="CC0000"/>
                  </a:solidFill>
                </a:rPr>
                <a:t>)</a:t>
              </a:r>
            </a:p>
          </p:txBody>
        </p:sp>
        <p:sp>
          <p:nvSpPr>
            <p:cNvPr id="390160" name="Line 16"/>
            <p:cNvSpPr>
              <a:spLocks noChangeShapeType="1"/>
            </p:cNvSpPr>
            <p:nvPr/>
          </p:nvSpPr>
          <p:spPr bwMode="auto">
            <a:xfrm>
              <a:off x="4648200" y="3352800"/>
              <a:ext cx="4362367" cy="0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1" name="Line 17"/>
            <p:cNvSpPr>
              <a:spLocks noChangeShapeType="1"/>
            </p:cNvSpPr>
            <p:nvPr/>
          </p:nvSpPr>
          <p:spPr bwMode="auto">
            <a:xfrm flipH="1">
              <a:off x="4648200" y="3733800"/>
              <a:ext cx="4362367" cy="0"/>
            </a:xfrm>
            <a:prstGeom prst="line">
              <a:avLst/>
            </a:prstGeom>
            <a:noFill/>
            <a:ln w="254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2" name="Text Box 18"/>
            <p:cNvSpPr txBox="1">
              <a:spLocks noChangeArrowheads="1"/>
            </p:cNvSpPr>
            <p:nvPr/>
          </p:nvSpPr>
          <p:spPr bwMode="auto">
            <a:xfrm>
              <a:off x="5124451" y="3072544"/>
              <a:ext cx="2190749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6600FF"/>
                  </a:solidFill>
                </a:rPr>
                <a:t>visitConcreteElementA</a:t>
              </a:r>
              <a:r>
                <a:rPr lang="en-US" sz="1200" dirty="0">
                  <a:solidFill>
                    <a:srgbClr val="6600FF"/>
                  </a:solidFill>
                </a:rPr>
                <a:t>(this)</a:t>
              </a:r>
            </a:p>
          </p:txBody>
        </p:sp>
        <p:sp>
          <p:nvSpPr>
            <p:cNvPr id="390163" name="Text Box 19"/>
            <p:cNvSpPr txBox="1">
              <a:spLocks noChangeArrowheads="1"/>
            </p:cNvSpPr>
            <p:nvPr/>
          </p:nvSpPr>
          <p:spPr bwMode="auto">
            <a:xfrm>
              <a:off x="8001002" y="3429002"/>
              <a:ext cx="1014534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5">
                      <a:lumMod val="75000"/>
                    </a:schemeClr>
                  </a:solidFill>
                </a:rPr>
                <a:t>operationA</a:t>
              </a:r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()</a:t>
              </a:r>
            </a:p>
          </p:txBody>
        </p:sp>
        <p:sp>
          <p:nvSpPr>
            <p:cNvPr id="390164" name="Line 20"/>
            <p:cNvSpPr>
              <a:spLocks noChangeShapeType="1"/>
            </p:cNvSpPr>
            <p:nvPr/>
          </p:nvSpPr>
          <p:spPr bwMode="auto">
            <a:xfrm>
              <a:off x="6400800" y="5029200"/>
              <a:ext cx="2632463" cy="0"/>
            </a:xfrm>
            <a:prstGeom prst="line">
              <a:avLst/>
            </a:prstGeom>
            <a:noFill/>
            <a:ln w="25400">
              <a:solidFill>
                <a:srgbClr val="6600FF"/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5" name="Line 21"/>
            <p:cNvSpPr>
              <a:spLocks noChangeShapeType="1"/>
            </p:cNvSpPr>
            <p:nvPr/>
          </p:nvSpPr>
          <p:spPr bwMode="auto">
            <a:xfrm flipH="1">
              <a:off x="6400800" y="5410201"/>
              <a:ext cx="2632463" cy="1"/>
            </a:xfrm>
            <a:prstGeom prst="line">
              <a:avLst/>
            </a:prstGeom>
            <a:noFill/>
            <a:ln w="25400">
              <a:solidFill>
                <a:schemeClr val="accent6">
                  <a:lumMod val="75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390166" name="Text Box 22"/>
            <p:cNvSpPr txBox="1">
              <a:spLocks noChangeArrowheads="1"/>
            </p:cNvSpPr>
            <p:nvPr/>
          </p:nvSpPr>
          <p:spPr bwMode="auto">
            <a:xfrm>
              <a:off x="6035291" y="4676000"/>
              <a:ext cx="3350739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6600FF"/>
                  </a:solidFill>
                </a:rPr>
                <a:t>visitConcreteElementB</a:t>
              </a:r>
              <a:r>
                <a:rPr lang="en-US" sz="1200" dirty="0">
                  <a:solidFill>
                    <a:srgbClr val="6600FF"/>
                  </a:solidFill>
                </a:rPr>
                <a:t>(</a:t>
              </a:r>
              <a:r>
                <a:rPr lang="en-US" sz="1200" dirty="0" err="1">
                  <a:solidFill>
                    <a:srgbClr val="6600FF"/>
                  </a:solidFill>
                </a:rPr>
                <a:t>aConcreteElementB</a:t>
              </a:r>
              <a:r>
                <a:rPr lang="en-US" sz="1200" dirty="0">
                  <a:solidFill>
                    <a:srgbClr val="6600FF"/>
                  </a:solidFill>
                </a:rPr>
                <a:t>)</a:t>
              </a:r>
            </a:p>
          </p:txBody>
        </p:sp>
        <p:sp>
          <p:nvSpPr>
            <p:cNvPr id="390167" name="Text Box 23"/>
            <p:cNvSpPr txBox="1">
              <a:spLocks noChangeArrowheads="1"/>
            </p:cNvSpPr>
            <p:nvPr/>
          </p:nvSpPr>
          <p:spPr bwMode="auto">
            <a:xfrm>
              <a:off x="8008939" y="5135567"/>
              <a:ext cx="974979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5">
                      <a:lumMod val="75000"/>
                    </a:schemeClr>
                  </a:solidFill>
                </a:rPr>
                <a:t>operationB</a:t>
              </a:r>
              <a:r>
                <a:rPr lang="en-US" sz="1200" dirty="0">
                  <a:solidFill>
                    <a:schemeClr val="accent5">
                      <a:lumMod val="75000"/>
                    </a:schemeClr>
                  </a:solidFill>
                </a:rPr>
                <a:t>()</a:t>
              </a: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2819400" y="2514599"/>
              <a:ext cx="5490565" cy="37221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prstDash val="sysDash"/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4" name="Text Box 14"/>
            <p:cNvSpPr txBox="1">
              <a:spLocks noChangeArrowheads="1"/>
            </p:cNvSpPr>
            <p:nvPr/>
          </p:nvSpPr>
          <p:spPr bwMode="auto">
            <a:xfrm>
              <a:off x="5186166" y="2209803"/>
              <a:ext cx="2524495" cy="28639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rgbClr val="006600"/>
                  </a:solidFill>
                </a:rPr>
                <a:t>aVisitor</a:t>
              </a:r>
              <a:r>
                <a:rPr lang="en-US" sz="1200" dirty="0">
                  <a:solidFill>
                    <a:srgbClr val="006600"/>
                  </a:solidFill>
                </a:rPr>
                <a:t>=new </a:t>
              </a:r>
              <a:r>
                <a:rPr lang="en-US" sz="1200" dirty="0" err="1">
                  <a:solidFill>
                    <a:srgbClr val="006600"/>
                  </a:solidFill>
                </a:rPr>
                <a:t>ConcreteVisitorA</a:t>
              </a:r>
              <a:r>
                <a:rPr lang="en-US" sz="1200" dirty="0">
                  <a:solidFill>
                    <a:srgbClr val="006600"/>
                  </a:solidFill>
                </a:rPr>
                <a:t>()</a:t>
              </a: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>
              <a:off x="2819400" y="4114800"/>
              <a:ext cx="6167484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3200400" y="3810002"/>
              <a:ext cx="1136822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1">
                      <a:lumMod val="50000"/>
                    </a:schemeClr>
                  </a:solidFill>
                </a:rPr>
                <a:t>getResultA</a:t>
              </a:r>
              <a:r>
                <a:rPr lang="en-US" sz="1200" dirty="0">
                  <a:solidFill>
                    <a:srgbClr val="CC0000"/>
                  </a:solidFill>
                </a:rPr>
                <a:t>()</a:t>
              </a:r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2819400" y="5791200"/>
              <a:ext cx="6167484" cy="0"/>
            </a:xfrm>
            <a:prstGeom prst="line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14"/>
            <p:cNvSpPr txBox="1">
              <a:spLocks noChangeArrowheads="1"/>
            </p:cNvSpPr>
            <p:nvPr/>
          </p:nvSpPr>
          <p:spPr bwMode="auto">
            <a:xfrm>
              <a:off x="3200400" y="5486402"/>
              <a:ext cx="121302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200" dirty="0" err="1">
                  <a:solidFill>
                    <a:schemeClr val="accent1">
                      <a:lumMod val="50000"/>
                    </a:schemeClr>
                  </a:solidFill>
                </a:rPr>
                <a:t>getResultB</a:t>
              </a:r>
              <a:r>
                <a:rPr lang="en-US" sz="1200" dirty="0">
                  <a:solidFill>
                    <a:schemeClr val="accent1">
                      <a:lumMod val="50000"/>
                    </a:schemeClr>
                  </a:solidFill>
                </a:rPr>
                <a:t>()</a:t>
              </a:r>
            </a:p>
          </p:txBody>
        </p:sp>
      </p:grpSp>
      <p:sp>
        <p:nvSpPr>
          <p:cNvPr id="390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55247" y="32892"/>
            <a:ext cx="4624517" cy="1079500"/>
          </a:xfrm>
        </p:spPr>
        <p:txBody>
          <a:bodyPr/>
          <a:lstStyle/>
          <a:p>
            <a:r>
              <a:rPr lang="en-US" dirty="0"/>
              <a:t>Collaborations</a:t>
            </a:r>
          </a:p>
        </p:txBody>
      </p:sp>
    </p:spTree>
    <p:extLst>
      <p:ext uri="{BB962C8B-B14F-4D97-AF65-F5344CB8AC3E}">
        <p14:creationId xmlns:p14="http://schemas.microsoft.com/office/powerpoint/2010/main" val="3977869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Adding new operations relatively easy</a:t>
            </a:r>
          </a:p>
          <a:p>
            <a:pPr lvl="2"/>
            <a:r>
              <a:rPr lang="en-US" sz="2800" dirty="0"/>
              <a:t>An operation for each type of concrete visitor</a:t>
            </a:r>
          </a:p>
          <a:p>
            <a:pPr lvl="2"/>
            <a:r>
              <a:rPr lang="en-US" sz="2800" dirty="0"/>
              <a:t>Great cohesion!</a:t>
            </a:r>
          </a:p>
          <a:p>
            <a:pPr lvl="1"/>
            <a:r>
              <a:rPr lang="en-US" sz="3200" dirty="0"/>
              <a:t>Not repeating code to traverse the data structure</a:t>
            </a:r>
            <a:br>
              <a:rPr lang="en-US" sz="3200" dirty="0"/>
            </a:b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2595" y="418800"/>
            <a:ext cx="7543800" cy="10207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Disadvantages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9859" y="1975022"/>
            <a:ext cx="9868930" cy="4586416"/>
          </a:xfrm>
        </p:spPr>
        <p:txBody>
          <a:bodyPr>
            <a:normAutofit/>
          </a:bodyPr>
          <a:lstStyle/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Many methods to support visitors</a:t>
            </a:r>
          </a:p>
          <a:p>
            <a:pPr lvl="2"/>
            <a:r>
              <a:rPr lang="en-US" dirty="0"/>
              <a:t>Visitor: has abstract visit methods for each type of concrete element</a:t>
            </a:r>
          </a:p>
          <a:p>
            <a:pPr lvl="2"/>
            <a:r>
              <a:rPr lang="en-US" dirty="0"/>
              <a:t>Each concrete element: add accept method</a:t>
            </a:r>
          </a:p>
          <a:p>
            <a:pPr lvl="2"/>
            <a:r>
              <a:rPr lang="en-US" dirty="0"/>
              <a:t>If visitor needs access to hidden data, must add methods to allow visitor to process that data</a:t>
            </a:r>
          </a:p>
          <a:p>
            <a:pPr marL="858837" lvl="1" indent="-514350">
              <a:buFont typeface="+mj-lt"/>
              <a:buAutoNum type="arabicPeriod"/>
            </a:pPr>
            <a:endParaRPr lang="en-US" dirty="0">
              <a:solidFill>
                <a:schemeClr val="accent3"/>
              </a:solidFill>
            </a:endParaRPr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Code is more obscure</a:t>
            </a:r>
          </a:p>
          <a:p>
            <a:pPr lvl="2"/>
            <a:r>
              <a:rPr lang="en-US" dirty="0"/>
              <a:t>Accept calls visit which calls accept…</a:t>
            </a:r>
          </a:p>
          <a:p>
            <a:pPr lvl="2"/>
            <a:r>
              <a:rPr lang="en-US" dirty="0"/>
              <a:t>Moving domain logic from class to visitor (similar to Strategy Pattern)</a:t>
            </a:r>
            <a:br>
              <a:rPr lang="en-US" b="1" dirty="0"/>
            </a:br>
            <a:endParaRPr lang="en-US" b="1" dirty="0"/>
          </a:p>
          <a:p>
            <a:pPr marL="858837" lvl="1" indent="-514350">
              <a:buFont typeface="+mj-lt"/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Encapsulation can be compromised: adding methods to access/process private data</a:t>
            </a:r>
          </a:p>
          <a:p>
            <a:pPr lvl="2"/>
            <a:r>
              <a:rPr lang="en-US" dirty="0"/>
              <a:t>Can expose internal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13366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7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7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7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7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7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7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87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04A6-9904-4449-A608-FB6C7CA61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E124C-A7AB-AD4E-8686-8049D8848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Visitor: traverse through nested structure, applying an operation to each element</a:t>
            </a:r>
          </a:p>
          <a:p>
            <a:r>
              <a:rPr lang="en-US" dirty="0"/>
              <a:t>Useful when have large number of operations to apply to structure</a:t>
            </a:r>
          </a:p>
          <a:p>
            <a:r>
              <a:rPr lang="en-US" dirty="0"/>
              <a:t>Tracing the visitor call sequence is challenging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9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F786E-E071-4B71-B4C3-74FC66B86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to design software systems?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BDA65-AD28-4CCC-8D62-FFDD60EDE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Answer the following in small groups and share w/ the class:</a:t>
            </a:r>
          </a:p>
          <a:p>
            <a:r>
              <a:rPr lang="en-US" dirty="0"/>
              <a:t>What are the elements of design (for software)?</a:t>
            </a:r>
          </a:p>
          <a:p>
            <a:r>
              <a:rPr lang="en-US" dirty="0"/>
              <a:t>How can we apply those elements to implement requirements?</a:t>
            </a:r>
          </a:p>
          <a:p>
            <a:pPr lvl="1"/>
            <a:r>
              <a:rPr lang="en-US" dirty="0"/>
              <a:t>What are the two forms of requirements?</a:t>
            </a:r>
          </a:p>
          <a:p>
            <a:pPr lvl="1"/>
            <a:r>
              <a:rPr lang="en-US" dirty="0"/>
              <a:t>Not discussed: ensuring testability!</a:t>
            </a:r>
          </a:p>
          <a:p>
            <a:r>
              <a:rPr lang="en-US" dirty="0"/>
              <a:t>Why start with the domain during design?</a:t>
            </a:r>
          </a:p>
          <a:p>
            <a:r>
              <a:rPr lang="en-US" dirty="0"/>
              <a:t>What is the goal of applying design patterns?</a:t>
            </a:r>
          </a:p>
          <a:p>
            <a:r>
              <a:rPr lang="en-US" dirty="0"/>
              <a:t>How </a:t>
            </a:r>
            <a:r>
              <a:rPr lang="en-US"/>
              <a:t>should patterns be picked?</a:t>
            </a:r>
            <a:endParaRPr lang="en-US" dirty="0"/>
          </a:p>
          <a:p>
            <a:r>
              <a:rPr lang="en-US" dirty="0"/>
              <a:t>How many patterns should we use on a project?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6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113406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Recall the Composite example: computer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76666"/>
            <a:ext cx="102338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Structure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Computer System as a collection of Components (Parts &amp; Composites)</a:t>
            </a:r>
          </a:p>
          <a:p>
            <a:pPr>
              <a:lnSpc>
                <a:spcPct val="90000"/>
              </a:lnSpc>
              <a:buNone/>
            </a:pPr>
            <a:r>
              <a:rPr lang="en-US" sz="3200" dirty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price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power consumption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Compute total weight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F5DFE1-8418-47A8-A49E-68A8EA342900}"/>
              </a:ext>
            </a:extLst>
          </p:cNvPr>
          <p:cNvSpPr/>
          <p:nvPr/>
        </p:nvSpPr>
        <p:spPr>
          <a:xfrm>
            <a:off x="6485248" y="3593481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B54F694-D774-4F97-8D24-80E7E9C30314}"/>
              </a:ext>
            </a:extLst>
          </p:cNvPr>
          <p:cNvGrpSpPr/>
          <p:nvPr/>
        </p:nvGrpSpPr>
        <p:grpSpPr>
          <a:xfrm>
            <a:off x="6674738" y="3763953"/>
            <a:ext cx="4852238" cy="2346414"/>
            <a:chOff x="255563" y="4139923"/>
            <a:chExt cx="4852238" cy="2346414"/>
          </a:xfrm>
        </p:grpSpPr>
        <p:sp>
          <p:nvSpPr>
            <p:cNvPr id="6" name="CustomShape 2">
              <a:extLst>
                <a:ext uri="{FF2B5EF4-FFF2-40B4-BE49-F238E27FC236}">
                  <a16:creationId xmlns:a16="http://schemas.microsoft.com/office/drawing/2014/main" id="{E5A8EE1D-D960-4A66-80D6-121633B7945D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7" name="CustomShape 3">
              <a:extLst>
                <a:ext uri="{FF2B5EF4-FFF2-40B4-BE49-F238E27FC236}">
                  <a16:creationId xmlns:a16="http://schemas.microsoft.com/office/drawing/2014/main" id="{E5556EE2-E0B6-4C53-A41F-33A71CB480EB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8" name="CustomShape 4">
              <a:extLst>
                <a:ext uri="{FF2B5EF4-FFF2-40B4-BE49-F238E27FC236}">
                  <a16:creationId xmlns:a16="http://schemas.microsoft.com/office/drawing/2014/main" id="{BAAD6226-E9C2-4D90-87EB-D819ABE58EEC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D8E483CA-4C7B-4292-B231-D92195C322CD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DF0AD0B5-B1A3-4FBA-A57F-87AC92F930AD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1" name="CustomShape 8">
              <a:extLst>
                <a:ext uri="{FF2B5EF4-FFF2-40B4-BE49-F238E27FC236}">
                  <a16:creationId xmlns:a16="http://schemas.microsoft.com/office/drawing/2014/main" id="{DFF167FD-0059-419B-9352-D94071B3534D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12" name="CustomShape 9">
              <a:extLst>
                <a:ext uri="{FF2B5EF4-FFF2-40B4-BE49-F238E27FC236}">
                  <a16:creationId xmlns:a16="http://schemas.microsoft.com/office/drawing/2014/main" id="{F88954CC-898F-4273-8358-3C14834BA922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13" name="CustomShape 11">
              <a:extLst>
                <a:ext uri="{FF2B5EF4-FFF2-40B4-BE49-F238E27FC236}">
                  <a16:creationId xmlns:a16="http://schemas.microsoft.com/office/drawing/2014/main" id="{A22E404F-EA85-43E3-8237-560664DF41F9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14" name="CustomShape 12">
              <a:extLst>
                <a:ext uri="{FF2B5EF4-FFF2-40B4-BE49-F238E27FC236}">
                  <a16:creationId xmlns:a16="http://schemas.microsoft.com/office/drawing/2014/main" id="{1D2ABE15-40E6-49A1-B3D2-160A872C6D63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5B42DC53-367C-4321-B03A-5B5AE04C2367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6" name="CustomShape 14">
              <a:extLst>
                <a:ext uri="{FF2B5EF4-FFF2-40B4-BE49-F238E27FC236}">
                  <a16:creationId xmlns:a16="http://schemas.microsoft.com/office/drawing/2014/main" id="{4D3C240C-C560-4967-931E-8B697C32BA29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17" name="CustomShape 15">
              <a:extLst>
                <a:ext uri="{FF2B5EF4-FFF2-40B4-BE49-F238E27FC236}">
                  <a16:creationId xmlns:a16="http://schemas.microsoft.com/office/drawing/2014/main" id="{889AD357-C11F-4393-B23B-19EF5DE0D980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CB6EA132-BAF2-4802-A7ED-489946C6D0F5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19" name="CustomShape 17">
              <a:extLst>
                <a:ext uri="{FF2B5EF4-FFF2-40B4-BE49-F238E27FC236}">
                  <a16:creationId xmlns:a16="http://schemas.microsoft.com/office/drawing/2014/main" id="{359911B5-A932-4928-B58D-D56FEBC3896C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20" name="CustomShape 18">
              <a:extLst>
                <a:ext uri="{FF2B5EF4-FFF2-40B4-BE49-F238E27FC236}">
                  <a16:creationId xmlns:a16="http://schemas.microsoft.com/office/drawing/2014/main" id="{AF5C21C3-7A86-4DC7-BF2B-ECD6DFCD0DF6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21" name="CustomShape 19">
              <a:extLst>
                <a:ext uri="{FF2B5EF4-FFF2-40B4-BE49-F238E27FC236}">
                  <a16:creationId xmlns:a16="http://schemas.microsoft.com/office/drawing/2014/main" id="{F3AC4BE8-9E10-4298-9898-1055F300BFE0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22" name="CustomShape 20">
              <a:extLst>
                <a:ext uri="{FF2B5EF4-FFF2-40B4-BE49-F238E27FC236}">
                  <a16:creationId xmlns:a16="http://schemas.microsoft.com/office/drawing/2014/main" id="{A1177442-0F1C-4B16-AEA5-D04A57224380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3" name="CustomShape 21">
              <a:extLst>
                <a:ext uri="{FF2B5EF4-FFF2-40B4-BE49-F238E27FC236}">
                  <a16:creationId xmlns:a16="http://schemas.microsoft.com/office/drawing/2014/main" id="{E45B4619-D53C-4E24-8E0B-7F50F14E0CCE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4" name="CustomShape 22">
              <a:extLst>
                <a:ext uri="{FF2B5EF4-FFF2-40B4-BE49-F238E27FC236}">
                  <a16:creationId xmlns:a16="http://schemas.microsoft.com/office/drawing/2014/main" id="{FDC29094-A928-4FDF-A1AE-EE251B50347B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5" name="CustomShape 23">
              <a:extLst>
                <a:ext uri="{FF2B5EF4-FFF2-40B4-BE49-F238E27FC236}">
                  <a16:creationId xmlns:a16="http://schemas.microsoft.com/office/drawing/2014/main" id="{60E81174-E3F7-4B13-919A-3ED7683B4ABE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6" name="CustomShape 24">
              <a:extLst>
                <a:ext uri="{FF2B5EF4-FFF2-40B4-BE49-F238E27FC236}">
                  <a16:creationId xmlns:a16="http://schemas.microsoft.com/office/drawing/2014/main" id="{75D780A8-D90E-4A1D-B9DD-AE1764AE3D6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27" name="CustomShape 25">
              <a:extLst>
                <a:ext uri="{FF2B5EF4-FFF2-40B4-BE49-F238E27FC236}">
                  <a16:creationId xmlns:a16="http://schemas.microsoft.com/office/drawing/2014/main" id="{CBC9CBF8-FF23-4C6D-9A0B-B23A2DC17783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8" name="CustomShape 20">
              <a:extLst>
                <a:ext uri="{FF2B5EF4-FFF2-40B4-BE49-F238E27FC236}">
                  <a16:creationId xmlns:a16="http://schemas.microsoft.com/office/drawing/2014/main" id="{968A5B72-0EF5-41BD-9F35-533C0C4AC49D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</p:spTree>
    <p:extLst>
      <p:ext uri="{BB962C8B-B14F-4D97-AF65-F5344CB8AC3E}">
        <p14:creationId xmlns:p14="http://schemas.microsoft.com/office/powerpoint/2010/main" val="11020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9000" y="226311"/>
            <a:ext cx="2820755" cy="1265824"/>
          </a:xfrm>
        </p:spPr>
        <p:txBody>
          <a:bodyPr>
            <a:normAutofit/>
          </a:bodyPr>
          <a:lstStyle/>
          <a:p>
            <a:r>
              <a:rPr lang="en-US" sz="4000" dirty="0"/>
              <a:t>Diagram, code…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3E2BB87-9869-4E8C-8765-D437BEEF7C1A}"/>
              </a:ext>
            </a:extLst>
          </p:cNvPr>
          <p:cNvSpPr txBox="1"/>
          <p:nvPr/>
        </p:nvSpPr>
        <p:spPr>
          <a:xfrm>
            <a:off x="6155637" y="5660950"/>
            <a:ext cx="509338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Duplicated code: loops, accumulator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Does not scale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194201D-43E9-4E18-8B29-0314B9896888}"/>
              </a:ext>
            </a:extLst>
          </p:cNvPr>
          <p:cNvGrpSpPr/>
          <p:nvPr/>
        </p:nvGrpSpPr>
        <p:grpSpPr>
          <a:xfrm>
            <a:off x="308677" y="4044230"/>
            <a:ext cx="4852238" cy="2346414"/>
            <a:chOff x="255563" y="4139923"/>
            <a:chExt cx="4852238" cy="2346414"/>
          </a:xfrm>
        </p:grpSpPr>
        <p:sp>
          <p:nvSpPr>
            <p:cNvPr id="30" name="CustomShape 2">
              <a:extLst>
                <a:ext uri="{FF2B5EF4-FFF2-40B4-BE49-F238E27FC236}">
                  <a16:creationId xmlns:a16="http://schemas.microsoft.com/office/drawing/2014/main" id="{1C6D96C9-5B12-48B9-A187-F37B77A7C5B7}"/>
                </a:ext>
              </a:extLst>
            </p:cNvPr>
            <p:cNvSpPr/>
            <p:nvPr/>
          </p:nvSpPr>
          <p:spPr>
            <a:xfrm>
              <a:off x="1954242" y="4139923"/>
              <a:ext cx="1154621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computer</a:t>
              </a:r>
              <a:endParaRPr dirty="0"/>
            </a:p>
          </p:txBody>
        </p:sp>
        <p:sp>
          <p:nvSpPr>
            <p:cNvPr id="31" name="CustomShape 3">
              <a:extLst>
                <a:ext uri="{FF2B5EF4-FFF2-40B4-BE49-F238E27FC236}">
                  <a16:creationId xmlns:a16="http://schemas.microsoft.com/office/drawing/2014/main" id="{0E5C89DE-C5C3-49B7-AD80-C03EC93F8172}"/>
                </a:ext>
              </a:extLst>
            </p:cNvPr>
            <p:cNvSpPr/>
            <p:nvPr/>
          </p:nvSpPr>
          <p:spPr>
            <a:xfrm>
              <a:off x="2681374" y="4921991"/>
              <a:ext cx="1455203" cy="22172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System Unit</a:t>
              </a:r>
              <a:endParaRPr dirty="0"/>
            </a:p>
          </p:txBody>
        </p:sp>
        <p:sp>
          <p:nvSpPr>
            <p:cNvPr id="32" name="CustomShape 4">
              <a:extLst>
                <a:ext uri="{FF2B5EF4-FFF2-40B4-BE49-F238E27FC236}">
                  <a16:creationId xmlns:a16="http://schemas.microsoft.com/office/drawing/2014/main" id="{30CF9D38-485E-4F47-9047-FEE0029CCF54}"/>
                </a:ext>
              </a:extLst>
            </p:cNvPr>
            <p:cNvSpPr/>
            <p:nvPr/>
          </p:nvSpPr>
          <p:spPr>
            <a:xfrm>
              <a:off x="1620522" y="4976278"/>
              <a:ext cx="937588" cy="253756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monitor</a:t>
              </a:r>
              <a:endParaRPr dirty="0"/>
            </a:p>
          </p:txBody>
        </p:sp>
        <p:sp>
          <p:nvSpPr>
            <p:cNvPr id="33" name="Line 5">
              <a:extLst>
                <a:ext uri="{FF2B5EF4-FFF2-40B4-BE49-F238E27FC236}">
                  <a16:creationId xmlns:a16="http://schemas.microsoft.com/office/drawing/2014/main" id="{89571533-5B5B-4C0F-B1D2-91BD231C866A}"/>
                </a:ext>
              </a:extLst>
            </p:cNvPr>
            <p:cNvSpPr/>
            <p:nvPr/>
          </p:nvSpPr>
          <p:spPr>
            <a:xfrm flipH="1">
              <a:off x="1914994" y="4417390"/>
              <a:ext cx="497289" cy="528312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4" name="Line 6">
              <a:extLst>
                <a:ext uri="{FF2B5EF4-FFF2-40B4-BE49-F238E27FC236}">
                  <a16:creationId xmlns:a16="http://schemas.microsoft.com/office/drawing/2014/main" id="{700AC2AC-5B24-4C90-92DC-F3E5BF81ECDB}"/>
                </a:ext>
              </a:extLst>
            </p:cNvPr>
            <p:cNvSpPr/>
            <p:nvPr/>
          </p:nvSpPr>
          <p:spPr>
            <a:xfrm>
              <a:off x="2611340" y="4417390"/>
              <a:ext cx="646757" cy="48421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35" name="CustomShape 8">
              <a:extLst>
                <a:ext uri="{FF2B5EF4-FFF2-40B4-BE49-F238E27FC236}">
                  <a16:creationId xmlns:a16="http://schemas.microsoft.com/office/drawing/2014/main" id="{49346B41-D604-4CB0-8754-88509784CCC5}"/>
                </a:ext>
              </a:extLst>
            </p:cNvPr>
            <p:cNvSpPr/>
            <p:nvPr/>
          </p:nvSpPr>
          <p:spPr>
            <a:xfrm>
              <a:off x="3357506" y="5431167"/>
              <a:ext cx="682245" cy="23358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HDD</a:t>
              </a:r>
              <a:endParaRPr dirty="0"/>
            </a:p>
          </p:txBody>
        </p:sp>
        <p:sp>
          <p:nvSpPr>
            <p:cNvPr id="36" name="CustomShape 9">
              <a:extLst>
                <a:ext uri="{FF2B5EF4-FFF2-40B4-BE49-F238E27FC236}">
                  <a16:creationId xmlns:a16="http://schemas.microsoft.com/office/drawing/2014/main" id="{BA02A6BE-EAD4-42E0-A3E1-55B082B4176E}"/>
                </a:ext>
              </a:extLst>
            </p:cNvPr>
            <p:cNvSpPr/>
            <p:nvPr/>
          </p:nvSpPr>
          <p:spPr>
            <a:xfrm>
              <a:off x="4145261" y="5437675"/>
              <a:ext cx="962540" cy="30700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Cabinet</a:t>
              </a:r>
              <a:endParaRPr dirty="0"/>
            </a:p>
          </p:txBody>
        </p:sp>
        <p:sp>
          <p:nvSpPr>
            <p:cNvPr id="38" name="CustomShape 11">
              <a:extLst>
                <a:ext uri="{FF2B5EF4-FFF2-40B4-BE49-F238E27FC236}">
                  <a16:creationId xmlns:a16="http://schemas.microsoft.com/office/drawing/2014/main" id="{9DFB3576-29A4-4853-99F1-2D1CDE819268}"/>
                </a:ext>
              </a:extLst>
            </p:cNvPr>
            <p:cNvSpPr/>
            <p:nvPr/>
          </p:nvSpPr>
          <p:spPr>
            <a:xfrm>
              <a:off x="3755620" y="5165971"/>
              <a:ext cx="743113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39" name="CustomShape 12">
              <a:extLst>
                <a:ext uri="{FF2B5EF4-FFF2-40B4-BE49-F238E27FC236}">
                  <a16:creationId xmlns:a16="http://schemas.microsoft.com/office/drawing/2014/main" id="{F5B1BE05-CCCA-4568-946E-34F54EF6BE79}"/>
                </a:ext>
              </a:extLst>
            </p:cNvPr>
            <p:cNvSpPr/>
            <p:nvPr/>
          </p:nvSpPr>
          <p:spPr>
            <a:xfrm>
              <a:off x="1611121" y="5739210"/>
              <a:ext cx="937587" cy="187405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FF000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Chassis</a:t>
              </a:r>
              <a:endParaRPr dirty="0"/>
            </a:p>
          </p:txBody>
        </p:sp>
        <p:sp>
          <p:nvSpPr>
            <p:cNvPr id="40" name="Line 13">
              <a:extLst>
                <a:ext uri="{FF2B5EF4-FFF2-40B4-BE49-F238E27FC236}">
                  <a16:creationId xmlns:a16="http://schemas.microsoft.com/office/drawing/2014/main" id="{F5E8F7B0-F2EF-4938-A1B2-D8CED707266C}"/>
                </a:ext>
              </a:extLst>
            </p:cNvPr>
            <p:cNvSpPr/>
            <p:nvPr/>
          </p:nvSpPr>
          <p:spPr>
            <a:xfrm flipH="1">
              <a:off x="1964582" y="5165763"/>
              <a:ext cx="1144281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1" name="CustomShape 14">
              <a:extLst>
                <a:ext uri="{FF2B5EF4-FFF2-40B4-BE49-F238E27FC236}">
                  <a16:creationId xmlns:a16="http://schemas.microsoft.com/office/drawing/2014/main" id="{797E96F8-46A3-4F4B-BD65-8D90ECAC6FD4}"/>
                </a:ext>
              </a:extLst>
            </p:cNvPr>
            <p:cNvSpPr/>
            <p:nvPr/>
          </p:nvSpPr>
          <p:spPr>
            <a:xfrm>
              <a:off x="255563" y="6238193"/>
              <a:ext cx="627722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CPU</a:t>
              </a:r>
              <a:endParaRPr dirty="0"/>
            </a:p>
          </p:txBody>
        </p:sp>
        <p:sp>
          <p:nvSpPr>
            <p:cNvPr id="42" name="CustomShape 15">
              <a:extLst>
                <a:ext uri="{FF2B5EF4-FFF2-40B4-BE49-F238E27FC236}">
                  <a16:creationId xmlns:a16="http://schemas.microsoft.com/office/drawing/2014/main" id="{9A5465F9-1605-439F-A34B-DF74418A4F66}"/>
                </a:ext>
              </a:extLst>
            </p:cNvPr>
            <p:cNvSpPr/>
            <p:nvPr/>
          </p:nvSpPr>
          <p:spPr>
            <a:xfrm>
              <a:off x="470249" y="4959221"/>
              <a:ext cx="1046750" cy="205710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keyboard</a:t>
              </a:r>
              <a:endParaRPr dirty="0"/>
            </a:p>
          </p:txBody>
        </p:sp>
        <p:sp>
          <p:nvSpPr>
            <p:cNvPr id="43" name="Line 16">
              <a:extLst>
                <a:ext uri="{FF2B5EF4-FFF2-40B4-BE49-F238E27FC236}">
                  <a16:creationId xmlns:a16="http://schemas.microsoft.com/office/drawing/2014/main" id="{E3AA4C51-4FEC-4D34-B087-F0D58C4BF22C}"/>
                </a:ext>
              </a:extLst>
            </p:cNvPr>
            <p:cNvSpPr/>
            <p:nvPr/>
          </p:nvSpPr>
          <p:spPr>
            <a:xfrm flipH="1">
              <a:off x="1019593" y="4373295"/>
              <a:ext cx="994812" cy="572407"/>
            </a:xfrm>
            <a:prstGeom prst="line">
              <a:avLst/>
            </a:prstGeom>
            <a:ln w="25560">
              <a:solidFill>
                <a:srgbClr val="FFFFFF"/>
              </a:solidFill>
              <a:round/>
              <a:tailEnd type="triangle" w="med" len="med"/>
            </a:ln>
          </p:spPr>
        </p:sp>
        <p:sp>
          <p:nvSpPr>
            <p:cNvPr id="44" name="CustomShape 17">
              <a:extLst>
                <a:ext uri="{FF2B5EF4-FFF2-40B4-BE49-F238E27FC236}">
                  <a16:creationId xmlns:a16="http://schemas.microsoft.com/office/drawing/2014/main" id="{FFE9F060-6754-46F3-9353-630453E525B2}"/>
                </a:ext>
              </a:extLst>
            </p:cNvPr>
            <p:cNvSpPr/>
            <p:nvPr/>
          </p:nvSpPr>
          <p:spPr>
            <a:xfrm>
              <a:off x="1041297" y="6222388"/>
              <a:ext cx="911852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Memory</a:t>
              </a:r>
              <a:endParaRPr dirty="0"/>
            </a:p>
          </p:txBody>
        </p:sp>
        <p:sp>
          <p:nvSpPr>
            <p:cNvPr id="45" name="CustomShape 18">
              <a:extLst>
                <a:ext uri="{FF2B5EF4-FFF2-40B4-BE49-F238E27FC236}">
                  <a16:creationId xmlns:a16="http://schemas.microsoft.com/office/drawing/2014/main" id="{9E7902CC-DCF8-42C0-8663-5A9A4FFFB0BB}"/>
                </a:ext>
              </a:extLst>
            </p:cNvPr>
            <p:cNvSpPr/>
            <p:nvPr/>
          </p:nvSpPr>
          <p:spPr>
            <a:xfrm>
              <a:off x="2105747" y="6253945"/>
              <a:ext cx="647579" cy="219853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GPU</a:t>
              </a:r>
              <a:endParaRPr dirty="0"/>
            </a:p>
          </p:txBody>
        </p:sp>
        <p:sp>
          <p:nvSpPr>
            <p:cNvPr id="46" name="CustomShape 19">
              <a:extLst>
                <a:ext uri="{FF2B5EF4-FFF2-40B4-BE49-F238E27FC236}">
                  <a16:creationId xmlns:a16="http://schemas.microsoft.com/office/drawing/2014/main" id="{0E75F11D-0738-4ED8-AFFB-69A6A34E62E4}"/>
                </a:ext>
              </a:extLst>
            </p:cNvPr>
            <p:cNvSpPr/>
            <p:nvPr/>
          </p:nvSpPr>
          <p:spPr>
            <a:xfrm>
              <a:off x="2771190" y="5431210"/>
              <a:ext cx="511583" cy="24210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Fan</a:t>
              </a:r>
              <a:endParaRPr dirty="0"/>
            </a:p>
          </p:txBody>
        </p:sp>
        <p:sp>
          <p:nvSpPr>
            <p:cNvPr id="47" name="CustomShape 20">
              <a:extLst>
                <a:ext uri="{FF2B5EF4-FFF2-40B4-BE49-F238E27FC236}">
                  <a16:creationId xmlns:a16="http://schemas.microsoft.com/office/drawing/2014/main" id="{3952C435-11A0-4E96-9EF5-ABE83FAC4BE3}"/>
                </a:ext>
              </a:extLst>
            </p:cNvPr>
            <p:cNvSpPr/>
            <p:nvPr/>
          </p:nvSpPr>
          <p:spPr>
            <a:xfrm flipH="1">
              <a:off x="3096642" y="5165971"/>
              <a:ext cx="260160" cy="26394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8" name="CustomShape 21">
              <a:extLst>
                <a:ext uri="{FF2B5EF4-FFF2-40B4-BE49-F238E27FC236}">
                  <a16:creationId xmlns:a16="http://schemas.microsoft.com/office/drawing/2014/main" id="{986D1F0F-F919-459F-8471-9329B2A57BB3}"/>
                </a:ext>
              </a:extLst>
            </p:cNvPr>
            <p:cNvSpPr/>
            <p:nvPr/>
          </p:nvSpPr>
          <p:spPr>
            <a:xfrm rot="5400000">
              <a:off x="1425541" y="5918781"/>
              <a:ext cx="295771" cy="311444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49" name="CustomShape 22">
              <a:extLst>
                <a:ext uri="{FF2B5EF4-FFF2-40B4-BE49-F238E27FC236}">
                  <a16:creationId xmlns:a16="http://schemas.microsoft.com/office/drawing/2014/main" id="{74751E06-1554-49D3-9EE9-1150B3F465B7}"/>
                </a:ext>
              </a:extLst>
            </p:cNvPr>
            <p:cNvSpPr/>
            <p:nvPr/>
          </p:nvSpPr>
          <p:spPr>
            <a:xfrm rot="10800000" flipV="1">
              <a:off x="636697" y="5861512"/>
              <a:ext cx="974425" cy="360876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0" name="CustomShape 23">
              <a:extLst>
                <a:ext uri="{FF2B5EF4-FFF2-40B4-BE49-F238E27FC236}">
                  <a16:creationId xmlns:a16="http://schemas.microsoft.com/office/drawing/2014/main" id="{CA134964-9101-418B-AC2E-9ADC570A5AED}"/>
                </a:ext>
              </a:extLst>
            </p:cNvPr>
            <p:cNvSpPr/>
            <p:nvPr/>
          </p:nvSpPr>
          <p:spPr>
            <a:xfrm>
              <a:off x="2105556" y="5937224"/>
              <a:ext cx="191994" cy="282458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51" name="CustomShape 24">
              <a:extLst>
                <a:ext uri="{FF2B5EF4-FFF2-40B4-BE49-F238E27FC236}">
                  <a16:creationId xmlns:a16="http://schemas.microsoft.com/office/drawing/2014/main" id="{46E3674C-D3E5-42B0-B601-51BC570ED0F6}"/>
                </a:ext>
              </a:extLst>
            </p:cNvPr>
            <p:cNvSpPr/>
            <p:nvPr/>
          </p:nvSpPr>
          <p:spPr>
            <a:xfrm>
              <a:off x="2871353" y="6209073"/>
              <a:ext cx="1480820" cy="263949"/>
            </a:xfrm>
            <a:prstGeom prst="roundRect">
              <a:avLst>
                <a:gd name="adj" fmla="val 16667"/>
              </a:avLst>
            </a:prstGeom>
            <a:noFill/>
            <a:ln w="25560">
              <a:solidFill>
                <a:srgbClr val="00B0F0"/>
              </a:solidFill>
              <a:round/>
            </a:ln>
          </p:spPr>
          <p:txBody>
            <a:bodyPr wrap="none" lIns="90000" tIns="45000" rIns="90000" bIns="45000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solidFill>
                    <a:srgbClr val="FFFFFF"/>
                  </a:solidFill>
                  <a:latin typeface="Corbel"/>
                </a:rPr>
                <a:t>Motherboard</a:t>
              </a:r>
              <a:endParaRPr dirty="0"/>
            </a:p>
          </p:txBody>
        </p:sp>
        <p:sp>
          <p:nvSpPr>
            <p:cNvPr id="52" name="CustomShape 25">
              <a:extLst>
                <a:ext uri="{FF2B5EF4-FFF2-40B4-BE49-F238E27FC236}">
                  <a16:creationId xmlns:a16="http://schemas.microsoft.com/office/drawing/2014/main" id="{8F1DEED7-5468-4271-9A9E-584DB88B8CBF}"/>
                </a:ext>
              </a:extLst>
            </p:cNvPr>
            <p:cNvSpPr/>
            <p:nvPr/>
          </p:nvSpPr>
          <p:spPr>
            <a:xfrm>
              <a:off x="2329792" y="5937224"/>
              <a:ext cx="647579" cy="251870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  <p:sp>
          <p:nvSpPr>
            <p:cNvPr id="29" name="CustomShape 20">
              <a:extLst>
                <a:ext uri="{FF2B5EF4-FFF2-40B4-BE49-F238E27FC236}">
                  <a16:creationId xmlns:a16="http://schemas.microsoft.com/office/drawing/2014/main" id="{8367ADC8-49CF-47AD-ADBA-CEB1C016C655}"/>
                </a:ext>
              </a:extLst>
            </p:cNvPr>
            <p:cNvSpPr/>
            <p:nvPr/>
          </p:nvSpPr>
          <p:spPr>
            <a:xfrm>
              <a:off x="3555621" y="5164100"/>
              <a:ext cx="134548" cy="233581"/>
            </a:xfrm>
            <a:prstGeom prst="straightConnector1">
              <a:avLst/>
            </a:prstGeom>
            <a:noFill/>
            <a:ln w="25560">
              <a:solidFill>
                <a:srgbClr val="FFFFFF"/>
              </a:solidFill>
              <a:miter/>
              <a:tailEnd type="arrow" w="med" len="med"/>
            </a:ln>
          </p:spPr>
        </p:sp>
      </p:grpSp>
      <p:pic>
        <p:nvPicPr>
          <p:cNvPr id="37" name="Picture 36" descr="Diagram&#10;&#10;Description automatically generated">
            <a:extLst>
              <a:ext uri="{FF2B5EF4-FFF2-40B4-BE49-F238E27FC236}">
                <a16:creationId xmlns:a16="http://schemas.microsoft.com/office/drawing/2014/main" id="{875AA784-718D-44D4-A8F6-DD68AB53B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946" y="212800"/>
            <a:ext cx="8153603" cy="523946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688A15-38F2-4F5F-914C-3FAD4D5225E1}"/>
              </a:ext>
            </a:extLst>
          </p:cNvPr>
          <p:cNvSpPr/>
          <p:nvPr/>
        </p:nvSpPr>
        <p:spPr>
          <a:xfrm>
            <a:off x="116958" y="3859619"/>
            <a:ext cx="5231219" cy="2687358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D3FA956-470B-4C83-8E32-7E70D43474F0}"/>
              </a:ext>
            </a:extLst>
          </p:cNvPr>
          <p:cNvSpPr txBox="1"/>
          <p:nvPr/>
        </p:nvSpPr>
        <p:spPr>
          <a:xfrm>
            <a:off x="182933" y="1470171"/>
            <a:ext cx="5583570" cy="50167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</a:rPr>
              <a:t>class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Composite</a:t>
            </a:r>
            <a:r>
              <a:rPr lang="en-US" sz="2000" dirty="0">
                <a:latin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…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nsolas" panose="020B0609020204030204" pitchFamily="49" charset="0"/>
              </a:rPr>
              <a:t>priceInCents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basePrice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c.priceInCents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weight</a:t>
            </a:r>
            <a:r>
              <a:rPr lang="en-US" sz="2000" dirty="0">
                <a:latin typeface="Consolas" panose="020B0609020204030204" pitchFamily="49" charset="0"/>
              </a:rPr>
              <a:t>() {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= 0.0;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for(</a:t>
            </a:r>
            <a:r>
              <a:rPr lang="en-US" sz="2000" dirty="0">
                <a:solidFill>
                  <a:schemeClr val="accent2"/>
                </a:solidFill>
                <a:latin typeface="Consolas" panose="020B0609020204030204" pitchFamily="49" charset="0"/>
              </a:rPr>
              <a:t>Component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 : components</a:t>
            </a:r>
            <a:r>
              <a:rPr lang="en-US" sz="2000" dirty="0">
                <a:latin typeface="Consolas" panose="020B0609020204030204" pitchFamily="49" charset="0"/>
              </a:rPr>
              <a:t>)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 += </a:t>
            </a:r>
            <a:r>
              <a:rPr lang="en-US" sz="20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c.weight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(); 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   return </a:t>
            </a: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total</a:t>
            </a:r>
            <a:r>
              <a:rPr lang="en-US" sz="2000" dirty="0">
                <a:latin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  public double amps() { /*similar*/ }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9794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288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A24B6-6101-4AE2-8B98-33B0023D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 and a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C609E-8DAB-486D-9BD1-E14E521424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4595" y="1852736"/>
            <a:ext cx="5593533" cy="4749770"/>
          </a:xfrm>
        </p:spPr>
        <p:txBody>
          <a:bodyPr>
            <a:noAutofit/>
          </a:bodyPr>
          <a:lstStyle/>
          <a:p>
            <a:r>
              <a:rPr lang="en-US" dirty="0"/>
              <a:t>Violates DRY: Don’t repeat yourself!</a:t>
            </a:r>
          </a:p>
          <a:p>
            <a:pPr lvl="1"/>
            <a:r>
              <a:rPr lang="en-US" dirty="0"/>
              <a:t>Repeated code: traversing the structure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Construct class to visit all the elements of the structure</a:t>
            </a:r>
          </a:p>
          <a:p>
            <a:pPr lvl="1"/>
            <a:r>
              <a:rPr lang="en-US" dirty="0"/>
              <a:t>Visitor: “walk through” the structure, recursively visiting sub-elements</a:t>
            </a:r>
          </a:p>
          <a:p>
            <a:pPr lvl="1"/>
            <a:r>
              <a:rPr lang="en-US" dirty="0"/>
              <a:t>Another case of making an action into a class</a:t>
            </a:r>
          </a:p>
          <a:p>
            <a:pPr lvl="1"/>
            <a:r>
              <a:rPr lang="en-US" dirty="0"/>
              <a:t>Visitor: apply the action everywhere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5695AF5-74F9-473A-A683-0AA682CEEBA5}"/>
              </a:ext>
            </a:extLst>
          </p:cNvPr>
          <p:cNvGrpSpPr/>
          <p:nvPr/>
        </p:nvGrpSpPr>
        <p:grpSpPr>
          <a:xfrm>
            <a:off x="6408373" y="2256818"/>
            <a:ext cx="5207056" cy="2616247"/>
            <a:chOff x="91085" y="3859619"/>
            <a:chExt cx="5231219" cy="268735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6467BCF-F931-43BA-8821-1B032FAA8AE3}"/>
                </a:ext>
              </a:extLst>
            </p:cNvPr>
            <p:cNvSpPr/>
            <p:nvPr/>
          </p:nvSpPr>
          <p:spPr>
            <a:xfrm>
              <a:off x="91085" y="3859619"/>
              <a:ext cx="5231219" cy="268735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190086E-515C-4124-ACF6-47186ACCCC82}"/>
                </a:ext>
              </a:extLst>
            </p:cNvPr>
            <p:cNvGrpSpPr/>
            <p:nvPr/>
          </p:nvGrpSpPr>
          <p:grpSpPr>
            <a:xfrm>
              <a:off x="308677" y="4044230"/>
              <a:ext cx="4962570" cy="2346414"/>
              <a:chOff x="255563" y="4139923"/>
              <a:chExt cx="4852238" cy="2346414"/>
            </a:xfrm>
          </p:grpSpPr>
          <p:sp>
            <p:nvSpPr>
              <p:cNvPr id="8" name="CustomShape 2">
                <a:extLst>
                  <a:ext uri="{FF2B5EF4-FFF2-40B4-BE49-F238E27FC236}">
                    <a16:creationId xmlns:a16="http://schemas.microsoft.com/office/drawing/2014/main" id="{8D744617-1F4E-4241-BE32-58966BE93B54}"/>
                  </a:ext>
                </a:extLst>
              </p:cNvPr>
              <p:cNvSpPr/>
              <p:nvPr/>
            </p:nvSpPr>
            <p:spPr>
              <a:xfrm>
                <a:off x="1954242" y="4139923"/>
                <a:ext cx="1154621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computer</a:t>
                </a:r>
                <a:endParaRPr dirty="0"/>
              </a:p>
            </p:txBody>
          </p:sp>
          <p:sp>
            <p:nvSpPr>
              <p:cNvPr id="9" name="CustomShape 3">
                <a:extLst>
                  <a:ext uri="{FF2B5EF4-FFF2-40B4-BE49-F238E27FC236}">
                    <a16:creationId xmlns:a16="http://schemas.microsoft.com/office/drawing/2014/main" id="{DBCF9641-5917-496B-8D7F-FD300D11538F}"/>
                  </a:ext>
                </a:extLst>
              </p:cNvPr>
              <p:cNvSpPr/>
              <p:nvPr/>
            </p:nvSpPr>
            <p:spPr>
              <a:xfrm>
                <a:off x="2681374" y="4921991"/>
                <a:ext cx="1455203" cy="22172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System Unit</a:t>
                </a:r>
                <a:endParaRPr dirty="0"/>
              </a:p>
            </p:txBody>
          </p:sp>
          <p:sp>
            <p:nvSpPr>
              <p:cNvPr id="10" name="CustomShape 4">
                <a:extLst>
                  <a:ext uri="{FF2B5EF4-FFF2-40B4-BE49-F238E27FC236}">
                    <a16:creationId xmlns:a16="http://schemas.microsoft.com/office/drawing/2014/main" id="{290DE601-1262-45CD-85FA-AB905BD4F222}"/>
                  </a:ext>
                </a:extLst>
              </p:cNvPr>
              <p:cNvSpPr/>
              <p:nvPr/>
            </p:nvSpPr>
            <p:spPr>
              <a:xfrm>
                <a:off x="1620522" y="4976278"/>
                <a:ext cx="937588" cy="253756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monitor</a:t>
                </a:r>
                <a:endParaRPr dirty="0"/>
              </a:p>
            </p:txBody>
          </p:sp>
          <p:sp>
            <p:nvSpPr>
              <p:cNvPr id="11" name="Line 5">
                <a:extLst>
                  <a:ext uri="{FF2B5EF4-FFF2-40B4-BE49-F238E27FC236}">
                    <a16:creationId xmlns:a16="http://schemas.microsoft.com/office/drawing/2014/main" id="{6BA2FB38-EB0D-4031-BC5C-548A8C09FCB1}"/>
                  </a:ext>
                </a:extLst>
              </p:cNvPr>
              <p:cNvSpPr/>
              <p:nvPr/>
            </p:nvSpPr>
            <p:spPr>
              <a:xfrm flipH="1">
                <a:off x="1914994" y="4417390"/>
                <a:ext cx="497289" cy="528312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2" name="Line 6">
                <a:extLst>
                  <a:ext uri="{FF2B5EF4-FFF2-40B4-BE49-F238E27FC236}">
                    <a16:creationId xmlns:a16="http://schemas.microsoft.com/office/drawing/2014/main" id="{B2F9BC55-986D-4BF1-8115-5C7F5A6DD373}"/>
                  </a:ext>
                </a:extLst>
              </p:cNvPr>
              <p:cNvSpPr/>
              <p:nvPr/>
            </p:nvSpPr>
            <p:spPr>
              <a:xfrm>
                <a:off x="2611340" y="4417390"/>
                <a:ext cx="646757" cy="48421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3" name="CustomShape 8">
                <a:extLst>
                  <a:ext uri="{FF2B5EF4-FFF2-40B4-BE49-F238E27FC236}">
                    <a16:creationId xmlns:a16="http://schemas.microsoft.com/office/drawing/2014/main" id="{656AFAAE-8FD1-40F6-8C32-F5CCC2F5B765}"/>
                  </a:ext>
                </a:extLst>
              </p:cNvPr>
              <p:cNvSpPr/>
              <p:nvPr/>
            </p:nvSpPr>
            <p:spPr>
              <a:xfrm>
                <a:off x="3357506" y="5431167"/>
                <a:ext cx="682245" cy="23358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HDD</a:t>
                </a:r>
                <a:endParaRPr dirty="0"/>
              </a:p>
            </p:txBody>
          </p:sp>
          <p:sp>
            <p:nvSpPr>
              <p:cNvPr id="14" name="CustomShape 9">
                <a:extLst>
                  <a:ext uri="{FF2B5EF4-FFF2-40B4-BE49-F238E27FC236}">
                    <a16:creationId xmlns:a16="http://schemas.microsoft.com/office/drawing/2014/main" id="{94DC42F6-2AD2-493B-8924-718A709EC965}"/>
                  </a:ext>
                </a:extLst>
              </p:cNvPr>
              <p:cNvSpPr/>
              <p:nvPr/>
            </p:nvSpPr>
            <p:spPr>
              <a:xfrm>
                <a:off x="4145261" y="5437675"/>
                <a:ext cx="962540" cy="30700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Cabinet</a:t>
                </a:r>
                <a:endParaRPr dirty="0"/>
              </a:p>
            </p:txBody>
          </p:sp>
          <p:sp>
            <p:nvSpPr>
              <p:cNvPr id="15" name="CustomShape 11">
                <a:extLst>
                  <a:ext uri="{FF2B5EF4-FFF2-40B4-BE49-F238E27FC236}">
                    <a16:creationId xmlns:a16="http://schemas.microsoft.com/office/drawing/2014/main" id="{F8F7791F-6E5F-44F9-A8CC-079E6EF80F30}"/>
                  </a:ext>
                </a:extLst>
              </p:cNvPr>
              <p:cNvSpPr/>
              <p:nvPr/>
            </p:nvSpPr>
            <p:spPr>
              <a:xfrm>
                <a:off x="3755620" y="5165971"/>
                <a:ext cx="743113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16" name="CustomShape 12">
                <a:extLst>
                  <a:ext uri="{FF2B5EF4-FFF2-40B4-BE49-F238E27FC236}">
                    <a16:creationId xmlns:a16="http://schemas.microsoft.com/office/drawing/2014/main" id="{AB5B9202-5F4A-4DE6-934B-0B8EA80078C2}"/>
                  </a:ext>
                </a:extLst>
              </p:cNvPr>
              <p:cNvSpPr/>
              <p:nvPr/>
            </p:nvSpPr>
            <p:spPr>
              <a:xfrm>
                <a:off x="1611121" y="5739210"/>
                <a:ext cx="937587" cy="187405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FF000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Chassis</a:t>
                </a:r>
                <a:endParaRPr dirty="0"/>
              </a:p>
            </p:txBody>
          </p:sp>
          <p:sp>
            <p:nvSpPr>
              <p:cNvPr id="17" name="Line 13">
                <a:extLst>
                  <a:ext uri="{FF2B5EF4-FFF2-40B4-BE49-F238E27FC236}">
                    <a16:creationId xmlns:a16="http://schemas.microsoft.com/office/drawing/2014/main" id="{F54FC6BD-F33E-4FA0-90DA-1FBBA800B411}"/>
                  </a:ext>
                </a:extLst>
              </p:cNvPr>
              <p:cNvSpPr/>
              <p:nvPr/>
            </p:nvSpPr>
            <p:spPr>
              <a:xfrm flipH="1">
                <a:off x="1964582" y="5165763"/>
                <a:ext cx="1144281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18" name="CustomShape 14">
                <a:extLst>
                  <a:ext uri="{FF2B5EF4-FFF2-40B4-BE49-F238E27FC236}">
                    <a16:creationId xmlns:a16="http://schemas.microsoft.com/office/drawing/2014/main" id="{1EF9B4B4-2D45-400C-812F-49C9B3E52DC3}"/>
                  </a:ext>
                </a:extLst>
              </p:cNvPr>
              <p:cNvSpPr/>
              <p:nvPr/>
            </p:nvSpPr>
            <p:spPr>
              <a:xfrm>
                <a:off x="255563" y="6238193"/>
                <a:ext cx="627722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CPU</a:t>
                </a:r>
                <a:endParaRPr dirty="0"/>
              </a:p>
            </p:txBody>
          </p:sp>
          <p:sp>
            <p:nvSpPr>
              <p:cNvPr id="19" name="CustomShape 15">
                <a:extLst>
                  <a:ext uri="{FF2B5EF4-FFF2-40B4-BE49-F238E27FC236}">
                    <a16:creationId xmlns:a16="http://schemas.microsoft.com/office/drawing/2014/main" id="{E1D9997B-4162-4E09-B5DD-31F7B9C4809F}"/>
                  </a:ext>
                </a:extLst>
              </p:cNvPr>
              <p:cNvSpPr/>
              <p:nvPr/>
            </p:nvSpPr>
            <p:spPr>
              <a:xfrm>
                <a:off x="470249" y="4959221"/>
                <a:ext cx="1046750" cy="205710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keyboard</a:t>
                </a:r>
                <a:endParaRPr dirty="0"/>
              </a:p>
            </p:txBody>
          </p:sp>
          <p:sp>
            <p:nvSpPr>
              <p:cNvPr id="20" name="Line 16">
                <a:extLst>
                  <a:ext uri="{FF2B5EF4-FFF2-40B4-BE49-F238E27FC236}">
                    <a16:creationId xmlns:a16="http://schemas.microsoft.com/office/drawing/2014/main" id="{02842FEA-4E12-492D-A24C-EEB2B0009E10}"/>
                  </a:ext>
                </a:extLst>
              </p:cNvPr>
              <p:cNvSpPr/>
              <p:nvPr/>
            </p:nvSpPr>
            <p:spPr>
              <a:xfrm flipH="1">
                <a:off x="1019593" y="4373295"/>
                <a:ext cx="994812" cy="572407"/>
              </a:xfrm>
              <a:prstGeom prst="line">
                <a:avLst/>
              </a:prstGeom>
              <a:ln w="25560">
                <a:solidFill>
                  <a:srgbClr val="FFFFFF"/>
                </a:solidFill>
                <a:round/>
                <a:tailEnd type="triangle" w="med" len="med"/>
              </a:ln>
            </p:spPr>
          </p:sp>
          <p:sp>
            <p:nvSpPr>
              <p:cNvPr id="21" name="CustomShape 17">
                <a:extLst>
                  <a:ext uri="{FF2B5EF4-FFF2-40B4-BE49-F238E27FC236}">
                    <a16:creationId xmlns:a16="http://schemas.microsoft.com/office/drawing/2014/main" id="{77EA4ECA-6F1A-4201-879E-443C50EBC3E2}"/>
                  </a:ext>
                </a:extLst>
              </p:cNvPr>
              <p:cNvSpPr/>
              <p:nvPr/>
            </p:nvSpPr>
            <p:spPr>
              <a:xfrm>
                <a:off x="1041297" y="6222388"/>
                <a:ext cx="911852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Memory</a:t>
                </a:r>
                <a:endParaRPr dirty="0"/>
              </a:p>
            </p:txBody>
          </p:sp>
          <p:sp>
            <p:nvSpPr>
              <p:cNvPr id="22" name="CustomShape 18">
                <a:extLst>
                  <a:ext uri="{FF2B5EF4-FFF2-40B4-BE49-F238E27FC236}">
                    <a16:creationId xmlns:a16="http://schemas.microsoft.com/office/drawing/2014/main" id="{A7CC929B-C5E8-4092-9CC6-134A6809F310}"/>
                  </a:ext>
                </a:extLst>
              </p:cNvPr>
              <p:cNvSpPr/>
              <p:nvPr/>
            </p:nvSpPr>
            <p:spPr>
              <a:xfrm>
                <a:off x="2105747" y="6253945"/>
                <a:ext cx="647579" cy="219853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GPU</a:t>
                </a:r>
                <a:endParaRPr dirty="0"/>
              </a:p>
            </p:txBody>
          </p:sp>
          <p:sp>
            <p:nvSpPr>
              <p:cNvPr id="23" name="CustomShape 19">
                <a:extLst>
                  <a:ext uri="{FF2B5EF4-FFF2-40B4-BE49-F238E27FC236}">
                    <a16:creationId xmlns:a16="http://schemas.microsoft.com/office/drawing/2014/main" id="{1E422B25-9678-455D-9183-44FA9514218A}"/>
                  </a:ext>
                </a:extLst>
              </p:cNvPr>
              <p:cNvSpPr/>
              <p:nvPr/>
            </p:nvSpPr>
            <p:spPr>
              <a:xfrm>
                <a:off x="2771190" y="5431210"/>
                <a:ext cx="511583" cy="24210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Fan</a:t>
                </a:r>
                <a:endParaRPr dirty="0"/>
              </a:p>
            </p:txBody>
          </p:sp>
          <p:sp>
            <p:nvSpPr>
              <p:cNvPr id="24" name="CustomShape 20">
                <a:extLst>
                  <a:ext uri="{FF2B5EF4-FFF2-40B4-BE49-F238E27FC236}">
                    <a16:creationId xmlns:a16="http://schemas.microsoft.com/office/drawing/2014/main" id="{43BAB33F-B9E0-4A29-B284-AAD1CFC9B86F}"/>
                  </a:ext>
                </a:extLst>
              </p:cNvPr>
              <p:cNvSpPr/>
              <p:nvPr/>
            </p:nvSpPr>
            <p:spPr>
              <a:xfrm flipH="1">
                <a:off x="3096642" y="5165971"/>
                <a:ext cx="260160" cy="26394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5" name="CustomShape 21">
                <a:extLst>
                  <a:ext uri="{FF2B5EF4-FFF2-40B4-BE49-F238E27FC236}">
                    <a16:creationId xmlns:a16="http://schemas.microsoft.com/office/drawing/2014/main" id="{64FF8FBB-530C-48D0-B1C1-178CFA4865D6}"/>
                  </a:ext>
                </a:extLst>
              </p:cNvPr>
              <p:cNvSpPr/>
              <p:nvPr/>
            </p:nvSpPr>
            <p:spPr>
              <a:xfrm rot="5400000">
                <a:off x="1425541" y="5918781"/>
                <a:ext cx="295771" cy="311444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6" name="CustomShape 22">
                <a:extLst>
                  <a:ext uri="{FF2B5EF4-FFF2-40B4-BE49-F238E27FC236}">
                    <a16:creationId xmlns:a16="http://schemas.microsoft.com/office/drawing/2014/main" id="{FCCDB7D6-8C68-4CE3-90B4-9BC7EF7DAB4D}"/>
                  </a:ext>
                </a:extLst>
              </p:cNvPr>
              <p:cNvSpPr/>
              <p:nvPr/>
            </p:nvSpPr>
            <p:spPr>
              <a:xfrm rot="10800000" flipV="1">
                <a:off x="636697" y="5861512"/>
                <a:ext cx="974425" cy="360876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7" name="CustomShape 23">
                <a:extLst>
                  <a:ext uri="{FF2B5EF4-FFF2-40B4-BE49-F238E27FC236}">
                    <a16:creationId xmlns:a16="http://schemas.microsoft.com/office/drawing/2014/main" id="{8060CCAC-B294-4AB6-970B-5C2967D3AC76}"/>
                  </a:ext>
                </a:extLst>
              </p:cNvPr>
              <p:cNvSpPr/>
              <p:nvPr/>
            </p:nvSpPr>
            <p:spPr>
              <a:xfrm>
                <a:off x="2105556" y="5937224"/>
                <a:ext cx="191994" cy="282458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28" name="CustomShape 24">
                <a:extLst>
                  <a:ext uri="{FF2B5EF4-FFF2-40B4-BE49-F238E27FC236}">
                    <a16:creationId xmlns:a16="http://schemas.microsoft.com/office/drawing/2014/main" id="{5C90FA70-0A06-44E1-A25B-88E5C7F1050B}"/>
                  </a:ext>
                </a:extLst>
              </p:cNvPr>
              <p:cNvSpPr/>
              <p:nvPr/>
            </p:nvSpPr>
            <p:spPr>
              <a:xfrm>
                <a:off x="2871353" y="6209073"/>
                <a:ext cx="1480820" cy="263949"/>
              </a:xfrm>
              <a:prstGeom prst="roundRect">
                <a:avLst>
                  <a:gd name="adj" fmla="val 16667"/>
                </a:avLst>
              </a:prstGeom>
              <a:noFill/>
              <a:ln w="25560">
                <a:solidFill>
                  <a:srgbClr val="00B0F0"/>
                </a:solidFill>
                <a:round/>
              </a:ln>
            </p:spPr>
            <p:txBody>
              <a:bodyPr wrap="none" lIns="90000" tIns="45000" rIns="90000" bIns="45000" anchor="ctr"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solidFill>
                      <a:srgbClr val="FFFFFF"/>
                    </a:solidFill>
                    <a:latin typeface="Corbel"/>
                  </a:rPr>
                  <a:t>Motherboard</a:t>
                </a:r>
                <a:endParaRPr dirty="0"/>
              </a:p>
            </p:txBody>
          </p:sp>
          <p:sp>
            <p:nvSpPr>
              <p:cNvPr id="29" name="CustomShape 25">
                <a:extLst>
                  <a:ext uri="{FF2B5EF4-FFF2-40B4-BE49-F238E27FC236}">
                    <a16:creationId xmlns:a16="http://schemas.microsoft.com/office/drawing/2014/main" id="{36A1A7D6-F70A-4060-B5F9-B70A079FDF3F}"/>
                  </a:ext>
                </a:extLst>
              </p:cNvPr>
              <p:cNvSpPr/>
              <p:nvPr/>
            </p:nvSpPr>
            <p:spPr>
              <a:xfrm>
                <a:off x="2329792" y="5937224"/>
                <a:ext cx="647579" cy="251870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  <p:sp>
            <p:nvSpPr>
              <p:cNvPr id="30" name="CustomShape 20">
                <a:extLst>
                  <a:ext uri="{FF2B5EF4-FFF2-40B4-BE49-F238E27FC236}">
                    <a16:creationId xmlns:a16="http://schemas.microsoft.com/office/drawing/2014/main" id="{5E373EBD-B12C-4FBC-BFC7-764B9466072D}"/>
                  </a:ext>
                </a:extLst>
              </p:cNvPr>
              <p:cNvSpPr/>
              <p:nvPr/>
            </p:nvSpPr>
            <p:spPr>
              <a:xfrm>
                <a:off x="3555621" y="5164100"/>
                <a:ext cx="134548" cy="233581"/>
              </a:xfrm>
              <a:prstGeom prst="straightConnector1">
                <a:avLst/>
              </a:prstGeom>
              <a:noFill/>
              <a:ln w="25560">
                <a:solidFill>
                  <a:srgbClr val="FFFFFF"/>
                </a:solidFill>
                <a:miter/>
                <a:tailEnd type="arrow" w="med" len="med"/>
              </a:ln>
            </p:spPr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14:cNvPr>
              <p14:cNvContentPartPr/>
              <p14:nvPr/>
            </p14:nvContentPartPr>
            <p14:xfrm>
              <a:off x="7127915" y="2621922"/>
              <a:ext cx="4101480" cy="177696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C02F6B91-1995-43A1-ACD0-A9D11C809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19275" y="2613282"/>
                <a:ext cx="4119120" cy="179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941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97FDE7EB-3E0E-4E59-B1D7-D62F6CE6A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3" y="1071247"/>
            <a:ext cx="10635892" cy="564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1D53AE-299E-4001-B892-9C5985EFEC05}"/>
              </a:ext>
            </a:extLst>
          </p:cNvPr>
          <p:cNvSpPr/>
          <p:nvPr/>
        </p:nvSpPr>
        <p:spPr>
          <a:xfrm>
            <a:off x="7094150" y="2220376"/>
            <a:ext cx="1661432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FBA46D-07F7-4891-87E2-DC490BFD01C6}"/>
              </a:ext>
            </a:extLst>
          </p:cNvPr>
          <p:cNvSpPr/>
          <p:nvPr/>
        </p:nvSpPr>
        <p:spPr>
          <a:xfrm>
            <a:off x="1147555" y="2801529"/>
            <a:ext cx="4134500" cy="391779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DAE2F1-4720-4725-9AD0-D7C9501AC85F}"/>
              </a:ext>
            </a:extLst>
          </p:cNvPr>
          <p:cNvSpPr/>
          <p:nvPr/>
        </p:nvSpPr>
        <p:spPr>
          <a:xfrm>
            <a:off x="8755582" y="4741051"/>
            <a:ext cx="1553218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4185DB-1332-4303-8034-97065AAD9CD8}"/>
              </a:ext>
            </a:extLst>
          </p:cNvPr>
          <p:cNvSpPr/>
          <p:nvPr/>
        </p:nvSpPr>
        <p:spPr>
          <a:xfrm>
            <a:off x="5518166" y="4454667"/>
            <a:ext cx="1287236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C88E8E6-9A28-4BDC-BE4C-53EB46D8A284}"/>
              </a:ext>
            </a:extLst>
          </p:cNvPr>
          <p:cNvSpPr txBox="1"/>
          <p:nvPr/>
        </p:nvSpPr>
        <p:spPr>
          <a:xfrm>
            <a:off x="5553523" y="1540796"/>
            <a:ext cx="6229923" cy="501675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abstract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abstract void visit(Component c);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CostVisitor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extends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private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int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getTotalCents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 { 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return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visit(Component c) {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c.unitCost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128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97FDE7EB-3E0E-4E59-B1D7-D62F6CE6A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43" y="1071247"/>
            <a:ext cx="10635892" cy="5648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4239" y="211933"/>
            <a:ext cx="7163491" cy="766262"/>
          </a:xfrm>
        </p:spPr>
        <p:txBody>
          <a:bodyPr>
            <a:normAutofit fontScale="90000"/>
          </a:bodyPr>
          <a:lstStyle/>
          <a:p>
            <a:r>
              <a:rPr lang="en-US"/>
              <a:t>The Visitor pattern in UML: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11D53AE-299E-4001-B892-9C5985EFEC05}"/>
              </a:ext>
            </a:extLst>
          </p:cNvPr>
          <p:cNvSpPr/>
          <p:nvPr/>
        </p:nvSpPr>
        <p:spPr>
          <a:xfrm>
            <a:off x="7094150" y="2220376"/>
            <a:ext cx="1661432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DFBA46D-07F7-4891-87E2-DC490BFD01C6}"/>
              </a:ext>
            </a:extLst>
          </p:cNvPr>
          <p:cNvSpPr/>
          <p:nvPr/>
        </p:nvSpPr>
        <p:spPr>
          <a:xfrm>
            <a:off x="1147555" y="2801529"/>
            <a:ext cx="4134500" cy="3917798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0DAE2F1-4720-4725-9AD0-D7C9501AC85F}"/>
              </a:ext>
            </a:extLst>
          </p:cNvPr>
          <p:cNvSpPr/>
          <p:nvPr/>
        </p:nvSpPr>
        <p:spPr>
          <a:xfrm>
            <a:off x="8755582" y="4741051"/>
            <a:ext cx="1553218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F4185DB-1332-4303-8034-97065AAD9CD8}"/>
              </a:ext>
            </a:extLst>
          </p:cNvPr>
          <p:cNvSpPr/>
          <p:nvPr/>
        </p:nvSpPr>
        <p:spPr>
          <a:xfrm>
            <a:off x="5518166" y="4454667"/>
            <a:ext cx="1287236" cy="263879"/>
          </a:xfrm>
          <a:prstGeom prst="ellipse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B2E6874-C9DC-4F02-A5A0-DA46D0398FCE}"/>
              </a:ext>
            </a:extLst>
          </p:cNvPr>
          <p:cNvSpPr txBox="1"/>
          <p:nvPr/>
        </p:nvSpPr>
        <p:spPr>
          <a:xfrm>
            <a:off x="194239" y="1322946"/>
            <a:ext cx="5349200" cy="4924425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abstract class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ComputerComponent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abstract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Part extends Component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6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public class Assembly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accept(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ComponentVisitor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v) {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v.visit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(this);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for(Component c : components)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c.accept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(v);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9B9D63C-69E2-4F0D-8513-723B8495CF98}"/>
              </a:ext>
            </a:extLst>
          </p:cNvPr>
          <p:cNvSpPr/>
          <p:nvPr/>
        </p:nvSpPr>
        <p:spPr>
          <a:xfrm>
            <a:off x="7245494" y="312102"/>
            <a:ext cx="4828088" cy="101084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public void visit(Component c) {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totalCents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 += 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c.unitCost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49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2238"/>
            <a:ext cx="2105526" cy="130952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</a:t>
            </a:r>
            <a:br>
              <a:rPr lang="en-US" dirty="0"/>
            </a:br>
            <a:r>
              <a:rPr lang="en-US" dirty="0"/>
              <a:t>visitor</a:t>
            </a:r>
          </a:p>
        </p:txBody>
      </p:sp>
      <p:pic>
        <p:nvPicPr>
          <p:cNvPr id="6" name="Picture 5" descr="VisitorClassDiagra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14240" y="89880"/>
            <a:ext cx="8887326" cy="667823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sp>
        <p:nvSpPr>
          <p:cNvPr id="7" name="TextBox 6"/>
          <p:cNvSpPr txBox="1"/>
          <p:nvPr/>
        </p:nvSpPr>
        <p:spPr>
          <a:xfrm>
            <a:off x="4658538" y="3727362"/>
            <a:ext cx="3365104" cy="224676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Simple case: single </a:t>
            </a: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ConcreteElement</a:t>
            </a:r>
            <a:endParaRPr lang="en-US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Element interface modified to allow visitor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ConcreteElement</a:t>
            </a: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provides public methods that can be invoked by visitor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23642" y="4650161"/>
            <a:ext cx="3278819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Visitor keeps running tally of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Example: running total, count of items meeting a condition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72806" y="1204167"/>
            <a:ext cx="3646387" cy="16312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Client creates visitor to acquire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Apply visitor to each element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Call accept()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Pass element to accept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16200000" flipH="1">
            <a:off x="6459351" y="2495349"/>
            <a:ext cx="3448256" cy="71788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328858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4B794F-1A0B-D748-A078-11315AB597BE}"/>
              </a:ext>
            </a:extLst>
          </p:cNvPr>
          <p:cNvSpPr txBox="1"/>
          <p:nvPr/>
        </p:nvSpPr>
        <p:spPr>
          <a:xfrm>
            <a:off x="299803" y="419725"/>
            <a:ext cx="3905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Museum Example: see demo folder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8E947E2-3964-4201-89E2-EBBA6B164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463" y="1006584"/>
            <a:ext cx="10163491" cy="543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14327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10477</TotalTime>
  <Words>913</Words>
  <Application>Microsoft Macintosh PowerPoint</Application>
  <PresentationFormat>Widescreen</PresentationFormat>
  <Paragraphs>207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Consolas</vt:lpstr>
      <vt:lpstr>Corbel</vt:lpstr>
      <vt:lpstr>Depth</vt:lpstr>
      <vt:lpstr>16. Visitors</vt:lpstr>
      <vt:lpstr>Recall the Composite example: computer</vt:lpstr>
      <vt:lpstr>Diagram, code…</vt:lpstr>
      <vt:lpstr>A problem and a solution</vt:lpstr>
      <vt:lpstr>A problem and a solution</vt:lpstr>
      <vt:lpstr>The Visitor pattern in UML:</vt:lpstr>
      <vt:lpstr>The Visitor pattern in UML:</vt:lpstr>
      <vt:lpstr>Simple  visitor</vt:lpstr>
      <vt:lpstr>PowerPoint Presentation</vt:lpstr>
      <vt:lpstr>Visiting multiple types of objects</vt:lpstr>
      <vt:lpstr>Collaborations</vt:lpstr>
      <vt:lpstr>Advantages</vt:lpstr>
      <vt:lpstr>Disadvantages</vt:lpstr>
      <vt:lpstr>Review</vt:lpstr>
      <vt:lpstr>So how to design software systems?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Dr. Robert</cp:lastModifiedBy>
  <cp:revision>234</cp:revision>
  <dcterms:created xsi:type="dcterms:W3CDTF">2014-08-01T20:24:53Z</dcterms:created>
  <dcterms:modified xsi:type="dcterms:W3CDTF">2023-02-17T03:18:21Z</dcterms:modified>
</cp:coreProperties>
</file>