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7"/>
  </p:notesMasterIdLst>
  <p:sldIdLst>
    <p:sldId id="256" r:id="rId2"/>
    <p:sldId id="291" r:id="rId3"/>
    <p:sldId id="288" r:id="rId4"/>
    <p:sldId id="289" r:id="rId5"/>
    <p:sldId id="290" r:id="rId6"/>
    <p:sldId id="257" r:id="rId7"/>
    <p:sldId id="266" r:id="rId8"/>
    <p:sldId id="258" r:id="rId9"/>
    <p:sldId id="280" r:id="rId10"/>
    <p:sldId id="278" r:id="rId11"/>
    <p:sldId id="264" r:id="rId12"/>
    <p:sldId id="265" r:id="rId13"/>
    <p:sldId id="282" r:id="rId14"/>
    <p:sldId id="283" r:id="rId15"/>
    <p:sldId id="281" r:id="rId16"/>
    <p:sldId id="268" r:id="rId17"/>
    <p:sldId id="272" r:id="rId18"/>
    <p:sldId id="273" r:id="rId19"/>
    <p:sldId id="269" r:id="rId20"/>
    <p:sldId id="267" r:id="rId21"/>
    <p:sldId id="274" r:id="rId22"/>
    <p:sldId id="285" r:id="rId23"/>
    <p:sldId id="286" r:id="rId24"/>
    <p:sldId id="287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 autoAdjust="0"/>
    <p:restoredTop sz="90562" autoAdjust="0"/>
  </p:normalViewPr>
  <p:slideViewPr>
    <p:cSldViewPr>
      <p:cViewPr varScale="1">
        <p:scale>
          <a:sx n="45" d="100"/>
          <a:sy n="45" d="100"/>
        </p:scale>
        <p:origin x="1156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D59BF-2B5F-4B7C-817F-45A9CDCCF861}" type="doc">
      <dgm:prSet loTypeId="urn:microsoft.com/office/officeart/2005/8/layout/hierarchy6" loCatId="hierarchy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8EAA31-92C4-48F6-BED8-E6AF2E4671F2}">
      <dgm:prSet phldrT="[Text]"/>
      <dgm:spPr/>
      <dgm:t>
        <a:bodyPr/>
        <a:lstStyle/>
        <a:p>
          <a:r>
            <a:rPr lang="en-US" dirty="0"/>
            <a:t>Senior Design</a:t>
          </a:r>
        </a:p>
      </dgm:t>
    </dgm:pt>
    <dgm:pt modelId="{07B5030D-8A0A-4D58-8416-792CAC7894B3}" type="parTrans" cxnId="{63743685-05ED-46CC-83DF-46891CA0A873}">
      <dgm:prSet/>
      <dgm:spPr/>
      <dgm:t>
        <a:bodyPr/>
        <a:lstStyle/>
        <a:p>
          <a:endParaRPr lang="en-US"/>
        </a:p>
      </dgm:t>
    </dgm:pt>
    <dgm:pt modelId="{D44535BF-E8EB-4D00-A0B7-942CECD4C985}" type="sibTrans" cxnId="{63743685-05ED-46CC-83DF-46891CA0A873}">
      <dgm:prSet/>
      <dgm:spPr/>
      <dgm:t>
        <a:bodyPr/>
        <a:lstStyle/>
        <a:p>
          <a:endParaRPr lang="en-US"/>
        </a:p>
      </dgm:t>
    </dgm:pt>
    <dgm:pt modelId="{716A9505-DC9F-4427-8113-D7B41B9C211B}">
      <dgm:prSet phldrT="[Text]"/>
      <dgm:spPr/>
      <dgm:t>
        <a:bodyPr/>
        <a:lstStyle/>
        <a:p>
          <a:r>
            <a:rPr lang="en-US" dirty="0"/>
            <a:t>SE 3800 Process II</a:t>
          </a:r>
        </a:p>
      </dgm:t>
    </dgm:pt>
    <dgm:pt modelId="{A210324D-5CD9-4650-B707-054B02A6F370}" type="parTrans" cxnId="{D57254A5-2E4B-41AB-846B-7BFB1E375AAF}">
      <dgm:prSet/>
      <dgm:spPr/>
      <dgm:t>
        <a:bodyPr/>
        <a:lstStyle/>
        <a:p>
          <a:endParaRPr lang="en-US"/>
        </a:p>
      </dgm:t>
    </dgm:pt>
    <dgm:pt modelId="{E5893053-5692-4BB3-9F04-8CA52C4F6E17}" type="sibTrans" cxnId="{D57254A5-2E4B-41AB-846B-7BFB1E375AAF}">
      <dgm:prSet/>
      <dgm:spPr/>
      <dgm:t>
        <a:bodyPr/>
        <a:lstStyle/>
        <a:p>
          <a:endParaRPr lang="en-US"/>
        </a:p>
      </dgm:t>
    </dgm:pt>
    <dgm:pt modelId="{1819EB32-A966-4F37-B57A-F54C7D566356}">
      <dgm:prSet phldrT="[Text]"/>
      <dgm:spPr/>
      <dgm:t>
        <a:bodyPr/>
        <a:lstStyle/>
        <a:p>
          <a:r>
            <a:rPr lang="en-US" dirty="0"/>
            <a:t>SE 2800 Process I</a:t>
          </a:r>
        </a:p>
      </dgm:t>
    </dgm:pt>
    <dgm:pt modelId="{F2BF37B7-63CD-4FC7-B76D-834CF2E2711E}" type="parTrans" cxnId="{CA9C14D8-0A22-43BE-BD54-3C7C021CFE38}">
      <dgm:prSet/>
      <dgm:spPr/>
      <dgm:t>
        <a:bodyPr/>
        <a:lstStyle/>
        <a:p>
          <a:endParaRPr lang="en-US"/>
        </a:p>
      </dgm:t>
    </dgm:pt>
    <dgm:pt modelId="{84E426A3-3CC2-4935-A691-18558753A2E6}" type="sibTrans" cxnId="{CA9C14D8-0A22-43BE-BD54-3C7C021CFE38}">
      <dgm:prSet/>
      <dgm:spPr/>
      <dgm:t>
        <a:bodyPr/>
        <a:lstStyle/>
        <a:p>
          <a:endParaRPr lang="en-US"/>
        </a:p>
      </dgm:t>
    </dgm:pt>
    <dgm:pt modelId="{FC3D063D-CEA0-4071-AD02-1C9835DB9C88}">
      <dgm:prSet phldrT="[Text]"/>
      <dgm:spPr/>
      <dgm:t>
        <a:bodyPr/>
        <a:lstStyle/>
        <a:p>
          <a:r>
            <a:rPr lang="en-US" dirty="0"/>
            <a:t>Software Development Lab</a:t>
          </a:r>
        </a:p>
      </dgm:t>
    </dgm:pt>
    <dgm:pt modelId="{D2954F98-6672-4CB2-9436-47979FD05F19}" type="parTrans" cxnId="{591558D8-D7FA-41B9-9E57-4C4295FF09A2}">
      <dgm:prSet/>
      <dgm:spPr/>
      <dgm:t>
        <a:bodyPr/>
        <a:lstStyle/>
        <a:p>
          <a:endParaRPr lang="en-US"/>
        </a:p>
      </dgm:t>
    </dgm:pt>
    <dgm:pt modelId="{0D8EF391-5A6C-4212-8A79-0B2B0342C61F}" type="sibTrans" cxnId="{591558D8-D7FA-41B9-9E57-4C4295FF09A2}">
      <dgm:prSet/>
      <dgm:spPr/>
      <dgm:t>
        <a:bodyPr/>
        <a:lstStyle/>
        <a:p>
          <a:endParaRPr lang="en-US"/>
        </a:p>
      </dgm:t>
    </dgm:pt>
    <dgm:pt modelId="{898C5B14-424C-48D2-8FAD-3CE86339E139}">
      <dgm:prSet phldrT="[Text]"/>
      <dgm:spPr/>
      <dgm:t>
        <a:bodyPr/>
        <a:lstStyle/>
        <a:p>
          <a:r>
            <a:rPr lang="en-US" dirty="0"/>
            <a:t>SE 3821 Requirements</a:t>
          </a:r>
        </a:p>
      </dgm:t>
    </dgm:pt>
    <dgm:pt modelId="{3F3DD88C-0491-473F-8F02-CF235513F92D}" type="parTrans" cxnId="{CB1193F8-326F-4E79-BAD4-33E581A03BEB}">
      <dgm:prSet/>
      <dgm:spPr/>
      <dgm:t>
        <a:bodyPr/>
        <a:lstStyle/>
        <a:p>
          <a:endParaRPr lang="en-US"/>
        </a:p>
      </dgm:t>
    </dgm:pt>
    <dgm:pt modelId="{F9F0FB34-723F-43A0-937A-D1EB693BC6D9}" type="sibTrans" cxnId="{CB1193F8-326F-4E79-BAD4-33E581A03BEB}">
      <dgm:prSet/>
      <dgm:spPr/>
      <dgm:t>
        <a:bodyPr/>
        <a:lstStyle/>
        <a:p>
          <a:endParaRPr lang="en-US"/>
        </a:p>
      </dgm:t>
    </dgm:pt>
    <dgm:pt modelId="{E3B6D43A-1A74-420A-A6C3-2793B96366A5}">
      <dgm:prSet phldrT="[Text]"/>
      <dgm:spPr/>
      <dgm:t>
        <a:bodyPr/>
        <a:lstStyle/>
        <a:p>
          <a:r>
            <a:rPr lang="en-US" dirty="0"/>
            <a:t>SE 2832 Verification</a:t>
          </a:r>
        </a:p>
      </dgm:t>
    </dgm:pt>
    <dgm:pt modelId="{B570254B-0F28-44D0-A8FD-713312808AC7}" type="parTrans" cxnId="{5A1222B3-07A4-45B4-8BD5-EDB3C7D03C93}">
      <dgm:prSet/>
      <dgm:spPr/>
      <dgm:t>
        <a:bodyPr/>
        <a:lstStyle/>
        <a:p>
          <a:endParaRPr lang="en-US"/>
        </a:p>
      </dgm:t>
    </dgm:pt>
    <dgm:pt modelId="{29BDBBCF-6863-49FE-8D65-073F8C715AA9}" type="sibTrans" cxnId="{5A1222B3-07A4-45B4-8BD5-EDB3C7D03C93}">
      <dgm:prSet/>
      <dgm:spPr/>
      <dgm:t>
        <a:bodyPr/>
        <a:lstStyle/>
        <a:p>
          <a:endParaRPr lang="en-US"/>
        </a:p>
      </dgm:t>
    </dgm:pt>
    <dgm:pt modelId="{306AE30B-067F-4AE6-85A7-4C589E0B6A8F}" type="pres">
      <dgm:prSet presAssocID="{107D59BF-2B5F-4B7C-817F-45A9CDCCF86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1F5DD8-99BF-46C2-96F0-48A3EBDD8E15}" type="pres">
      <dgm:prSet presAssocID="{107D59BF-2B5F-4B7C-817F-45A9CDCCF861}" presName="hierFlow" presStyleCnt="0"/>
      <dgm:spPr/>
    </dgm:pt>
    <dgm:pt modelId="{666FCBDD-43CC-4892-9012-4B55617297D1}" type="pres">
      <dgm:prSet presAssocID="{107D59BF-2B5F-4B7C-817F-45A9CDCCF86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00E19C4-9EA3-40A5-88AB-6AF8F5E87B32}" type="pres">
      <dgm:prSet presAssocID="{688EAA31-92C4-48F6-BED8-E6AF2E4671F2}" presName="Name14" presStyleCnt="0"/>
      <dgm:spPr/>
    </dgm:pt>
    <dgm:pt modelId="{612BA036-2014-4DC0-A2BB-96BF35AAB30E}" type="pres">
      <dgm:prSet presAssocID="{688EAA31-92C4-48F6-BED8-E6AF2E4671F2}" presName="level1Shape" presStyleLbl="node0" presStyleIdx="0" presStyleCnt="1">
        <dgm:presLayoutVars>
          <dgm:chPref val="3"/>
        </dgm:presLayoutVars>
      </dgm:prSet>
      <dgm:spPr/>
    </dgm:pt>
    <dgm:pt modelId="{552EE15E-A1EE-45F4-B7A1-53139C2DDD7C}" type="pres">
      <dgm:prSet presAssocID="{688EAA31-92C4-48F6-BED8-E6AF2E4671F2}" presName="hierChild2" presStyleCnt="0"/>
      <dgm:spPr/>
    </dgm:pt>
    <dgm:pt modelId="{FAFD6AC2-DCFB-4EDF-B13A-7EEFE8EFE68C}" type="pres">
      <dgm:prSet presAssocID="{A210324D-5CD9-4650-B707-054B02A6F370}" presName="Name19" presStyleLbl="parChTrans1D2" presStyleIdx="0" presStyleCnt="2"/>
      <dgm:spPr/>
    </dgm:pt>
    <dgm:pt modelId="{9903B034-FC65-4146-82CA-47799E2ED723}" type="pres">
      <dgm:prSet presAssocID="{716A9505-DC9F-4427-8113-D7B41B9C211B}" presName="Name21" presStyleCnt="0"/>
      <dgm:spPr/>
    </dgm:pt>
    <dgm:pt modelId="{8CBDB209-29EC-4FCC-9975-12FFA5DF332E}" type="pres">
      <dgm:prSet presAssocID="{716A9505-DC9F-4427-8113-D7B41B9C211B}" presName="level2Shape" presStyleLbl="node2" presStyleIdx="0" presStyleCnt="2"/>
      <dgm:spPr/>
    </dgm:pt>
    <dgm:pt modelId="{CFD743F3-FF2E-495B-9FC6-C1F9DA8126AF}" type="pres">
      <dgm:prSet presAssocID="{716A9505-DC9F-4427-8113-D7B41B9C211B}" presName="hierChild3" presStyleCnt="0"/>
      <dgm:spPr/>
    </dgm:pt>
    <dgm:pt modelId="{8EFF77F2-7B92-4248-B35D-7B3F6F40C8B0}" type="pres">
      <dgm:prSet presAssocID="{F2BF37B7-63CD-4FC7-B76D-834CF2E2711E}" presName="Name19" presStyleLbl="parChTrans1D3" presStyleIdx="0" presStyleCnt="3"/>
      <dgm:spPr/>
    </dgm:pt>
    <dgm:pt modelId="{37C7C017-6CF7-40B3-8E67-0B38779EBCD2}" type="pres">
      <dgm:prSet presAssocID="{1819EB32-A966-4F37-B57A-F54C7D566356}" presName="Name21" presStyleCnt="0"/>
      <dgm:spPr/>
    </dgm:pt>
    <dgm:pt modelId="{208D5E47-9B13-4A72-B175-31C8A9DD9BCF}" type="pres">
      <dgm:prSet presAssocID="{1819EB32-A966-4F37-B57A-F54C7D566356}" presName="level2Shape" presStyleLbl="node3" presStyleIdx="0" presStyleCnt="3"/>
      <dgm:spPr/>
    </dgm:pt>
    <dgm:pt modelId="{BFE3D139-9F9A-462B-808F-3B5BA2DBCF06}" type="pres">
      <dgm:prSet presAssocID="{1819EB32-A966-4F37-B57A-F54C7D566356}" presName="hierChild3" presStyleCnt="0"/>
      <dgm:spPr/>
    </dgm:pt>
    <dgm:pt modelId="{D9605973-0E6A-4FAD-9351-51C8FAC4FCB3}" type="pres">
      <dgm:prSet presAssocID="{B570254B-0F28-44D0-A8FD-713312808AC7}" presName="Name19" presStyleLbl="parChTrans1D3" presStyleIdx="1" presStyleCnt="3"/>
      <dgm:spPr/>
    </dgm:pt>
    <dgm:pt modelId="{B8FD8B42-FB1F-4760-B6AE-23FA958CF0B4}" type="pres">
      <dgm:prSet presAssocID="{E3B6D43A-1A74-420A-A6C3-2793B96366A5}" presName="Name21" presStyleCnt="0"/>
      <dgm:spPr/>
    </dgm:pt>
    <dgm:pt modelId="{21143C89-987B-4B72-A9BC-DA3277A3E923}" type="pres">
      <dgm:prSet presAssocID="{E3B6D43A-1A74-420A-A6C3-2793B96366A5}" presName="level2Shape" presStyleLbl="node3" presStyleIdx="1" presStyleCnt="3"/>
      <dgm:spPr/>
    </dgm:pt>
    <dgm:pt modelId="{A4DF8521-138D-45FF-8D73-5AAC870163C2}" type="pres">
      <dgm:prSet presAssocID="{E3B6D43A-1A74-420A-A6C3-2793B96366A5}" presName="hierChild3" presStyleCnt="0"/>
      <dgm:spPr/>
    </dgm:pt>
    <dgm:pt modelId="{71581BFF-B78B-4D12-9E20-BDDAD6E8C08A}" type="pres">
      <dgm:prSet presAssocID="{D2954F98-6672-4CB2-9436-47979FD05F19}" presName="Name19" presStyleLbl="parChTrans1D2" presStyleIdx="1" presStyleCnt="2"/>
      <dgm:spPr/>
    </dgm:pt>
    <dgm:pt modelId="{EE8AF9E0-9226-4980-AA19-98E2AD174589}" type="pres">
      <dgm:prSet presAssocID="{FC3D063D-CEA0-4071-AD02-1C9835DB9C88}" presName="Name21" presStyleCnt="0"/>
      <dgm:spPr/>
    </dgm:pt>
    <dgm:pt modelId="{A43E754A-2B59-44D5-858A-4456EA45891A}" type="pres">
      <dgm:prSet presAssocID="{FC3D063D-CEA0-4071-AD02-1C9835DB9C88}" presName="level2Shape" presStyleLbl="node2" presStyleIdx="1" presStyleCnt="2"/>
      <dgm:spPr/>
    </dgm:pt>
    <dgm:pt modelId="{3A3B14A5-CB12-43EE-BB35-1D7C5F389627}" type="pres">
      <dgm:prSet presAssocID="{FC3D063D-CEA0-4071-AD02-1C9835DB9C88}" presName="hierChild3" presStyleCnt="0"/>
      <dgm:spPr/>
    </dgm:pt>
    <dgm:pt modelId="{8CCA5EA2-8169-4AA6-B86D-4D927D554B41}" type="pres">
      <dgm:prSet presAssocID="{3F3DD88C-0491-473F-8F02-CF235513F92D}" presName="Name19" presStyleLbl="parChTrans1D3" presStyleIdx="2" presStyleCnt="3"/>
      <dgm:spPr/>
    </dgm:pt>
    <dgm:pt modelId="{92E17096-45B9-4119-812C-1BEB9DB947CC}" type="pres">
      <dgm:prSet presAssocID="{898C5B14-424C-48D2-8FAD-3CE86339E139}" presName="Name21" presStyleCnt="0"/>
      <dgm:spPr/>
    </dgm:pt>
    <dgm:pt modelId="{FBDD1875-86A9-4381-8B53-60CACE26F651}" type="pres">
      <dgm:prSet presAssocID="{898C5B14-424C-48D2-8FAD-3CE86339E139}" presName="level2Shape" presStyleLbl="node3" presStyleIdx="2" presStyleCnt="3"/>
      <dgm:spPr/>
    </dgm:pt>
    <dgm:pt modelId="{06407988-8791-4CEF-AED1-BF1183A25E1B}" type="pres">
      <dgm:prSet presAssocID="{898C5B14-424C-48D2-8FAD-3CE86339E139}" presName="hierChild3" presStyleCnt="0"/>
      <dgm:spPr/>
    </dgm:pt>
    <dgm:pt modelId="{0477AFFC-B0AD-4A21-9554-DBB58C9F6F25}" type="pres">
      <dgm:prSet presAssocID="{107D59BF-2B5F-4B7C-817F-45A9CDCCF861}" presName="bgShapesFlow" presStyleCnt="0"/>
      <dgm:spPr/>
    </dgm:pt>
  </dgm:ptLst>
  <dgm:cxnLst>
    <dgm:cxn modelId="{8B257317-85C1-48D0-B9DA-E4CB787A252B}" type="presOf" srcId="{E3B6D43A-1A74-420A-A6C3-2793B96366A5}" destId="{21143C89-987B-4B72-A9BC-DA3277A3E923}" srcOrd="0" destOrd="0" presId="urn:microsoft.com/office/officeart/2005/8/layout/hierarchy6"/>
    <dgm:cxn modelId="{9077D02F-CFB8-4D3C-B9B3-66BF97A668CB}" type="presOf" srcId="{D2954F98-6672-4CB2-9436-47979FD05F19}" destId="{71581BFF-B78B-4D12-9E20-BDDAD6E8C08A}" srcOrd="0" destOrd="0" presId="urn:microsoft.com/office/officeart/2005/8/layout/hierarchy6"/>
    <dgm:cxn modelId="{0FA4345E-CC8A-4BAA-B2E9-821C99091B61}" type="presOf" srcId="{3F3DD88C-0491-473F-8F02-CF235513F92D}" destId="{8CCA5EA2-8169-4AA6-B86D-4D927D554B41}" srcOrd="0" destOrd="0" presId="urn:microsoft.com/office/officeart/2005/8/layout/hierarchy6"/>
    <dgm:cxn modelId="{4E3AA077-E1A6-41B5-A411-4DD57B7E6725}" type="presOf" srcId="{898C5B14-424C-48D2-8FAD-3CE86339E139}" destId="{FBDD1875-86A9-4381-8B53-60CACE26F651}" srcOrd="0" destOrd="0" presId="urn:microsoft.com/office/officeart/2005/8/layout/hierarchy6"/>
    <dgm:cxn modelId="{17D61B58-5BD7-426F-B51D-6C23D0F1A0A3}" type="presOf" srcId="{688EAA31-92C4-48F6-BED8-E6AF2E4671F2}" destId="{612BA036-2014-4DC0-A2BB-96BF35AAB30E}" srcOrd="0" destOrd="0" presId="urn:microsoft.com/office/officeart/2005/8/layout/hierarchy6"/>
    <dgm:cxn modelId="{A2356D80-3CCC-4129-9863-74625F75D3E1}" type="presOf" srcId="{A210324D-5CD9-4650-B707-054B02A6F370}" destId="{FAFD6AC2-DCFB-4EDF-B13A-7EEFE8EFE68C}" srcOrd="0" destOrd="0" presId="urn:microsoft.com/office/officeart/2005/8/layout/hierarchy6"/>
    <dgm:cxn modelId="{EBD4FD80-C167-48B4-B6E4-572AA37272AD}" type="presOf" srcId="{B570254B-0F28-44D0-A8FD-713312808AC7}" destId="{D9605973-0E6A-4FAD-9351-51C8FAC4FCB3}" srcOrd="0" destOrd="0" presId="urn:microsoft.com/office/officeart/2005/8/layout/hierarchy6"/>
    <dgm:cxn modelId="{63743685-05ED-46CC-83DF-46891CA0A873}" srcId="{107D59BF-2B5F-4B7C-817F-45A9CDCCF861}" destId="{688EAA31-92C4-48F6-BED8-E6AF2E4671F2}" srcOrd="0" destOrd="0" parTransId="{07B5030D-8A0A-4D58-8416-792CAC7894B3}" sibTransId="{D44535BF-E8EB-4D00-A0B7-942CECD4C985}"/>
    <dgm:cxn modelId="{0E73448D-063B-43DD-B80A-3C479EDDB0A7}" type="presOf" srcId="{107D59BF-2B5F-4B7C-817F-45A9CDCCF861}" destId="{306AE30B-067F-4AE6-85A7-4C589E0B6A8F}" srcOrd="0" destOrd="0" presId="urn:microsoft.com/office/officeart/2005/8/layout/hierarchy6"/>
    <dgm:cxn modelId="{9C92E09D-61B5-4017-A2DD-68A533CE1B23}" type="presOf" srcId="{F2BF37B7-63CD-4FC7-B76D-834CF2E2711E}" destId="{8EFF77F2-7B92-4248-B35D-7B3F6F40C8B0}" srcOrd="0" destOrd="0" presId="urn:microsoft.com/office/officeart/2005/8/layout/hierarchy6"/>
    <dgm:cxn modelId="{DBF1DB9E-A74E-49AE-A2D4-73FCAB8BC25F}" type="presOf" srcId="{716A9505-DC9F-4427-8113-D7B41B9C211B}" destId="{8CBDB209-29EC-4FCC-9975-12FFA5DF332E}" srcOrd="0" destOrd="0" presId="urn:microsoft.com/office/officeart/2005/8/layout/hierarchy6"/>
    <dgm:cxn modelId="{D57254A5-2E4B-41AB-846B-7BFB1E375AAF}" srcId="{688EAA31-92C4-48F6-BED8-E6AF2E4671F2}" destId="{716A9505-DC9F-4427-8113-D7B41B9C211B}" srcOrd="0" destOrd="0" parTransId="{A210324D-5CD9-4650-B707-054B02A6F370}" sibTransId="{E5893053-5692-4BB3-9F04-8CA52C4F6E17}"/>
    <dgm:cxn modelId="{5A1222B3-07A4-45B4-8BD5-EDB3C7D03C93}" srcId="{716A9505-DC9F-4427-8113-D7B41B9C211B}" destId="{E3B6D43A-1A74-420A-A6C3-2793B96366A5}" srcOrd="1" destOrd="0" parTransId="{B570254B-0F28-44D0-A8FD-713312808AC7}" sibTransId="{29BDBBCF-6863-49FE-8D65-073F8C715AA9}"/>
    <dgm:cxn modelId="{89BF52C2-3FDF-43B0-9B7B-65CC80E29F70}" type="presOf" srcId="{FC3D063D-CEA0-4071-AD02-1C9835DB9C88}" destId="{A43E754A-2B59-44D5-858A-4456EA45891A}" srcOrd="0" destOrd="0" presId="urn:microsoft.com/office/officeart/2005/8/layout/hierarchy6"/>
    <dgm:cxn modelId="{CA9C14D8-0A22-43BE-BD54-3C7C021CFE38}" srcId="{716A9505-DC9F-4427-8113-D7B41B9C211B}" destId="{1819EB32-A966-4F37-B57A-F54C7D566356}" srcOrd="0" destOrd="0" parTransId="{F2BF37B7-63CD-4FC7-B76D-834CF2E2711E}" sibTransId="{84E426A3-3CC2-4935-A691-18558753A2E6}"/>
    <dgm:cxn modelId="{591558D8-D7FA-41B9-9E57-4C4295FF09A2}" srcId="{688EAA31-92C4-48F6-BED8-E6AF2E4671F2}" destId="{FC3D063D-CEA0-4071-AD02-1C9835DB9C88}" srcOrd="1" destOrd="0" parTransId="{D2954F98-6672-4CB2-9436-47979FD05F19}" sibTransId="{0D8EF391-5A6C-4212-8A79-0B2B0342C61F}"/>
    <dgm:cxn modelId="{E2D725E4-D004-4BED-9514-9B21487609FC}" type="presOf" srcId="{1819EB32-A966-4F37-B57A-F54C7D566356}" destId="{208D5E47-9B13-4A72-B175-31C8A9DD9BCF}" srcOrd="0" destOrd="0" presId="urn:microsoft.com/office/officeart/2005/8/layout/hierarchy6"/>
    <dgm:cxn modelId="{CB1193F8-326F-4E79-BAD4-33E581A03BEB}" srcId="{FC3D063D-CEA0-4071-AD02-1C9835DB9C88}" destId="{898C5B14-424C-48D2-8FAD-3CE86339E139}" srcOrd="0" destOrd="0" parTransId="{3F3DD88C-0491-473F-8F02-CF235513F92D}" sibTransId="{F9F0FB34-723F-43A0-937A-D1EB693BC6D9}"/>
    <dgm:cxn modelId="{86C3E223-B2E9-4F18-B1B4-B27284524BE0}" type="presParOf" srcId="{306AE30B-067F-4AE6-85A7-4C589E0B6A8F}" destId="{661F5DD8-99BF-46C2-96F0-48A3EBDD8E15}" srcOrd="0" destOrd="0" presId="urn:microsoft.com/office/officeart/2005/8/layout/hierarchy6"/>
    <dgm:cxn modelId="{EEB2D6F4-1B31-4946-9D92-B442DB342D1B}" type="presParOf" srcId="{661F5DD8-99BF-46C2-96F0-48A3EBDD8E15}" destId="{666FCBDD-43CC-4892-9012-4B55617297D1}" srcOrd="0" destOrd="0" presId="urn:microsoft.com/office/officeart/2005/8/layout/hierarchy6"/>
    <dgm:cxn modelId="{765B6919-72F7-4E37-B068-9F425579FACD}" type="presParOf" srcId="{666FCBDD-43CC-4892-9012-4B55617297D1}" destId="{D00E19C4-9EA3-40A5-88AB-6AF8F5E87B32}" srcOrd="0" destOrd="0" presId="urn:microsoft.com/office/officeart/2005/8/layout/hierarchy6"/>
    <dgm:cxn modelId="{3DA89861-007E-49FA-BA51-9F2AE69E557A}" type="presParOf" srcId="{D00E19C4-9EA3-40A5-88AB-6AF8F5E87B32}" destId="{612BA036-2014-4DC0-A2BB-96BF35AAB30E}" srcOrd="0" destOrd="0" presId="urn:microsoft.com/office/officeart/2005/8/layout/hierarchy6"/>
    <dgm:cxn modelId="{D641E8B3-A88D-41D6-8610-2EA55309739E}" type="presParOf" srcId="{D00E19C4-9EA3-40A5-88AB-6AF8F5E87B32}" destId="{552EE15E-A1EE-45F4-B7A1-53139C2DDD7C}" srcOrd="1" destOrd="0" presId="urn:microsoft.com/office/officeart/2005/8/layout/hierarchy6"/>
    <dgm:cxn modelId="{32EB2ACB-2BD1-4E61-8C9B-55EBA52E55F9}" type="presParOf" srcId="{552EE15E-A1EE-45F4-B7A1-53139C2DDD7C}" destId="{FAFD6AC2-DCFB-4EDF-B13A-7EEFE8EFE68C}" srcOrd="0" destOrd="0" presId="urn:microsoft.com/office/officeart/2005/8/layout/hierarchy6"/>
    <dgm:cxn modelId="{EE429C69-BEAB-4AFD-975A-8023E5CB5258}" type="presParOf" srcId="{552EE15E-A1EE-45F4-B7A1-53139C2DDD7C}" destId="{9903B034-FC65-4146-82CA-47799E2ED723}" srcOrd="1" destOrd="0" presId="urn:microsoft.com/office/officeart/2005/8/layout/hierarchy6"/>
    <dgm:cxn modelId="{6D6EFFAC-8F81-4D38-8330-318C60453AD1}" type="presParOf" srcId="{9903B034-FC65-4146-82CA-47799E2ED723}" destId="{8CBDB209-29EC-4FCC-9975-12FFA5DF332E}" srcOrd="0" destOrd="0" presId="urn:microsoft.com/office/officeart/2005/8/layout/hierarchy6"/>
    <dgm:cxn modelId="{284817F5-DAF3-4993-8647-DC9D83661EA9}" type="presParOf" srcId="{9903B034-FC65-4146-82CA-47799E2ED723}" destId="{CFD743F3-FF2E-495B-9FC6-C1F9DA8126AF}" srcOrd="1" destOrd="0" presId="urn:microsoft.com/office/officeart/2005/8/layout/hierarchy6"/>
    <dgm:cxn modelId="{14A03DD3-F219-4A00-A65B-BEF489E0DD75}" type="presParOf" srcId="{CFD743F3-FF2E-495B-9FC6-C1F9DA8126AF}" destId="{8EFF77F2-7B92-4248-B35D-7B3F6F40C8B0}" srcOrd="0" destOrd="0" presId="urn:microsoft.com/office/officeart/2005/8/layout/hierarchy6"/>
    <dgm:cxn modelId="{FA87D591-7451-47D2-BE30-5675089C623C}" type="presParOf" srcId="{CFD743F3-FF2E-495B-9FC6-C1F9DA8126AF}" destId="{37C7C017-6CF7-40B3-8E67-0B38779EBCD2}" srcOrd="1" destOrd="0" presId="urn:microsoft.com/office/officeart/2005/8/layout/hierarchy6"/>
    <dgm:cxn modelId="{A0099B0D-A52E-4008-BCBA-AC847414B416}" type="presParOf" srcId="{37C7C017-6CF7-40B3-8E67-0B38779EBCD2}" destId="{208D5E47-9B13-4A72-B175-31C8A9DD9BCF}" srcOrd="0" destOrd="0" presId="urn:microsoft.com/office/officeart/2005/8/layout/hierarchy6"/>
    <dgm:cxn modelId="{F94489BC-A995-46C4-976A-1CBCAEEB3E18}" type="presParOf" srcId="{37C7C017-6CF7-40B3-8E67-0B38779EBCD2}" destId="{BFE3D139-9F9A-462B-808F-3B5BA2DBCF06}" srcOrd="1" destOrd="0" presId="urn:microsoft.com/office/officeart/2005/8/layout/hierarchy6"/>
    <dgm:cxn modelId="{5E0B7144-06CF-4731-A4D6-D7B425490D85}" type="presParOf" srcId="{CFD743F3-FF2E-495B-9FC6-C1F9DA8126AF}" destId="{D9605973-0E6A-4FAD-9351-51C8FAC4FCB3}" srcOrd="2" destOrd="0" presId="urn:microsoft.com/office/officeart/2005/8/layout/hierarchy6"/>
    <dgm:cxn modelId="{F0B36090-E052-4BA2-B8F0-B9CAF9F00918}" type="presParOf" srcId="{CFD743F3-FF2E-495B-9FC6-C1F9DA8126AF}" destId="{B8FD8B42-FB1F-4760-B6AE-23FA958CF0B4}" srcOrd="3" destOrd="0" presId="urn:microsoft.com/office/officeart/2005/8/layout/hierarchy6"/>
    <dgm:cxn modelId="{EF70E056-5B67-4F56-8AB2-79993058E4F5}" type="presParOf" srcId="{B8FD8B42-FB1F-4760-B6AE-23FA958CF0B4}" destId="{21143C89-987B-4B72-A9BC-DA3277A3E923}" srcOrd="0" destOrd="0" presId="urn:microsoft.com/office/officeart/2005/8/layout/hierarchy6"/>
    <dgm:cxn modelId="{AAD6EEA3-4763-4B08-9C4D-1841F009542C}" type="presParOf" srcId="{B8FD8B42-FB1F-4760-B6AE-23FA958CF0B4}" destId="{A4DF8521-138D-45FF-8D73-5AAC870163C2}" srcOrd="1" destOrd="0" presId="urn:microsoft.com/office/officeart/2005/8/layout/hierarchy6"/>
    <dgm:cxn modelId="{CD5131D9-9F6B-42BB-A3E5-CBD12C8C0876}" type="presParOf" srcId="{552EE15E-A1EE-45F4-B7A1-53139C2DDD7C}" destId="{71581BFF-B78B-4D12-9E20-BDDAD6E8C08A}" srcOrd="2" destOrd="0" presId="urn:microsoft.com/office/officeart/2005/8/layout/hierarchy6"/>
    <dgm:cxn modelId="{31CB234A-7AA4-41F4-ACFD-39E7A0450D4D}" type="presParOf" srcId="{552EE15E-A1EE-45F4-B7A1-53139C2DDD7C}" destId="{EE8AF9E0-9226-4980-AA19-98E2AD174589}" srcOrd="3" destOrd="0" presId="urn:microsoft.com/office/officeart/2005/8/layout/hierarchy6"/>
    <dgm:cxn modelId="{C7BD91B2-2139-4B3A-908D-10DBCE7C7D7C}" type="presParOf" srcId="{EE8AF9E0-9226-4980-AA19-98E2AD174589}" destId="{A43E754A-2B59-44D5-858A-4456EA45891A}" srcOrd="0" destOrd="0" presId="urn:microsoft.com/office/officeart/2005/8/layout/hierarchy6"/>
    <dgm:cxn modelId="{3F641D6B-3475-4D85-82AD-5014523D9984}" type="presParOf" srcId="{EE8AF9E0-9226-4980-AA19-98E2AD174589}" destId="{3A3B14A5-CB12-43EE-BB35-1D7C5F389627}" srcOrd="1" destOrd="0" presId="urn:microsoft.com/office/officeart/2005/8/layout/hierarchy6"/>
    <dgm:cxn modelId="{750A0E34-8DED-411E-83DD-6383856E145C}" type="presParOf" srcId="{3A3B14A5-CB12-43EE-BB35-1D7C5F389627}" destId="{8CCA5EA2-8169-4AA6-B86D-4D927D554B41}" srcOrd="0" destOrd="0" presId="urn:microsoft.com/office/officeart/2005/8/layout/hierarchy6"/>
    <dgm:cxn modelId="{2A92B5AC-CCCF-42FF-8DB7-DD9922AC5016}" type="presParOf" srcId="{3A3B14A5-CB12-43EE-BB35-1D7C5F389627}" destId="{92E17096-45B9-4119-812C-1BEB9DB947CC}" srcOrd="1" destOrd="0" presId="urn:microsoft.com/office/officeart/2005/8/layout/hierarchy6"/>
    <dgm:cxn modelId="{EC86C83A-5794-4EE2-8EFE-36901E4C4BAD}" type="presParOf" srcId="{92E17096-45B9-4119-812C-1BEB9DB947CC}" destId="{FBDD1875-86A9-4381-8B53-60CACE26F651}" srcOrd="0" destOrd="0" presId="urn:microsoft.com/office/officeart/2005/8/layout/hierarchy6"/>
    <dgm:cxn modelId="{DFEE8688-3D64-49AC-9DE3-DEFB9305BD52}" type="presParOf" srcId="{92E17096-45B9-4119-812C-1BEB9DB947CC}" destId="{06407988-8791-4CEF-AED1-BF1183A25E1B}" srcOrd="1" destOrd="0" presId="urn:microsoft.com/office/officeart/2005/8/layout/hierarchy6"/>
    <dgm:cxn modelId="{3394FA93-7007-4E4E-B605-704B28383FD5}" type="presParOf" srcId="{306AE30B-067F-4AE6-85A7-4C589E0B6A8F}" destId="{0477AFFC-B0AD-4A21-9554-DBB58C9F6F2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BA036-2014-4DC0-A2BB-96BF35AAB30E}">
      <dsp:nvSpPr>
        <dsp:cNvPr id="0" name=""/>
        <dsp:cNvSpPr/>
      </dsp:nvSpPr>
      <dsp:spPr>
        <a:xfrm>
          <a:off x="3756864" y="29"/>
          <a:ext cx="2045344" cy="13635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Senior Design</a:t>
          </a:r>
        </a:p>
      </dsp:txBody>
      <dsp:txXfrm>
        <a:off x="3796801" y="39966"/>
        <a:ext cx="1965470" cy="1283689"/>
      </dsp:txXfrm>
    </dsp:sp>
    <dsp:sp modelId="{FAFD6AC2-DCFB-4EDF-B13A-7EEFE8EFE68C}">
      <dsp:nvSpPr>
        <dsp:cNvPr id="0" name=""/>
        <dsp:cNvSpPr/>
      </dsp:nvSpPr>
      <dsp:spPr>
        <a:xfrm>
          <a:off x="2785325" y="1363593"/>
          <a:ext cx="1994211" cy="545425"/>
        </a:xfrm>
        <a:custGeom>
          <a:avLst/>
          <a:gdLst/>
          <a:ahLst/>
          <a:cxnLst/>
          <a:rect l="0" t="0" r="0" b="0"/>
          <a:pathLst>
            <a:path>
              <a:moveTo>
                <a:pt x="1994211" y="0"/>
              </a:moveTo>
              <a:lnTo>
                <a:pt x="1994211" y="272712"/>
              </a:lnTo>
              <a:lnTo>
                <a:pt x="0" y="272712"/>
              </a:lnTo>
              <a:lnTo>
                <a:pt x="0" y="54542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DB209-29EC-4FCC-9975-12FFA5DF332E}">
      <dsp:nvSpPr>
        <dsp:cNvPr id="0" name=""/>
        <dsp:cNvSpPr/>
      </dsp:nvSpPr>
      <dsp:spPr>
        <a:xfrm>
          <a:off x="1762653" y="1909018"/>
          <a:ext cx="2045344" cy="1363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 3800 Process II</a:t>
          </a:r>
        </a:p>
      </dsp:txBody>
      <dsp:txXfrm>
        <a:off x="1802590" y="1948955"/>
        <a:ext cx="1965470" cy="1283689"/>
      </dsp:txXfrm>
    </dsp:sp>
    <dsp:sp modelId="{8EFF77F2-7B92-4248-B35D-7B3F6F40C8B0}">
      <dsp:nvSpPr>
        <dsp:cNvPr id="0" name=""/>
        <dsp:cNvSpPr/>
      </dsp:nvSpPr>
      <dsp:spPr>
        <a:xfrm>
          <a:off x="1455851" y="3272581"/>
          <a:ext cx="1329474" cy="545425"/>
        </a:xfrm>
        <a:custGeom>
          <a:avLst/>
          <a:gdLst/>
          <a:ahLst/>
          <a:cxnLst/>
          <a:rect l="0" t="0" r="0" b="0"/>
          <a:pathLst>
            <a:path>
              <a:moveTo>
                <a:pt x="1329474" y="0"/>
              </a:moveTo>
              <a:lnTo>
                <a:pt x="1329474" y="272712"/>
              </a:lnTo>
              <a:lnTo>
                <a:pt x="0" y="272712"/>
              </a:lnTo>
              <a:lnTo>
                <a:pt x="0" y="54542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D5E47-9B13-4A72-B175-31C8A9DD9BCF}">
      <dsp:nvSpPr>
        <dsp:cNvPr id="0" name=""/>
        <dsp:cNvSpPr/>
      </dsp:nvSpPr>
      <dsp:spPr>
        <a:xfrm>
          <a:off x="433179" y="3818006"/>
          <a:ext cx="2045344" cy="13635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 2800 Process I</a:t>
          </a:r>
        </a:p>
      </dsp:txBody>
      <dsp:txXfrm>
        <a:off x="473116" y="3857943"/>
        <a:ext cx="1965470" cy="1283689"/>
      </dsp:txXfrm>
    </dsp:sp>
    <dsp:sp modelId="{D9605973-0E6A-4FAD-9351-51C8FAC4FCB3}">
      <dsp:nvSpPr>
        <dsp:cNvPr id="0" name=""/>
        <dsp:cNvSpPr/>
      </dsp:nvSpPr>
      <dsp:spPr>
        <a:xfrm>
          <a:off x="2785325" y="3272581"/>
          <a:ext cx="1329474" cy="54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12"/>
              </a:lnTo>
              <a:lnTo>
                <a:pt x="1329474" y="272712"/>
              </a:lnTo>
              <a:lnTo>
                <a:pt x="1329474" y="54542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43C89-987B-4B72-A9BC-DA3277A3E923}">
      <dsp:nvSpPr>
        <dsp:cNvPr id="0" name=""/>
        <dsp:cNvSpPr/>
      </dsp:nvSpPr>
      <dsp:spPr>
        <a:xfrm>
          <a:off x="3092127" y="3818006"/>
          <a:ext cx="2045344" cy="13635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 2832 Verification</a:t>
          </a:r>
        </a:p>
      </dsp:txBody>
      <dsp:txXfrm>
        <a:off x="3132064" y="3857943"/>
        <a:ext cx="1965470" cy="1283689"/>
      </dsp:txXfrm>
    </dsp:sp>
    <dsp:sp modelId="{71581BFF-B78B-4D12-9E20-BDDAD6E8C08A}">
      <dsp:nvSpPr>
        <dsp:cNvPr id="0" name=""/>
        <dsp:cNvSpPr/>
      </dsp:nvSpPr>
      <dsp:spPr>
        <a:xfrm>
          <a:off x="4779537" y="1363593"/>
          <a:ext cx="1994211" cy="54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12"/>
              </a:lnTo>
              <a:lnTo>
                <a:pt x="1994211" y="272712"/>
              </a:lnTo>
              <a:lnTo>
                <a:pt x="1994211" y="54542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E754A-2B59-44D5-858A-4456EA45891A}">
      <dsp:nvSpPr>
        <dsp:cNvPr id="0" name=""/>
        <dsp:cNvSpPr/>
      </dsp:nvSpPr>
      <dsp:spPr>
        <a:xfrm>
          <a:off x="5751075" y="1909018"/>
          <a:ext cx="2045344" cy="1363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Software Development Lab</a:t>
          </a:r>
        </a:p>
      </dsp:txBody>
      <dsp:txXfrm>
        <a:off x="5791012" y="1948955"/>
        <a:ext cx="1965470" cy="1283689"/>
      </dsp:txXfrm>
    </dsp:sp>
    <dsp:sp modelId="{8CCA5EA2-8169-4AA6-B86D-4D927D554B41}">
      <dsp:nvSpPr>
        <dsp:cNvPr id="0" name=""/>
        <dsp:cNvSpPr/>
      </dsp:nvSpPr>
      <dsp:spPr>
        <a:xfrm>
          <a:off x="6728028" y="3272581"/>
          <a:ext cx="91440" cy="5454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42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D1875-86A9-4381-8B53-60CACE26F651}">
      <dsp:nvSpPr>
        <dsp:cNvPr id="0" name=""/>
        <dsp:cNvSpPr/>
      </dsp:nvSpPr>
      <dsp:spPr>
        <a:xfrm>
          <a:off x="5751075" y="3818006"/>
          <a:ext cx="2045344" cy="13635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 3821 Requirements</a:t>
          </a:r>
        </a:p>
      </dsp:txBody>
      <dsp:txXfrm>
        <a:off x="5791012" y="3857943"/>
        <a:ext cx="1965470" cy="128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9490B-50FE-D341-9B13-D7CBE68D349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84EBC-AC10-1640-A0F1-B873F629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3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answer these in small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84EBC-AC10-1640-A0F1-B873F6299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done software projects in many industries ranging from cell phone billing to real-time systems </a:t>
            </a:r>
            <a:r>
              <a:rPr lang="en-US"/>
              <a:t>for avionics</a:t>
            </a:r>
          </a:p>
          <a:p>
            <a:r>
              <a:rPr lang="en-US"/>
              <a:t>I </a:t>
            </a:r>
            <a:r>
              <a:rPr lang="en-US" dirty="0"/>
              <a:t>do tell several short stories of mistakes I’ve made or others have made – these help you avoid the same mistakes! I don’t expect you to know all of the details, but knowing what NOT to do is an important part of software engineering...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84EBC-AC10-1640-A0F1-B873F6299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4EBC-AC10-1640-A0F1-B873F6299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84EBC-AC10-1640-A0F1-B873F6299C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84EBC-AC10-1640-A0F1-B873F6299C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 3800</a:t>
            </a:r>
            <a:br>
              <a:rPr lang="en-US" dirty="0"/>
            </a:br>
            <a:r>
              <a:rPr lang="en-US" dirty="0"/>
              <a:t>Software Engineering Process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/>
              <a:t>Rob Hasker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0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process: YOGA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 Principles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Ignore the past</a:t>
            </a:r>
            <a:r>
              <a:rPr lang="en-US" dirty="0"/>
              <a:t>, only look ahead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 artists</a:t>
            </a:r>
            <a:r>
              <a:rPr lang="en-US" dirty="0"/>
              <a:t>, free to create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Meditate on code </a:t>
            </a:r>
            <a:r>
              <a:rPr lang="en-US" dirty="0"/>
              <a:t>each day: what to fix?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Daily meeting</a:t>
            </a:r>
            <a:r>
              <a:rPr lang="en-US" dirty="0"/>
              <a:t>: discuss meditation results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Flexibility</a:t>
            </a:r>
            <a:r>
              <a:rPr lang="en-US" dirty="0"/>
              <a:t>: choose a change of the day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Rotate often</a:t>
            </a:r>
            <a:r>
              <a:rPr lang="en-US" dirty="0"/>
              <a:t>: switch roles for flexibility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Strengthen your core</a:t>
            </a:r>
            <a:r>
              <a:rPr lang="en-US" dirty="0"/>
              <a:t>: exercises for the developers that make 80% of all changes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Improve balance</a:t>
            </a:r>
            <a:r>
              <a:rPr lang="en-US" dirty="0"/>
              <a:t>: one foot stance at </a:t>
            </a:r>
            <a:r>
              <a:rPr lang="en-US" dirty="0" err="1"/>
              <a:t>mtg</a:t>
            </a:r>
            <a:endParaRPr lang="en-US" dirty="0"/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Salute the sun</a:t>
            </a:r>
            <a:r>
              <a:rPr lang="en-US" dirty="0"/>
              <a:t>: celebrate yesterday’s changes, ensure enough food and coffee to for the day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Relax</a:t>
            </a:r>
            <a:r>
              <a:rPr lang="en-US" dirty="0"/>
              <a:t>: stop thinking about code, chant UUUMMMLLL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5946" y="163951"/>
            <a:ext cx="23622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Chalkduster" charset="0"/>
                <a:ea typeface="Chalkduster" charset="0"/>
                <a:cs typeface="Chalkduster" charset="0"/>
              </a:rPr>
              <a:t>You only Go Ahead</a:t>
            </a:r>
          </a:p>
        </p:txBody>
      </p:sp>
      <p:sp>
        <p:nvSpPr>
          <p:cNvPr id="5" name="Right Arrow 4"/>
          <p:cNvSpPr/>
          <p:nvPr/>
        </p:nvSpPr>
        <p:spPr>
          <a:xfrm rot="9917880">
            <a:off x="5703704" y="592831"/>
            <a:ext cx="746419" cy="3080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Textbook: Scrum Shortcuts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52601"/>
            <a:ext cx="4267200" cy="3962400"/>
          </a:xfrm>
        </p:spPr>
        <p:txBody>
          <a:bodyPr>
            <a:noAutofit/>
          </a:bodyPr>
          <a:lstStyle/>
          <a:p>
            <a:r>
              <a:rPr lang="en-US" sz="2000" dirty="0"/>
              <a:t>Addison Wesley, 2014</a:t>
            </a:r>
          </a:p>
          <a:p>
            <a:r>
              <a:rPr lang="en-US" sz="2000" dirty="0"/>
              <a:t>“</a:t>
            </a:r>
            <a:r>
              <a:rPr lang="en-US" sz="2000" i="1" dirty="0"/>
              <a:t>an</a:t>
            </a:r>
            <a:r>
              <a:rPr lang="en-US" sz="2000" dirty="0"/>
              <a:t> approach rather than </a:t>
            </a:r>
            <a:r>
              <a:rPr lang="en-US" sz="2000" i="1" dirty="0"/>
              <a:t>the</a:t>
            </a:r>
            <a:r>
              <a:rPr lang="en-US" sz="2000" dirty="0"/>
              <a:t> approach to implementing Scrum.” (p. xix)</a:t>
            </a:r>
          </a:p>
          <a:p>
            <a:r>
              <a:rPr lang="en-US" sz="2000" dirty="0"/>
              <a:t>Scrum is a </a:t>
            </a:r>
            <a:r>
              <a:rPr lang="en-US" sz="2000" i="1" dirty="0"/>
              <a:t>framework</a:t>
            </a:r>
            <a:r>
              <a:rPr lang="en-US" sz="2000" dirty="0"/>
              <a:t>; organizations can and must specialize to their needs</a:t>
            </a:r>
          </a:p>
          <a:p>
            <a:r>
              <a:rPr lang="en-US" sz="2000" dirty="0"/>
              <a:t>Key questions: what’s mandatory? </a:t>
            </a:r>
          </a:p>
          <a:p>
            <a:r>
              <a:rPr lang="en-US" sz="2000" dirty="0"/>
              <a:t>What can we change and still be effective?</a:t>
            </a:r>
          </a:p>
        </p:txBody>
      </p:sp>
      <p:pic>
        <p:nvPicPr>
          <p:cNvPr id="1028" name="Picture 4" descr="http://t0.gstatic.com/images?q=tbn:ANd9GcT4XAhuUI_TIJ3anXwo9vUQS87IVydOdaLgAc3tbWCI-RzrNbu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373084" cy="44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1"/>
            <a:ext cx="7010400" cy="3429000"/>
          </a:xfrm>
        </p:spPr>
        <p:txBody>
          <a:bodyPr numCol="2">
            <a:normAutofit/>
          </a:bodyPr>
          <a:lstStyle/>
          <a:p>
            <a:r>
              <a:rPr lang="en-US" dirty="0"/>
              <a:t>Google Test</a:t>
            </a:r>
          </a:p>
          <a:p>
            <a:pPr lvl="1"/>
            <a:r>
              <a:rPr lang="en-US" dirty="0"/>
              <a:t>Test automation</a:t>
            </a:r>
          </a:p>
          <a:p>
            <a:r>
              <a:rPr lang="en-US" dirty="0"/>
              <a:t>Make</a:t>
            </a:r>
          </a:p>
          <a:p>
            <a:r>
              <a:rPr lang="en-US" dirty="0"/>
              <a:t>GitLab, Pipelines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Cucumber, behavior driven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68C0B-768F-3F4C-AA8C-29E04C81A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98" y="4443548"/>
            <a:ext cx="5479004" cy="1841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FBF3F-C704-5E4C-9E3C-77F07F8B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274638"/>
            <a:ext cx="2628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Scrum, exactly?</a:t>
            </a:r>
          </a:p>
          <a:p>
            <a:pPr lvl="1"/>
            <a:r>
              <a:rPr lang="en-US" dirty="0"/>
              <a:t>What can we change</a:t>
            </a:r>
          </a:p>
          <a:p>
            <a:pPr lvl="1"/>
            <a:r>
              <a:rPr lang="en-US" dirty="0"/>
              <a:t>What are things we want to </a:t>
            </a:r>
            <a:r>
              <a:rPr lang="en-US" i="1" dirty="0"/>
              <a:t>not</a:t>
            </a:r>
            <a:r>
              <a:rPr lang="en-US" dirty="0"/>
              <a:t> do?</a:t>
            </a:r>
          </a:p>
          <a:p>
            <a:r>
              <a:rPr lang="en-US" dirty="0"/>
              <a:t>How would you introduce Scrum to an organization?</a:t>
            </a:r>
          </a:p>
          <a:p>
            <a:r>
              <a:rPr lang="en-US" dirty="0"/>
              <a:t>How to improve your use of Scrum</a:t>
            </a:r>
          </a:p>
          <a:p>
            <a:r>
              <a:rPr lang="en-US" dirty="0"/>
              <a:t>How to solve the “it works on my machine” problem?</a:t>
            </a:r>
          </a:p>
          <a:p>
            <a:pPr lvl="1"/>
            <a:r>
              <a:rPr lang="en-US" dirty="0"/>
              <a:t>Building effective automated test environments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2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other ways to develop software?</a:t>
            </a:r>
          </a:p>
          <a:p>
            <a:r>
              <a:rPr lang="en-US" dirty="0"/>
              <a:t>Can we get customers to write some of our tests?</a:t>
            </a:r>
          </a:p>
          <a:p>
            <a:r>
              <a:rPr lang="en-US" dirty="0"/>
              <a:t>How to ensure the development environment is the same as the production environment?</a:t>
            </a:r>
          </a:p>
        </p:txBody>
      </p:sp>
    </p:spTree>
    <p:extLst>
      <p:ext uri="{BB962C8B-B14F-4D97-AF65-F5344CB8AC3E}">
        <p14:creationId xmlns:p14="http://schemas.microsoft.com/office/powerpoint/2010/main" val="193686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2800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1818"/>
            <a:ext cx="77724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What do you remember from SE 2800?</a:t>
            </a:r>
          </a:p>
          <a:p>
            <a:pPr lvl="1"/>
            <a:r>
              <a:rPr lang="en-US" sz="2800" dirty="0"/>
              <a:t>Process models?</a:t>
            </a:r>
          </a:p>
          <a:p>
            <a:pPr lvl="1"/>
            <a:r>
              <a:rPr lang="en-US" sz="2800" dirty="0"/>
              <a:t>Software development activities?</a:t>
            </a:r>
          </a:p>
          <a:p>
            <a:pPr lvl="1"/>
            <a:r>
              <a:rPr lang="en-US" sz="2800" dirty="0"/>
              <a:t>Scrum process?</a:t>
            </a:r>
          </a:p>
          <a:p>
            <a:pPr lvl="1"/>
            <a:r>
              <a:rPr lang="en-US" sz="2800" dirty="0"/>
              <a:t>Teamwork issues?</a:t>
            </a:r>
          </a:p>
          <a:p>
            <a:r>
              <a:rPr lang="en-US" sz="3200" dirty="0"/>
              <a:t>What do you think wasn’t precise in 2800?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60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these people?</a:t>
            </a:r>
          </a:p>
          <a:p>
            <a:pPr lvl="1"/>
            <a:r>
              <a:rPr lang="en-US" dirty="0"/>
              <a:t>Product owner</a:t>
            </a:r>
          </a:p>
          <a:p>
            <a:pPr lvl="1"/>
            <a:r>
              <a:rPr lang="en-US" dirty="0" err="1"/>
              <a:t>ScrumMaster</a:t>
            </a:r>
            <a:endParaRPr lang="en-US" dirty="0"/>
          </a:p>
          <a:p>
            <a:pPr lvl="1"/>
            <a:r>
              <a:rPr lang="en-US" dirty="0"/>
              <a:t>Development team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1F706-E8D7-8246-B03B-3E923CE58FC6}"/>
              </a:ext>
            </a:extLst>
          </p:cNvPr>
          <p:cNvSpPr txBox="1"/>
          <p:nvPr/>
        </p:nvSpPr>
        <p:spPr>
          <a:xfrm rot="1118113">
            <a:off x="5873931" y="2245860"/>
            <a:ext cx="1793621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Give short definitions!</a:t>
            </a:r>
          </a:p>
        </p:txBody>
      </p:sp>
    </p:spTree>
    <p:extLst>
      <p:ext uri="{BB962C8B-B14F-4D97-AF65-F5344CB8AC3E}">
        <p14:creationId xmlns:p14="http://schemas.microsoft.com/office/powerpoint/2010/main" val="243499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these people?</a:t>
            </a:r>
          </a:p>
          <a:p>
            <a:pPr lvl="1"/>
            <a:r>
              <a:rPr lang="en-US" dirty="0"/>
              <a:t>Product owner</a:t>
            </a:r>
          </a:p>
          <a:p>
            <a:pPr lvl="1"/>
            <a:r>
              <a:rPr lang="en-US" dirty="0" err="1"/>
              <a:t>ScrumMaster</a:t>
            </a:r>
            <a:endParaRPr lang="en-US" dirty="0"/>
          </a:p>
          <a:p>
            <a:pPr lvl="1"/>
            <a:r>
              <a:rPr lang="en-US" dirty="0"/>
              <a:t>Development team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6613" y="1219200"/>
            <a:ext cx="4943423" cy="400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will be developed, and in what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424" y="1905000"/>
            <a:ext cx="3414976" cy="101566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Guiding team on creating, following process; removing impediments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4739" y="3200400"/>
            <a:ext cx="4450459" cy="70788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5-9 people: determines how to deliver what product owner requests.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438400" y="1419255"/>
            <a:ext cx="1568213" cy="79054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3276600" y="2412832"/>
            <a:ext cx="2223824" cy="43225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114800" y="3352800"/>
            <a:ext cx="329939" cy="20154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1449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/>
              <a:t>Who are these people?</a:t>
            </a:r>
          </a:p>
          <a:p>
            <a:pPr lvl="1"/>
            <a:r>
              <a:rPr lang="en-US" dirty="0"/>
              <a:t>Product owner</a:t>
            </a:r>
          </a:p>
          <a:p>
            <a:pPr lvl="1"/>
            <a:r>
              <a:rPr lang="en-US" dirty="0" err="1"/>
              <a:t>ScrumMaster</a:t>
            </a:r>
            <a:endParaRPr lang="en-US" dirty="0"/>
          </a:p>
          <a:p>
            <a:pPr lvl="1"/>
            <a:r>
              <a:rPr lang="en-US" dirty="0"/>
              <a:t>Development team</a:t>
            </a:r>
          </a:p>
          <a:p>
            <a:r>
              <a:rPr lang="en-US" dirty="0"/>
              <a:t>Is the product owner the only interface to the customer?</a:t>
            </a:r>
          </a:p>
          <a:p>
            <a:r>
              <a:rPr lang="en-US" dirty="0"/>
              <a:t>How to qualify as </a:t>
            </a:r>
            <a:r>
              <a:rPr lang="en-US" dirty="0" err="1"/>
              <a:t>ScrumMaster</a:t>
            </a:r>
            <a:r>
              <a:rPr lang="en-US" dirty="0"/>
              <a:t>?</a:t>
            </a:r>
          </a:p>
          <a:p>
            <a:r>
              <a:rPr lang="en-US" dirty="0"/>
              <a:t>How to approach being </a:t>
            </a:r>
            <a:r>
              <a:rPr lang="en-US" dirty="0" err="1"/>
              <a:t>ScrumMaster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343400" y="2286000"/>
            <a:ext cx="381000" cy="12192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2664767"/>
            <a:ext cx="1906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Scrum Team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2607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product backlog?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77526"/>
            <a:ext cx="5638800" cy="3998792"/>
          </a:xfrm>
        </p:spPr>
        <p:txBody>
          <a:bodyPr>
            <a:normAutofit/>
          </a:bodyPr>
          <a:lstStyle/>
          <a:p>
            <a:r>
              <a:rPr lang="en-US" dirty="0"/>
              <a:t>What qualifies as a PBI?</a:t>
            </a:r>
          </a:p>
          <a:p>
            <a:r>
              <a:rPr lang="en-US" dirty="0"/>
              <a:t>Who manages these?</a:t>
            </a:r>
          </a:p>
          <a:p>
            <a:r>
              <a:rPr lang="en-US" dirty="0"/>
              <a:t>What is “grooming”?</a:t>
            </a:r>
          </a:p>
          <a:p>
            <a:r>
              <a:rPr lang="en-US" dirty="0"/>
              <a:t>How are PBIs ordered?</a:t>
            </a:r>
          </a:p>
          <a:p>
            <a:r>
              <a:rPr lang="en-US" dirty="0"/>
              <a:t>How are PBIs estimated?</a:t>
            </a:r>
          </a:p>
          <a:p>
            <a:r>
              <a:rPr lang="en-US" dirty="0"/>
              <a:t>Differences on internships?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90600" y="1709118"/>
            <a:ext cx="1625600" cy="4267200"/>
            <a:chOff x="0" y="0"/>
            <a:chExt cx="2794000" cy="5994400"/>
          </a:xfrm>
        </p:grpSpPr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0" y="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0" y="6096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" name="AutoShape 7"/>
            <p:cNvSpPr>
              <a:spLocks/>
            </p:cNvSpPr>
            <p:nvPr/>
          </p:nvSpPr>
          <p:spPr bwMode="auto">
            <a:xfrm>
              <a:off x="0" y="12192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AutoShape 8"/>
            <p:cNvSpPr>
              <a:spLocks/>
            </p:cNvSpPr>
            <p:nvPr/>
          </p:nvSpPr>
          <p:spPr bwMode="auto">
            <a:xfrm>
              <a:off x="0" y="18288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0" y="24384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" name="AutoShape 10"/>
            <p:cNvSpPr>
              <a:spLocks/>
            </p:cNvSpPr>
            <p:nvPr/>
          </p:nvSpPr>
          <p:spPr bwMode="auto">
            <a:xfrm>
              <a:off x="0" y="30480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0" y="36576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AutoShape 12"/>
            <p:cNvSpPr>
              <a:spLocks/>
            </p:cNvSpPr>
            <p:nvPr/>
          </p:nvSpPr>
          <p:spPr bwMode="auto">
            <a:xfrm>
              <a:off x="0" y="42672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3" name="AutoShape 13"/>
            <p:cNvSpPr>
              <a:spLocks/>
            </p:cNvSpPr>
            <p:nvPr/>
          </p:nvSpPr>
          <p:spPr bwMode="auto">
            <a:xfrm>
              <a:off x="0" y="48768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AutoShape 14"/>
            <p:cNvSpPr>
              <a:spLocks/>
            </p:cNvSpPr>
            <p:nvPr/>
          </p:nvSpPr>
          <p:spPr bwMode="auto">
            <a:xfrm>
              <a:off x="0" y="5486400"/>
              <a:ext cx="2794000" cy="5080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58"/>
                </a:gs>
              </a:gsLst>
              <a:lin ang="5400000"/>
            </a:gradFill>
            <a:ln w="254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3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78F8BB-E195-E21F-D4ED-8A2B5648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27" y="0"/>
            <a:ext cx="5957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Scrum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Scrum activity cycle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3352800" y="3048000"/>
            <a:ext cx="2667000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Pair Exercise: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Draw picture</a:t>
            </a:r>
          </a:p>
        </p:txBody>
      </p:sp>
    </p:spTree>
    <p:extLst>
      <p:ext uri="{BB962C8B-B14F-4D97-AF65-F5344CB8AC3E}">
        <p14:creationId xmlns:p14="http://schemas.microsoft.com/office/powerpoint/2010/main" val="324474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Scrum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Scrum activity cycle</a:t>
            </a:r>
          </a:p>
        </p:txBody>
      </p:sp>
      <p:sp>
        <p:nvSpPr>
          <p:cNvPr id="5" name="AutoShape 2" descr="tile_blackboard_yellow.jpeg"/>
          <p:cNvSpPr>
            <a:spLocks/>
          </p:cNvSpPr>
          <p:nvPr/>
        </p:nvSpPr>
        <p:spPr bwMode="auto">
          <a:xfrm>
            <a:off x="838200" y="2379201"/>
            <a:ext cx="1918974" cy="1264443"/>
          </a:xfrm>
          <a:prstGeom prst="roundRect">
            <a:avLst>
              <a:gd name="adj" fmla="val 127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altLang="en-US" sz="2800" dirty="0">
                <a:solidFill>
                  <a:srgbClr val="452700"/>
                </a:solidFill>
              </a:rPr>
              <a:t>Sprint</a:t>
            </a:r>
            <a:br>
              <a:rPr lang="en-US" altLang="en-US" sz="2800" dirty="0">
                <a:solidFill>
                  <a:srgbClr val="452700"/>
                </a:solidFill>
              </a:rPr>
            </a:br>
            <a:r>
              <a:rPr lang="en-US" altLang="en-US" sz="2800" dirty="0">
                <a:solidFill>
                  <a:srgbClr val="452700"/>
                </a:solidFill>
              </a:rPr>
              <a:t>planning</a:t>
            </a:r>
            <a:endParaRPr lang="en-US" altLang="en-US" sz="1400" dirty="0"/>
          </a:p>
        </p:txBody>
      </p:sp>
      <p:sp>
        <p:nvSpPr>
          <p:cNvPr id="6" name="AutoShape 3" descr="tile_blackboard_yellow.jpeg"/>
          <p:cNvSpPr>
            <a:spLocks/>
          </p:cNvSpPr>
          <p:nvPr/>
        </p:nvSpPr>
        <p:spPr bwMode="auto">
          <a:xfrm>
            <a:off x="4800600" y="2357138"/>
            <a:ext cx="1918974" cy="1264443"/>
          </a:xfrm>
          <a:prstGeom prst="roundRect">
            <a:avLst>
              <a:gd name="adj" fmla="val 127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altLang="en-US" sz="2800" dirty="0">
                <a:solidFill>
                  <a:srgbClr val="452700"/>
                </a:solidFill>
              </a:rPr>
              <a:t>Sprint execution</a:t>
            </a:r>
            <a:endParaRPr lang="en-US" altLang="en-US" sz="1400" dirty="0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6553200" y="2112849"/>
            <a:ext cx="1637709" cy="17113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01600" cap="flat" cmpd="sng">
            <a:solidFill>
              <a:srgbClr val="0065C1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altLang="en-US" sz="3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5" descr="tile_blackboard_yellow.jpeg"/>
          <p:cNvSpPr>
            <a:spLocks/>
          </p:cNvSpPr>
          <p:nvPr/>
        </p:nvSpPr>
        <p:spPr bwMode="auto">
          <a:xfrm>
            <a:off x="4800600" y="4894641"/>
            <a:ext cx="1918974" cy="1264443"/>
          </a:xfrm>
          <a:prstGeom prst="roundRect">
            <a:avLst>
              <a:gd name="adj" fmla="val 127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altLang="en-US" sz="2800" dirty="0">
                <a:solidFill>
                  <a:srgbClr val="452700"/>
                </a:solidFill>
              </a:rPr>
              <a:t>Sprint review</a:t>
            </a:r>
            <a:endParaRPr lang="en-US" altLang="en-US" sz="1400" dirty="0"/>
          </a:p>
        </p:txBody>
      </p:sp>
      <p:sp>
        <p:nvSpPr>
          <p:cNvPr id="9" name="AutoShape 6" descr="tile_blackboard_yellow.jpeg"/>
          <p:cNvSpPr>
            <a:spLocks/>
          </p:cNvSpPr>
          <p:nvPr/>
        </p:nvSpPr>
        <p:spPr bwMode="auto">
          <a:xfrm>
            <a:off x="838200" y="4894640"/>
            <a:ext cx="1918974" cy="1264443"/>
          </a:xfrm>
          <a:prstGeom prst="roundRect">
            <a:avLst>
              <a:gd name="adj" fmla="val 127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en-US" altLang="en-US" sz="2800" dirty="0">
                <a:solidFill>
                  <a:srgbClr val="452700"/>
                </a:solidFill>
              </a:rPr>
              <a:t>Sprint retro-</a:t>
            </a:r>
            <a:r>
              <a:rPr lang="en-US" altLang="en-US" sz="2800" dirty="0" err="1">
                <a:solidFill>
                  <a:srgbClr val="452700"/>
                </a:solidFill>
              </a:rPr>
              <a:t>spective</a:t>
            </a:r>
            <a:endParaRPr lang="en-US" altLang="en-US" sz="1400" dirty="0"/>
          </a:p>
        </p:txBody>
      </p:sp>
      <p:sp>
        <p:nvSpPr>
          <p:cNvPr id="10" name="AutoShape 7" descr="tile_blackboard_yellow.jpeg"/>
          <p:cNvSpPr>
            <a:spLocks/>
          </p:cNvSpPr>
          <p:nvPr/>
        </p:nvSpPr>
        <p:spPr bwMode="auto">
          <a:xfrm>
            <a:off x="3048000" y="2432760"/>
            <a:ext cx="1556789" cy="1071561"/>
          </a:xfrm>
          <a:prstGeom prst="rightArrow">
            <a:avLst>
              <a:gd name="adj1" fmla="val 32000"/>
              <a:gd name="adj2" fmla="val 4399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AutoShape 8" descr="tile_blackboard_yellow.jpeg"/>
          <p:cNvSpPr>
            <a:spLocks/>
          </p:cNvSpPr>
          <p:nvPr/>
        </p:nvSpPr>
        <p:spPr bwMode="auto">
          <a:xfrm flipH="1">
            <a:off x="2971800" y="5011862"/>
            <a:ext cx="1556789" cy="1071561"/>
          </a:xfrm>
          <a:prstGeom prst="rightArrow">
            <a:avLst>
              <a:gd name="adj1" fmla="val 32000"/>
              <a:gd name="adj2" fmla="val 4399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AutoShape 9" descr="tile_blackboard_yellow.jpeg"/>
          <p:cNvSpPr>
            <a:spLocks/>
          </p:cNvSpPr>
          <p:nvPr/>
        </p:nvSpPr>
        <p:spPr bwMode="auto">
          <a:xfrm rot="16182142" flipH="1">
            <a:off x="5176556" y="3853512"/>
            <a:ext cx="1167062" cy="849104"/>
          </a:xfrm>
          <a:prstGeom prst="rightArrow">
            <a:avLst>
              <a:gd name="adj1" fmla="val 32000"/>
              <a:gd name="adj2" fmla="val 4399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AutoShape 10" descr="tile_blackboard_yellow.jpeg"/>
          <p:cNvSpPr>
            <a:spLocks/>
          </p:cNvSpPr>
          <p:nvPr/>
        </p:nvSpPr>
        <p:spPr bwMode="auto">
          <a:xfrm rot="5382142" flipH="1">
            <a:off x="1265038" y="3853512"/>
            <a:ext cx="1065296" cy="849104"/>
          </a:xfrm>
          <a:prstGeom prst="rightArrow">
            <a:avLst>
              <a:gd name="adj1" fmla="val 32000"/>
              <a:gd name="adj2" fmla="val 4399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3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AutoShape 11" descr="tile_blackboard_yellow.jpeg"/>
          <p:cNvSpPr>
            <a:spLocks/>
          </p:cNvSpPr>
          <p:nvPr/>
        </p:nvSpPr>
        <p:spPr bwMode="auto">
          <a:xfrm>
            <a:off x="6726735" y="2275598"/>
            <a:ext cx="1290637" cy="13858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en-US" sz="2400" dirty="0">
                <a:solidFill>
                  <a:srgbClr val="452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Daily scrum</a:t>
            </a:r>
            <a:endParaRPr lang="en-US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41775" y="3732239"/>
            <a:ext cx="7773628" cy="95410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empus Sans ITC" panose="04020404030D07020202" pitchFamily="82" charset="0"/>
              </a:rPr>
              <a:t>What are some issues that this does not clarify?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empus Sans ITC" panose="04020404030D07020202" pitchFamily="82" charset="0"/>
              </a:rPr>
              <a:t>What needs to change about Scrum for SDL?</a:t>
            </a:r>
          </a:p>
        </p:txBody>
      </p:sp>
    </p:spTree>
    <p:extLst>
      <p:ext uri="{BB962C8B-B14F-4D97-AF65-F5344CB8AC3E}">
        <p14:creationId xmlns:p14="http://schemas.microsoft.com/office/powerpoint/2010/main" val="19179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22F2-ED8D-4DBB-9E82-CBD793B4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/>
              <a:t>What is swarming?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6075-6EFD-49F7-8F07-FC270E096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2201863"/>
            <a:ext cx="3505200" cy="3429000"/>
          </a:xfrm>
        </p:spPr>
        <p:txBody>
          <a:bodyPr/>
          <a:lstStyle/>
          <a:p>
            <a:r>
              <a:rPr lang="en-US" dirty="0"/>
              <a:t>An exercise in “bunch ball” – everyone just watching others do work?</a:t>
            </a:r>
          </a:p>
          <a:p>
            <a:r>
              <a:rPr lang="en-US" dirty="0"/>
              <a:t>Not very efficient use of time!</a:t>
            </a:r>
          </a:p>
        </p:txBody>
      </p:sp>
      <p:pic>
        <p:nvPicPr>
          <p:cNvPr id="4" name="Picture 2" descr="http://www.wmconnolley.org.uk/diary/2005/06/DSCN3202-swarm-close_b.jpg">
            <a:extLst>
              <a:ext uri="{FF2B5EF4-FFF2-40B4-BE49-F238E27FC236}">
                <a16:creationId xmlns:a16="http://schemas.microsoft.com/office/drawing/2014/main" id="{A1804BE3-C9C7-453E-9EA2-0BE8FCF1D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8" y="1706563"/>
            <a:ext cx="3314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77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22F2-ED8D-4DBB-9E82-CBD793B4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r>
              <a:rPr lang="en-US" dirty="0"/>
              <a:t>What is swarming?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F6075-6EFD-49F7-8F07-FC270E096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1"/>
            <a:ext cx="2282283" cy="3810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/>
              <a:t>More effective image – everyone doing their own tasks to get the work done</a:t>
            </a:r>
          </a:p>
        </p:txBody>
      </p:sp>
      <p:pic>
        <p:nvPicPr>
          <p:cNvPr id="5" name="Picture 6" descr="http://www.grahamowengallery.com/fishing/bees-purple-flower-1500.jpg">
            <a:extLst>
              <a:ext uri="{FF2B5EF4-FFF2-40B4-BE49-F238E27FC236}">
                <a16:creationId xmlns:a16="http://schemas.microsoft.com/office/drawing/2014/main" id="{C91D1D60-C308-43A6-92F8-F3080B87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19301"/>
            <a:ext cx="58316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66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79A5-4AE9-43FF-A246-006B3614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swarming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6080-2491-4C24-93BD-508BA29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983162"/>
          </a:xfrm>
        </p:spPr>
        <p:txBody>
          <a:bodyPr>
            <a:normAutofit/>
          </a:bodyPr>
          <a:lstStyle/>
          <a:p>
            <a:r>
              <a:rPr lang="en-US" dirty="0"/>
              <a:t>Need to ensure high priority PBIs finished by end of sprint</a:t>
            </a:r>
          </a:p>
          <a:p>
            <a:r>
              <a:rPr lang="en-US" dirty="0"/>
              <a:t>Procedure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/>
              <a:t>Monitor progress; engage when becomes clear will not finish all PBIs by end of sprint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/>
              <a:t>Pick highest priority PBIs that can be completed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/>
              <a:t>Move developers from lower priority PBIs to higher ones</a:t>
            </a:r>
          </a:p>
          <a:p>
            <a:pPr marL="146304" indent="0">
              <a:buNone/>
            </a:pPr>
            <a:r>
              <a:rPr lang="en-US" dirty="0"/>
              <a:t>GOAL: complete PBIs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r>
              <a:rPr lang="en-US" dirty="0"/>
              <a:t>Course goals</a:t>
            </a:r>
          </a:p>
          <a:p>
            <a:r>
              <a:rPr lang="en-US"/>
              <a:t>Scrum </a:t>
            </a:r>
            <a:r>
              <a:rPr lang="en-US" dirty="0"/>
              <a:t>roles</a:t>
            </a:r>
          </a:p>
          <a:p>
            <a:r>
              <a:rPr lang="en-US" dirty="0"/>
              <a:t>Scrum activities</a:t>
            </a:r>
          </a:p>
          <a:p>
            <a:r>
              <a:rPr lang="en-US" dirty="0"/>
              <a:t>Product backlog</a:t>
            </a:r>
          </a:p>
          <a:p>
            <a:r>
              <a:rPr lang="en-US" dirty="0">
                <a:solidFill>
                  <a:schemeClr val="tx2"/>
                </a:solidFill>
              </a:rPr>
              <a:t>Next class: Read Ch. 1, Shortcuts 1 &amp; 2</a:t>
            </a:r>
          </a:p>
          <a:p>
            <a:r>
              <a:rPr lang="en-US" dirty="0">
                <a:solidFill>
                  <a:schemeClr val="tx2"/>
                </a:solidFill>
              </a:rPr>
              <a:t>Start Assignment 1</a:t>
            </a:r>
          </a:p>
        </p:txBody>
      </p:sp>
    </p:spTree>
    <p:extLst>
      <p:ext uri="{BB962C8B-B14F-4D97-AF65-F5344CB8AC3E}">
        <p14:creationId xmlns:p14="http://schemas.microsoft.com/office/powerpoint/2010/main" val="399893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69E0-5B89-5C4F-8E9A-4A257374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Project: ABL, Automated Bridge Lifter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DB742-FB17-D94E-A46C-7C12FB39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Hired to design a system to automate raising and lowering bridges for boats</a:t>
            </a:r>
          </a:p>
          <a:p>
            <a:pPr lvl="1"/>
            <a:r>
              <a:rPr lang="en-US" dirty="0"/>
              <a:t>Bridge designed</a:t>
            </a:r>
          </a:p>
          <a:p>
            <a:pPr lvl="1"/>
            <a:r>
              <a:rPr lang="en-US" dirty="0"/>
              <a:t>Multiple traffic, boat sensors available</a:t>
            </a:r>
          </a:p>
          <a:p>
            <a:r>
              <a:rPr lang="en-US" dirty="0"/>
              <a:t>Budget cuts mean it must be delivered in two years</a:t>
            </a:r>
          </a:p>
          <a:p>
            <a:r>
              <a:rPr lang="en-US" dirty="0"/>
              <a:t>Ready, set, go!</a:t>
            </a:r>
          </a:p>
          <a:p>
            <a:r>
              <a:rPr lang="en-US" dirty="0"/>
              <a:t>Now what? Work in teams.</a:t>
            </a:r>
          </a:p>
        </p:txBody>
      </p:sp>
      <p:pic>
        <p:nvPicPr>
          <p:cNvPr id="1026" name="Picture 2" descr="Hot temps and tall ships in Jacksonville « TALL SHIPS ...">
            <a:extLst>
              <a:ext uri="{FF2B5EF4-FFF2-40B4-BE49-F238E27FC236}">
                <a16:creationId xmlns:a16="http://schemas.microsoft.com/office/drawing/2014/main" id="{EFCB6261-CA9E-3F41-B0D1-BCAA22985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44528"/>
            <a:ext cx="3130923" cy="20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5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68F1-DB91-884D-AEC1-2F15A530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088A-048F-E544-B18E-2941DF103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7924800" cy="3429000"/>
          </a:xfrm>
        </p:spPr>
        <p:txBody>
          <a:bodyPr>
            <a:normAutofit/>
          </a:bodyPr>
          <a:lstStyle/>
          <a:p>
            <a:r>
              <a:rPr lang="en-US" dirty="0"/>
              <a:t>Did you consider multiple boats?</a:t>
            </a:r>
          </a:p>
          <a:p>
            <a:r>
              <a:rPr lang="en-US" dirty="0"/>
              <a:t>What if someone is on the bridge?</a:t>
            </a:r>
          </a:p>
          <a:p>
            <a:r>
              <a:rPr lang="en-US" dirty="0"/>
              <a:t>Are existing sensors adequate?</a:t>
            </a:r>
          </a:p>
          <a:p>
            <a:pPr lvl="1"/>
            <a:r>
              <a:rPr lang="en-US" dirty="0"/>
              <a:t>Likely must use off-the-shelf components</a:t>
            </a:r>
          </a:p>
          <a:p>
            <a:r>
              <a:rPr lang="en-US" dirty="0"/>
              <a:t>What are the testing requirements?</a:t>
            </a:r>
          </a:p>
          <a:p>
            <a:r>
              <a:rPr lang="en-US" dirty="0"/>
              <a:t>Do you think the schedule is reasonable?</a:t>
            </a:r>
          </a:p>
        </p:txBody>
      </p:sp>
      <p:pic>
        <p:nvPicPr>
          <p:cNvPr id="2050" name="Picture 2" descr="boat, sailboat, water, bridge, metal, structure">
            <a:extLst>
              <a:ext uri="{FF2B5EF4-FFF2-40B4-BE49-F238E27FC236}">
                <a16:creationId xmlns:a16="http://schemas.microsoft.com/office/drawing/2014/main" id="{92F71F81-8064-6D40-A449-83BE6C98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140"/>
            <a:ext cx="4246479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91AF-EF9E-404F-9655-6C6DF635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2EBC7-C8F3-6F45-86D7-F8B1FD01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/>
              <a:t>How would you design a course on software process?</a:t>
            </a:r>
          </a:p>
          <a:p>
            <a:pPr lvl="1"/>
            <a:r>
              <a:rPr lang="en-US" dirty="0"/>
              <a:t>A project in every process?</a:t>
            </a:r>
          </a:p>
          <a:p>
            <a:pPr lvl="1"/>
            <a:r>
              <a:rPr lang="en-US" dirty="0"/>
              <a:t>Problem, there are hundreds of processes...</a:t>
            </a:r>
          </a:p>
          <a:p>
            <a:r>
              <a:rPr lang="en-US" dirty="0"/>
              <a:t>What would you like to have in the course?</a:t>
            </a:r>
          </a:p>
          <a:p>
            <a:r>
              <a:rPr lang="en-US" dirty="0"/>
              <a:t>How would you ensure students understand the material?</a:t>
            </a:r>
          </a:p>
        </p:txBody>
      </p:sp>
    </p:spTree>
    <p:extLst>
      <p:ext uri="{BB962C8B-B14F-4D97-AF65-F5344CB8AC3E}">
        <p14:creationId xmlns:p14="http://schemas.microsoft.com/office/powerpoint/2010/main" val="38665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Class roster, attendance policy</a:t>
            </a:r>
          </a:p>
          <a:p>
            <a:r>
              <a:rPr lang="en-US" sz="3600" dirty="0"/>
              <a:t>Book, schedule, policies, grading</a:t>
            </a:r>
          </a:p>
          <a:p>
            <a:r>
              <a:rPr lang="en-US" sz="3600" dirty="0"/>
              <a:t>Course web site</a:t>
            </a:r>
          </a:p>
          <a:p>
            <a:r>
              <a:rPr lang="en-US" sz="3600" dirty="0" err="1"/>
              <a:t>Prereq</a:t>
            </a:r>
            <a:r>
              <a:rPr lang="en-US" sz="3600" dirty="0"/>
              <a:t> check:</a:t>
            </a:r>
          </a:p>
          <a:p>
            <a:pPr lvl="1"/>
            <a:r>
              <a:rPr lang="en-US" sz="3200" dirty="0"/>
              <a:t>SE 2800, Software Process I</a:t>
            </a:r>
          </a:p>
          <a:p>
            <a:pPr lvl="1"/>
            <a:r>
              <a:rPr lang="en-US" sz="3200" dirty="0"/>
              <a:t>SE 2832, Verification</a:t>
            </a:r>
          </a:p>
        </p:txBody>
      </p:sp>
    </p:spTree>
    <p:extLst>
      <p:ext uri="{BB962C8B-B14F-4D97-AF65-F5344CB8AC3E}">
        <p14:creationId xmlns:p14="http://schemas.microsoft.com/office/powerpoint/2010/main" val="125713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year: implementation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year: basic elements of SE process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year: project experience</a:t>
            </a:r>
          </a:p>
          <a:p>
            <a:pPr lvl="1"/>
            <a:r>
              <a:rPr lang="en-US" dirty="0"/>
              <a:t>This course: software quality goals and tools, tailoring process to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0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Context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880466"/>
              </p:ext>
            </p:extLst>
          </p:nvPr>
        </p:nvGraphicFramePr>
        <p:xfrm>
          <a:off x="152400" y="609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31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7848600" cy="4293026"/>
          </a:xfrm>
        </p:spPr>
        <p:txBody>
          <a:bodyPr>
            <a:normAutofit/>
          </a:bodyPr>
          <a:lstStyle/>
          <a:p>
            <a:r>
              <a:rPr lang="en-US" dirty="0"/>
              <a:t>Build on SE 2800: increase knowledge and skill in following software process</a:t>
            </a:r>
          </a:p>
          <a:p>
            <a:r>
              <a:rPr lang="en-US" dirty="0"/>
              <a:t>Tailor software process (especially Scrum) to project needs</a:t>
            </a:r>
          </a:p>
          <a:p>
            <a:r>
              <a:rPr lang="en-US" dirty="0"/>
              <a:t>Add continuous integration, verification, software quality components</a:t>
            </a:r>
          </a:p>
          <a:p>
            <a:r>
              <a:rPr lang="en-US" dirty="0"/>
              <a:t>Industrial strength tool use</a:t>
            </a:r>
          </a:p>
          <a:p>
            <a:r>
              <a:rPr lang="en-US" dirty="0"/>
              <a:t>Real-world experiences – mine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i="1" dirty="0"/>
              <a:t>yours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710664"/>
            <a:ext cx="8382000" cy="830997"/>
          </a:xfrm>
          <a:prstGeom prst="rect">
            <a:avLst/>
          </a:prstGeom>
          <a:solidFill>
            <a:schemeClr val="accent6">
              <a:alpha val="5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i="1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Eurostile" charset="0"/>
                <a:ea typeface="Eurostile" charset="0"/>
                <a:cs typeface="Eurostile" charset="0"/>
              </a:rPr>
              <a:t>Common theme: reduce risks</a:t>
            </a:r>
          </a:p>
        </p:txBody>
      </p:sp>
    </p:spTree>
    <p:extLst>
      <p:ext uri="{BB962C8B-B14F-4D97-AF65-F5344CB8AC3E}">
        <p14:creationId xmlns:p14="http://schemas.microsoft.com/office/powerpoint/2010/main" val="16967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chnic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2725</TotalTime>
  <Words>949</Words>
  <Application>Microsoft Office PowerPoint</Application>
  <PresentationFormat>On-screen Show (4:3)</PresentationFormat>
  <Paragraphs>164</Paragraphs>
  <Slides>25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Chalkduster</vt:lpstr>
      <vt:lpstr>Eurostile</vt:lpstr>
      <vt:lpstr>Franklin Gothic Book</vt:lpstr>
      <vt:lpstr>Tempus Sans ITC</vt:lpstr>
      <vt:lpstr>Wingdings 2</vt:lpstr>
      <vt:lpstr>Technic</vt:lpstr>
      <vt:lpstr>SE 3800 Software Engineering Process II</vt:lpstr>
      <vt:lpstr>PowerPoint Presentation</vt:lpstr>
      <vt:lpstr>Project: ABL, Automated Bridge Lifter</vt:lpstr>
      <vt:lpstr>Questions</vt:lpstr>
      <vt:lpstr>The course</vt:lpstr>
      <vt:lpstr>Course details</vt:lpstr>
      <vt:lpstr>Curricular Context</vt:lpstr>
      <vt:lpstr>Curricular Context</vt:lpstr>
      <vt:lpstr>Course Goals</vt:lpstr>
      <vt:lpstr>A new process: YOGA </vt:lpstr>
      <vt:lpstr>Textbook: Scrum Shortcuts</vt:lpstr>
      <vt:lpstr>Tools</vt:lpstr>
      <vt:lpstr>Course themes</vt:lpstr>
      <vt:lpstr>Other topics</vt:lpstr>
      <vt:lpstr>SE 2800 Review</vt:lpstr>
      <vt:lpstr>Scrum Refresher</vt:lpstr>
      <vt:lpstr>Scrum Refresher</vt:lpstr>
      <vt:lpstr>Scrum Refresher</vt:lpstr>
      <vt:lpstr>What is the product backlog?</vt:lpstr>
      <vt:lpstr>Reviewing Scrum Activities</vt:lpstr>
      <vt:lpstr>Reviewing Scrum Activities</vt:lpstr>
      <vt:lpstr>What is swarming?</vt:lpstr>
      <vt:lpstr>What is swarming?</vt:lpstr>
      <vt:lpstr>Effective swarming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3800 Software Engineering Process II</dc:title>
  <dc:creator>Rob Hasker</dc:creator>
  <cp:lastModifiedBy>Hasker, Robert</cp:lastModifiedBy>
  <cp:revision>91</cp:revision>
  <dcterms:created xsi:type="dcterms:W3CDTF">2006-08-16T00:00:00Z</dcterms:created>
  <dcterms:modified xsi:type="dcterms:W3CDTF">2022-09-06T15:32:32Z</dcterms:modified>
</cp:coreProperties>
</file>