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1"/>
  </p:notesMasterIdLst>
  <p:sldIdLst>
    <p:sldId id="256" r:id="rId2"/>
    <p:sldId id="301" r:id="rId3"/>
    <p:sldId id="284" r:id="rId4"/>
    <p:sldId id="294" r:id="rId5"/>
    <p:sldId id="285" r:id="rId6"/>
    <p:sldId id="286" r:id="rId7"/>
    <p:sldId id="296" r:id="rId8"/>
    <p:sldId id="300" r:id="rId9"/>
    <p:sldId id="295" r:id="rId10"/>
    <p:sldId id="297" r:id="rId11"/>
    <p:sldId id="298" r:id="rId12"/>
    <p:sldId id="299" r:id="rId13"/>
    <p:sldId id="302" r:id="rId14"/>
    <p:sldId id="289" r:id="rId15"/>
    <p:sldId id="276" r:id="rId16"/>
    <p:sldId id="290" r:id="rId17"/>
    <p:sldId id="291" r:id="rId18"/>
    <p:sldId id="303" r:id="rId19"/>
    <p:sldId id="271" r:id="rId20"/>
    <p:sldId id="277" r:id="rId21"/>
    <p:sldId id="278" r:id="rId22"/>
    <p:sldId id="293" r:id="rId23"/>
    <p:sldId id="272" r:id="rId24"/>
    <p:sldId id="273" r:id="rId25"/>
    <p:sldId id="274" r:id="rId26"/>
    <p:sldId id="279" r:id="rId27"/>
    <p:sldId id="292" r:id="rId28"/>
    <p:sldId id="280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ker, Dr. Robert" initials="HDR" lastIdx="3" clrIdx="0">
    <p:extLst>
      <p:ext uri="{19B8F6BF-5375-455C-9EA6-DF929625EA0E}">
        <p15:presenceInfo xmlns:p15="http://schemas.microsoft.com/office/powerpoint/2012/main" userId="S-1-5-21-3468804595-3119758093-1899591437-7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683"/>
    <p:restoredTop sz="80885" autoAdjust="0"/>
  </p:normalViewPr>
  <p:slideViewPr>
    <p:cSldViewPr>
      <p:cViewPr varScale="1">
        <p:scale>
          <a:sx n="77" d="100"/>
          <a:sy n="77" d="100"/>
        </p:scale>
        <p:origin x="1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020F-473B-4518-971F-C706124B235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2986-C1F2-4974-B00D-9AC3236D8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3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4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 generate these using a number </a:t>
            </a:r>
            <a:r>
              <a:rPr lang="en-US"/>
              <a:t>of different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78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having them write these to Slack or Blackboard discussion groups.</a:t>
            </a:r>
          </a:p>
          <a:p>
            <a:r>
              <a:rPr lang="en-US" dirty="0"/>
              <a:t>If long AC, probably an epic!</a:t>
            </a:r>
          </a:p>
          <a:p>
            <a:r>
              <a:rPr lang="en-US" dirty="0"/>
              <a:t>Application </a:t>
            </a:r>
            <a:r>
              <a:rPr lang="en-US"/>
              <a:t>that works well: </a:t>
            </a:r>
            <a:r>
              <a:rPr lang="en-US" dirty="0"/>
              <a:t>restaurant serving food and beverages to folks in ice </a:t>
            </a:r>
            <a:r>
              <a:rPr lang="en-US"/>
              <a:t>fishing houses on a lake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6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 to consider putting into the first DoD: pass tests, including integration tests; deployment scripts updated; approved by PO/POP; end-user documentation written &amp; reviewed; localization in place and reviewed; demonstrated to full team</a:t>
            </a:r>
          </a:p>
          <a:p>
            <a:r>
              <a:rPr lang="en-US" dirty="0"/>
              <a:t>Textbook: DoD is like cooking: you can always add salt, but it’s hard to remove it; it’s hard to remove things from DoD, but you </a:t>
            </a:r>
            <a:r>
              <a:rPr lang="en-US"/>
              <a:t>can always add!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50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“all tests pass” criteria presumes</a:t>
            </a:r>
            <a:r>
              <a:rPr lang="en-US" baseline="0" dirty="0"/>
              <a:t> the team has operationalized non-function tests (response time, security) and that maintainability, etc. also have measurement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62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Estimation</a:t>
            </a:r>
            <a:r>
              <a:rPr lang="en-US" baseline="0" dirty="0"/>
              <a:t> scheme in 2800: Fibonacci-based story points (1/2, 1, 2, 3, 5, 8, 10, 20, 40, infinity, pie);</a:t>
            </a:r>
          </a:p>
          <a:p>
            <a:r>
              <a:rPr lang="en-US" baseline="0" dirty="0"/>
              <a:t>Asking teams to reevaluate estimates is important so that that skills improve: you do need estimation skills, it’s just that the consequences of getting it wrong can be minimized.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3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model for</a:t>
            </a:r>
            <a:r>
              <a:rPr lang="en-US" baseline="0" dirty="0"/>
              <a:t> planning poker: if have disagreement, have the high and low explain their estimate and then repeat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7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them download a planning poker app while they’re at this – I use</a:t>
            </a:r>
            <a:r>
              <a:rPr lang="en-US" baseline="0" dirty="0"/>
              <a:t> Scrum Poker, but others might be better</a:t>
            </a:r>
          </a:p>
          <a:p>
            <a:endParaRPr lang="en-US" baseline="0" dirty="0"/>
          </a:p>
          <a:p>
            <a:r>
              <a:rPr lang="en-US" baseline="0" dirty="0"/>
              <a:t>alternatives: number of hours to watch all harry potter movies with credits: 19 </a:t>
            </a:r>
            <a:r>
              <a:rPr lang="en-US" baseline="0" dirty="0" err="1"/>
              <a:t>hrs</a:t>
            </a:r>
            <a:r>
              <a:rPr lang="en-US" baseline="0" dirty="0"/>
              <a:t>, 41 minutes</a:t>
            </a:r>
          </a:p>
          <a:p>
            <a:endParaRPr lang="en-US" baseline="0" dirty="0"/>
          </a:p>
          <a:p>
            <a:r>
              <a:rPr lang="en-US" baseline="0" dirty="0"/>
              <a:t>miles of streets in </a:t>
            </a:r>
            <a:r>
              <a:rPr lang="en-US" baseline="0" dirty="0" err="1"/>
              <a:t>milwaukee</a:t>
            </a:r>
            <a:r>
              <a:rPr lang="en-US" baseline="0" dirty="0"/>
              <a:t> by http://</a:t>
            </a:r>
            <a:r>
              <a:rPr lang="en-US" baseline="0" dirty="0" err="1"/>
              <a:t>city.milwaukee.gov</a:t>
            </a:r>
            <a:r>
              <a:rPr lang="en-US" baseline="0" dirty="0"/>
              <a:t>/</a:t>
            </a:r>
            <a:r>
              <a:rPr lang="en-US" baseline="0" dirty="0" err="1"/>
              <a:t>cityclerk</a:t>
            </a:r>
            <a:r>
              <a:rPr lang="en-US" baseline="0" dirty="0"/>
              <a:t>/LRB/AnswerstoFAQ#.Vm5QZhorLUo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1,450.5 miles of streets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6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Independent:</a:t>
            </a:r>
            <a:r>
              <a:rPr lang="en-US" baseline="0" dirty="0"/>
              <a:t> independent of other stories in same sprint (CAN assume previous stories), use explicit references if needed</a:t>
            </a:r>
          </a:p>
          <a:p>
            <a:r>
              <a:rPr lang="en-US" baseline="0" dirty="0"/>
              <a:t>Key issue: </a:t>
            </a:r>
            <a:r>
              <a:rPr lang="en-US" baseline="0" dirty="0" err="1"/>
              <a:t>sprintable</a:t>
            </a:r>
            <a:r>
              <a:rPr lang="en-US" baseline="0" dirty="0"/>
              <a:t> – stories at top of backlog need to meet full criteria (with stories IN the sprint backlog also being estimated and tasked)</a:t>
            </a:r>
          </a:p>
          <a:p>
            <a:r>
              <a:rPr lang="en-US" baseline="0" dirty="0"/>
              <a:t>NOTE: other textbooks use “small” for S, which is ok as long as one understands that “small” means “small enough to be </a:t>
            </a:r>
            <a:r>
              <a:rPr lang="en-US" baseline="0" dirty="0" err="1"/>
              <a:t>sprintable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this meet INVEST?</a:t>
            </a:r>
          </a:p>
          <a:p>
            <a:r>
              <a:rPr lang="en-US" dirty="0"/>
              <a:t>Note that we need to know what happens if the lock isn’t in the database or the wrong code is entered.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6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a fixable story.</a:t>
            </a:r>
          </a:p>
          <a:p>
            <a:r>
              <a:rPr lang="en-US" dirty="0"/>
              <a:t>Acceptance criteria: “Given a 12, when a 13, then display the sum as 25.” (illustrating rules of grammar - need better example,</a:t>
            </a:r>
          </a:p>
          <a:p>
            <a:r>
              <a:rPr lang="en-US"/>
              <a:t>But don’t violate grammar)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Minimal independence (other Android stories guaranteed to depend on it); minimal value (why not hire a programmer who knows this?); not </a:t>
            </a:r>
            <a:r>
              <a:rPr lang="en-US" dirty="0" err="1"/>
              <a:t>estimatible</a:t>
            </a:r>
            <a:r>
              <a:rPr lang="en-US" dirty="0"/>
              <a:t> (when done?); not testable; developer is never a user. Fix: specify application to build, probably as acceptance criteria. Probably drop the story format in this case – developers are not users, estimating PBIs are not user goals – not everything is a story!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4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aseline="0" dirty="0"/>
              <a:t>Useful: probably not given GUI apps, CSS, other tools to quickly change the UI.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35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aseline="0" dirty="0"/>
              <a:t>Useful: probably not given GUI apps, CSS, other tools to quickly change the UI.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9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this spike solutions often happen in industry long before most team members involved in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 3800</a:t>
            </a:r>
            <a:br>
              <a:rPr lang="en-US" dirty="0"/>
            </a:br>
            <a:r>
              <a:rPr lang="en-US" dirty="0"/>
              <a:t>Note 3</a:t>
            </a:r>
            <a:br>
              <a:rPr lang="en-US" dirty="0"/>
            </a:br>
            <a:r>
              <a:rPr lang="en-US" dirty="0"/>
              <a:t>Ch. 4,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72460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45E7-A6C3-4409-A743-B682ED0C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Spike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9219-76DC-4563-B4F6-027FC82D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83162"/>
          </a:xfrm>
        </p:spPr>
        <p:txBody>
          <a:bodyPr>
            <a:normAutofit/>
          </a:bodyPr>
          <a:lstStyle/>
          <a:p>
            <a:r>
              <a:rPr lang="en-US" dirty="0"/>
              <a:t>Also known as a </a:t>
            </a:r>
            <a:r>
              <a:rPr lang="en-US" i="1" dirty="0"/>
              <a:t>prototype</a:t>
            </a:r>
            <a:endParaRPr lang="en-US" dirty="0"/>
          </a:p>
          <a:p>
            <a:pPr lvl="1"/>
            <a:r>
              <a:rPr lang="en-US" dirty="0"/>
              <a:t>Often: user interface prototype</a:t>
            </a:r>
          </a:p>
          <a:p>
            <a:pPr lvl="1"/>
            <a:r>
              <a:rPr lang="en-US" dirty="0"/>
              <a:t>Are these useful?</a:t>
            </a:r>
          </a:p>
          <a:p>
            <a:pPr lvl="1"/>
            <a:r>
              <a:rPr lang="en-US" dirty="0"/>
              <a:t>More generally: build what’s needed</a:t>
            </a:r>
          </a:p>
          <a:p>
            <a:r>
              <a:rPr lang="en-US" dirty="0"/>
              <a:t>Basic goal: reduce risk</a:t>
            </a:r>
          </a:p>
          <a:p>
            <a:pPr lvl="1"/>
            <a:r>
              <a:rPr lang="en-US" dirty="0"/>
              <a:t>UI risk: developing the wrong app</a:t>
            </a:r>
          </a:p>
          <a:p>
            <a:pPr lvl="1"/>
            <a:r>
              <a:rPr lang="en-US" dirty="0"/>
              <a:t>Technical risk: don’t know how to use tool, tool won’t work</a:t>
            </a:r>
          </a:p>
          <a:p>
            <a:pPr lvl="1"/>
            <a:r>
              <a:rPr lang="en-US" dirty="0"/>
              <a:t>Performance risk: tool too slow for job</a:t>
            </a:r>
          </a:p>
        </p:txBody>
      </p:sp>
    </p:spTree>
    <p:extLst>
      <p:ext uri="{BB962C8B-B14F-4D97-AF65-F5344CB8AC3E}">
        <p14:creationId xmlns:p14="http://schemas.microsoft.com/office/powerpoint/2010/main" val="172597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45E7-A6C3-4409-A743-B682ED0C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Spike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9219-76DC-4563-B4F6-027FC82D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Spike: tight scope, address question ONLY</a:t>
            </a:r>
          </a:p>
          <a:p>
            <a:pPr lvl="1"/>
            <a:r>
              <a:rPr lang="en-US" dirty="0"/>
              <a:t>Science experiment: hypothesis, method, evaluation</a:t>
            </a:r>
          </a:p>
          <a:p>
            <a:pPr lvl="1"/>
            <a:r>
              <a:rPr lang="en-US" dirty="0"/>
              <a:t>Clear goals + clear termination + recorded results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Build Android app with a text box, button, and have it write the box to the database</a:t>
            </a:r>
          </a:p>
          <a:p>
            <a:pPr lvl="1"/>
            <a:r>
              <a:rPr lang="en-US" dirty="0"/>
              <a:t>Build application to confirm graphics API will display 5000 triangles in 10 </a:t>
            </a:r>
            <a:r>
              <a:rPr lang="en-US" dirty="0" err="1"/>
              <a:t>ms.</a:t>
            </a:r>
            <a:endParaRPr lang="en-US" dirty="0"/>
          </a:p>
          <a:p>
            <a:pPr lvl="1"/>
            <a:r>
              <a:rPr lang="en-US" dirty="0"/>
              <a:t>Build a standalone LDAP login interface to ensure you can communicate with the LDAP server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0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59D4-0C53-4C9C-9A08-3BE6BA07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Spike Solution/Prototyping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8730-E87E-4AB8-9278-9D7543431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/>
              <a:t>Do not build out any more than needed to answer the question</a:t>
            </a:r>
          </a:p>
          <a:p>
            <a:pPr marL="852678" lvl="1" indent="-514350"/>
            <a:r>
              <a:rPr lang="en-US" dirty="0"/>
              <a:t>Minimal design, no documentation</a:t>
            </a:r>
          </a:p>
          <a:p>
            <a:pPr marL="852678" lvl="1" indent="-514350"/>
            <a:r>
              <a:rPr lang="en-US" dirty="0"/>
              <a:t>No testing, no standards – hack it out!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No code should move to product without a careful rewrite</a:t>
            </a:r>
          </a:p>
          <a:p>
            <a:pPr marL="852678" lvl="1" indent="-514350"/>
            <a:r>
              <a:rPr lang="en-US" dirty="0"/>
              <a:t>Must design with team input, meet standards</a:t>
            </a:r>
          </a:p>
          <a:p>
            <a:pPr marL="550926" indent="-514350"/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you don’t build one to throw away, you will anyways.</a:t>
            </a:r>
          </a:p>
          <a:p>
            <a:pPr marL="852678" lvl="1" indent="-514350">
              <a:buFont typeface="+mj-lt"/>
              <a:buAutoNum type="arabicPeriod"/>
            </a:pPr>
            <a:endParaRPr lang="en-US" dirty="0"/>
          </a:p>
          <a:p>
            <a:pPr marL="852678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9CF2-6862-419E-8BC3-B6678A74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53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Wireframes: Low vs High Fidelity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32922A-5840-4AFC-B84E-BB2A4F615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095" y="3408815"/>
            <a:ext cx="4257232" cy="31625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E6B86A-3723-4ED9-938F-B5EDDD785B42}"/>
              </a:ext>
            </a:extLst>
          </p:cNvPr>
          <p:cNvSpPr txBox="1"/>
          <p:nvPr/>
        </p:nvSpPr>
        <p:spPr>
          <a:xfrm>
            <a:off x="5945469" y="28194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Higher fidelity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6B98F6-FE42-4DBB-B8F8-4F286D005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73" y="1417638"/>
            <a:ext cx="4108958" cy="26971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183C05-CBDD-4141-B0CB-4E16D2423B23}"/>
              </a:ext>
            </a:extLst>
          </p:cNvPr>
          <p:cNvSpPr txBox="1"/>
          <p:nvPr/>
        </p:nvSpPr>
        <p:spPr>
          <a:xfrm>
            <a:off x="1670150" y="42672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fidelity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B54FC-3858-344D-B413-BFBD2AAFD990}"/>
              </a:ext>
            </a:extLst>
          </p:cNvPr>
          <p:cNvSpPr txBox="1"/>
          <p:nvPr/>
        </p:nvSpPr>
        <p:spPr>
          <a:xfrm>
            <a:off x="689112" y="6019800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(These are from Balsamiq, but</a:t>
            </a:r>
          </a:p>
          <a:p>
            <a:r>
              <a:rPr lang="en-US" dirty="0"/>
              <a:t>there are many alternatives)</a:t>
            </a:r>
          </a:p>
        </p:txBody>
      </p:sp>
    </p:spTree>
    <p:extLst>
      <p:ext uri="{BB962C8B-B14F-4D97-AF65-F5344CB8AC3E}">
        <p14:creationId xmlns:p14="http://schemas.microsoft.com/office/powerpoint/2010/main" val="87340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Shortcut 10: Story Telling 102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150"/>
            <a:ext cx="8229600" cy="5133050"/>
          </a:xfrm>
        </p:spPr>
        <p:txBody>
          <a:bodyPr>
            <a:normAutofit/>
          </a:bodyPr>
          <a:lstStyle/>
          <a:p>
            <a:pPr marL="779526" indent="-742950">
              <a:buFont typeface="+mj-lt"/>
              <a:buAutoNum type="alphaUcPeriod"/>
            </a:pPr>
            <a:r>
              <a:rPr lang="en-US" sz="3600" dirty="0"/>
              <a:t>What is wrong with the following sequence of PBIs?</a:t>
            </a:r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r>
              <a:rPr lang="en-US" sz="3600" dirty="0"/>
              <a:t>How else to break down the work?</a:t>
            </a:r>
          </a:p>
          <a:p>
            <a:pPr lvl="1"/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662702"/>
            <a:ext cx="8534400" cy="2514600"/>
          </a:xfrm>
          <a:prstGeom prst="rect">
            <a:avLst/>
          </a:prstGeom>
        </p:spPr>
        <p:txBody>
          <a:bodyPr vert="horz" numCol="2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Write functional tests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Generate test data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database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business logic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UI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Automate functional tests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9101" y="5958189"/>
            <a:ext cx="220579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/>
              <a:t>Vertical</a:t>
            </a:r>
            <a:r>
              <a:rPr lang="en-US" sz="2400"/>
              <a:t> </a:t>
            </a:r>
            <a:r>
              <a:rPr lang="en-US" sz="2400" i="1"/>
              <a:t>stories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4715637"/>
            <a:ext cx="199253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Really, tasks!</a:t>
            </a:r>
          </a:p>
        </p:txBody>
      </p:sp>
    </p:spTree>
    <p:extLst>
      <p:ext uri="{BB962C8B-B14F-4D97-AF65-F5344CB8AC3E}">
        <p14:creationId xmlns:p14="http://schemas.microsoft.com/office/powerpoint/2010/main" val="15274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10: Story Telling 102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150"/>
            <a:ext cx="8229600" cy="4980650"/>
          </a:xfrm>
        </p:spPr>
        <p:txBody>
          <a:bodyPr>
            <a:normAutofit fontScale="92500"/>
          </a:bodyPr>
          <a:lstStyle/>
          <a:p>
            <a:pPr marL="550862" indent="-514350">
              <a:buFont typeface="+mj-lt"/>
              <a:buAutoNum type="alphaUcPeriod" startAt="3"/>
            </a:pPr>
            <a:r>
              <a:rPr lang="en-US" sz="3500" dirty="0"/>
              <a:t>If vertical tasks are better, why not keep splitting stories until each is very small?</a:t>
            </a:r>
          </a:p>
          <a:p>
            <a:pPr marL="922338" lvl="1" indent="-347663"/>
            <a:r>
              <a:rPr lang="en-US" sz="3000" dirty="0"/>
              <a:t>Cohn: Customer must be able to assign value to the story</a:t>
            </a:r>
          </a:p>
          <a:p>
            <a:pPr marL="922338" lvl="1" indent="-347663"/>
            <a:r>
              <a:rPr lang="en-US" sz="3000" dirty="0"/>
              <a:t>Are the tasks truly independent – can they be prioritized on their own?</a:t>
            </a:r>
          </a:p>
          <a:p>
            <a:pPr marL="466725" indent="-430213">
              <a:buFont typeface="+mj-lt"/>
              <a:buAutoNum type="alphaUcPeriod" startAt="3"/>
            </a:pPr>
            <a:r>
              <a:rPr lang="en-US" sz="3500" dirty="0"/>
              <a:t>How do we handle technical debt stories?</a:t>
            </a:r>
          </a:p>
          <a:p>
            <a:pPr marL="922338" lvl="1" indent="-347663"/>
            <a:r>
              <a:rPr lang="en-US" sz="3000" dirty="0"/>
              <a:t>Try to move them to tasks w/in a story</a:t>
            </a:r>
          </a:p>
          <a:p>
            <a:pPr marL="922338" lvl="1" indent="-347663"/>
            <a:r>
              <a:rPr lang="en-US" sz="3000" dirty="0"/>
              <a:t>If it is a PBI, must it follow the story format?</a:t>
            </a:r>
            <a:endParaRPr lang="en-US" sz="3200" dirty="0"/>
          </a:p>
          <a:p>
            <a:pPr lvl="1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E69BE0-B231-A64C-8D88-C5ADCD8C7B5F}"/>
              </a:ext>
            </a:extLst>
          </p:cNvPr>
          <p:cNvSpPr txBox="1"/>
          <p:nvPr/>
        </p:nvSpPr>
        <p:spPr>
          <a:xfrm>
            <a:off x="6019800" y="3200400"/>
            <a:ext cx="28956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Give examples of technical debt!</a:t>
            </a:r>
          </a:p>
        </p:txBody>
      </p:sp>
    </p:spTree>
    <p:extLst>
      <p:ext uri="{BB962C8B-B14F-4D97-AF65-F5344CB8AC3E}">
        <p14:creationId xmlns:p14="http://schemas.microsoft.com/office/powerpoint/2010/main" val="3004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114800"/>
          </a:xfrm>
        </p:spPr>
        <p:txBody>
          <a:bodyPr/>
          <a:lstStyle/>
          <a:p>
            <a:r>
              <a:rPr lang="en-US" dirty="0"/>
              <a:t>Interest in delivery-by-air for individual packages</a:t>
            </a:r>
          </a:p>
          <a:p>
            <a:r>
              <a:rPr lang="en-US" dirty="0"/>
              <a:t>Requires customer to be present</a:t>
            </a:r>
          </a:p>
          <a:p>
            <a:r>
              <a:rPr lang="en-US" dirty="0"/>
              <a:t>Write stories to specify when customer can take delivery, ensuring package arrived</a:t>
            </a:r>
          </a:p>
          <a:p>
            <a:pPr lvl="1"/>
            <a:r>
              <a:rPr lang="en-US" dirty="0"/>
              <a:t>(No acceptance criteria for now)</a:t>
            </a:r>
          </a:p>
        </p:txBody>
      </p:sp>
    </p:spTree>
    <p:extLst>
      <p:ext uri="{BB962C8B-B14F-4D97-AF65-F5344CB8AC3E}">
        <p14:creationId xmlns:p14="http://schemas.microsoft.com/office/powerpoint/2010/main" val="299514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simple format for acceptance criteria: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given [condition]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when [condition]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then [result]</a:t>
            </a:r>
          </a:p>
          <a:p>
            <a:r>
              <a:rPr lang="en-US" dirty="0"/>
              <a:t>Example: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given the system has asked the user for a delivery 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address and delivery time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and that user entered that address 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when the user clicks on “order”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then the system schedules the delivery at that </a:t>
            </a:r>
            <a:r>
              <a:rPr lang="en-US" sz="2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address&amp;time</a:t>
            </a:r>
            <a:endParaRPr lang="en-US" sz="2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Helps ensure they are adequately rigorous</a:t>
            </a:r>
          </a:p>
          <a:p>
            <a:r>
              <a:rPr lang="en-US" dirty="0"/>
              <a:t>Not necessary for all projects, but should be considered the default!</a:t>
            </a:r>
          </a:p>
        </p:txBody>
      </p:sp>
    </p:spTree>
    <p:extLst>
      <p:ext uri="{BB962C8B-B14F-4D97-AF65-F5344CB8AC3E}">
        <p14:creationId xmlns:p14="http://schemas.microsoft.com/office/powerpoint/2010/main" val="73628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0FE8-BA0E-934D-A4FE-E2601617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 Acceptance Criteria for Delivery-by-Air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12094-C845-444B-ADB5-01E170176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0"/>
            <a:ext cx="8001000" cy="1524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Will likely need a “dictionary” describing terms!</a:t>
            </a:r>
          </a:p>
          <a:p>
            <a:pPr lvl="1"/>
            <a:r>
              <a:rPr lang="en-US" dirty="0"/>
              <a:t>Is this story </a:t>
            </a:r>
            <a:r>
              <a:rPr lang="en-US" dirty="0" err="1"/>
              <a:t>sprintable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8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11: DoD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600200"/>
            <a:ext cx="746759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Where does DoD apply?</a:t>
            </a:r>
          </a:p>
          <a:p>
            <a:r>
              <a:rPr lang="en-US" dirty="0"/>
              <a:t>Why need careful definition of done?</a:t>
            </a:r>
          </a:p>
          <a:p>
            <a:r>
              <a:rPr lang="en-US" dirty="0"/>
              <a:t>At the start of the project, how long should it take to write the DoD?</a:t>
            </a:r>
          </a:p>
          <a:p>
            <a:r>
              <a:rPr lang="en-US" dirty="0"/>
              <a:t>How does DoD differ for the following?</a:t>
            </a:r>
          </a:p>
          <a:p>
            <a:pPr lvl="1"/>
            <a:r>
              <a:rPr lang="en-US" dirty="0"/>
              <a:t>programming tasks?</a:t>
            </a:r>
          </a:p>
          <a:p>
            <a:pPr lvl="1"/>
            <a:r>
              <a:rPr lang="en-US" dirty="0"/>
              <a:t>user story readiness?</a:t>
            </a:r>
          </a:p>
          <a:p>
            <a:pPr lvl="1"/>
            <a:r>
              <a:rPr lang="en-US" dirty="0"/>
              <a:t>user story completion?</a:t>
            </a:r>
          </a:p>
          <a:p>
            <a:pPr lvl="1"/>
            <a:r>
              <a:rPr lang="en-US" dirty="0"/>
              <a:t>release?</a:t>
            </a:r>
          </a:p>
          <a:p>
            <a:r>
              <a:rPr lang="en-US" dirty="0"/>
              <a:t>What is the recommended starting DoD for PBIs?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59693" y="274638"/>
            <a:ext cx="797013" cy="400110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Ch. 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4BCD488-7B7A-8045-96D3-3F1337F8BFE7}"/>
              </a:ext>
            </a:extLst>
          </p:cNvPr>
          <p:cNvGrpSpPr/>
          <p:nvPr/>
        </p:nvGrpSpPr>
        <p:grpSpPr>
          <a:xfrm>
            <a:off x="4635499" y="3733800"/>
            <a:ext cx="3949700" cy="1200329"/>
            <a:chOff x="4724400" y="5395733"/>
            <a:chExt cx="3949700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5626100" y="5395733"/>
              <a:ext cx="3048000" cy="12003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</a:rPr>
                <a:t>Key: feature not done until ready for production release</a:t>
              </a:r>
            </a:p>
          </p:txBody>
        </p:sp>
        <p:sp>
          <p:nvSpPr>
            <p:cNvPr id="7" name="Right Brace 6"/>
            <p:cNvSpPr/>
            <p:nvPr/>
          </p:nvSpPr>
          <p:spPr>
            <a:xfrm>
              <a:off x="4724400" y="5538697"/>
              <a:ext cx="685800" cy="914400"/>
            </a:xfrm>
            <a:prstGeom prst="rightBrace">
              <a:avLst/>
            </a:prstGeom>
            <a:noFill/>
            <a:ln w="53975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0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7658E-75E5-6442-8CDB-88C48023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B657-6542-9B47-9250-2E93BCAC3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Last week of term: book presentations</a:t>
            </a:r>
          </a:p>
          <a:p>
            <a:pPr lvl="1"/>
            <a:r>
              <a:rPr lang="en-US" dirty="0"/>
              <a:t>Based on technical on software process you might read for work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agile practices</a:t>
            </a:r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software design</a:t>
            </a:r>
          </a:p>
          <a:p>
            <a:pPr lvl="1"/>
            <a:r>
              <a:rPr lang="en-US" dirty="0"/>
              <a:t>analysis patterns</a:t>
            </a:r>
          </a:p>
          <a:p>
            <a:r>
              <a:rPr lang="en-US" dirty="0"/>
              <a:t>Just read portions you are presenting</a:t>
            </a:r>
          </a:p>
          <a:p>
            <a:r>
              <a:rPr lang="en-US" dirty="0"/>
              <a:t>Start thinking about a book now</a:t>
            </a:r>
          </a:p>
          <a:p>
            <a:pPr lvl="1"/>
            <a:r>
              <a:rPr lang="en-US" dirty="0"/>
              <a:t>Will select book about week 6</a:t>
            </a:r>
          </a:p>
        </p:txBody>
      </p:sp>
    </p:spTree>
    <p:extLst>
      <p:ext uri="{BB962C8B-B14F-4D97-AF65-F5344CB8AC3E}">
        <p14:creationId xmlns:p14="http://schemas.microsoft.com/office/powerpoint/2010/main" val="248695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11: DoD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/>
              <a:t>What are issues to consider beyond “does it work”?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should a requirement be part of the acceptance criteria or the DoD?</a:t>
            </a:r>
          </a:p>
          <a:p>
            <a:r>
              <a:rPr lang="en-US" dirty="0"/>
              <a:t>Why not throw in the kitchen sink?</a:t>
            </a:r>
          </a:p>
          <a:p>
            <a:r>
              <a:rPr lang="en-US" dirty="0"/>
              <a:t>RCI definition (2017): </a:t>
            </a:r>
            <a:r>
              <a:rPr lang="en-US" sz="3600" i="1" dirty="0">
                <a:solidFill>
                  <a:schemeClr val="tx2"/>
                </a:solidFill>
              </a:rPr>
              <a:t>All tests pass.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743200"/>
            <a:ext cx="7332785" cy="1828800"/>
          </a:xfrm>
          <a:prstGeom prst="rect">
            <a:avLst/>
          </a:prstGeom>
        </p:spPr>
        <p:txBody>
          <a:bodyPr vert="horz" numCol="2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portability</a:t>
            </a:r>
          </a:p>
          <a:p>
            <a:pPr lvl="1"/>
            <a:r>
              <a:rPr lang="en-US" dirty="0"/>
              <a:t>maintainability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extensibility</a:t>
            </a:r>
          </a:p>
          <a:p>
            <a:pPr lvl="1"/>
            <a:r>
              <a:rPr lang="en-US" dirty="0"/>
              <a:t>interoperability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12: Walkthroughs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388619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Walkthroughs: intra-sprint activities to ensure stories are as intended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r-IN" sz="2800" dirty="0"/>
              <a:t>…</a:t>
            </a:r>
            <a:r>
              <a:rPr lang="en-US" sz="2800" dirty="0"/>
              <a:t> more useful in industry </a:t>
            </a:r>
            <a:r>
              <a:rPr lang="mr-IN" sz="2800" dirty="0"/>
              <a:t>–</a:t>
            </a:r>
            <a:r>
              <a:rPr lang="en-US" sz="2800" dirty="0"/>
              <a:t> skip in 3800 </a:t>
            </a:r>
            <a:r>
              <a:rPr lang="mr-IN" sz="2800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761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12: Walkthroughs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24399"/>
          </a:xfrm>
        </p:spPr>
        <p:txBody>
          <a:bodyPr>
            <a:normAutofit/>
          </a:bodyPr>
          <a:lstStyle/>
          <a:p>
            <a:r>
              <a:rPr lang="en-US" sz="3600" dirty="0"/>
              <a:t>Goal?</a:t>
            </a:r>
          </a:p>
          <a:p>
            <a:r>
              <a:rPr lang="en-US" sz="3600" dirty="0"/>
              <a:t>When do they occur?</a:t>
            </a:r>
          </a:p>
          <a:p>
            <a:r>
              <a:rPr lang="en-US" sz="3600" dirty="0"/>
              <a:t>Are they mandatory?</a:t>
            </a:r>
          </a:p>
          <a:p>
            <a:r>
              <a:rPr lang="en-US" sz="3600" dirty="0"/>
              <a:t>Why have them?</a:t>
            </a:r>
          </a:p>
          <a:p>
            <a:pPr lvl="1"/>
            <a:r>
              <a:rPr lang="en-US" sz="3200" dirty="0"/>
              <a:t>Why aren’t reviews enough?</a:t>
            </a:r>
          </a:p>
          <a:p>
            <a:r>
              <a:rPr lang="en-US" sz="3600" dirty="0"/>
              <a:t>What are issues to watch for?</a:t>
            </a:r>
          </a:p>
        </p:txBody>
      </p:sp>
    </p:spTree>
    <p:extLst>
      <p:ext uri="{BB962C8B-B14F-4D97-AF65-F5344CB8AC3E}">
        <p14:creationId xmlns:p14="http://schemas.microsoft.com/office/powerpoint/2010/main" val="200438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13: Estimating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estimation necessary?</a:t>
            </a:r>
          </a:p>
          <a:p>
            <a:r>
              <a:rPr lang="en-US" dirty="0"/>
              <a:t>#1 retrospective recommendation</a:t>
            </a:r>
          </a:p>
          <a:p>
            <a:pPr lvl="1"/>
            <a:r>
              <a:rPr lang="en-US" dirty="0"/>
              <a:t>“Need better estimates”</a:t>
            </a:r>
          </a:p>
          <a:p>
            <a:pPr lvl="1"/>
            <a:r>
              <a:rPr lang="en-US" dirty="0"/>
              <a:t>Why might that not be the most important process goal?</a:t>
            </a:r>
          </a:p>
          <a:p>
            <a:pPr lvl="1"/>
            <a:r>
              <a:rPr lang="en-US" dirty="0"/>
              <a:t>Is it wrong to ask teams to reevaluate estimates?</a:t>
            </a:r>
          </a:p>
          <a:p>
            <a:r>
              <a:rPr lang="en-US" dirty="0"/>
              <a:t>What is the estimation scheme used in 2800?</a:t>
            </a:r>
          </a:p>
          <a:p>
            <a:r>
              <a:rPr lang="en-US" dirty="0"/>
              <a:t>What is relative estimation?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13: Estimating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799"/>
          </a:xfrm>
        </p:spPr>
        <p:txBody>
          <a:bodyPr/>
          <a:lstStyle/>
          <a:p>
            <a:r>
              <a:rPr lang="en-US" dirty="0"/>
              <a:t>Relative estimation in software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velocity? </a:t>
            </a:r>
          </a:p>
          <a:p>
            <a:r>
              <a:rPr lang="en-US" dirty="0"/>
              <a:t>Why might it not be useful?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57400" y="2343705"/>
            <a:ext cx="3910107" cy="1911827"/>
            <a:chOff x="2057400" y="2343705"/>
            <a:chExt cx="3910107" cy="1911827"/>
          </a:xfrm>
        </p:grpSpPr>
        <p:sp>
          <p:nvSpPr>
            <p:cNvPr id="4" name="TextBox 3"/>
            <p:cNvSpPr txBox="1"/>
            <p:nvPr/>
          </p:nvSpPr>
          <p:spPr>
            <a:xfrm>
              <a:off x="3650926" y="2343705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Complexity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3886200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Repetition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0" y="38862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Risk</a:t>
              </a:r>
            </a:p>
          </p:txBody>
        </p:sp>
        <p:cxnSp>
          <p:nvCxnSpPr>
            <p:cNvPr id="8" name="Straight Connector 7"/>
            <p:cNvCxnSpPr>
              <a:stCxn id="4" idx="2"/>
            </p:cNvCxnSpPr>
            <p:nvPr/>
          </p:nvCxnSpPr>
          <p:spPr>
            <a:xfrm>
              <a:off x="4313928" y="2713037"/>
              <a:ext cx="0" cy="79216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5" idx="3"/>
            </p:cNvCxnSpPr>
            <p:nvPr/>
          </p:nvCxnSpPr>
          <p:spPr>
            <a:xfrm flipH="1">
              <a:off x="3280812" y="3482591"/>
              <a:ext cx="1009860" cy="58827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>
            <a:xfrm flipH="1" flipV="1">
              <a:off x="4337186" y="3482591"/>
              <a:ext cx="996814" cy="58827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972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14: Planning Poker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/>
          <a:lstStyle/>
          <a:p>
            <a:r>
              <a:rPr lang="en-US" dirty="0"/>
              <a:t>Why use the Fibonacci story point numbers?</a:t>
            </a:r>
          </a:p>
          <a:p>
            <a:r>
              <a:rPr lang="en-US" dirty="0"/>
              <a:t>What’s an alternative?</a:t>
            </a:r>
          </a:p>
          <a:p>
            <a:r>
              <a:rPr lang="en-US" dirty="0"/>
              <a:t>How do we do a session?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must everyone participate?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7467600" cy="1828800"/>
          </a:xfrm>
          <a:prstGeom prst="rect">
            <a:avLst/>
          </a:prstGeom>
        </p:spPr>
        <p:txBody>
          <a:bodyPr vert="horz" numCol="2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PO describes PBI</a:t>
            </a:r>
          </a:p>
          <a:p>
            <a:pPr lvl="1"/>
            <a:r>
              <a:rPr lang="en-US" dirty="0"/>
              <a:t>Members place card face-down</a:t>
            </a:r>
          </a:p>
          <a:p>
            <a:pPr lvl="1"/>
            <a:r>
              <a:rPr lang="en-US" dirty="0"/>
              <a:t>Simultaneous flip</a:t>
            </a:r>
          </a:p>
          <a:p>
            <a:pPr lvl="1"/>
            <a:r>
              <a:rPr lang="en-US" dirty="0"/>
              <a:t>How to agree?</a:t>
            </a:r>
          </a:p>
          <a:p>
            <a:pPr lvl="1"/>
            <a:r>
              <a:rPr lang="en-US" dirty="0"/>
              <a:t>Reselect cards &amp; repeat</a:t>
            </a:r>
          </a:p>
          <a:p>
            <a:pPr lvl="1"/>
            <a:r>
              <a:rPr lang="en-US" dirty="0"/>
              <a:t>Go to next PBI</a:t>
            </a:r>
          </a:p>
        </p:txBody>
      </p:sp>
    </p:spTree>
    <p:extLst>
      <p:ext uri="{BB962C8B-B14F-4D97-AF65-F5344CB8AC3E}">
        <p14:creationId xmlns:p14="http://schemas.microsoft.com/office/powerpoint/2010/main" val="28800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14: Planning Poker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/>
          <a:lstStyle/>
          <a:p>
            <a:r>
              <a:rPr lang="en-US" dirty="0"/>
              <a:t>When should planning poker occur?</a:t>
            </a:r>
          </a:p>
          <a:p>
            <a:r>
              <a:rPr lang="en-US" dirty="0"/>
              <a:t>What’s a team warm-up?</a:t>
            </a:r>
          </a:p>
          <a:p>
            <a:r>
              <a:rPr lang="en-US" dirty="0"/>
              <a:t>Why remove 20+, ½ playing cards?</a:t>
            </a:r>
          </a:p>
          <a:p>
            <a:pPr lvl="1"/>
            <a:r>
              <a:rPr lang="en-US" dirty="0"/>
              <a:t>Why </a:t>
            </a:r>
            <a:r>
              <a:rPr lang="en-US" i="1" dirty="0"/>
              <a:t>not</a:t>
            </a:r>
            <a:r>
              <a:rPr lang="en-US" dirty="0"/>
              <a:t> remove them?</a:t>
            </a:r>
          </a:p>
          <a:p>
            <a:r>
              <a:rPr lang="en-US" dirty="0"/>
              <a:t>What to do if no consensus?</a:t>
            </a:r>
          </a:p>
          <a:p>
            <a:r>
              <a:rPr lang="en-US" dirty="0"/>
              <a:t>What are some of the benefits of PP?</a:t>
            </a:r>
          </a:p>
          <a:p>
            <a:r>
              <a:rPr lang="en-US" dirty="0"/>
              <a:t>Why is it necessary to time-box PP?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/>
              <a:t>Form group of 4-6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Use planning poker model to estimate one of following:</a:t>
            </a:r>
          </a:p>
          <a:p>
            <a:pPr lvl="1"/>
            <a:r>
              <a:rPr lang="en-US" dirty="0"/>
              <a:t>length of Mississippi river from the Chippewa </a:t>
            </a:r>
            <a:r>
              <a:rPr lang="en-US"/>
              <a:t>National Forest to the gulf</a:t>
            </a:r>
          </a:p>
          <a:p>
            <a:pPr lvl="1"/>
            <a:r>
              <a:rPr lang="en-US" dirty="0"/>
              <a:t>number of miles of streets in Milwaukee</a:t>
            </a:r>
          </a:p>
          <a:p>
            <a:pPr lvl="1"/>
            <a:r>
              <a:rPr lang="en-US" dirty="0"/>
              <a:t>square miles of continental US</a:t>
            </a:r>
          </a:p>
          <a:p>
            <a:pPr lvl="1"/>
            <a:r>
              <a:rPr lang="en-US" dirty="0"/>
              <a:t>population of Kansas</a:t>
            </a:r>
          </a:p>
          <a:p>
            <a:pPr marL="448056" lvl="1" indent="0">
              <a:buNone/>
            </a:pPr>
            <a:r>
              <a:rPr lang="en-US" dirty="0"/>
              <a:t> 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66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15: Estimating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/>
          <a:lstStyle/>
          <a:p>
            <a:r>
              <a:rPr lang="en-US" dirty="0"/>
              <a:t>Issue: how to map old estimation scheme to new</a:t>
            </a:r>
          </a:p>
          <a:p>
            <a:r>
              <a:rPr lang="en-US" dirty="0"/>
              <a:t>Not relevant for students - skip</a:t>
            </a:r>
          </a:p>
        </p:txBody>
      </p:sp>
    </p:spTree>
    <p:extLst>
      <p:ext uri="{BB962C8B-B14F-4D97-AF65-F5344CB8AC3E}">
        <p14:creationId xmlns:p14="http://schemas.microsoft.com/office/powerpoint/2010/main" val="2032219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Chs</a:t>
            </a:r>
            <a:r>
              <a:rPr lang="en-US" dirty="0"/>
              <a:t>. 4, </a:t>
            </a:r>
            <a:r>
              <a:rPr lang="en-US"/>
              <a:t>5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65" y="1676400"/>
            <a:ext cx="8077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Structuring stories</a:t>
            </a:r>
          </a:p>
          <a:p>
            <a:pPr lvl="1"/>
            <a:r>
              <a:rPr lang="en-US" dirty="0"/>
              <a:t>goals, breaking into tasks, technical issues</a:t>
            </a:r>
          </a:p>
          <a:p>
            <a:r>
              <a:rPr lang="en-US" dirty="0"/>
              <a:t>Definition of done</a:t>
            </a:r>
          </a:p>
          <a:p>
            <a:pPr lvl="1"/>
            <a:r>
              <a:rPr lang="en-US" dirty="0"/>
              <a:t>Starting point, multiple levels, DoD vs. acceptance criteria</a:t>
            </a:r>
          </a:p>
          <a:p>
            <a:pPr lvl="1"/>
            <a:r>
              <a:rPr lang="en-US" dirty="0"/>
              <a:t>Goal for stories: </a:t>
            </a:r>
            <a:r>
              <a:rPr lang="en-US" i="1" dirty="0"/>
              <a:t>feature ready for production release</a:t>
            </a:r>
          </a:p>
          <a:p>
            <a:r>
              <a:rPr lang="en-US" dirty="0"/>
              <a:t>Estimating</a:t>
            </a:r>
          </a:p>
          <a:p>
            <a:pPr lvl="1"/>
            <a:r>
              <a:rPr lang="en-US" dirty="0"/>
              <a:t>Why, relative estimation, influential factors</a:t>
            </a:r>
          </a:p>
          <a:p>
            <a:r>
              <a:rPr lang="en-US" dirty="0"/>
              <a:t>Planning Poker at Pace</a:t>
            </a:r>
          </a:p>
          <a:p>
            <a:pPr lvl="1"/>
            <a:r>
              <a:rPr lang="en-US" dirty="0"/>
              <a:t>Mechanics, warm-up, spinoff benefits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3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Story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/>
          <a:lstStyle/>
          <a:p>
            <a:r>
              <a:rPr lang="en-US" dirty="0"/>
              <a:t>What are the elements of a Scrum story?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As a &lt;user&gt;, I want to &lt;action&gt; because &lt;reason&gt;.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Acceptance criterion – when stakeholder satisfied</a:t>
            </a:r>
          </a:p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a standard requirement: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system shall allow the user to export the grade data as a .CSV file.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MSOE scale shall be used to compute grades from percentages.</a:t>
            </a:r>
          </a:p>
        </p:txBody>
      </p:sp>
    </p:spTree>
    <p:extLst>
      <p:ext uri="{BB962C8B-B14F-4D97-AF65-F5344CB8AC3E}">
        <p14:creationId xmlns:p14="http://schemas.microsoft.com/office/powerpoint/2010/main" val="401655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Story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/>
          <a:lstStyle/>
          <a:p>
            <a:r>
              <a:rPr lang="en-US" dirty="0"/>
              <a:t>What are the elements of a Scrum story?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As a &lt;user&gt;, I want to &lt;action&gt; because &lt;reason&gt;.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Acceptance criterion – when stakeholder satisfied</a:t>
            </a:r>
          </a:p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How does a story differ from a requirement?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151277"/>
              </p:ext>
            </p:extLst>
          </p:nvPr>
        </p:nvGraphicFramePr>
        <p:xfrm>
          <a:off x="1295400" y="3810000"/>
          <a:ext cx="6934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Readiness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Errors?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78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Story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/>
          <a:lstStyle/>
          <a:p>
            <a:r>
              <a:rPr lang="en-US" dirty="0"/>
              <a:t>What are the elements of a Scrum story?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As a &lt;user&gt;, I want to &lt;action&gt; because &lt;reason&gt;.</a:t>
            </a:r>
          </a:p>
          <a:p>
            <a:pPr lvl="1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Acceptance criterion – when stakeholder satisfied</a:t>
            </a:r>
          </a:p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How does a story differ from a requirement?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556059"/>
              </p:ext>
            </p:extLst>
          </p:nvPr>
        </p:nvGraphicFramePr>
        <p:xfrm>
          <a:off x="1295400" y="3810000"/>
          <a:ext cx="69342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“shall”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(above)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 said = not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promise</a:t>
                      </a:r>
                      <a:r>
                        <a:rPr lang="en-US" sz="1600" baseline="0" dirty="0"/>
                        <a:t> to discuss details w/ customer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</a:t>
                      </a:r>
                      <a:r>
                        <a:rPr lang="en-US" sz="1600" baseline="0" dirty="0"/>
                        <a:t> has </a:t>
                      </a:r>
                      <a:r>
                        <a:rPr lang="en-US" sz="1600" dirty="0"/>
                        <a:t>small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Readiness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INVEST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person-effort-hours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Story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Errors?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Rework</a:t>
                      </a:r>
                      <a:r>
                        <a:rPr lang="en-US" sz="1600" baseline="0" dirty="0"/>
                        <a:t>/r</a:t>
                      </a:r>
                      <a:r>
                        <a:rPr lang="en-US" sz="1600" dirty="0"/>
                        <a:t>enegotiate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</a:t>
                      </a:r>
                      <a:r>
                        <a:rPr lang="en-US" sz="1600" baseline="0" dirty="0"/>
                        <a:t> to </a:t>
                      </a:r>
                      <a:r>
                        <a:rPr lang="en-US" sz="1600" dirty="0"/>
                        <a:t>backlog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24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03820"/>
              </p:ext>
            </p:extLst>
          </p:nvPr>
        </p:nvGraphicFramePr>
        <p:xfrm>
          <a:off x="685800" y="1624781"/>
          <a:ext cx="5181600" cy="4343400"/>
        </p:xfrm>
        <a:graphic>
          <a:graphicData uri="http://schemas.openxmlformats.org/drawingml/2006/table">
            <a:tbl>
              <a:tblPr/>
              <a:tblGrid>
                <a:gridCol w="117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045076" y="4697165"/>
            <a:ext cx="2921248" cy="1905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Why each?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How do acceptance criteria play a roll?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Sprintable</a:t>
            </a:r>
            <a:r>
              <a:rPr lang="en-US" dirty="0"/>
              <a:t> stories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788616"/>
            <a:ext cx="3771900" cy="4167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00"/>
              </a:spcAft>
            </a:pPr>
            <a:r>
              <a:rPr lang="en-US" sz="2400" dirty="0"/>
              <a:t>Independent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Negotiable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Valuable</a:t>
            </a:r>
          </a:p>
          <a:p>
            <a:pPr>
              <a:spcAft>
                <a:spcPts val="2800"/>
              </a:spcAft>
            </a:pPr>
            <a:r>
              <a:rPr lang="en-US" sz="2400" dirty="0" err="1"/>
              <a:t>Estimatable</a:t>
            </a:r>
            <a:endParaRPr lang="en-US" sz="2400" dirty="0"/>
          </a:p>
          <a:p>
            <a:pPr>
              <a:spcAft>
                <a:spcPts val="2800"/>
              </a:spcAft>
            </a:pPr>
            <a:r>
              <a:rPr lang="en-US" sz="2400" dirty="0"/>
              <a:t>Sized appropriately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Testable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981700" y="381000"/>
            <a:ext cx="3048000" cy="2438400"/>
          </a:xfrm>
          <a:prstGeom prst="wedgeRectCallout">
            <a:avLst>
              <a:gd name="adj1" fmla="val -124815"/>
              <a:gd name="adj2" fmla="val 45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What, not 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Capture important detail, but no analysis paralysis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/>
              <a:t>Not</a:t>
            </a:r>
            <a:r>
              <a:rPr lang="en-US" sz="2400" dirty="0"/>
              <a:t>: must leave all details unstated…</a:t>
            </a:r>
          </a:p>
        </p:txBody>
      </p:sp>
      <p:sp>
        <p:nvSpPr>
          <p:cNvPr id="11" name="Oval 10"/>
          <p:cNvSpPr/>
          <p:nvPr/>
        </p:nvSpPr>
        <p:spPr>
          <a:xfrm>
            <a:off x="228600" y="353333"/>
            <a:ext cx="3048000" cy="1020762"/>
          </a:xfrm>
          <a:prstGeom prst="ellipse">
            <a:avLst/>
          </a:prstGeom>
          <a:noFill/>
          <a:ln w="66675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9">
            <a:extLst>
              <a:ext uri="{FF2B5EF4-FFF2-40B4-BE49-F238E27FC236}">
                <a16:creationId xmlns:a16="http://schemas.microsoft.com/office/drawing/2014/main" id="{94E7EB9A-DEB3-4A12-A248-3AF232D485EA}"/>
              </a:ext>
            </a:extLst>
          </p:cNvPr>
          <p:cNvSpPr/>
          <p:nvPr/>
        </p:nvSpPr>
        <p:spPr>
          <a:xfrm>
            <a:off x="6206836" y="3059510"/>
            <a:ext cx="2642755" cy="1196180"/>
          </a:xfrm>
          <a:prstGeom prst="wedgeRectCallout">
            <a:avLst>
              <a:gd name="adj1" fmla="val -97978"/>
              <a:gd name="adj2" fmla="val 95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Why should one story (or PBI) </a:t>
            </a:r>
            <a:r>
              <a:rPr lang="en-US" sz="2400" b="1" i="1" dirty="0"/>
              <a:t>never</a:t>
            </a:r>
            <a:r>
              <a:rPr lang="en-US" sz="2400" dirty="0"/>
              <a:t> fill a sprint?</a:t>
            </a:r>
          </a:p>
        </p:txBody>
      </p:sp>
    </p:spTree>
    <p:extLst>
      <p:ext uri="{BB962C8B-B14F-4D97-AF65-F5344CB8AC3E}">
        <p14:creationId xmlns:p14="http://schemas.microsoft.com/office/powerpoint/2010/main" val="3487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0442-5D0B-4148-A01E-8D9675FF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2891-36C7-48C8-A63F-95A77D22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locksmith, I would like to be able to enter a code from a database into the door keypad so I can help residents get into their house when they forget the combination.</a:t>
            </a:r>
          </a:p>
          <a:p>
            <a:r>
              <a:rPr lang="en-US" dirty="0"/>
              <a:t>Acceptance criteria:</a:t>
            </a:r>
          </a:p>
          <a:p>
            <a:pPr lvl="1"/>
            <a:r>
              <a:rPr lang="en-US" dirty="0"/>
              <a:t>Given the lock code is in the database</a:t>
            </a:r>
          </a:p>
          <a:p>
            <a:pPr lvl="1"/>
            <a:r>
              <a:rPr lang="en-US" dirty="0"/>
              <a:t>When I look up the code for lock #921</a:t>
            </a:r>
          </a:p>
          <a:p>
            <a:pPr lvl="1"/>
            <a:r>
              <a:rPr lang="en-US" dirty="0"/>
              <a:t>And I enter that code into its keypad</a:t>
            </a:r>
          </a:p>
          <a:p>
            <a:pPr lvl="1"/>
            <a:r>
              <a:rPr lang="en-US" dirty="0"/>
              <a:t>Then the lock opens</a:t>
            </a:r>
          </a:p>
          <a:p>
            <a:r>
              <a:rPr lang="en-US" dirty="0"/>
              <a:t>Also need error cases (lock not in database, wrong code entered)</a:t>
            </a:r>
          </a:p>
        </p:txBody>
      </p:sp>
    </p:spTree>
    <p:extLst>
      <p:ext uri="{BB962C8B-B14F-4D97-AF65-F5344CB8AC3E}">
        <p14:creationId xmlns:p14="http://schemas.microsoft.com/office/powerpoint/2010/main" val="3114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8F4F-47AD-564D-8D99-1192DD55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50AF-9356-DC40-9A04-0AE7958A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story… [to be written]</a:t>
            </a:r>
          </a:p>
        </p:txBody>
      </p:sp>
    </p:spTree>
    <p:extLst>
      <p:ext uri="{BB962C8B-B14F-4D97-AF65-F5344CB8AC3E}">
        <p14:creationId xmlns:p14="http://schemas.microsoft.com/office/powerpoint/2010/main" val="205630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4B80-C1C6-4389-B782-4EC4066FB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4A79D-1ABB-46C0-BC80-070D1908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story</a:t>
            </a:r>
          </a:p>
          <a:p>
            <a:pPr lvl="1"/>
            <a:r>
              <a:rPr lang="en-US" dirty="0"/>
              <a:t>As a developer, I would like to build an Android project so I can estimate PBIs for the Android platform.</a:t>
            </a:r>
          </a:p>
          <a:p>
            <a:pPr lvl="1"/>
            <a:r>
              <a:rPr lang="en-US" dirty="0"/>
              <a:t>How does this meet INVEST?</a:t>
            </a:r>
          </a:p>
          <a:p>
            <a:r>
              <a:rPr lang="en-US" dirty="0"/>
              <a:t>How to fix?</a:t>
            </a:r>
          </a:p>
          <a:p>
            <a:r>
              <a:rPr lang="en-US" dirty="0"/>
              <a:t>Known as a </a:t>
            </a:r>
            <a:r>
              <a:rPr lang="en-US" i="1" dirty="0"/>
              <a:t>spike solution</a:t>
            </a:r>
            <a:endParaRPr lang="en-US" dirty="0"/>
          </a:p>
          <a:p>
            <a:pPr lvl="1"/>
            <a:r>
              <a:rPr lang="en-US" dirty="0"/>
              <a:t>Designed to address a specific problem</a:t>
            </a:r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4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3934</TotalTime>
  <Words>2061</Words>
  <Application>Microsoft Office PowerPoint</Application>
  <PresentationFormat>On-screen Show (4:3)</PresentationFormat>
  <Paragraphs>321</Paragraphs>
  <Slides>29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Franklin Gothic Book</vt:lpstr>
      <vt:lpstr>Gill Sans</vt:lpstr>
      <vt:lpstr>Helvetica</vt:lpstr>
      <vt:lpstr>Wingdings 2</vt:lpstr>
      <vt:lpstr>Technic</vt:lpstr>
      <vt:lpstr>SE 3800 Note 3 Ch. 4, 5</vt:lpstr>
      <vt:lpstr>Upcoming…</vt:lpstr>
      <vt:lpstr>Today: Story Time</vt:lpstr>
      <vt:lpstr>Today: Story Time</vt:lpstr>
      <vt:lpstr>Today: Story Time</vt:lpstr>
      <vt:lpstr>Sprintable stories</vt:lpstr>
      <vt:lpstr>Example</vt:lpstr>
      <vt:lpstr>Example</vt:lpstr>
      <vt:lpstr>Example</vt:lpstr>
      <vt:lpstr>Spike Solutions</vt:lpstr>
      <vt:lpstr>Spike Solutions</vt:lpstr>
      <vt:lpstr>Spike Solution/Prototyping Rules</vt:lpstr>
      <vt:lpstr>Wireframes: Low vs High Fidelity</vt:lpstr>
      <vt:lpstr>Shortcut 10: Story Telling 102</vt:lpstr>
      <vt:lpstr>Shortcut 10: Story Telling 102</vt:lpstr>
      <vt:lpstr>In-class Exercise</vt:lpstr>
      <vt:lpstr>Acceptance Criteria</vt:lpstr>
      <vt:lpstr>Add Acceptance Criteria for Delivery-by-Air</vt:lpstr>
      <vt:lpstr>Shortcut 11: DoD</vt:lpstr>
      <vt:lpstr>Shortcut 11: DoD</vt:lpstr>
      <vt:lpstr>Shortcut 12: Walkthroughs</vt:lpstr>
      <vt:lpstr>Shortcut 12: Walkthroughs</vt:lpstr>
      <vt:lpstr>Shortcut 13: Estimating</vt:lpstr>
      <vt:lpstr>Shortcut 13: Estimating</vt:lpstr>
      <vt:lpstr>Shortcut 14: Planning Poker</vt:lpstr>
      <vt:lpstr>Shortcut 14: Planning Poker</vt:lpstr>
      <vt:lpstr>Estimating exercise</vt:lpstr>
      <vt:lpstr>Shortcut 15: Estimating II</vt:lpstr>
      <vt:lpstr>Chs. 4, 5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3800 Software Engineering Process II</dc:title>
  <dc:creator>Rob Hasker</dc:creator>
  <cp:lastModifiedBy>Rob Hasker</cp:lastModifiedBy>
  <cp:revision>162</cp:revision>
  <dcterms:created xsi:type="dcterms:W3CDTF">2006-08-16T00:00:00Z</dcterms:created>
  <dcterms:modified xsi:type="dcterms:W3CDTF">2021-09-24T15:56:16Z</dcterms:modified>
</cp:coreProperties>
</file>