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sldIdLst>
    <p:sldId id="256" r:id="rId2"/>
    <p:sldId id="291" r:id="rId3"/>
    <p:sldId id="257" r:id="rId4"/>
    <p:sldId id="271" r:id="rId5"/>
    <p:sldId id="272" r:id="rId6"/>
    <p:sldId id="273" r:id="rId7"/>
    <p:sldId id="274" r:id="rId8"/>
    <p:sldId id="277" r:id="rId9"/>
    <p:sldId id="275" r:id="rId10"/>
    <p:sldId id="276" r:id="rId11"/>
    <p:sldId id="278" r:id="rId12"/>
    <p:sldId id="281" r:id="rId13"/>
    <p:sldId id="280" r:id="rId14"/>
    <p:sldId id="282" r:id="rId15"/>
    <p:sldId id="283" r:id="rId16"/>
    <p:sldId id="289" r:id="rId17"/>
    <p:sldId id="284" r:id="rId18"/>
    <p:sldId id="285" r:id="rId19"/>
    <p:sldId id="287" r:id="rId20"/>
    <p:sldId id="290" r:id="rId21"/>
    <p:sldId id="286" r:id="rId22"/>
    <p:sldId id="292" r:id="rId23"/>
    <p:sldId id="293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F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8031" autoAdjust="0"/>
  </p:normalViewPr>
  <p:slideViewPr>
    <p:cSldViewPr>
      <p:cViewPr varScale="1">
        <p:scale>
          <a:sx n="66" d="100"/>
          <a:sy n="66" d="100"/>
        </p:scale>
        <p:origin x="53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53516-3401-4D8A-B1FB-3B82F79FD590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1D5FD85B-82D8-43ED-BDB2-7FFD3E5ED601}">
      <dgm:prSet phldrT="[Text]"/>
      <dgm:spPr/>
      <dgm:t>
        <a:bodyPr/>
        <a:lstStyle/>
        <a:p>
          <a:r>
            <a:rPr lang="en-US" dirty="0"/>
            <a:t>Programmers build entire system</a:t>
          </a:r>
        </a:p>
      </dgm:t>
    </dgm:pt>
    <dgm:pt modelId="{FB418EA5-6F1C-4BD4-A8CF-AA2A0D5062E0}" type="parTrans" cxnId="{73E85271-63AB-4896-987F-493DCC31DAB0}">
      <dgm:prSet/>
      <dgm:spPr/>
      <dgm:t>
        <a:bodyPr/>
        <a:lstStyle/>
        <a:p>
          <a:endParaRPr lang="en-US"/>
        </a:p>
      </dgm:t>
    </dgm:pt>
    <dgm:pt modelId="{752E2A52-9C5D-4A29-8E57-D6D0E294A84B}" type="sibTrans" cxnId="{73E85271-63AB-4896-987F-493DCC31DAB0}">
      <dgm:prSet/>
      <dgm:spPr/>
      <dgm:t>
        <a:bodyPr/>
        <a:lstStyle/>
        <a:p>
          <a:endParaRPr lang="en-US"/>
        </a:p>
      </dgm:t>
    </dgm:pt>
    <dgm:pt modelId="{3B8B4C99-A80D-4158-8C03-88C99A534406}">
      <dgm:prSet phldrT="[Text]"/>
      <dgm:spPr/>
      <dgm:t>
        <a:bodyPr/>
        <a:lstStyle/>
        <a:p>
          <a:r>
            <a:rPr lang="en-US" dirty="0"/>
            <a:t>Testing team verifies system</a:t>
          </a:r>
        </a:p>
      </dgm:t>
    </dgm:pt>
    <dgm:pt modelId="{D22B030C-3D0C-419B-98CE-D19FDD6BF3C2}" type="parTrans" cxnId="{4EDA9A28-7396-444C-B717-2D0D17097FD2}">
      <dgm:prSet/>
      <dgm:spPr/>
      <dgm:t>
        <a:bodyPr/>
        <a:lstStyle/>
        <a:p>
          <a:endParaRPr lang="en-US"/>
        </a:p>
      </dgm:t>
    </dgm:pt>
    <dgm:pt modelId="{484846E6-5767-4544-B20E-A68332B9C11C}" type="sibTrans" cxnId="{4EDA9A28-7396-444C-B717-2D0D17097FD2}">
      <dgm:prSet/>
      <dgm:spPr/>
      <dgm:t>
        <a:bodyPr/>
        <a:lstStyle/>
        <a:p>
          <a:endParaRPr lang="en-US"/>
        </a:p>
      </dgm:t>
    </dgm:pt>
    <dgm:pt modelId="{7F9EAB01-87DC-4EBB-AB44-515CD609505E}">
      <dgm:prSet phldrT="[Text]"/>
      <dgm:spPr/>
      <dgm:t>
        <a:bodyPr/>
        <a:lstStyle/>
        <a:p>
          <a:r>
            <a:rPr lang="en-US" dirty="0"/>
            <a:t>Maintenance</a:t>
          </a:r>
        </a:p>
      </dgm:t>
    </dgm:pt>
    <dgm:pt modelId="{AB186684-D2BC-4E67-B738-D767497D1FA4}" type="parTrans" cxnId="{6C0A16D5-C819-4CC7-BE05-ACEB0AFE105A}">
      <dgm:prSet/>
      <dgm:spPr/>
      <dgm:t>
        <a:bodyPr/>
        <a:lstStyle/>
        <a:p>
          <a:endParaRPr lang="en-US"/>
        </a:p>
      </dgm:t>
    </dgm:pt>
    <dgm:pt modelId="{B9AD0F11-5E5B-4135-BB1E-E214B2FF37C4}" type="sibTrans" cxnId="{6C0A16D5-C819-4CC7-BE05-ACEB0AFE105A}">
      <dgm:prSet/>
      <dgm:spPr/>
      <dgm:t>
        <a:bodyPr/>
        <a:lstStyle/>
        <a:p>
          <a:endParaRPr lang="en-US"/>
        </a:p>
      </dgm:t>
    </dgm:pt>
    <dgm:pt modelId="{DEA8B44A-BE5B-45BE-8D66-E136FC6CE881}" type="pres">
      <dgm:prSet presAssocID="{75A53516-3401-4D8A-B1FB-3B82F79FD590}" presName="Name0" presStyleCnt="0">
        <dgm:presLayoutVars>
          <dgm:dir/>
          <dgm:animLvl val="lvl"/>
          <dgm:resizeHandles val="exact"/>
        </dgm:presLayoutVars>
      </dgm:prSet>
      <dgm:spPr/>
    </dgm:pt>
    <dgm:pt modelId="{D65A3FFE-9999-4079-801A-0E0EC4EDC69E}" type="pres">
      <dgm:prSet presAssocID="{1D5FD85B-82D8-43ED-BDB2-7FFD3E5ED60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87640D7-C1AF-4378-B82F-1CA6F23D6B21}" type="pres">
      <dgm:prSet presAssocID="{752E2A52-9C5D-4A29-8E57-D6D0E294A84B}" presName="parTxOnlySpace" presStyleCnt="0"/>
      <dgm:spPr/>
    </dgm:pt>
    <dgm:pt modelId="{8206C0EC-1467-4DDA-BD1D-8E7F8F68CE0A}" type="pres">
      <dgm:prSet presAssocID="{3B8B4C99-A80D-4158-8C03-88C99A534406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641F557-A9B9-4E8B-BBDA-C127E807BEC0}" type="pres">
      <dgm:prSet presAssocID="{484846E6-5767-4544-B20E-A68332B9C11C}" presName="parTxOnlySpace" presStyleCnt="0"/>
      <dgm:spPr/>
    </dgm:pt>
    <dgm:pt modelId="{E329EAD2-0AA6-4483-9994-48F479D713BA}" type="pres">
      <dgm:prSet presAssocID="{7F9EAB01-87DC-4EBB-AB44-515CD609505E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B918908-B9BC-49BF-B2E8-AA81FBCB9D2D}" type="presOf" srcId="{75A53516-3401-4D8A-B1FB-3B82F79FD590}" destId="{DEA8B44A-BE5B-45BE-8D66-E136FC6CE881}" srcOrd="0" destOrd="0" presId="urn:microsoft.com/office/officeart/2005/8/layout/chevron1"/>
    <dgm:cxn modelId="{4EDA9A28-7396-444C-B717-2D0D17097FD2}" srcId="{75A53516-3401-4D8A-B1FB-3B82F79FD590}" destId="{3B8B4C99-A80D-4158-8C03-88C99A534406}" srcOrd="1" destOrd="0" parTransId="{D22B030C-3D0C-419B-98CE-D19FDD6BF3C2}" sibTransId="{484846E6-5767-4544-B20E-A68332B9C11C}"/>
    <dgm:cxn modelId="{EFF23E2C-0F4D-4982-98EF-5B8C32ABF10D}" type="presOf" srcId="{1D5FD85B-82D8-43ED-BDB2-7FFD3E5ED601}" destId="{D65A3FFE-9999-4079-801A-0E0EC4EDC69E}" srcOrd="0" destOrd="0" presId="urn:microsoft.com/office/officeart/2005/8/layout/chevron1"/>
    <dgm:cxn modelId="{73E85271-63AB-4896-987F-493DCC31DAB0}" srcId="{75A53516-3401-4D8A-B1FB-3B82F79FD590}" destId="{1D5FD85B-82D8-43ED-BDB2-7FFD3E5ED601}" srcOrd="0" destOrd="0" parTransId="{FB418EA5-6F1C-4BD4-A8CF-AA2A0D5062E0}" sibTransId="{752E2A52-9C5D-4A29-8E57-D6D0E294A84B}"/>
    <dgm:cxn modelId="{F889EC83-1BC8-4838-91D1-D01CB91022C6}" type="presOf" srcId="{3B8B4C99-A80D-4158-8C03-88C99A534406}" destId="{8206C0EC-1467-4DDA-BD1D-8E7F8F68CE0A}" srcOrd="0" destOrd="0" presId="urn:microsoft.com/office/officeart/2005/8/layout/chevron1"/>
    <dgm:cxn modelId="{54E382C7-9B8D-4CA1-BBBB-A83A6FB11B66}" type="presOf" srcId="{7F9EAB01-87DC-4EBB-AB44-515CD609505E}" destId="{E329EAD2-0AA6-4483-9994-48F479D713BA}" srcOrd="0" destOrd="0" presId="urn:microsoft.com/office/officeart/2005/8/layout/chevron1"/>
    <dgm:cxn modelId="{6C0A16D5-C819-4CC7-BE05-ACEB0AFE105A}" srcId="{75A53516-3401-4D8A-B1FB-3B82F79FD590}" destId="{7F9EAB01-87DC-4EBB-AB44-515CD609505E}" srcOrd="2" destOrd="0" parTransId="{AB186684-D2BC-4E67-B738-D767497D1FA4}" sibTransId="{B9AD0F11-5E5B-4135-BB1E-E214B2FF37C4}"/>
    <dgm:cxn modelId="{C9DDE7AF-4A1E-41E0-9ACA-A63F623DA007}" type="presParOf" srcId="{DEA8B44A-BE5B-45BE-8D66-E136FC6CE881}" destId="{D65A3FFE-9999-4079-801A-0E0EC4EDC69E}" srcOrd="0" destOrd="0" presId="urn:microsoft.com/office/officeart/2005/8/layout/chevron1"/>
    <dgm:cxn modelId="{8F587239-CC14-4617-B931-91E21510028E}" type="presParOf" srcId="{DEA8B44A-BE5B-45BE-8D66-E136FC6CE881}" destId="{987640D7-C1AF-4378-B82F-1CA6F23D6B21}" srcOrd="1" destOrd="0" presId="urn:microsoft.com/office/officeart/2005/8/layout/chevron1"/>
    <dgm:cxn modelId="{DF105863-DF0F-4513-A167-C687933EEF62}" type="presParOf" srcId="{DEA8B44A-BE5B-45BE-8D66-E136FC6CE881}" destId="{8206C0EC-1467-4DDA-BD1D-8E7F8F68CE0A}" srcOrd="2" destOrd="0" presId="urn:microsoft.com/office/officeart/2005/8/layout/chevron1"/>
    <dgm:cxn modelId="{724D6F0A-7FF8-466A-BD6D-DFFABEB43B99}" type="presParOf" srcId="{DEA8B44A-BE5B-45BE-8D66-E136FC6CE881}" destId="{0641F557-A9B9-4E8B-BBDA-C127E807BEC0}" srcOrd="3" destOrd="0" presId="urn:microsoft.com/office/officeart/2005/8/layout/chevron1"/>
    <dgm:cxn modelId="{1B27360E-8367-462C-AB81-093C44FD746C}" type="presParOf" srcId="{DEA8B44A-BE5B-45BE-8D66-E136FC6CE881}" destId="{E329EAD2-0AA6-4483-9994-48F479D713B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192BE-9345-4D0C-B7CB-4380696E99DC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63487DB-E594-4F4A-9520-6D6186306A57}">
      <dgm:prSet/>
      <dgm:spPr/>
      <dgm:t>
        <a:bodyPr/>
        <a:lstStyle/>
        <a:p>
          <a:r>
            <a:rPr lang="en-US" dirty="0"/>
            <a:t>Programmers fix bugs</a:t>
          </a:r>
        </a:p>
      </dgm:t>
    </dgm:pt>
    <dgm:pt modelId="{C64A1FA4-D974-4744-8DAD-CDAF2EE8AA27}" type="parTrans" cxnId="{7AFC78F7-BF64-4B36-A4FD-21662E58FB1F}">
      <dgm:prSet/>
      <dgm:spPr/>
      <dgm:t>
        <a:bodyPr/>
        <a:lstStyle/>
        <a:p>
          <a:endParaRPr lang="en-US"/>
        </a:p>
      </dgm:t>
    </dgm:pt>
    <dgm:pt modelId="{15AC3560-755A-4651-A917-8927ACDBE867}" type="sibTrans" cxnId="{7AFC78F7-BF64-4B36-A4FD-21662E58FB1F}">
      <dgm:prSet/>
      <dgm:spPr/>
      <dgm:t>
        <a:bodyPr/>
        <a:lstStyle/>
        <a:p>
          <a:endParaRPr lang="en-US"/>
        </a:p>
      </dgm:t>
    </dgm:pt>
    <dgm:pt modelId="{38BDECB1-153B-4A16-8A8D-4036203906C7}">
      <dgm:prSet/>
      <dgm:spPr/>
      <dgm:t>
        <a:bodyPr/>
        <a:lstStyle/>
        <a:p>
          <a:r>
            <a:rPr lang="en-US" dirty="0"/>
            <a:t>Testers verify fixes</a:t>
          </a:r>
        </a:p>
      </dgm:t>
    </dgm:pt>
    <dgm:pt modelId="{FEA28F84-7D60-48F6-BD14-C34EBDBFE9D8}" type="parTrans" cxnId="{2AAADFC6-D95D-4F22-9DA5-7E9F6EF894E0}">
      <dgm:prSet/>
      <dgm:spPr/>
      <dgm:t>
        <a:bodyPr/>
        <a:lstStyle/>
        <a:p>
          <a:endParaRPr lang="en-US"/>
        </a:p>
      </dgm:t>
    </dgm:pt>
    <dgm:pt modelId="{7EC850DE-A11D-47F4-A960-3E382927E287}" type="sibTrans" cxnId="{2AAADFC6-D95D-4F22-9DA5-7E9F6EF894E0}">
      <dgm:prSet/>
      <dgm:spPr/>
      <dgm:t>
        <a:bodyPr/>
        <a:lstStyle/>
        <a:p>
          <a:endParaRPr lang="en-US"/>
        </a:p>
      </dgm:t>
    </dgm:pt>
    <dgm:pt modelId="{75498E3A-706A-4D81-A94B-0BBBB863E71D}">
      <dgm:prSet/>
      <dgm:spPr/>
      <dgm:t>
        <a:bodyPr/>
        <a:lstStyle/>
        <a:p>
          <a:r>
            <a:rPr lang="en-US" dirty="0"/>
            <a:t>Software released</a:t>
          </a:r>
        </a:p>
      </dgm:t>
    </dgm:pt>
    <dgm:pt modelId="{2C278D3F-8B32-42E5-873A-228FD3E5330A}" type="parTrans" cxnId="{FE354BB7-2F9B-46B2-A430-F358D1294082}">
      <dgm:prSet/>
      <dgm:spPr/>
      <dgm:t>
        <a:bodyPr/>
        <a:lstStyle/>
        <a:p>
          <a:endParaRPr lang="en-US"/>
        </a:p>
      </dgm:t>
    </dgm:pt>
    <dgm:pt modelId="{B9DFEAC6-4393-4552-9C8F-37B8AF4B2C92}" type="sibTrans" cxnId="{FE354BB7-2F9B-46B2-A430-F358D1294082}">
      <dgm:prSet/>
      <dgm:spPr/>
      <dgm:t>
        <a:bodyPr/>
        <a:lstStyle/>
        <a:p>
          <a:endParaRPr lang="en-US"/>
        </a:p>
      </dgm:t>
    </dgm:pt>
    <dgm:pt modelId="{691E87D3-ED8D-403C-A30E-E492AE94992D}">
      <dgm:prSet/>
      <dgm:spPr/>
      <dgm:t>
        <a:bodyPr/>
        <a:lstStyle/>
        <a:p>
          <a:r>
            <a:rPr lang="en-US" dirty="0"/>
            <a:t>Users identify bugs</a:t>
          </a:r>
        </a:p>
      </dgm:t>
    </dgm:pt>
    <dgm:pt modelId="{374B6C01-DE84-4356-BA9D-E25813C6A27C}" type="parTrans" cxnId="{AB50B1F1-4974-4DD3-B9CD-4E472EEB9CB9}">
      <dgm:prSet/>
      <dgm:spPr/>
      <dgm:t>
        <a:bodyPr/>
        <a:lstStyle/>
        <a:p>
          <a:endParaRPr lang="en-US"/>
        </a:p>
      </dgm:t>
    </dgm:pt>
    <dgm:pt modelId="{3F10AE21-9928-452B-A09D-5D805FCD8A2D}" type="sibTrans" cxnId="{AB50B1F1-4974-4DD3-B9CD-4E472EEB9CB9}">
      <dgm:prSet/>
      <dgm:spPr/>
      <dgm:t>
        <a:bodyPr/>
        <a:lstStyle/>
        <a:p>
          <a:endParaRPr lang="en-US"/>
        </a:p>
      </dgm:t>
    </dgm:pt>
    <dgm:pt modelId="{547ADBC3-4944-4B7B-A891-7746B6F636F1}">
      <dgm:prSet/>
      <dgm:spPr/>
      <dgm:t>
        <a:bodyPr/>
        <a:lstStyle/>
        <a:p>
          <a:r>
            <a:rPr lang="en-US" dirty="0"/>
            <a:t>Bugs verified, documented</a:t>
          </a:r>
        </a:p>
      </dgm:t>
    </dgm:pt>
    <dgm:pt modelId="{D64E09DF-C2C9-45FD-8709-7BCA83D6BA41}" type="parTrans" cxnId="{3ADA077C-E66E-4DFB-8901-9B6ACF452127}">
      <dgm:prSet/>
      <dgm:spPr/>
      <dgm:t>
        <a:bodyPr/>
        <a:lstStyle/>
        <a:p>
          <a:endParaRPr lang="en-US"/>
        </a:p>
      </dgm:t>
    </dgm:pt>
    <dgm:pt modelId="{AA6CD795-1963-4BD0-9370-978316559ACD}" type="sibTrans" cxnId="{3ADA077C-E66E-4DFB-8901-9B6ACF452127}">
      <dgm:prSet/>
      <dgm:spPr/>
      <dgm:t>
        <a:bodyPr/>
        <a:lstStyle/>
        <a:p>
          <a:endParaRPr lang="en-US"/>
        </a:p>
      </dgm:t>
    </dgm:pt>
    <dgm:pt modelId="{C2A8C4DA-18A9-4F5A-A895-08130095D564}">
      <dgm:prSet/>
      <dgm:spPr/>
      <dgm:t>
        <a:bodyPr/>
        <a:lstStyle/>
        <a:p>
          <a:r>
            <a:rPr lang="en-US" dirty="0"/>
            <a:t>Bugs prioritized</a:t>
          </a:r>
        </a:p>
      </dgm:t>
    </dgm:pt>
    <dgm:pt modelId="{F172965F-BE0F-49FE-A19E-36D5D249F683}" type="parTrans" cxnId="{DE41071F-E617-45EA-8113-75AA8325E073}">
      <dgm:prSet/>
      <dgm:spPr/>
      <dgm:t>
        <a:bodyPr/>
        <a:lstStyle/>
        <a:p>
          <a:endParaRPr lang="en-US"/>
        </a:p>
      </dgm:t>
    </dgm:pt>
    <dgm:pt modelId="{66468451-C376-42D2-A98C-87CF21112DEF}" type="sibTrans" cxnId="{DE41071F-E617-45EA-8113-75AA8325E073}">
      <dgm:prSet/>
      <dgm:spPr/>
      <dgm:t>
        <a:bodyPr/>
        <a:lstStyle/>
        <a:p>
          <a:endParaRPr lang="en-US"/>
        </a:p>
      </dgm:t>
    </dgm:pt>
    <dgm:pt modelId="{D88AA28C-9310-46E6-8B53-DB82328E053F}" type="pres">
      <dgm:prSet presAssocID="{48E192BE-9345-4D0C-B7CB-4380696E99DC}" presName="Name0" presStyleCnt="0">
        <dgm:presLayoutVars>
          <dgm:dir/>
          <dgm:resizeHandles val="exact"/>
        </dgm:presLayoutVars>
      </dgm:prSet>
      <dgm:spPr/>
    </dgm:pt>
    <dgm:pt modelId="{8C8FA965-E40B-401E-A427-D27665E528FB}" type="pres">
      <dgm:prSet presAssocID="{48E192BE-9345-4D0C-B7CB-4380696E99DC}" presName="cycle" presStyleCnt="0"/>
      <dgm:spPr/>
    </dgm:pt>
    <dgm:pt modelId="{FCC3862F-9A88-4CF9-A33E-2E193887CAE1}" type="pres">
      <dgm:prSet presAssocID="{B63487DB-E594-4F4A-9520-6D6186306A57}" presName="nodeFirstNode" presStyleLbl="node1" presStyleIdx="0" presStyleCnt="6">
        <dgm:presLayoutVars>
          <dgm:bulletEnabled val="1"/>
        </dgm:presLayoutVars>
      </dgm:prSet>
      <dgm:spPr/>
    </dgm:pt>
    <dgm:pt modelId="{B8B95EDE-5032-4661-92E9-131C20A6ACC2}" type="pres">
      <dgm:prSet presAssocID="{15AC3560-755A-4651-A917-8927ACDBE867}" presName="sibTransFirstNode" presStyleLbl="bgShp" presStyleIdx="0" presStyleCnt="1"/>
      <dgm:spPr/>
    </dgm:pt>
    <dgm:pt modelId="{3317816F-7928-4047-A26B-BD77D5B4CB49}" type="pres">
      <dgm:prSet presAssocID="{38BDECB1-153B-4A16-8A8D-4036203906C7}" presName="nodeFollowingNodes" presStyleLbl="node1" presStyleIdx="1" presStyleCnt="6">
        <dgm:presLayoutVars>
          <dgm:bulletEnabled val="1"/>
        </dgm:presLayoutVars>
      </dgm:prSet>
      <dgm:spPr/>
    </dgm:pt>
    <dgm:pt modelId="{ED76B825-ACF5-4241-AF53-8A2AA9FF28EB}" type="pres">
      <dgm:prSet presAssocID="{75498E3A-706A-4D81-A94B-0BBBB863E71D}" presName="nodeFollowingNodes" presStyleLbl="node1" presStyleIdx="2" presStyleCnt="6">
        <dgm:presLayoutVars>
          <dgm:bulletEnabled val="1"/>
        </dgm:presLayoutVars>
      </dgm:prSet>
      <dgm:spPr/>
    </dgm:pt>
    <dgm:pt modelId="{B39AB3B6-D028-4E3B-B93B-99780BF105FB}" type="pres">
      <dgm:prSet presAssocID="{691E87D3-ED8D-403C-A30E-E492AE94992D}" presName="nodeFollowingNodes" presStyleLbl="node1" presStyleIdx="3" presStyleCnt="6">
        <dgm:presLayoutVars>
          <dgm:bulletEnabled val="1"/>
        </dgm:presLayoutVars>
      </dgm:prSet>
      <dgm:spPr/>
    </dgm:pt>
    <dgm:pt modelId="{F09CC7C6-E27E-4C7C-8CE5-3E9AB4DAB1BA}" type="pres">
      <dgm:prSet presAssocID="{547ADBC3-4944-4B7B-A891-7746B6F636F1}" presName="nodeFollowingNodes" presStyleLbl="node1" presStyleIdx="4" presStyleCnt="6">
        <dgm:presLayoutVars>
          <dgm:bulletEnabled val="1"/>
        </dgm:presLayoutVars>
      </dgm:prSet>
      <dgm:spPr/>
    </dgm:pt>
    <dgm:pt modelId="{2CF2D98E-E58B-4A30-B208-94EAF2A54691}" type="pres">
      <dgm:prSet presAssocID="{C2A8C4DA-18A9-4F5A-A895-08130095D564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68C51F18-246A-4935-9630-F9FEC7E73ECD}" type="presOf" srcId="{691E87D3-ED8D-403C-A30E-E492AE94992D}" destId="{B39AB3B6-D028-4E3B-B93B-99780BF105FB}" srcOrd="0" destOrd="0" presId="urn:microsoft.com/office/officeart/2005/8/layout/cycle3"/>
    <dgm:cxn modelId="{DE41071F-E617-45EA-8113-75AA8325E073}" srcId="{48E192BE-9345-4D0C-B7CB-4380696E99DC}" destId="{C2A8C4DA-18A9-4F5A-A895-08130095D564}" srcOrd="5" destOrd="0" parTransId="{F172965F-BE0F-49FE-A19E-36D5D249F683}" sibTransId="{66468451-C376-42D2-A98C-87CF21112DEF}"/>
    <dgm:cxn modelId="{46B9AD20-DCE9-4A99-AE29-02C922C28612}" type="presOf" srcId="{48E192BE-9345-4D0C-B7CB-4380696E99DC}" destId="{D88AA28C-9310-46E6-8B53-DB82328E053F}" srcOrd="0" destOrd="0" presId="urn:microsoft.com/office/officeart/2005/8/layout/cycle3"/>
    <dgm:cxn modelId="{D4D48821-EB16-4448-9E80-92F06562C351}" type="presOf" srcId="{B63487DB-E594-4F4A-9520-6D6186306A57}" destId="{FCC3862F-9A88-4CF9-A33E-2E193887CAE1}" srcOrd="0" destOrd="0" presId="urn:microsoft.com/office/officeart/2005/8/layout/cycle3"/>
    <dgm:cxn modelId="{B6216946-99FD-48C0-A8D4-9168CA280994}" type="presOf" srcId="{15AC3560-755A-4651-A917-8927ACDBE867}" destId="{B8B95EDE-5032-4661-92E9-131C20A6ACC2}" srcOrd="0" destOrd="0" presId="urn:microsoft.com/office/officeart/2005/8/layout/cycle3"/>
    <dgm:cxn modelId="{D7E1097A-4A84-46F5-81FC-FD2E46301E43}" type="presOf" srcId="{75498E3A-706A-4D81-A94B-0BBBB863E71D}" destId="{ED76B825-ACF5-4241-AF53-8A2AA9FF28EB}" srcOrd="0" destOrd="0" presId="urn:microsoft.com/office/officeart/2005/8/layout/cycle3"/>
    <dgm:cxn modelId="{3ADA077C-E66E-4DFB-8901-9B6ACF452127}" srcId="{48E192BE-9345-4D0C-B7CB-4380696E99DC}" destId="{547ADBC3-4944-4B7B-A891-7746B6F636F1}" srcOrd="4" destOrd="0" parTransId="{D64E09DF-C2C9-45FD-8709-7BCA83D6BA41}" sibTransId="{AA6CD795-1963-4BD0-9370-978316559ACD}"/>
    <dgm:cxn modelId="{9EDB7481-1331-4859-95B0-A2479D2F13AD}" type="presOf" srcId="{C2A8C4DA-18A9-4F5A-A895-08130095D564}" destId="{2CF2D98E-E58B-4A30-B208-94EAF2A54691}" srcOrd="0" destOrd="0" presId="urn:microsoft.com/office/officeart/2005/8/layout/cycle3"/>
    <dgm:cxn modelId="{FE354BB7-2F9B-46B2-A430-F358D1294082}" srcId="{48E192BE-9345-4D0C-B7CB-4380696E99DC}" destId="{75498E3A-706A-4D81-A94B-0BBBB863E71D}" srcOrd="2" destOrd="0" parTransId="{2C278D3F-8B32-42E5-873A-228FD3E5330A}" sibTransId="{B9DFEAC6-4393-4552-9C8F-37B8AF4B2C92}"/>
    <dgm:cxn modelId="{2AAADFC6-D95D-4F22-9DA5-7E9F6EF894E0}" srcId="{48E192BE-9345-4D0C-B7CB-4380696E99DC}" destId="{38BDECB1-153B-4A16-8A8D-4036203906C7}" srcOrd="1" destOrd="0" parTransId="{FEA28F84-7D60-48F6-BD14-C34EBDBFE9D8}" sibTransId="{7EC850DE-A11D-47F4-A960-3E382927E287}"/>
    <dgm:cxn modelId="{1468AFCE-BA9C-4A2C-BB71-0171EDDBC0B3}" type="presOf" srcId="{38BDECB1-153B-4A16-8A8D-4036203906C7}" destId="{3317816F-7928-4047-A26B-BD77D5B4CB49}" srcOrd="0" destOrd="0" presId="urn:microsoft.com/office/officeart/2005/8/layout/cycle3"/>
    <dgm:cxn modelId="{2E4B69E8-8867-4501-9F12-85445971E849}" type="presOf" srcId="{547ADBC3-4944-4B7B-A891-7746B6F636F1}" destId="{F09CC7C6-E27E-4C7C-8CE5-3E9AB4DAB1BA}" srcOrd="0" destOrd="0" presId="urn:microsoft.com/office/officeart/2005/8/layout/cycle3"/>
    <dgm:cxn modelId="{AB50B1F1-4974-4DD3-B9CD-4E472EEB9CB9}" srcId="{48E192BE-9345-4D0C-B7CB-4380696E99DC}" destId="{691E87D3-ED8D-403C-A30E-E492AE94992D}" srcOrd="3" destOrd="0" parTransId="{374B6C01-DE84-4356-BA9D-E25813C6A27C}" sibTransId="{3F10AE21-9928-452B-A09D-5D805FCD8A2D}"/>
    <dgm:cxn modelId="{7AFC78F7-BF64-4B36-A4FD-21662E58FB1F}" srcId="{48E192BE-9345-4D0C-B7CB-4380696E99DC}" destId="{B63487DB-E594-4F4A-9520-6D6186306A57}" srcOrd="0" destOrd="0" parTransId="{C64A1FA4-D974-4744-8DAD-CDAF2EE8AA27}" sibTransId="{15AC3560-755A-4651-A917-8927ACDBE867}"/>
    <dgm:cxn modelId="{396977C4-6188-4AEE-99C1-7FDACDB1B365}" type="presParOf" srcId="{D88AA28C-9310-46E6-8B53-DB82328E053F}" destId="{8C8FA965-E40B-401E-A427-D27665E528FB}" srcOrd="0" destOrd="0" presId="urn:microsoft.com/office/officeart/2005/8/layout/cycle3"/>
    <dgm:cxn modelId="{A96A1062-8519-414A-BEFA-56FA48D3B5AB}" type="presParOf" srcId="{8C8FA965-E40B-401E-A427-D27665E528FB}" destId="{FCC3862F-9A88-4CF9-A33E-2E193887CAE1}" srcOrd="0" destOrd="0" presId="urn:microsoft.com/office/officeart/2005/8/layout/cycle3"/>
    <dgm:cxn modelId="{2B4D732F-E2C9-4E8C-8BA8-26500BEA02AC}" type="presParOf" srcId="{8C8FA965-E40B-401E-A427-D27665E528FB}" destId="{B8B95EDE-5032-4661-92E9-131C20A6ACC2}" srcOrd="1" destOrd="0" presId="urn:microsoft.com/office/officeart/2005/8/layout/cycle3"/>
    <dgm:cxn modelId="{8347B736-CC96-40A2-8501-55C80A58889A}" type="presParOf" srcId="{8C8FA965-E40B-401E-A427-D27665E528FB}" destId="{3317816F-7928-4047-A26B-BD77D5B4CB49}" srcOrd="2" destOrd="0" presId="urn:microsoft.com/office/officeart/2005/8/layout/cycle3"/>
    <dgm:cxn modelId="{B2784793-1624-4335-81B7-5E63E7C86E4D}" type="presParOf" srcId="{8C8FA965-E40B-401E-A427-D27665E528FB}" destId="{ED76B825-ACF5-4241-AF53-8A2AA9FF28EB}" srcOrd="3" destOrd="0" presId="urn:microsoft.com/office/officeart/2005/8/layout/cycle3"/>
    <dgm:cxn modelId="{9D379B45-9CDB-4643-9B78-64267913FD8D}" type="presParOf" srcId="{8C8FA965-E40B-401E-A427-D27665E528FB}" destId="{B39AB3B6-D028-4E3B-B93B-99780BF105FB}" srcOrd="4" destOrd="0" presId="urn:microsoft.com/office/officeart/2005/8/layout/cycle3"/>
    <dgm:cxn modelId="{891860E9-C34C-46F6-88B4-719E9BB67F62}" type="presParOf" srcId="{8C8FA965-E40B-401E-A427-D27665E528FB}" destId="{F09CC7C6-E27E-4C7C-8CE5-3E9AB4DAB1BA}" srcOrd="5" destOrd="0" presId="urn:microsoft.com/office/officeart/2005/8/layout/cycle3"/>
    <dgm:cxn modelId="{6BE7146B-4FAE-4DA2-9353-1A2D14B811E2}" type="presParOf" srcId="{8C8FA965-E40B-401E-A427-D27665E528FB}" destId="{2CF2D98E-E58B-4A30-B208-94EAF2A54691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18F5E2-1B62-46C1-87D4-9379CCC13A4C}" type="doc">
      <dgm:prSet loTypeId="urn:microsoft.com/office/officeart/2005/8/layout/vList5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FF812E5-8B10-4B4E-B5FF-04F7F9C5DE13}">
      <dgm:prSet phldrT="[Text]"/>
      <dgm:spPr/>
      <dgm:t>
        <a:bodyPr/>
        <a:lstStyle/>
        <a:p>
          <a:r>
            <a:rPr lang="en-US" dirty="0"/>
            <a:t>Exploratory testing failure</a:t>
          </a:r>
        </a:p>
      </dgm:t>
    </dgm:pt>
    <dgm:pt modelId="{E0905F56-53B2-4874-9117-3ACB18D73D1C}" type="parTrans" cxnId="{1B43A0AB-3C17-4D9B-8DC4-56605666F3F2}">
      <dgm:prSet/>
      <dgm:spPr/>
      <dgm:t>
        <a:bodyPr/>
        <a:lstStyle/>
        <a:p>
          <a:endParaRPr lang="en-US"/>
        </a:p>
      </dgm:t>
    </dgm:pt>
    <dgm:pt modelId="{8BCFD78A-3E0E-48C7-866D-A87106A3E4B4}" type="sibTrans" cxnId="{1B43A0AB-3C17-4D9B-8DC4-56605666F3F2}">
      <dgm:prSet/>
      <dgm:spPr/>
      <dgm:t>
        <a:bodyPr/>
        <a:lstStyle/>
        <a:p>
          <a:endParaRPr lang="en-US"/>
        </a:p>
      </dgm:t>
    </dgm:pt>
    <dgm:pt modelId="{A2734552-A2D2-4F94-9F98-5FFB37F48BCB}">
      <dgm:prSet phldrT="[Text]"/>
      <dgm:spPr/>
      <dgm:t>
        <a:bodyPr/>
        <a:lstStyle/>
        <a:p>
          <a:r>
            <a:rPr lang="en-US" dirty="0"/>
            <a:t>Walk over, tell the developer</a:t>
          </a:r>
        </a:p>
      </dgm:t>
    </dgm:pt>
    <dgm:pt modelId="{777DCD09-6D9C-413B-A8B1-50E5BF21A8B6}" type="parTrans" cxnId="{6E71FE47-CFF2-4D1A-BF9E-33F32168287A}">
      <dgm:prSet/>
      <dgm:spPr/>
      <dgm:t>
        <a:bodyPr/>
        <a:lstStyle/>
        <a:p>
          <a:endParaRPr lang="en-US"/>
        </a:p>
      </dgm:t>
    </dgm:pt>
    <dgm:pt modelId="{7F5A4B50-7368-4F21-94BB-875A99DC7A48}" type="sibTrans" cxnId="{6E71FE47-CFF2-4D1A-BF9E-33F32168287A}">
      <dgm:prSet/>
      <dgm:spPr/>
      <dgm:t>
        <a:bodyPr/>
        <a:lstStyle/>
        <a:p>
          <a:endParaRPr lang="en-US"/>
        </a:p>
      </dgm:t>
    </dgm:pt>
    <dgm:pt modelId="{1784D330-9688-472E-B316-4930761305EF}">
      <dgm:prSet phldrT="[Text]"/>
      <dgm:spPr/>
      <dgm:t>
        <a:bodyPr/>
        <a:lstStyle/>
        <a:p>
          <a:r>
            <a:rPr lang="en-US" dirty="0"/>
            <a:t>If the story is this close to being done, it should be a top priority, so fixes are top priority!</a:t>
          </a:r>
        </a:p>
      </dgm:t>
    </dgm:pt>
    <dgm:pt modelId="{4E4E9904-0F2F-401D-AE68-524A9E950E91}" type="parTrans" cxnId="{9404FAD7-9703-4C8B-BDBB-A8DF09A591BE}">
      <dgm:prSet/>
      <dgm:spPr/>
      <dgm:t>
        <a:bodyPr/>
        <a:lstStyle/>
        <a:p>
          <a:endParaRPr lang="en-US"/>
        </a:p>
      </dgm:t>
    </dgm:pt>
    <dgm:pt modelId="{FC0ABD1A-4726-49E8-B95D-0B6190F8E982}" type="sibTrans" cxnId="{9404FAD7-9703-4C8B-BDBB-A8DF09A591BE}">
      <dgm:prSet/>
      <dgm:spPr/>
      <dgm:t>
        <a:bodyPr/>
        <a:lstStyle/>
        <a:p>
          <a:endParaRPr lang="en-US"/>
        </a:p>
      </dgm:t>
    </dgm:pt>
    <dgm:pt modelId="{A4C72535-DE70-47B8-BDE6-137681640FE1}">
      <dgm:prSet phldrT="[Text]"/>
      <dgm:spPr/>
      <dgm:t>
        <a:bodyPr/>
        <a:lstStyle/>
        <a:p>
          <a:r>
            <a:rPr lang="en-US" dirty="0"/>
            <a:t>Developer deep into another story</a:t>
          </a:r>
        </a:p>
      </dgm:t>
    </dgm:pt>
    <dgm:pt modelId="{CDBF3F3C-58B4-4113-862E-09C1EA6189F4}" type="parTrans" cxnId="{AA9CF89B-0C8A-4575-A1CD-D3788DC69C63}">
      <dgm:prSet/>
      <dgm:spPr/>
      <dgm:t>
        <a:bodyPr/>
        <a:lstStyle/>
        <a:p>
          <a:endParaRPr lang="en-US"/>
        </a:p>
      </dgm:t>
    </dgm:pt>
    <dgm:pt modelId="{7F2F46EC-ED44-4D11-8352-BC4E66CC0357}" type="sibTrans" cxnId="{AA9CF89B-0C8A-4575-A1CD-D3788DC69C63}">
      <dgm:prSet/>
      <dgm:spPr/>
      <dgm:t>
        <a:bodyPr/>
        <a:lstStyle/>
        <a:p>
          <a:endParaRPr lang="en-US"/>
        </a:p>
      </dgm:t>
    </dgm:pt>
    <dgm:pt modelId="{6225B87B-77A1-4C95-98D8-9C7121BC40D0}">
      <dgm:prSet phldrT="[Text]"/>
      <dgm:spPr/>
      <dgm:t>
        <a:bodyPr/>
        <a:lstStyle/>
        <a:p>
          <a:r>
            <a:rPr lang="en-US" dirty="0"/>
            <a:t>Don’t interrupt flow!</a:t>
          </a:r>
        </a:p>
      </dgm:t>
    </dgm:pt>
    <dgm:pt modelId="{AB853EFF-DA43-414E-9D92-543594801E7B}" type="parTrans" cxnId="{0A5E3D96-2626-4F46-A0AB-AFB43D9C242F}">
      <dgm:prSet/>
      <dgm:spPr/>
      <dgm:t>
        <a:bodyPr/>
        <a:lstStyle/>
        <a:p>
          <a:endParaRPr lang="en-US"/>
        </a:p>
      </dgm:t>
    </dgm:pt>
    <dgm:pt modelId="{2EB82A5D-3FDE-4797-9D34-F299EFAD10BA}" type="sibTrans" cxnId="{0A5E3D96-2626-4F46-A0AB-AFB43D9C242F}">
      <dgm:prSet/>
      <dgm:spPr/>
      <dgm:t>
        <a:bodyPr/>
        <a:lstStyle/>
        <a:p>
          <a:endParaRPr lang="en-US"/>
        </a:p>
      </dgm:t>
    </dgm:pt>
    <dgm:pt modelId="{769F11E5-D428-4A2A-AE62-F0B02EB51959}">
      <dgm:prSet phldrT="[Text]"/>
      <dgm:spPr/>
      <dgm:t>
        <a:bodyPr/>
        <a:lstStyle/>
        <a:p>
          <a:r>
            <a:rPr lang="en-US" dirty="0"/>
            <a:t>Acceptance testing finds a number of small issues</a:t>
          </a:r>
        </a:p>
      </dgm:t>
    </dgm:pt>
    <dgm:pt modelId="{09DF98D4-D36A-4EF5-9FD6-C2160D2E6285}" type="parTrans" cxnId="{CE265B48-006B-485D-B875-1AEAD0D26D26}">
      <dgm:prSet/>
      <dgm:spPr/>
      <dgm:t>
        <a:bodyPr/>
        <a:lstStyle/>
        <a:p>
          <a:endParaRPr lang="en-US"/>
        </a:p>
      </dgm:t>
    </dgm:pt>
    <dgm:pt modelId="{87850FBD-0196-4075-8A0C-2D89B8F99152}" type="sibTrans" cxnId="{CE265B48-006B-485D-B875-1AEAD0D26D26}">
      <dgm:prSet/>
      <dgm:spPr/>
      <dgm:t>
        <a:bodyPr/>
        <a:lstStyle/>
        <a:p>
          <a:endParaRPr lang="en-US"/>
        </a:p>
      </dgm:t>
    </dgm:pt>
    <dgm:pt modelId="{837C14CF-7E32-49ED-9C86-32C0FE082A3B}">
      <dgm:prSet phldrT="[Text]"/>
      <dgm:spPr/>
      <dgm:t>
        <a:bodyPr/>
        <a:lstStyle/>
        <a:p>
          <a:r>
            <a:rPr lang="en-US" dirty="0"/>
            <a:t>Document as acceptance criteria with details</a:t>
          </a:r>
        </a:p>
      </dgm:t>
    </dgm:pt>
    <dgm:pt modelId="{1670B481-14B1-4FEB-B294-4BF675F6C9ED}" type="parTrans" cxnId="{6CA2C9DD-A7B3-4429-96F2-A48DE837A087}">
      <dgm:prSet/>
      <dgm:spPr/>
      <dgm:t>
        <a:bodyPr/>
        <a:lstStyle/>
        <a:p>
          <a:endParaRPr lang="en-US"/>
        </a:p>
      </dgm:t>
    </dgm:pt>
    <dgm:pt modelId="{0C2C0EFA-4375-4686-857E-86A38428C275}" type="sibTrans" cxnId="{6CA2C9DD-A7B3-4429-96F2-A48DE837A087}">
      <dgm:prSet/>
      <dgm:spPr/>
      <dgm:t>
        <a:bodyPr/>
        <a:lstStyle/>
        <a:p>
          <a:endParaRPr lang="en-US"/>
        </a:p>
      </dgm:t>
    </dgm:pt>
    <dgm:pt modelId="{E25E690A-5846-4AC4-B797-521E498EBCCC}">
      <dgm:prSet phldrT="[Text]"/>
      <dgm:spPr/>
      <dgm:t>
        <a:bodyPr/>
        <a:lstStyle/>
        <a:p>
          <a:r>
            <a:rPr lang="en-US" dirty="0"/>
            <a:t>Discuss with developer when free</a:t>
          </a:r>
        </a:p>
      </dgm:t>
    </dgm:pt>
    <dgm:pt modelId="{3C69E0CC-1FF6-488B-9084-00E1D1259A93}" type="parTrans" cxnId="{9BF35347-08E7-4594-B961-044BC3D8D5B1}">
      <dgm:prSet/>
      <dgm:spPr/>
      <dgm:t>
        <a:bodyPr/>
        <a:lstStyle/>
        <a:p>
          <a:endParaRPr lang="en-US"/>
        </a:p>
      </dgm:t>
    </dgm:pt>
    <dgm:pt modelId="{02BA952F-555C-4FB6-829A-05167AFA463A}" type="sibTrans" cxnId="{9BF35347-08E7-4594-B961-044BC3D8D5B1}">
      <dgm:prSet/>
      <dgm:spPr/>
      <dgm:t>
        <a:bodyPr/>
        <a:lstStyle/>
        <a:p>
          <a:endParaRPr lang="en-US"/>
        </a:p>
      </dgm:t>
    </dgm:pt>
    <dgm:pt modelId="{1DBD2F39-BA8F-466C-A148-29D153E1C184}">
      <dgm:prSet phldrT="[Text]"/>
      <dgm:spPr/>
      <dgm:t>
        <a:bodyPr/>
        <a:lstStyle/>
        <a:p>
          <a:r>
            <a:rPr lang="en-US" dirty="0"/>
            <a:t>Light-weight solution: document as single PBI</a:t>
          </a:r>
        </a:p>
      </dgm:t>
    </dgm:pt>
    <dgm:pt modelId="{3B540571-A9EC-4444-935F-088B35FB1B9B}" type="parTrans" cxnId="{287A52FC-B007-47A2-95BC-30E635B352CE}">
      <dgm:prSet/>
      <dgm:spPr/>
      <dgm:t>
        <a:bodyPr/>
        <a:lstStyle/>
        <a:p>
          <a:endParaRPr lang="en-US"/>
        </a:p>
      </dgm:t>
    </dgm:pt>
    <dgm:pt modelId="{666EFA09-A95C-41D0-8A09-3708312720F1}" type="sibTrans" cxnId="{287A52FC-B007-47A2-95BC-30E635B352CE}">
      <dgm:prSet/>
      <dgm:spPr/>
      <dgm:t>
        <a:bodyPr/>
        <a:lstStyle/>
        <a:p>
          <a:endParaRPr lang="en-US"/>
        </a:p>
      </dgm:t>
    </dgm:pt>
    <dgm:pt modelId="{59582106-969D-48A0-BDD7-7B559E194EE8}">
      <dgm:prSet phldrT="[Text]"/>
      <dgm:spPr/>
      <dgm:t>
        <a:bodyPr/>
        <a:lstStyle/>
        <a:p>
          <a:r>
            <a:rPr lang="en-US" dirty="0"/>
            <a:t>Only works if all at same priority &amp; related</a:t>
          </a:r>
        </a:p>
      </dgm:t>
    </dgm:pt>
    <dgm:pt modelId="{0B118225-8F9A-4DE7-8D50-0D9435ECE598}" type="parTrans" cxnId="{E400C784-B8BF-4439-BB83-3317E4BB24C4}">
      <dgm:prSet/>
      <dgm:spPr/>
      <dgm:t>
        <a:bodyPr/>
        <a:lstStyle/>
        <a:p>
          <a:endParaRPr lang="en-US"/>
        </a:p>
      </dgm:t>
    </dgm:pt>
    <dgm:pt modelId="{1ED64C8F-C75B-44C0-8F01-BBB1C4B9AA74}" type="sibTrans" cxnId="{E400C784-B8BF-4439-BB83-3317E4BB24C4}">
      <dgm:prSet/>
      <dgm:spPr/>
      <dgm:t>
        <a:bodyPr/>
        <a:lstStyle/>
        <a:p>
          <a:endParaRPr lang="en-US"/>
        </a:p>
      </dgm:t>
    </dgm:pt>
    <dgm:pt modelId="{96222DD7-49CF-468A-B828-B8322A671988}">
      <dgm:prSet phldrT="[Text]"/>
      <dgm:spPr/>
      <dgm:t>
        <a:bodyPr/>
        <a:lstStyle/>
        <a:p>
          <a:r>
            <a:rPr lang="en-US" dirty="0"/>
            <a:t>Critical production bug found during sprint</a:t>
          </a:r>
        </a:p>
      </dgm:t>
    </dgm:pt>
    <dgm:pt modelId="{9E8E8D9F-5E3F-4323-8657-ADE2B4096B4A}" type="parTrans" cxnId="{ECA49B4D-C03A-4CEC-9FE7-ACE3DED0D2F6}">
      <dgm:prSet/>
      <dgm:spPr/>
      <dgm:t>
        <a:bodyPr/>
        <a:lstStyle/>
        <a:p>
          <a:endParaRPr lang="en-US"/>
        </a:p>
      </dgm:t>
    </dgm:pt>
    <dgm:pt modelId="{C10F79C6-A885-4732-9C70-88DC869128A1}" type="sibTrans" cxnId="{ECA49B4D-C03A-4CEC-9FE7-ACE3DED0D2F6}">
      <dgm:prSet/>
      <dgm:spPr/>
      <dgm:t>
        <a:bodyPr/>
        <a:lstStyle/>
        <a:p>
          <a:endParaRPr lang="en-US"/>
        </a:p>
      </dgm:t>
    </dgm:pt>
    <dgm:pt modelId="{84F48103-2358-40F1-8BF8-E7F03DF54B30}">
      <dgm:prSet phldrT="[Text]"/>
      <dgm:spPr/>
      <dgm:t>
        <a:bodyPr/>
        <a:lstStyle/>
        <a:p>
          <a:r>
            <a:rPr lang="en-US" dirty="0"/>
            <a:t>Check: can it wait? – Fixes often make problems!</a:t>
          </a:r>
        </a:p>
      </dgm:t>
    </dgm:pt>
    <dgm:pt modelId="{BBA69774-41D2-4F86-8C41-38298F9F4398}" type="parTrans" cxnId="{9888057B-8D60-455B-8D7C-BE339D8A0401}">
      <dgm:prSet/>
      <dgm:spPr/>
      <dgm:t>
        <a:bodyPr/>
        <a:lstStyle/>
        <a:p>
          <a:endParaRPr lang="en-US"/>
        </a:p>
      </dgm:t>
    </dgm:pt>
    <dgm:pt modelId="{EF56B6E7-ED39-4920-A9AB-AC07EC642B9E}" type="sibTrans" cxnId="{9888057B-8D60-455B-8D7C-BE339D8A0401}">
      <dgm:prSet/>
      <dgm:spPr/>
      <dgm:t>
        <a:bodyPr/>
        <a:lstStyle/>
        <a:p>
          <a:endParaRPr lang="en-US"/>
        </a:p>
      </dgm:t>
    </dgm:pt>
    <dgm:pt modelId="{A5CE151F-521D-47D5-A18C-138FE4E6555D}">
      <dgm:prSet phldrT="[Text]"/>
      <dgm:spPr/>
      <dgm:t>
        <a:bodyPr/>
        <a:lstStyle/>
        <a:p>
          <a:r>
            <a:rPr lang="en-US" dirty="0"/>
            <a:t>Will it fit in “slack”? Or close out sprint now?</a:t>
          </a:r>
        </a:p>
      </dgm:t>
    </dgm:pt>
    <dgm:pt modelId="{90483AB4-2F2F-4C09-BEDE-BD0A85B0B09D}" type="parTrans" cxnId="{97DBAD6B-77CD-4350-833C-DB18014DCCDD}">
      <dgm:prSet/>
      <dgm:spPr/>
      <dgm:t>
        <a:bodyPr/>
        <a:lstStyle/>
        <a:p>
          <a:endParaRPr lang="en-US"/>
        </a:p>
      </dgm:t>
    </dgm:pt>
    <dgm:pt modelId="{C32818F9-0C70-478F-B142-D0D33C972240}" type="sibTrans" cxnId="{97DBAD6B-77CD-4350-833C-DB18014DCCDD}">
      <dgm:prSet/>
      <dgm:spPr/>
      <dgm:t>
        <a:bodyPr/>
        <a:lstStyle/>
        <a:p>
          <a:endParaRPr lang="en-US"/>
        </a:p>
      </dgm:t>
    </dgm:pt>
    <dgm:pt modelId="{9FB18EB8-B164-4747-99B3-58C3D9CD53E9}" type="pres">
      <dgm:prSet presAssocID="{E118F5E2-1B62-46C1-87D4-9379CCC13A4C}" presName="Name0" presStyleCnt="0">
        <dgm:presLayoutVars>
          <dgm:dir/>
          <dgm:animLvl val="lvl"/>
          <dgm:resizeHandles val="exact"/>
        </dgm:presLayoutVars>
      </dgm:prSet>
      <dgm:spPr/>
    </dgm:pt>
    <dgm:pt modelId="{B073E9C0-ECAE-4A08-ACCA-4100352FB7DA}" type="pres">
      <dgm:prSet presAssocID="{8FF812E5-8B10-4B4E-B5FF-04F7F9C5DE13}" presName="linNode" presStyleCnt="0"/>
      <dgm:spPr/>
    </dgm:pt>
    <dgm:pt modelId="{3B0C1C5D-8F89-44AB-B77F-A94FEA271E9D}" type="pres">
      <dgm:prSet presAssocID="{8FF812E5-8B10-4B4E-B5FF-04F7F9C5DE13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B080CB11-3E04-40BF-A40A-535D3D8090E5}" type="pres">
      <dgm:prSet presAssocID="{8FF812E5-8B10-4B4E-B5FF-04F7F9C5DE13}" presName="descendantText" presStyleLbl="alignAccFollowNode1" presStyleIdx="0" presStyleCnt="4">
        <dgm:presLayoutVars>
          <dgm:bulletEnabled val="1"/>
        </dgm:presLayoutVars>
      </dgm:prSet>
      <dgm:spPr/>
    </dgm:pt>
    <dgm:pt modelId="{019C204D-6F1B-47A9-83F1-0164EB1E66B0}" type="pres">
      <dgm:prSet presAssocID="{8BCFD78A-3E0E-48C7-866D-A87106A3E4B4}" presName="sp" presStyleCnt="0"/>
      <dgm:spPr/>
    </dgm:pt>
    <dgm:pt modelId="{908F1469-C4E7-482E-93D4-E8E61A81CEB9}" type="pres">
      <dgm:prSet presAssocID="{A4C72535-DE70-47B8-BDE6-137681640FE1}" presName="linNode" presStyleCnt="0"/>
      <dgm:spPr/>
    </dgm:pt>
    <dgm:pt modelId="{DE1AE561-F3FD-4FAE-AF76-B9F132CFEC63}" type="pres">
      <dgm:prSet presAssocID="{A4C72535-DE70-47B8-BDE6-137681640FE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C8531147-546A-40B4-85DE-8ECA625DAA51}" type="pres">
      <dgm:prSet presAssocID="{A4C72535-DE70-47B8-BDE6-137681640FE1}" presName="descendantText" presStyleLbl="alignAccFollowNode1" presStyleIdx="1" presStyleCnt="4">
        <dgm:presLayoutVars>
          <dgm:bulletEnabled val="1"/>
        </dgm:presLayoutVars>
      </dgm:prSet>
      <dgm:spPr/>
    </dgm:pt>
    <dgm:pt modelId="{4375895C-33AC-4BE2-A515-87481C5822D8}" type="pres">
      <dgm:prSet presAssocID="{7F2F46EC-ED44-4D11-8352-BC4E66CC0357}" presName="sp" presStyleCnt="0"/>
      <dgm:spPr/>
    </dgm:pt>
    <dgm:pt modelId="{8A1D61E1-91B4-4BB2-A881-584A654B28CA}" type="pres">
      <dgm:prSet presAssocID="{769F11E5-D428-4A2A-AE62-F0B02EB51959}" presName="linNode" presStyleCnt="0"/>
      <dgm:spPr/>
    </dgm:pt>
    <dgm:pt modelId="{F75C7ACB-1CFF-47CC-B483-52A82C2D689E}" type="pres">
      <dgm:prSet presAssocID="{769F11E5-D428-4A2A-AE62-F0B02EB51959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9EEEE3C-8782-43BB-9ECD-602B736E1414}" type="pres">
      <dgm:prSet presAssocID="{769F11E5-D428-4A2A-AE62-F0B02EB51959}" presName="descendantText" presStyleLbl="alignAccFollowNode1" presStyleIdx="2" presStyleCnt="4">
        <dgm:presLayoutVars>
          <dgm:bulletEnabled val="1"/>
        </dgm:presLayoutVars>
      </dgm:prSet>
      <dgm:spPr/>
    </dgm:pt>
    <dgm:pt modelId="{964ADF65-886E-4A31-830B-83C518004B41}" type="pres">
      <dgm:prSet presAssocID="{87850FBD-0196-4075-8A0C-2D89B8F99152}" presName="sp" presStyleCnt="0"/>
      <dgm:spPr/>
    </dgm:pt>
    <dgm:pt modelId="{E80EF00B-E07B-4310-890D-749A40BA7B52}" type="pres">
      <dgm:prSet presAssocID="{96222DD7-49CF-468A-B828-B8322A671988}" presName="linNode" presStyleCnt="0"/>
      <dgm:spPr/>
    </dgm:pt>
    <dgm:pt modelId="{B52AF96E-86CA-4AD8-A97D-19D7395CEDFF}" type="pres">
      <dgm:prSet presAssocID="{96222DD7-49CF-468A-B828-B8322A671988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6766C167-B2A9-4DDE-A428-58FAF9FEB7D6}" type="pres">
      <dgm:prSet presAssocID="{96222DD7-49CF-468A-B828-B8322A67198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ECCF0406-84D5-489E-A941-6A12F183D963}" type="presOf" srcId="{1DBD2F39-BA8F-466C-A148-29D153E1C184}" destId="{E9EEEE3C-8782-43BB-9ECD-602B736E1414}" srcOrd="0" destOrd="0" presId="urn:microsoft.com/office/officeart/2005/8/layout/vList5"/>
    <dgm:cxn modelId="{A5E3D419-319D-4FA0-B5FC-8C05FD0D608A}" type="presOf" srcId="{837C14CF-7E32-49ED-9C86-32C0FE082A3B}" destId="{C8531147-546A-40B4-85DE-8ECA625DAA51}" srcOrd="0" destOrd="1" presId="urn:microsoft.com/office/officeart/2005/8/layout/vList5"/>
    <dgm:cxn modelId="{9D780221-10BD-433D-8FA7-4EF4A0030DA1}" type="presOf" srcId="{84F48103-2358-40F1-8BF8-E7F03DF54B30}" destId="{6766C167-B2A9-4DDE-A428-58FAF9FEB7D6}" srcOrd="0" destOrd="0" presId="urn:microsoft.com/office/officeart/2005/8/layout/vList5"/>
    <dgm:cxn modelId="{223CBA23-863B-4D44-819B-26CDD21D4980}" type="presOf" srcId="{E118F5E2-1B62-46C1-87D4-9379CCC13A4C}" destId="{9FB18EB8-B164-4747-99B3-58C3D9CD53E9}" srcOrd="0" destOrd="0" presId="urn:microsoft.com/office/officeart/2005/8/layout/vList5"/>
    <dgm:cxn modelId="{80251E29-D8D1-4D5F-941E-113A93EAB2A9}" type="presOf" srcId="{A5CE151F-521D-47D5-A18C-138FE4E6555D}" destId="{6766C167-B2A9-4DDE-A428-58FAF9FEB7D6}" srcOrd="0" destOrd="1" presId="urn:microsoft.com/office/officeart/2005/8/layout/vList5"/>
    <dgm:cxn modelId="{9BF35347-08E7-4594-B961-044BC3D8D5B1}" srcId="{A4C72535-DE70-47B8-BDE6-137681640FE1}" destId="{E25E690A-5846-4AC4-B797-521E498EBCCC}" srcOrd="2" destOrd="0" parTransId="{3C69E0CC-1FF6-488B-9084-00E1D1259A93}" sibTransId="{02BA952F-555C-4FB6-829A-05167AFA463A}"/>
    <dgm:cxn modelId="{6E71FE47-CFF2-4D1A-BF9E-33F32168287A}" srcId="{8FF812E5-8B10-4B4E-B5FF-04F7F9C5DE13}" destId="{A2734552-A2D2-4F94-9F98-5FFB37F48BCB}" srcOrd="0" destOrd="0" parTransId="{777DCD09-6D9C-413B-A8B1-50E5BF21A8B6}" sibTransId="{7F5A4B50-7368-4F21-94BB-875A99DC7A48}"/>
    <dgm:cxn modelId="{CE265B48-006B-485D-B875-1AEAD0D26D26}" srcId="{E118F5E2-1B62-46C1-87D4-9379CCC13A4C}" destId="{769F11E5-D428-4A2A-AE62-F0B02EB51959}" srcOrd="2" destOrd="0" parTransId="{09DF98D4-D36A-4EF5-9FD6-C2160D2E6285}" sibTransId="{87850FBD-0196-4075-8A0C-2D89B8F99152}"/>
    <dgm:cxn modelId="{97DBAD6B-77CD-4350-833C-DB18014DCCDD}" srcId="{96222DD7-49CF-468A-B828-B8322A671988}" destId="{A5CE151F-521D-47D5-A18C-138FE4E6555D}" srcOrd="1" destOrd="0" parTransId="{90483AB4-2F2F-4C09-BEDE-BD0A85B0B09D}" sibTransId="{C32818F9-0C70-478F-B142-D0D33C972240}"/>
    <dgm:cxn modelId="{ECA49B4D-C03A-4CEC-9FE7-ACE3DED0D2F6}" srcId="{E118F5E2-1B62-46C1-87D4-9379CCC13A4C}" destId="{96222DD7-49CF-468A-B828-B8322A671988}" srcOrd="3" destOrd="0" parTransId="{9E8E8D9F-5E3F-4323-8657-ADE2B4096B4A}" sibTransId="{C10F79C6-A885-4732-9C70-88DC869128A1}"/>
    <dgm:cxn modelId="{7A3FB073-C502-4B5F-8704-065A06B658BB}" type="presOf" srcId="{6225B87B-77A1-4C95-98D8-9C7121BC40D0}" destId="{C8531147-546A-40B4-85DE-8ECA625DAA51}" srcOrd="0" destOrd="0" presId="urn:microsoft.com/office/officeart/2005/8/layout/vList5"/>
    <dgm:cxn modelId="{9888057B-8D60-455B-8D7C-BE339D8A0401}" srcId="{96222DD7-49CF-468A-B828-B8322A671988}" destId="{84F48103-2358-40F1-8BF8-E7F03DF54B30}" srcOrd="0" destOrd="0" parTransId="{BBA69774-41D2-4F86-8C41-38298F9F4398}" sibTransId="{EF56B6E7-ED39-4920-A9AB-AC07EC642B9E}"/>
    <dgm:cxn modelId="{E400C784-B8BF-4439-BB83-3317E4BB24C4}" srcId="{769F11E5-D428-4A2A-AE62-F0B02EB51959}" destId="{59582106-969D-48A0-BDD7-7B559E194EE8}" srcOrd="1" destOrd="0" parTransId="{0B118225-8F9A-4DE7-8D50-0D9435ECE598}" sibTransId="{1ED64C8F-C75B-44C0-8F01-BBB1C4B9AA74}"/>
    <dgm:cxn modelId="{92636E85-8045-4D27-BF3C-8C94966D2CC5}" type="presOf" srcId="{1784D330-9688-472E-B316-4930761305EF}" destId="{B080CB11-3E04-40BF-A40A-535D3D8090E5}" srcOrd="0" destOrd="1" presId="urn:microsoft.com/office/officeart/2005/8/layout/vList5"/>
    <dgm:cxn modelId="{0A5E3D96-2626-4F46-A0AB-AFB43D9C242F}" srcId="{A4C72535-DE70-47B8-BDE6-137681640FE1}" destId="{6225B87B-77A1-4C95-98D8-9C7121BC40D0}" srcOrd="0" destOrd="0" parTransId="{AB853EFF-DA43-414E-9D92-543594801E7B}" sibTransId="{2EB82A5D-3FDE-4797-9D34-F299EFAD10BA}"/>
    <dgm:cxn modelId="{E8398096-FE16-4C83-B5DA-DEE93D1ECD77}" type="presOf" srcId="{96222DD7-49CF-468A-B828-B8322A671988}" destId="{B52AF96E-86CA-4AD8-A97D-19D7395CEDFF}" srcOrd="0" destOrd="0" presId="urn:microsoft.com/office/officeart/2005/8/layout/vList5"/>
    <dgm:cxn modelId="{AA9CF89B-0C8A-4575-A1CD-D3788DC69C63}" srcId="{E118F5E2-1B62-46C1-87D4-9379CCC13A4C}" destId="{A4C72535-DE70-47B8-BDE6-137681640FE1}" srcOrd="1" destOrd="0" parTransId="{CDBF3F3C-58B4-4113-862E-09C1EA6189F4}" sibTransId="{7F2F46EC-ED44-4D11-8352-BC4E66CC0357}"/>
    <dgm:cxn modelId="{D00444A9-43C5-477B-92F1-891DE2475985}" type="presOf" srcId="{E25E690A-5846-4AC4-B797-521E498EBCCC}" destId="{C8531147-546A-40B4-85DE-8ECA625DAA51}" srcOrd="0" destOrd="2" presId="urn:microsoft.com/office/officeart/2005/8/layout/vList5"/>
    <dgm:cxn modelId="{1B43A0AB-3C17-4D9B-8DC4-56605666F3F2}" srcId="{E118F5E2-1B62-46C1-87D4-9379CCC13A4C}" destId="{8FF812E5-8B10-4B4E-B5FF-04F7F9C5DE13}" srcOrd="0" destOrd="0" parTransId="{E0905F56-53B2-4874-9117-3ACB18D73D1C}" sibTransId="{8BCFD78A-3E0E-48C7-866D-A87106A3E4B4}"/>
    <dgm:cxn modelId="{0E3A65AD-3B9E-416C-A593-47B136865FB8}" type="presOf" srcId="{A2734552-A2D2-4F94-9F98-5FFB37F48BCB}" destId="{B080CB11-3E04-40BF-A40A-535D3D8090E5}" srcOrd="0" destOrd="0" presId="urn:microsoft.com/office/officeart/2005/8/layout/vList5"/>
    <dgm:cxn modelId="{5A0BFCC8-D8F5-491A-B044-21CBF9C96D25}" type="presOf" srcId="{8FF812E5-8B10-4B4E-B5FF-04F7F9C5DE13}" destId="{3B0C1C5D-8F89-44AB-B77F-A94FEA271E9D}" srcOrd="0" destOrd="0" presId="urn:microsoft.com/office/officeart/2005/8/layout/vList5"/>
    <dgm:cxn modelId="{508338D6-7AC3-4E14-9293-9577C6CEEF92}" type="presOf" srcId="{769F11E5-D428-4A2A-AE62-F0B02EB51959}" destId="{F75C7ACB-1CFF-47CC-B483-52A82C2D689E}" srcOrd="0" destOrd="0" presId="urn:microsoft.com/office/officeart/2005/8/layout/vList5"/>
    <dgm:cxn modelId="{9404FAD7-9703-4C8B-BDBB-A8DF09A591BE}" srcId="{8FF812E5-8B10-4B4E-B5FF-04F7F9C5DE13}" destId="{1784D330-9688-472E-B316-4930761305EF}" srcOrd="1" destOrd="0" parTransId="{4E4E9904-0F2F-401D-AE68-524A9E950E91}" sibTransId="{FC0ABD1A-4726-49E8-B95D-0B6190F8E982}"/>
    <dgm:cxn modelId="{6CA2C9DD-A7B3-4429-96F2-A48DE837A087}" srcId="{A4C72535-DE70-47B8-BDE6-137681640FE1}" destId="{837C14CF-7E32-49ED-9C86-32C0FE082A3B}" srcOrd="1" destOrd="0" parTransId="{1670B481-14B1-4FEB-B294-4BF675F6C9ED}" sibTransId="{0C2C0EFA-4375-4686-857E-86A38428C275}"/>
    <dgm:cxn modelId="{48D06CE0-B6F9-48DE-9E44-893A0E3494B6}" type="presOf" srcId="{A4C72535-DE70-47B8-BDE6-137681640FE1}" destId="{DE1AE561-F3FD-4FAE-AF76-B9F132CFEC63}" srcOrd="0" destOrd="0" presId="urn:microsoft.com/office/officeart/2005/8/layout/vList5"/>
    <dgm:cxn modelId="{F23F14F0-F10F-487C-917F-0D2F1472B242}" type="presOf" srcId="{59582106-969D-48A0-BDD7-7B559E194EE8}" destId="{E9EEEE3C-8782-43BB-9ECD-602B736E1414}" srcOrd="0" destOrd="1" presId="urn:microsoft.com/office/officeart/2005/8/layout/vList5"/>
    <dgm:cxn modelId="{287A52FC-B007-47A2-95BC-30E635B352CE}" srcId="{769F11E5-D428-4A2A-AE62-F0B02EB51959}" destId="{1DBD2F39-BA8F-466C-A148-29D153E1C184}" srcOrd="0" destOrd="0" parTransId="{3B540571-A9EC-4444-935F-088B35FB1B9B}" sibTransId="{666EFA09-A95C-41D0-8A09-3708312720F1}"/>
    <dgm:cxn modelId="{9BA0393B-3237-4F6F-B50C-45681B0F9DE4}" type="presParOf" srcId="{9FB18EB8-B164-4747-99B3-58C3D9CD53E9}" destId="{B073E9C0-ECAE-4A08-ACCA-4100352FB7DA}" srcOrd="0" destOrd="0" presId="urn:microsoft.com/office/officeart/2005/8/layout/vList5"/>
    <dgm:cxn modelId="{79728D92-9906-422B-844C-EDDFF583C731}" type="presParOf" srcId="{B073E9C0-ECAE-4A08-ACCA-4100352FB7DA}" destId="{3B0C1C5D-8F89-44AB-B77F-A94FEA271E9D}" srcOrd="0" destOrd="0" presId="urn:microsoft.com/office/officeart/2005/8/layout/vList5"/>
    <dgm:cxn modelId="{ACA412FF-9810-42DE-BB9B-CB1BA2D7A359}" type="presParOf" srcId="{B073E9C0-ECAE-4A08-ACCA-4100352FB7DA}" destId="{B080CB11-3E04-40BF-A40A-535D3D8090E5}" srcOrd="1" destOrd="0" presId="urn:microsoft.com/office/officeart/2005/8/layout/vList5"/>
    <dgm:cxn modelId="{1DC31692-4970-4D79-A1B0-8E0CBE0BE7B9}" type="presParOf" srcId="{9FB18EB8-B164-4747-99B3-58C3D9CD53E9}" destId="{019C204D-6F1B-47A9-83F1-0164EB1E66B0}" srcOrd="1" destOrd="0" presId="urn:microsoft.com/office/officeart/2005/8/layout/vList5"/>
    <dgm:cxn modelId="{81A6D275-3605-447C-86B2-82761506AC12}" type="presParOf" srcId="{9FB18EB8-B164-4747-99B3-58C3D9CD53E9}" destId="{908F1469-C4E7-482E-93D4-E8E61A81CEB9}" srcOrd="2" destOrd="0" presId="urn:microsoft.com/office/officeart/2005/8/layout/vList5"/>
    <dgm:cxn modelId="{883C214A-9A17-48B0-83B2-1AB5265970DA}" type="presParOf" srcId="{908F1469-C4E7-482E-93D4-E8E61A81CEB9}" destId="{DE1AE561-F3FD-4FAE-AF76-B9F132CFEC63}" srcOrd="0" destOrd="0" presId="urn:microsoft.com/office/officeart/2005/8/layout/vList5"/>
    <dgm:cxn modelId="{E8CAB894-A21B-4577-9C2A-EA6459475E3D}" type="presParOf" srcId="{908F1469-C4E7-482E-93D4-E8E61A81CEB9}" destId="{C8531147-546A-40B4-85DE-8ECA625DAA51}" srcOrd="1" destOrd="0" presId="urn:microsoft.com/office/officeart/2005/8/layout/vList5"/>
    <dgm:cxn modelId="{1E5EE2F2-7F1E-4E59-BAC9-F16FC62F495D}" type="presParOf" srcId="{9FB18EB8-B164-4747-99B3-58C3D9CD53E9}" destId="{4375895C-33AC-4BE2-A515-87481C5822D8}" srcOrd="3" destOrd="0" presId="urn:microsoft.com/office/officeart/2005/8/layout/vList5"/>
    <dgm:cxn modelId="{6B555B5F-0BF8-4404-831F-68E25C8D0285}" type="presParOf" srcId="{9FB18EB8-B164-4747-99B3-58C3D9CD53E9}" destId="{8A1D61E1-91B4-4BB2-A881-584A654B28CA}" srcOrd="4" destOrd="0" presId="urn:microsoft.com/office/officeart/2005/8/layout/vList5"/>
    <dgm:cxn modelId="{51690168-336D-46FD-AC59-DEDFDC3E7E08}" type="presParOf" srcId="{8A1D61E1-91B4-4BB2-A881-584A654B28CA}" destId="{F75C7ACB-1CFF-47CC-B483-52A82C2D689E}" srcOrd="0" destOrd="0" presId="urn:microsoft.com/office/officeart/2005/8/layout/vList5"/>
    <dgm:cxn modelId="{7798C7FA-161E-4724-92CA-CF2A3D5B9CEF}" type="presParOf" srcId="{8A1D61E1-91B4-4BB2-A881-584A654B28CA}" destId="{E9EEEE3C-8782-43BB-9ECD-602B736E1414}" srcOrd="1" destOrd="0" presId="urn:microsoft.com/office/officeart/2005/8/layout/vList5"/>
    <dgm:cxn modelId="{C7C6D824-FB07-486E-8A2D-73A0361054A5}" type="presParOf" srcId="{9FB18EB8-B164-4747-99B3-58C3D9CD53E9}" destId="{964ADF65-886E-4A31-830B-83C518004B41}" srcOrd="5" destOrd="0" presId="urn:microsoft.com/office/officeart/2005/8/layout/vList5"/>
    <dgm:cxn modelId="{786C1B90-4A41-4B70-AF62-C0F9F4E0BA44}" type="presParOf" srcId="{9FB18EB8-B164-4747-99B3-58C3D9CD53E9}" destId="{E80EF00B-E07B-4310-890D-749A40BA7B52}" srcOrd="6" destOrd="0" presId="urn:microsoft.com/office/officeart/2005/8/layout/vList5"/>
    <dgm:cxn modelId="{F10FCD25-D9F6-43E5-BA3E-8EA6AEF05BC8}" type="presParOf" srcId="{E80EF00B-E07B-4310-890D-749A40BA7B52}" destId="{B52AF96E-86CA-4AD8-A97D-19D7395CEDFF}" srcOrd="0" destOrd="0" presId="urn:microsoft.com/office/officeart/2005/8/layout/vList5"/>
    <dgm:cxn modelId="{A1472572-883D-4BC2-9657-8BA684C589A5}" type="presParOf" srcId="{E80EF00B-E07B-4310-890D-749A40BA7B52}" destId="{6766C167-B2A9-4DDE-A428-58FAF9FEB7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6403CB-A73C-4590-8266-3959FB050407}" type="doc">
      <dgm:prSet loTypeId="urn:microsoft.com/office/officeart/2005/8/layout/StepDown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A2E17FC-E51F-45DB-B57D-F77E4B94E471}">
      <dgm:prSet phldrT="[Text]"/>
      <dgm:spPr/>
      <dgm:t>
        <a:bodyPr/>
        <a:lstStyle/>
        <a:p>
          <a:r>
            <a:rPr lang="en-US" dirty="0"/>
            <a:t>Identifying Requirements</a:t>
          </a:r>
        </a:p>
      </dgm:t>
    </dgm:pt>
    <dgm:pt modelId="{BF819E3E-C9D5-458B-BE4F-BF62EED4E45D}" type="parTrans" cxnId="{F958649B-39D1-4EB2-A52B-DF0B0EB11848}">
      <dgm:prSet/>
      <dgm:spPr/>
      <dgm:t>
        <a:bodyPr/>
        <a:lstStyle/>
        <a:p>
          <a:endParaRPr lang="en-US"/>
        </a:p>
      </dgm:t>
    </dgm:pt>
    <dgm:pt modelId="{7F92CE91-22A4-4CF0-ACB3-0C5A2FBDE182}" type="sibTrans" cxnId="{F958649B-39D1-4EB2-A52B-DF0B0EB11848}">
      <dgm:prSet/>
      <dgm:spPr/>
      <dgm:t>
        <a:bodyPr/>
        <a:lstStyle/>
        <a:p>
          <a:endParaRPr lang="en-US"/>
        </a:p>
      </dgm:t>
    </dgm:pt>
    <dgm:pt modelId="{E9CD18C7-17A1-4E53-B089-D2B96A4DA00F}">
      <dgm:prSet phldrT="[Text]"/>
      <dgm:spPr/>
      <dgm:t>
        <a:bodyPr/>
        <a:lstStyle/>
        <a:p>
          <a:r>
            <a:rPr lang="en-US" dirty="0"/>
            <a:t>Design</a:t>
          </a:r>
        </a:p>
      </dgm:t>
    </dgm:pt>
    <dgm:pt modelId="{17AF67F4-EB82-460F-80B1-85067C73B593}" type="parTrans" cxnId="{7FE82B2D-1113-4DCA-BF1A-41996C34E9F1}">
      <dgm:prSet/>
      <dgm:spPr/>
      <dgm:t>
        <a:bodyPr/>
        <a:lstStyle/>
        <a:p>
          <a:endParaRPr lang="en-US"/>
        </a:p>
      </dgm:t>
    </dgm:pt>
    <dgm:pt modelId="{B0A56D28-45D7-469E-8C7C-41E7718C1312}" type="sibTrans" cxnId="{7FE82B2D-1113-4DCA-BF1A-41996C34E9F1}">
      <dgm:prSet/>
      <dgm:spPr/>
      <dgm:t>
        <a:bodyPr/>
        <a:lstStyle/>
        <a:p>
          <a:endParaRPr lang="en-US"/>
        </a:p>
      </dgm:t>
    </dgm:pt>
    <dgm:pt modelId="{FE2D38FF-A65A-4390-899E-9A6D91CB9D57}">
      <dgm:prSet phldrT="[Text]"/>
      <dgm:spPr/>
      <dgm:t>
        <a:bodyPr/>
        <a:lstStyle/>
        <a:p>
          <a:r>
            <a:rPr lang="en-US" dirty="0"/>
            <a:t>Implementation</a:t>
          </a:r>
        </a:p>
      </dgm:t>
    </dgm:pt>
    <dgm:pt modelId="{4ED6B2E2-C127-4A3D-912B-6F86EB6C36E2}" type="parTrans" cxnId="{F3C92510-9D00-4C0C-B2B2-93D360C4B00B}">
      <dgm:prSet/>
      <dgm:spPr/>
      <dgm:t>
        <a:bodyPr/>
        <a:lstStyle/>
        <a:p>
          <a:endParaRPr lang="en-US"/>
        </a:p>
      </dgm:t>
    </dgm:pt>
    <dgm:pt modelId="{EDA0D143-5C82-456F-AD6D-38394E06F7B1}" type="sibTrans" cxnId="{F3C92510-9D00-4C0C-B2B2-93D360C4B00B}">
      <dgm:prSet/>
      <dgm:spPr/>
      <dgm:t>
        <a:bodyPr/>
        <a:lstStyle/>
        <a:p>
          <a:endParaRPr lang="en-US"/>
        </a:p>
      </dgm:t>
    </dgm:pt>
    <dgm:pt modelId="{7D5A25D7-3712-495E-8E48-FB4EC1005E7B}">
      <dgm:prSet phldrT="[Text]"/>
      <dgm:spPr/>
      <dgm:t>
        <a:bodyPr/>
        <a:lstStyle/>
        <a:p>
          <a:r>
            <a:rPr lang="en-US" dirty="0"/>
            <a:t>Verification</a:t>
          </a:r>
        </a:p>
      </dgm:t>
    </dgm:pt>
    <dgm:pt modelId="{7E3B891B-88C1-4BB5-881A-3A2BC862195B}" type="parTrans" cxnId="{F89243A0-610D-49E0-B5B4-3C6A7D2A559C}">
      <dgm:prSet/>
      <dgm:spPr/>
      <dgm:t>
        <a:bodyPr/>
        <a:lstStyle/>
        <a:p>
          <a:endParaRPr lang="en-US"/>
        </a:p>
      </dgm:t>
    </dgm:pt>
    <dgm:pt modelId="{F4FF943A-BFAE-43D4-89BB-C98D5AC6A524}" type="sibTrans" cxnId="{F89243A0-610D-49E0-B5B4-3C6A7D2A559C}">
      <dgm:prSet/>
      <dgm:spPr/>
      <dgm:t>
        <a:bodyPr/>
        <a:lstStyle/>
        <a:p>
          <a:endParaRPr lang="en-US"/>
        </a:p>
      </dgm:t>
    </dgm:pt>
    <dgm:pt modelId="{BCAECA4A-D4BC-4535-B37E-9AC8A42A6C50}">
      <dgm:prSet phldrT="[Text]"/>
      <dgm:spPr/>
      <dgm:t>
        <a:bodyPr/>
        <a:lstStyle/>
        <a:p>
          <a:r>
            <a:rPr lang="en-US" dirty="0"/>
            <a:t>Deploy</a:t>
          </a:r>
        </a:p>
      </dgm:t>
    </dgm:pt>
    <dgm:pt modelId="{7997A129-7B0D-4C9F-B4F7-56E63D0F675B}" type="parTrans" cxnId="{677463D2-63E5-45B2-8284-C3E3FE24A116}">
      <dgm:prSet/>
      <dgm:spPr/>
      <dgm:t>
        <a:bodyPr/>
        <a:lstStyle/>
        <a:p>
          <a:endParaRPr lang="en-US"/>
        </a:p>
      </dgm:t>
    </dgm:pt>
    <dgm:pt modelId="{8DA36724-6EF7-4637-97DE-8A063D5F4FF4}" type="sibTrans" cxnId="{677463D2-63E5-45B2-8284-C3E3FE24A116}">
      <dgm:prSet/>
      <dgm:spPr/>
      <dgm:t>
        <a:bodyPr/>
        <a:lstStyle/>
        <a:p>
          <a:endParaRPr lang="en-US"/>
        </a:p>
      </dgm:t>
    </dgm:pt>
    <dgm:pt modelId="{9B9F92C2-7378-472E-A351-7082BAFF652A}" type="pres">
      <dgm:prSet presAssocID="{1F6403CB-A73C-4590-8266-3959FB050407}" presName="rootnode" presStyleCnt="0">
        <dgm:presLayoutVars>
          <dgm:chMax/>
          <dgm:chPref/>
          <dgm:dir/>
          <dgm:animLvl val="lvl"/>
        </dgm:presLayoutVars>
      </dgm:prSet>
      <dgm:spPr/>
    </dgm:pt>
    <dgm:pt modelId="{0D93E660-CA52-4516-BBC1-F4388A0AFE48}" type="pres">
      <dgm:prSet presAssocID="{9A2E17FC-E51F-45DB-B57D-F77E4B94E471}" presName="composite" presStyleCnt="0"/>
      <dgm:spPr/>
    </dgm:pt>
    <dgm:pt modelId="{52AEE3E9-2E28-4BC4-8A94-46C0690ECC10}" type="pres">
      <dgm:prSet presAssocID="{9A2E17FC-E51F-45DB-B57D-F77E4B94E471}" presName="bentUpArrow1" presStyleLbl="alignImgPlace1" presStyleIdx="0" presStyleCnt="4" custScaleX="63335" custScaleY="44594" custLinFactNeighborX="20958" custLinFactNeighborY="-26093"/>
      <dgm:spPr/>
    </dgm:pt>
    <dgm:pt modelId="{76FE4BFE-B4E2-4BE0-B2CA-BF2053D33FEC}" type="pres">
      <dgm:prSet presAssocID="{9A2E17FC-E51F-45DB-B57D-F77E4B94E471}" presName="ParentText" presStyleLbl="node1" presStyleIdx="0" presStyleCnt="5">
        <dgm:presLayoutVars>
          <dgm:chMax val="1"/>
          <dgm:chPref val="1"/>
          <dgm:bulletEnabled val="1"/>
        </dgm:presLayoutVars>
      </dgm:prSet>
      <dgm:spPr/>
    </dgm:pt>
    <dgm:pt modelId="{740DF58B-EC6C-4E2B-86B7-C6636C76157D}" type="pres">
      <dgm:prSet presAssocID="{9A2E17FC-E51F-45DB-B57D-F77E4B94E471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313018A2-87A5-4009-8BBA-AA100BFD86D4}" type="pres">
      <dgm:prSet presAssocID="{7F92CE91-22A4-4CF0-ACB3-0C5A2FBDE182}" presName="sibTrans" presStyleCnt="0"/>
      <dgm:spPr/>
    </dgm:pt>
    <dgm:pt modelId="{A457846B-5AE8-46F0-BD2A-E51EC5D2DA02}" type="pres">
      <dgm:prSet presAssocID="{E9CD18C7-17A1-4E53-B089-D2B96A4DA00F}" presName="composite" presStyleCnt="0"/>
      <dgm:spPr/>
    </dgm:pt>
    <dgm:pt modelId="{30140B73-72AD-4156-B12B-A0B1A79BE8C6}" type="pres">
      <dgm:prSet presAssocID="{E9CD18C7-17A1-4E53-B089-D2B96A4DA00F}" presName="bentUpArrow1" presStyleLbl="alignImgPlace1" presStyleIdx="1" presStyleCnt="4" custScaleX="63335" custScaleY="44594" custLinFactNeighborX="20958" custLinFactNeighborY="-26093"/>
      <dgm:spPr/>
    </dgm:pt>
    <dgm:pt modelId="{7828645E-668E-4BFA-8991-16EAFC287038}" type="pres">
      <dgm:prSet presAssocID="{E9CD18C7-17A1-4E53-B089-D2B96A4DA00F}" presName="ParentText" presStyleLbl="node1" presStyleIdx="1" presStyleCnt="5">
        <dgm:presLayoutVars>
          <dgm:chMax val="1"/>
          <dgm:chPref val="1"/>
          <dgm:bulletEnabled val="1"/>
        </dgm:presLayoutVars>
      </dgm:prSet>
      <dgm:spPr/>
    </dgm:pt>
    <dgm:pt modelId="{1EEA46A2-234F-48D1-88F9-054763278BDC}" type="pres">
      <dgm:prSet presAssocID="{E9CD18C7-17A1-4E53-B089-D2B96A4DA00F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86C70A9-8A69-4F71-8068-C316614CD9F4}" type="pres">
      <dgm:prSet presAssocID="{B0A56D28-45D7-469E-8C7C-41E7718C1312}" presName="sibTrans" presStyleCnt="0"/>
      <dgm:spPr/>
    </dgm:pt>
    <dgm:pt modelId="{26DE12CA-C9F2-4C46-83EA-B11538F4A645}" type="pres">
      <dgm:prSet presAssocID="{FE2D38FF-A65A-4390-899E-9A6D91CB9D57}" presName="composite" presStyleCnt="0"/>
      <dgm:spPr/>
    </dgm:pt>
    <dgm:pt modelId="{F96F93DC-334B-4B68-B86C-235194AB2EAE}" type="pres">
      <dgm:prSet presAssocID="{FE2D38FF-A65A-4390-899E-9A6D91CB9D57}" presName="bentUpArrow1" presStyleLbl="alignImgPlace1" presStyleIdx="2" presStyleCnt="4" custScaleX="63335" custScaleY="44594" custLinFactNeighborX="20958" custLinFactNeighborY="-26093"/>
      <dgm:spPr/>
    </dgm:pt>
    <dgm:pt modelId="{2C083A61-637D-44DB-8F08-B20C1653E9F8}" type="pres">
      <dgm:prSet presAssocID="{FE2D38FF-A65A-4390-899E-9A6D91CB9D57}" presName="ParentText" presStyleLbl="node1" presStyleIdx="2" presStyleCnt="5">
        <dgm:presLayoutVars>
          <dgm:chMax val="1"/>
          <dgm:chPref val="1"/>
          <dgm:bulletEnabled val="1"/>
        </dgm:presLayoutVars>
      </dgm:prSet>
      <dgm:spPr/>
    </dgm:pt>
    <dgm:pt modelId="{A0707820-D9C7-44A8-8C02-7565C4D0B943}" type="pres">
      <dgm:prSet presAssocID="{FE2D38FF-A65A-4390-899E-9A6D91CB9D57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C4087CA-2F0B-4A96-82C0-0A9FF1DB91BE}" type="pres">
      <dgm:prSet presAssocID="{EDA0D143-5C82-456F-AD6D-38394E06F7B1}" presName="sibTrans" presStyleCnt="0"/>
      <dgm:spPr/>
    </dgm:pt>
    <dgm:pt modelId="{82751D43-946B-49D8-9499-3DA031442EF2}" type="pres">
      <dgm:prSet presAssocID="{7D5A25D7-3712-495E-8E48-FB4EC1005E7B}" presName="composite" presStyleCnt="0"/>
      <dgm:spPr/>
    </dgm:pt>
    <dgm:pt modelId="{67E2B25C-FD44-44A8-A34F-EC777EDFD084}" type="pres">
      <dgm:prSet presAssocID="{7D5A25D7-3712-495E-8E48-FB4EC1005E7B}" presName="bentUpArrow1" presStyleLbl="alignImgPlace1" presStyleIdx="3" presStyleCnt="4" custScaleX="63790" custScaleY="47596" custLinFactNeighborX="20361" custLinFactNeighborY="-25367"/>
      <dgm:spPr/>
    </dgm:pt>
    <dgm:pt modelId="{33C1A779-898C-4066-8D49-39B3B1457CE4}" type="pres">
      <dgm:prSet presAssocID="{7D5A25D7-3712-495E-8E48-FB4EC1005E7B}" presName="ParentText" presStyleLbl="node1" presStyleIdx="3" presStyleCnt="5">
        <dgm:presLayoutVars>
          <dgm:chMax val="1"/>
          <dgm:chPref val="1"/>
          <dgm:bulletEnabled val="1"/>
        </dgm:presLayoutVars>
      </dgm:prSet>
      <dgm:spPr/>
    </dgm:pt>
    <dgm:pt modelId="{76C85C20-709D-472C-9018-B52A4E4416A2}" type="pres">
      <dgm:prSet presAssocID="{7D5A25D7-3712-495E-8E48-FB4EC1005E7B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6038FD10-5220-4903-B079-0D0C10BFB1D5}" type="pres">
      <dgm:prSet presAssocID="{F4FF943A-BFAE-43D4-89BB-C98D5AC6A524}" presName="sibTrans" presStyleCnt="0"/>
      <dgm:spPr/>
    </dgm:pt>
    <dgm:pt modelId="{D18E1BC1-52D8-41A4-913A-96E11D709187}" type="pres">
      <dgm:prSet presAssocID="{BCAECA4A-D4BC-4535-B37E-9AC8A42A6C50}" presName="composite" presStyleCnt="0"/>
      <dgm:spPr/>
    </dgm:pt>
    <dgm:pt modelId="{12BA2733-934D-4F49-AA01-FBCBCC3BD5E6}" type="pres">
      <dgm:prSet presAssocID="{BCAECA4A-D4BC-4535-B37E-9AC8A42A6C50}" presName="ParentText" presStyleLbl="node1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F3C92510-9D00-4C0C-B2B2-93D360C4B00B}" srcId="{1F6403CB-A73C-4590-8266-3959FB050407}" destId="{FE2D38FF-A65A-4390-899E-9A6D91CB9D57}" srcOrd="2" destOrd="0" parTransId="{4ED6B2E2-C127-4A3D-912B-6F86EB6C36E2}" sibTransId="{EDA0D143-5C82-456F-AD6D-38394E06F7B1}"/>
    <dgm:cxn modelId="{9269AE1C-B66C-4FF5-A9A2-510CB58628C7}" type="presOf" srcId="{7D5A25D7-3712-495E-8E48-FB4EC1005E7B}" destId="{33C1A779-898C-4066-8D49-39B3B1457CE4}" srcOrd="0" destOrd="0" presId="urn:microsoft.com/office/officeart/2005/8/layout/StepDownProcess"/>
    <dgm:cxn modelId="{7FE82B2D-1113-4DCA-BF1A-41996C34E9F1}" srcId="{1F6403CB-A73C-4590-8266-3959FB050407}" destId="{E9CD18C7-17A1-4E53-B089-D2B96A4DA00F}" srcOrd="1" destOrd="0" parTransId="{17AF67F4-EB82-460F-80B1-85067C73B593}" sibTransId="{B0A56D28-45D7-469E-8C7C-41E7718C1312}"/>
    <dgm:cxn modelId="{EF100931-11B2-4027-AA9D-8B8074379D68}" type="presOf" srcId="{9A2E17FC-E51F-45DB-B57D-F77E4B94E471}" destId="{76FE4BFE-B4E2-4BE0-B2CA-BF2053D33FEC}" srcOrd="0" destOrd="0" presId="urn:microsoft.com/office/officeart/2005/8/layout/StepDownProcess"/>
    <dgm:cxn modelId="{E97D604A-C9B3-4D5A-833B-E5B2896C021D}" type="presOf" srcId="{BCAECA4A-D4BC-4535-B37E-9AC8A42A6C50}" destId="{12BA2733-934D-4F49-AA01-FBCBCC3BD5E6}" srcOrd="0" destOrd="0" presId="urn:microsoft.com/office/officeart/2005/8/layout/StepDownProcess"/>
    <dgm:cxn modelId="{F958649B-39D1-4EB2-A52B-DF0B0EB11848}" srcId="{1F6403CB-A73C-4590-8266-3959FB050407}" destId="{9A2E17FC-E51F-45DB-B57D-F77E4B94E471}" srcOrd="0" destOrd="0" parTransId="{BF819E3E-C9D5-458B-BE4F-BF62EED4E45D}" sibTransId="{7F92CE91-22A4-4CF0-ACB3-0C5A2FBDE182}"/>
    <dgm:cxn modelId="{F89243A0-610D-49E0-B5B4-3C6A7D2A559C}" srcId="{1F6403CB-A73C-4590-8266-3959FB050407}" destId="{7D5A25D7-3712-495E-8E48-FB4EC1005E7B}" srcOrd="3" destOrd="0" parTransId="{7E3B891B-88C1-4BB5-881A-3A2BC862195B}" sibTransId="{F4FF943A-BFAE-43D4-89BB-C98D5AC6A524}"/>
    <dgm:cxn modelId="{03E4CCA7-6EB6-4FF6-854F-B951DFFB6E78}" type="presOf" srcId="{FE2D38FF-A65A-4390-899E-9A6D91CB9D57}" destId="{2C083A61-637D-44DB-8F08-B20C1653E9F8}" srcOrd="0" destOrd="0" presId="urn:microsoft.com/office/officeart/2005/8/layout/StepDownProcess"/>
    <dgm:cxn modelId="{677463D2-63E5-45B2-8284-C3E3FE24A116}" srcId="{1F6403CB-A73C-4590-8266-3959FB050407}" destId="{BCAECA4A-D4BC-4535-B37E-9AC8A42A6C50}" srcOrd="4" destOrd="0" parTransId="{7997A129-7B0D-4C9F-B4F7-56E63D0F675B}" sibTransId="{8DA36724-6EF7-4637-97DE-8A063D5F4FF4}"/>
    <dgm:cxn modelId="{D5D496D4-4B73-4DE3-A14A-77BB9DE53D7C}" type="presOf" srcId="{1F6403CB-A73C-4590-8266-3959FB050407}" destId="{9B9F92C2-7378-472E-A351-7082BAFF652A}" srcOrd="0" destOrd="0" presId="urn:microsoft.com/office/officeart/2005/8/layout/StepDownProcess"/>
    <dgm:cxn modelId="{38DA5EF8-F030-41AD-9E43-B44E02C3A29B}" type="presOf" srcId="{E9CD18C7-17A1-4E53-B089-D2B96A4DA00F}" destId="{7828645E-668E-4BFA-8991-16EAFC287038}" srcOrd="0" destOrd="0" presId="urn:microsoft.com/office/officeart/2005/8/layout/StepDownProcess"/>
    <dgm:cxn modelId="{E4D40C48-401E-4C97-A6AC-EE1666843FC6}" type="presParOf" srcId="{9B9F92C2-7378-472E-A351-7082BAFF652A}" destId="{0D93E660-CA52-4516-BBC1-F4388A0AFE48}" srcOrd="0" destOrd="0" presId="urn:microsoft.com/office/officeart/2005/8/layout/StepDownProcess"/>
    <dgm:cxn modelId="{AB047FB7-9A1B-401A-B485-88705E3873C6}" type="presParOf" srcId="{0D93E660-CA52-4516-BBC1-F4388A0AFE48}" destId="{52AEE3E9-2E28-4BC4-8A94-46C0690ECC10}" srcOrd="0" destOrd="0" presId="urn:microsoft.com/office/officeart/2005/8/layout/StepDownProcess"/>
    <dgm:cxn modelId="{02F52ED1-0478-4C9A-9776-425CA390F820}" type="presParOf" srcId="{0D93E660-CA52-4516-BBC1-F4388A0AFE48}" destId="{76FE4BFE-B4E2-4BE0-B2CA-BF2053D33FEC}" srcOrd="1" destOrd="0" presId="urn:microsoft.com/office/officeart/2005/8/layout/StepDownProcess"/>
    <dgm:cxn modelId="{339B68DA-771E-4D53-8F07-20971FDA9C34}" type="presParOf" srcId="{0D93E660-CA52-4516-BBC1-F4388A0AFE48}" destId="{740DF58B-EC6C-4E2B-86B7-C6636C76157D}" srcOrd="2" destOrd="0" presId="urn:microsoft.com/office/officeart/2005/8/layout/StepDownProcess"/>
    <dgm:cxn modelId="{01EE6FEA-B812-47BE-BD03-B3B85DDFA9F4}" type="presParOf" srcId="{9B9F92C2-7378-472E-A351-7082BAFF652A}" destId="{313018A2-87A5-4009-8BBA-AA100BFD86D4}" srcOrd="1" destOrd="0" presId="urn:microsoft.com/office/officeart/2005/8/layout/StepDownProcess"/>
    <dgm:cxn modelId="{54064217-B3C9-4156-971A-D0CF7DF982D5}" type="presParOf" srcId="{9B9F92C2-7378-472E-A351-7082BAFF652A}" destId="{A457846B-5AE8-46F0-BD2A-E51EC5D2DA02}" srcOrd="2" destOrd="0" presId="urn:microsoft.com/office/officeart/2005/8/layout/StepDownProcess"/>
    <dgm:cxn modelId="{C993496A-09C8-4BF0-9CF6-9A83658268A9}" type="presParOf" srcId="{A457846B-5AE8-46F0-BD2A-E51EC5D2DA02}" destId="{30140B73-72AD-4156-B12B-A0B1A79BE8C6}" srcOrd="0" destOrd="0" presId="urn:microsoft.com/office/officeart/2005/8/layout/StepDownProcess"/>
    <dgm:cxn modelId="{5227BB90-28DD-47E9-8464-99080A85B81C}" type="presParOf" srcId="{A457846B-5AE8-46F0-BD2A-E51EC5D2DA02}" destId="{7828645E-668E-4BFA-8991-16EAFC287038}" srcOrd="1" destOrd="0" presId="urn:microsoft.com/office/officeart/2005/8/layout/StepDownProcess"/>
    <dgm:cxn modelId="{B6BBDEA4-D2C1-4F08-88A4-1767509D3190}" type="presParOf" srcId="{A457846B-5AE8-46F0-BD2A-E51EC5D2DA02}" destId="{1EEA46A2-234F-48D1-88F9-054763278BDC}" srcOrd="2" destOrd="0" presId="urn:microsoft.com/office/officeart/2005/8/layout/StepDownProcess"/>
    <dgm:cxn modelId="{F4574D58-BA31-4387-AAF1-14BE16F6AA9E}" type="presParOf" srcId="{9B9F92C2-7378-472E-A351-7082BAFF652A}" destId="{A86C70A9-8A69-4F71-8068-C316614CD9F4}" srcOrd="3" destOrd="0" presId="urn:microsoft.com/office/officeart/2005/8/layout/StepDownProcess"/>
    <dgm:cxn modelId="{C5ABB9EB-58EB-4809-BE29-48343F610E4C}" type="presParOf" srcId="{9B9F92C2-7378-472E-A351-7082BAFF652A}" destId="{26DE12CA-C9F2-4C46-83EA-B11538F4A645}" srcOrd="4" destOrd="0" presId="urn:microsoft.com/office/officeart/2005/8/layout/StepDownProcess"/>
    <dgm:cxn modelId="{19C6FD3A-A9DF-45EE-B473-EDF3D584E72D}" type="presParOf" srcId="{26DE12CA-C9F2-4C46-83EA-B11538F4A645}" destId="{F96F93DC-334B-4B68-B86C-235194AB2EAE}" srcOrd="0" destOrd="0" presId="urn:microsoft.com/office/officeart/2005/8/layout/StepDownProcess"/>
    <dgm:cxn modelId="{B3F3904B-B5AE-4D33-AFAC-FFBB9BFC887F}" type="presParOf" srcId="{26DE12CA-C9F2-4C46-83EA-B11538F4A645}" destId="{2C083A61-637D-44DB-8F08-B20C1653E9F8}" srcOrd="1" destOrd="0" presId="urn:microsoft.com/office/officeart/2005/8/layout/StepDownProcess"/>
    <dgm:cxn modelId="{66FA743C-16D3-4192-8552-B5B995DBCD28}" type="presParOf" srcId="{26DE12CA-C9F2-4C46-83EA-B11538F4A645}" destId="{A0707820-D9C7-44A8-8C02-7565C4D0B943}" srcOrd="2" destOrd="0" presId="urn:microsoft.com/office/officeart/2005/8/layout/StepDownProcess"/>
    <dgm:cxn modelId="{AA182B31-C47A-4678-9B59-133831779D91}" type="presParOf" srcId="{9B9F92C2-7378-472E-A351-7082BAFF652A}" destId="{1C4087CA-2F0B-4A96-82C0-0A9FF1DB91BE}" srcOrd="5" destOrd="0" presId="urn:microsoft.com/office/officeart/2005/8/layout/StepDownProcess"/>
    <dgm:cxn modelId="{3C3A05EA-08FA-48DC-8B40-80AA34190B67}" type="presParOf" srcId="{9B9F92C2-7378-472E-A351-7082BAFF652A}" destId="{82751D43-946B-49D8-9499-3DA031442EF2}" srcOrd="6" destOrd="0" presId="urn:microsoft.com/office/officeart/2005/8/layout/StepDownProcess"/>
    <dgm:cxn modelId="{277CB3C4-3F4B-4B9E-B65F-4B7EFEF5E7F5}" type="presParOf" srcId="{82751D43-946B-49D8-9499-3DA031442EF2}" destId="{67E2B25C-FD44-44A8-A34F-EC777EDFD084}" srcOrd="0" destOrd="0" presId="urn:microsoft.com/office/officeart/2005/8/layout/StepDownProcess"/>
    <dgm:cxn modelId="{B4FD04FD-CDF1-4F2B-A457-C2F96DE2486F}" type="presParOf" srcId="{82751D43-946B-49D8-9499-3DA031442EF2}" destId="{33C1A779-898C-4066-8D49-39B3B1457CE4}" srcOrd="1" destOrd="0" presId="urn:microsoft.com/office/officeart/2005/8/layout/StepDownProcess"/>
    <dgm:cxn modelId="{B5F7C4E6-11C4-4A02-B25F-BAD081C0D63C}" type="presParOf" srcId="{82751D43-946B-49D8-9499-3DA031442EF2}" destId="{76C85C20-709D-472C-9018-B52A4E4416A2}" srcOrd="2" destOrd="0" presId="urn:microsoft.com/office/officeart/2005/8/layout/StepDownProcess"/>
    <dgm:cxn modelId="{CEE0F576-C64A-4C30-997A-A8EA5854E3C9}" type="presParOf" srcId="{9B9F92C2-7378-472E-A351-7082BAFF652A}" destId="{6038FD10-5220-4903-B079-0D0C10BFB1D5}" srcOrd="7" destOrd="0" presId="urn:microsoft.com/office/officeart/2005/8/layout/StepDownProcess"/>
    <dgm:cxn modelId="{4277ABD5-7AAE-4FAE-8DDE-D312ECFB558F}" type="presParOf" srcId="{9B9F92C2-7378-472E-A351-7082BAFF652A}" destId="{D18E1BC1-52D8-41A4-913A-96E11D709187}" srcOrd="8" destOrd="0" presId="urn:microsoft.com/office/officeart/2005/8/layout/StepDownProcess"/>
    <dgm:cxn modelId="{3FD25F76-5724-49FD-8BF0-5AA77E0951C8}" type="presParOf" srcId="{D18E1BC1-52D8-41A4-913A-96E11D709187}" destId="{12BA2733-934D-4F49-AA01-FBCBCC3BD5E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A3FFE-9999-4079-801A-0E0EC4EDC69E}">
      <dsp:nvSpPr>
        <dsp:cNvPr id="0" name=""/>
        <dsp:cNvSpPr/>
      </dsp:nvSpPr>
      <dsp:spPr>
        <a:xfrm>
          <a:off x="2411" y="1444515"/>
          <a:ext cx="2937420" cy="117496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Programmers build entire system</a:t>
          </a:r>
        </a:p>
      </dsp:txBody>
      <dsp:txXfrm>
        <a:off x="589895" y="1444515"/>
        <a:ext cx="1762452" cy="1174968"/>
      </dsp:txXfrm>
    </dsp:sp>
    <dsp:sp modelId="{8206C0EC-1467-4DDA-BD1D-8E7F8F68CE0A}">
      <dsp:nvSpPr>
        <dsp:cNvPr id="0" name=""/>
        <dsp:cNvSpPr/>
      </dsp:nvSpPr>
      <dsp:spPr>
        <a:xfrm>
          <a:off x="2646089" y="1444515"/>
          <a:ext cx="2937420" cy="1174968"/>
        </a:xfrm>
        <a:prstGeom prst="chevron">
          <a:avLst/>
        </a:prstGeom>
        <a:solidFill>
          <a:schemeClr val="accent3">
            <a:hueOff val="271025"/>
            <a:satOff val="10100"/>
            <a:lumOff val="6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Testing team verifies system</a:t>
          </a:r>
        </a:p>
      </dsp:txBody>
      <dsp:txXfrm>
        <a:off x="3233573" y="1444515"/>
        <a:ext cx="1762452" cy="1174968"/>
      </dsp:txXfrm>
    </dsp:sp>
    <dsp:sp modelId="{E329EAD2-0AA6-4483-9994-48F479D713BA}">
      <dsp:nvSpPr>
        <dsp:cNvPr id="0" name=""/>
        <dsp:cNvSpPr/>
      </dsp:nvSpPr>
      <dsp:spPr>
        <a:xfrm>
          <a:off x="5289768" y="1444515"/>
          <a:ext cx="2937420" cy="1174968"/>
        </a:xfrm>
        <a:prstGeom prst="chevron">
          <a:avLst/>
        </a:prstGeom>
        <a:solidFill>
          <a:schemeClr val="accent3">
            <a:hueOff val="542050"/>
            <a:satOff val="20199"/>
            <a:lumOff val="1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Maintenance</a:t>
          </a:r>
        </a:p>
      </dsp:txBody>
      <dsp:txXfrm>
        <a:off x="5877252" y="1444515"/>
        <a:ext cx="1762452" cy="1174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95EDE-5032-4661-92E9-131C20A6ACC2}">
      <dsp:nvSpPr>
        <dsp:cNvPr id="0" name=""/>
        <dsp:cNvSpPr/>
      </dsp:nvSpPr>
      <dsp:spPr>
        <a:xfrm>
          <a:off x="1172535" y="-3494"/>
          <a:ext cx="3678078" cy="3678078"/>
        </a:xfrm>
        <a:prstGeom prst="circularArrow">
          <a:avLst>
            <a:gd name="adj1" fmla="val 5274"/>
            <a:gd name="adj2" fmla="val 312630"/>
            <a:gd name="adj3" fmla="val 14266944"/>
            <a:gd name="adj4" fmla="val 17104342"/>
            <a:gd name="adj5" fmla="val 547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3862F-9A88-4CF9-A33E-2E193887CAE1}">
      <dsp:nvSpPr>
        <dsp:cNvPr id="0" name=""/>
        <dsp:cNvSpPr/>
      </dsp:nvSpPr>
      <dsp:spPr>
        <a:xfrm>
          <a:off x="2327794" y="1535"/>
          <a:ext cx="1367560" cy="6837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Programmers fix bugs</a:t>
          </a:r>
        </a:p>
      </dsp:txBody>
      <dsp:txXfrm>
        <a:off x="2361173" y="34914"/>
        <a:ext cx="1300802" cy="617022"/>
      </dsp:txXfrm>
    </dsp:sp>
    <dsp:sp modelId="{3317816F-7928-4047-A26B-BD77D5B4CB49}">
      <dsp:nvSpPr>
        <dsp:cNvPr id="0" name=""/>
        <dsp:cNvSpPr/>
      </dsp:nvSpPr>
      <dsp:spPr>
        <a:xfrm>
          <a:off x="3620009" y="747596"/>
          <a:ext cx="1367560" cy="683780"/>
        </a:xfrm>
        <a:prstGeom prst="roundRect">
          <a:avLst/>
        </a:prstGeom>
        <a:solidFill>
          <a:schemeClr val="accent4">
            <a:hueOff val="1882662"/>
            <a:satOff val="-4655"/>
            <a:lumOff val="-2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Testers verify fixes</a:t>
          </a:r>
        </a:p>
      </dsp:txBody>
      <dsp:txXfrm>
        <a:off x="3653388" y="780975"/>
        <a:ext cx="1300802" cy="617022"/>
      </dsp:txXfrm>
    </dsp:sp>
    <dsp:sp modelId="{ED76B825-ACF5-4241-AF53-8A2AA9FF28EB}">
      <dsp:nvSpPr>
        <dsp:cNvPr id="0" name=""/>
        <dsp:cNvSpPr/>
      </dsp:nvSpPr>
      <dsp:spPr>
        <a:xfrm>
          <a:off x="3620009" y="2239717"/>
          <a:ext cx="1367560" cy="683780"/>
        </a:xfrm>
        <a:prstGeom prst="roundRect">
          <a:avLst/>
        </a:prstGeom>
        <a:solidFill>
          <a:schemeClr val="accent4">
            <a:hueOff val="3765325"/>
            <a:satOff val="-9310"/>
            <a:lumOff val="-4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Software released</a:t>
          </a:r>
        </a:p>
      </dsp:txBody>
      <dsp:txXfrm>
        <a:off x="3653388" y="2273096"/>
        <a:ext cx="1300802" cy="617022"/>
      </dsp:txXfrm>
    </dsp:sp>
    <dsp:sp modelId="{B39AB3B6-D028-4E3B-B93B-99780BF105FB}">
      <dsp:nvSpPr>
        <dsp:cNvPr id="0" name=""/>
        <dsp:cNvSpPr/>
      </dsp:nvSpPr>
      <dsp:spPr>
        <a:xfrm>
          <a:off x="2327794" y="2985778"/>
          <a:ext cx="1367560" cy="683780"/>
        </a:xfrm>
        <a:prstGeom prst="roundRect">
          <a:avLst/>
        </a:prstGeom>
        <a:solidFill>
          <a:schemeClr val="accent4">
            <a:hueOff val="5647988"/>
            <a:satOff val="-13966"/>
            <a:lumOff val="-7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Users identify bugs</a:t>
          </a:r>
        </a:p>
      </dsp:txBody>
      <dsp:txXfrm>
        <a:off x="2361173" y="3019157"/>
        <a:ext cx="1300802" cy="617022"/>
      </dsp:txXfrm>
    </dsp:sp>
    <dsp:sp modelId="{F09CC7C6-E27E-4C7C-8CE5-3E9AB4DAB1BA}">
      <dsp:nvSpPr>
        <dsp:cNvPr id="0" name=""/>
        <dsp:cNvSpPr/>
      </dsp:nvSpPr>
      <dsp:spPr>
        <a:xfrm>
          <a:off x="1035579" y="2239717"/>
          <a:ext cx="1367560" cy="683780"/>
        </a:xfrm>
        <a:prstGeom prst="roundRect">
          <a:avLst/>
        </a:prstGeom>
        <a:solidFill>
          <a:schemeClr val="accent4">
            <a:hueOff val="7530650"/>
            <a:satOff val="-18621"/>
            <a:lumOff val="-9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Bugs verified, documented</a:t>
          </a:r>
        </a:p>
      </dsp:txBody>
      <dsp:txXfrm>
        <a:off x="1068958" y="2273096"/>
        <a:ext cx="1300802" cy="617022"/>
      </dsp:txXfrm>
    </dsp:sp>
    <dsp:sp modelId="{2CF2D98E-E58B-4A30-B208-94EAF2A54691}">
      <dsp:nvSpPr>
        <dsp:cNvPr id="0" name=""/>
        <dsp:cNvSpPr/>
      </dsp:nvSpPr>
      <dsp:spPr>
        <a:xfrm>
          <a:off x="1035579" y="747596"/>
          <a:ext cx="1367560" cy="683780"/>
        </a:xfrm>
        <a:prstGeom prst="roundRect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Bugs prioritized</a:t>
          </a:r>
        </a:p>
      </dsp:txBody>
      <dsp:txXfrm>
        <a:off x="1068958" y="780975"/>
        <a:ext cx="1300802" cy="6170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0CB11-3E04-40BF-A40A-535D3D8090E5}">
      <dsp:nvSpPr>
        <dsp:cNvPr id="0" name=""/>
        <dsp:cNvSpPr/>
      </dsp:nvSpPr>
      <dsp:spPr>
        <a:xfrm rot="5400000">
          <a:off x="5257077" y="-2085930"/>
          <a:ext cx="988996" cy="541324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Walk over, tell the developer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If the story is this close to being done, it should be a top priority, so fixes are top priority!</a:t>
          </a:r>
        </a:p>
      </dsp:txBody>
      <dsp:txXfrm rot="-5400000">
        <a:off x="3044952" y="174474"/>
        <a:ext cx="5364969" cy="892438"/>
      </dsp:txXfrm>
    </dsp:sp>
    <dsp:sp modelId="{3B0C1C5D-8F89-44AB-B77F-A94FEA271E9D}">
      <dsp:nvSpPr>
        <dsp:cNvPr id="0" name=""/>
        <dsp:cNvSpPr/>
      </dsp:nvSpPr>
      <dsp:spPr>
        <a:xfrm>
          <a:off x="0" y="2570"/>
          <a:ext cx="3044952" cy="12362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Exploratory testing failure</a:t>
          </a:r>
        </a:p>
      </dsp:txBody>
      <dsp:txXfrm>
        <a:off x="60349" y="62919"/>
        <a:ext cx="2924254" cy="1115548"/>
      </dsp:txXfrm>
    </dsp:sp>
    <dsp:sp modelId="{C8531147-546A-40B4-85DE-8ECA625DAA51}">
      <dsp:nvSpPr>
        <dsp:cNvPr id="0" name=""/>
        <dsp:cNvSpPr/>
      </dsp:nvSpPr>
      <dsp:spPr>
        <a:xfrm rot="5400000">
          <a:off x="5257077" y="-787872"/>
          <a:ext cx="988996" cy="5413248"/>
        </a:xfrm>
        <a:prstGeom prst="round2SameRect">
          <a:avLst/>
        </a:prstGeom>
        <a:solidFill>
          <a:schemeClr val="accent4">
            <a:tint val="40000"/>
            <a:alpha val="90000"/>
            <a:hueOff val="3231448"/>
            <a:satOff val="-6577"/>
            <a:lumOff val="-97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3231448"/>
              <a:satOff val="-6577"/>
              <a:lumOff val="-97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Don’t interrupt flow!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Document as acceptance criteria with details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Discuss with developer when free</a:t>
          </a:r>
        </a:p>
      </dsp:txBody>
      <dsp:txXfrm rot="-5400000">
        <a:off x="3044952" y="1472532"/>
        <a:ext cx="5364969" cy="892438"/>
      </dsp:txXfrm>
    </dsp:sp>
    <dsp:sp modelId="{DE1AE561-F3FD-4FAE-AF76-B9F132CFEC63}">
      <dsp:nvSpPr>
        <dsp:cNvPr id="0" name=""/>
        <dsp:cNvSpPr/>
      </dsp:nvSpPr>
      <dsp:spPr>
        <a:xfrm>
          <a:off x="0" y="1300628"/>
          <a:ext cx="3044952" cy="1236246"/>
        </a:xfrm>
        <a:prstGeom prst="roundRect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Developer deep into another story</a:t>
          </a:r>
        </a:p>
      </dsp:txBody>
      <dsp:txXfrm>
        <a:off x="60349" y="1360977"/>
        <a:ext cx="2924254" cy="1115548"/>
      </dsp:txXfrm>
    </dsp:sp>
    <dsp:sp modelId="{E9EEEE3C-8782-43BB-9ECD-602B736E1414}">
      <dsp:nvSpPr>
        <dsp:cNvPr id="0" name=""/>
        <dsp:cNvSpPr/>
      </dsp:nvSpPr>
      <dsp:spPr>
        <a:xfrm rot="5400000">
          <a:off x="5257077" y="510186"/>
          <a:ext cx="988996" cy="5413248"/>
        </a:xfrm>
        <a:prstGeom prst="round2SameRect">
          <a:avLst/>
        </a:prstGeom>
        <a:solidFill>
          <a:schemeClr val="accent4">
            <a:tint val="40000"/>
            <a:alpha val="90000"/>
            <a:hueOff val="6462896"/>
            <a:satOff val="-13153"/>
            <a:lumOff val="-194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6462896"/>
              <a:satOff val="-13153"/>
              <a:lumOff val="-194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Light-weight solution: document as single PBI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Only works if all at same priority &amp; related</a:t>
          </a:r>
        </a:p>
      </dsp:txBody>
      <dsp:txXfrm rot="-5400000">
        <a:off x="3044952" y="2770591"/>
        <a:ext cx="5364969" cy="892438"/>
      </dsp:txXfrm>
    </dsp:sp>
    <dsp:sp modelId="{F75C7ACB-1CFF-47CC-B483-52A82C2D689E}">
      <dsp:nvSpPr>
        <dsp:cNvPr id="0" name=""/>
        <dsp:cNvSpPr/>
      </dsp:nvSpPr>
      <dsp:spPr>
        <a:xfrm>
          <a:off x="0" y="2598687"/>
          <a:ext cx="3044952" cy="1236246"/>
        </a:xfrm>
        <a:prstGeom prst="roundRect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Acceptance testing finds a number of small issues</a:t>
          </a:r>
        </a:p>
      </dsp:txBody>
      <dsp:txXfrm>
        <a:off x="60349" y="2659036"/>
        <a:ext cx="2924254" cy="1115548"/>
      </dsp:txXfrm>
    </dsp:sp>
    <dsp:sp modelId="{6766C167-B2A9-4DDE-A428-58FAF9FEB7D6}">
      <dsp:nvSpPr>
        <dsp:cNvPr id="0" name=""/>
        <dsp:cNvSpPr/>
      </dsp:nvSpPr>
      <dsp:spPr>
        <a:xfrm rot="5400000">
          <a:off x="5257077" y="1808244"/>
          <a:ext cx="988996" cy="5413248"/>
        </a:xfrm>
        <a:prstGeom prst="round2SameRect">
          <a:avLst/>
        </a:prstGeom>
        <a:solidFill>
          <a:schemeClr val="accent4">
            <a:tint val="40000"/>
            <a:alpha val="90000"/>
            <a:hueOff val="9694343"/>
            <a:satOff val="-19730"/>
            <a:lumOff val="-2923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9694343"/>
              <a:satOff val="-19730"/>
              <a:lumOff val="-292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Check: can it wait? – Fixes often make problems!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Will it fit in “slack”? Or close out sprint now?</a:t>
          </a:r>
        </a:p>
      </dsp:txBody>
      <dsp:txXfrm rot="-5400000">
        <a:off x="3044952" y="4068649"/>
        <a:ext cx="5364969" cy="892438"/>
      </dsp:txXfrm>
    </dsp:sp>
    <dsp:sp modelId="{B52AF96E-86CA-4AD8-A97D-19D7395CEDFF}">
      <dsp:nvSpPr>
        <dsp:cNvPr id="0" name=""/>
        <dsp:cNvSpPr/>
      </dsp:nvSpPr>
      <dsp:spPr>
        <a:xfrm>
          <a:off x="0" y="3896745"/>
          <a:ext cx="3044952" cy="1236246"/>
        </a:xfrm>
        <a:prstGeom prst="roundRect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Critical production bug found during sprint</a:t>
          </a:r>
        </a:p>
      </dsp:txBody>
      <dsp:txXfrm>
        <a:off x="60349" y="3957094"/>
        <a:ext cx="2924254" cy="11155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EE3E9-2E28-4BC4-8A94-46C0690ECC10}">
      <dsp:nvSpPr>
        <dsp:cNvPr id="0" name=""/>
        <dsp:cNvSpPr/>
      </dsp:nvSpPr>
      <dsp:spPr>
        <a:xfrm rot="5400000">
          <a:off x="818691" y="1076696"/>
          <a:ext cx="437844" cy="70795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5">
              <a:tint val="5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FE4BFE-B4E2-4BE0-B2CA-BF2053D33FEC}">
      <dsp:nvSpPr>
        <dsp:cNvPr id="0" name=""/>
        <dsp:cNvSpPr/>
      </dsp:nvSpPr>
      <dsp:spPr>
        <a:xfrm>
          <a:off x="52292" y="39572"/>
          <a:ext cx="1652852" cy="11569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Identifying Requirements</a:t>
          </a:r>
        </a:p>
      </dsp:txBody>
      <dsp:txXfrm>
        <a:off x="108779" y="96059"/>
        <a:ext cx="1539878" cy="1043969"/>
      </dsp:txXfrm>
    </dsp:sp>
    <dsp:sp modelId="{740DF58B-EC6C-4E2B-86B7-C6636C76157D}">
      <dsp:nvSpPr>
        <dsp:cNvPr id="0" name=""/>
        <dsp:cNvSpPr/>
      </dsp:nvSpPr>
      <dsp:spPr>
        <a:xfrm>
          <a:off x="1705145" y="149913"/>
          <a:ext cx="1202127" cy="935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40B73-72AD-4156-B12B-A0B1A79BE8C6}">
      <dsp:nvSpPr>
        <dsp:cNvPr id="0" name=""/>
        <dsp:cNvSpPr/>
      </dsp:nvSpPr>
      <dsp:spPr>
        <a:xfrm rot="5400000">
          <a:off x="2189082" y="2104324"/>
          <a:ext cx="437844" cy="70795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2897582"/>
            <a:satOff val="2667"/>
            <a:lumOff val="4764"/>
            <a:alphaOff val="0"/>
          </a:schemeClr>
        </a:solidFill>
        <a:ln>
          <a:noFill/>
        </a:ln>
        <a:effectLst>
          <a:glow rad="70000">
            <a:schemeClr val="accent5">
              <a:tint val="50000"/>
              <a:hueOff val="-2897582"/>
              <a:satOff val="2667"/>
              <a:lumOff val="4764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28645E-668E-4BFA-8991-16EAFC287038}">
      <dsp:nvSpPr>
        <dsp:cNvPr id="0" name=""/>
        <dsp:cNvSpPr/>
      </dsp:nvSpPr>
      <dsp:spPr>
        <a:xfrm>
          <a:off x="1422683" y="1067200"/>
          <a:ext cx="1652852" cy="11569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2130652"/>
                <a:satOff val="2540"/>
                <a:lumOff val="2059"/>
                <a:alphaOff val="0"/>
                <a:tint val="73000"/>
                <a:satMod val="150000"/>
              </a:schemeClr>
            </a:gs>
            <a:gs pos="25000">
              <a:schemeClr val="accent5">
                <a:hueOff val="-2130652"/>
                <a:satOff val="2540"/>
                <a:lumOff val="2059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2130652"/>
                <a:satOff val="2540"/>
                <a:lumOff val="2059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2130652"/>
                <a:satOff val="2540"/>
                <a:lumOff val="2059"/>
                <a:alphaOff val="0"/>
                <a:shade val="57000"/>
                <a:satMod val="120000"/>
              </a:schemeClr>
            </a:gs>
            <a:gs pos="80000">
              <a:schemeClr val="accent5">
                <a:hueOff val="-2130652"/>
                <a:satOff val="2540"/>
                <a:lumOff val="2059"/>
                <a:alphaOff val="0"/>
                <a:shade val="56000"/>
                <a:satMod val="145000"/>
              </a:schemeClr>
            </a:gs>
            <a:gs pos="88000">
              <a:schemeClr val="accent5">
                <a:hueOff val="-2130652"/>
                <a:satOff val="2540"/>
                <a:lumOff val="2059"/>
                <a:alphaOff val="0"/>
                <a:shade val="63000"/>
                <a:satMod val="160000"/>
              </a:schemeClr>
            </a:gs>
            <a:gs pos="100000">
              <a:schemeClr val="accent5">
                <a:hueOff val="-2130652"/>
                <a:satOff val="2540"/>
                <a:lumOff val="2059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-2130652"/>
              <a:satOff val="2540"/>
              <a:lumOff val="2059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Design</a:t>
          </a:r>
        </a:p>
      </dsp:txBody>
      <dsp:txXfrm>
        <a:off x="1479170" y="1123687"/>
        <a:ext cx="1539878" cy="1043969"/>
      </dsp:txXfrm>
    </dsp:sp>
    <dsp:sp modelId="{1EEA46A2-234F-48D1-88F9-054763278BDC}">
      <dsp:nvSpPr>
        <dsp:cNvPr id="0" name=""/>
        <dsp:cNvSpPr/>
      </dsp:nvSpPr>
      <dsp:spPr>
        <a:xfrm>
          <a:off x="3075535" y="1177541"/>
          <a:ext cx="1202127" cy="935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F93DC-334B-4B68-B86C-235194AB2EAE}">
      <dsp:nvSpPr>
        <dsp:cNvPr id="0" name=""/>
        <dsp:cNvSpPr/>
      </dsp:nvSpPr>
      <dsp:spPr>
        <a:xfrm rot="5400000">
          <a:off x="3559472" y="3131952"/>
          <a:ext cx="437844" cy="70795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5795165"/>
            <a:satOff val="5334"/>
            <a:lumOff val="9527"/>
            <a:alphaOff val="0"/>
          </a:schemeClr>
        </a:solidFill>
        <a:ln>
          <a:noFill/>
        </a:ln>
        <a:effectLst>
          <a:glow rad="70000">
            <a:schemeClr val="accent5">
              <a:tint val="50000"/>
              <a:hueOff val="-5795165"/>
              <a:satOff val="5334"/>
              <a:lumOff val="952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083A61-637D-44DB-8F08-B20C1653E9F8}">
      <dsp:nvSpPr>
        <dsp:cNvPr id="0" name=""/>
        <dsp:cNvSpPr/>
      </dsp:nvSpPr>
      <dsp:spPr>
        <a:xfrm>
          <a:off x="2793073" y="2094828"/>
          <a:ext cx="1652852" cy="11569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4261304"/>
                <a:satOff val="5079"/>
                <a:lumOff val="4117"/>
                <a:alphaOff val="0"/>
                <a:tint val="73000"/>
                <a:satMod val="150000"/>
              </a:schemeClr>
            </a:gs>
            <a:gs pos="25000">
              <a:schemeClr val="accent5">
                <a:hueOff val="-4261304"/>
                <a:satOff val="5079"/>
                <a:lumOff val="4117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4261304"/>
                <a:satOff val="5079"/>
                <a:lumOff val="4117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4261304"/>
                <a:satOff val="5079"/>
                <a:lumOff val="4117"/>
                <a:alphaOff val="0"/>
                <a:shade val="57000"/>
                <a:satMod val="120000"/>
              </a:schemeClr>
            </a:gs>
            <a:gs pos="80000">
              <a:schemeClr val="accent5">
                <a:hueOff val="-4261304"/>
                <a:satOff val="5079"/>
                <a:lumOff val="4117"/>
                <a:alphaOff val="0"/>
                <a:shade val="56000"/>
                <a:satMod val="145000"/>
              </a:schemeClr>
            </a:gs>
            <a:gs pos="88000">
              <a:schemeClr val="accent5">
                <a:hueOff val="-4261304"/>
                <a:satOff val="5079"/>
                <a:lumOff val="4117"/>
                <a:alphaOff val="0"/>
                <a:shade val="63000"/>
                <a:satMod val="160000"/>
              </a:schemeClr>
            </a:gs>
            <a:gs pos="100000">
              <a:schemeClr val="accent5">
                <a:hueOff val="-4261304"/>
                <a:satOff val="5079"/>
                <a:lumOff val="411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-4261304"/>
              <a:satOff val="5079"/>
              <a:lumOff val="4117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Implementation</a:t>
          </a:r>
        </a:p>
      </dsp:txBody>
      <dsp:txXfrm>
        <a:off x="2849560" y="2151315"/>
        <a:ext cx="1539878" cy="1043969"/>
      </dsp:txXfrm>
    </dsp:sp>
    <dsp:sp modelId="{A0707820-D9C7-44A8-8C02-7565C4D0B943}">
      <dsp:nvSpPr>
        <dsp:cNvPr id="0" name=""/>
        <dsp:cNvSpPr/>
      </dsp:nvSpPr>
      <dsp:spPr>
        <a:xfrm>
          <a:off x="4445926" y="2205169"/>
          <a:ext cx="1202127" cy="935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2B25C-FD44-44A8-A34F-EC777EDFD084}">
      <dsp:nvSpPr>
        <dsp:cNvPr id="0" name=""/>
        <dsp:cNvSpPr/>
      </dsp:nvSpPr>
      <dsp:spPr>
        <a:xfrm rot="5400000">
          <a:off x="4908452" y="4164165"/>
          <a:ext cx="467319" cy="71304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8692747"/>
            <a:satOff val="8001"/>
            <a:lumOff val="14291"/>
            <a:alphaOff val="0"/>
          </a:schemeClr>
        </a:solidFill>
        <a:ln>
          <a:noFill/>
        </a:ln>
        <a:effectLst>
          <a:glow rad="70000">
            <a:schemeClr val="accent5">
              <a:tint val="50000"/>
              <a:hueOff val="-8692747"/>
              <a:satOff val="8001"/>
              <a:lumOff val="14291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C1A779-898C-4066-8D49-39B3B1457CE4}">
      <dsp:nvSpPr>
        <dsp:cNvPr id="0" name=""/>
        <dsp:cNvSpPr/>
      </dsp:nvSpPr>
      <dsp:spPr>
        <a:xfrm>
          <a:off x="4163464" y="3122456"/>
          <a:ext cx="1652852" cy="11569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6391956"/>
                <a:satOff val="7619"/>
                <a:lumOff val="6176"/>
                <a:alphaOff val="0"/>
                <a:tint val="73000"/>
                <a:satMod val="150000"/>
              </a:schemeClr>
            </a:gs>
            <a:gs pos="25000">
              <a:schemeClr val="accent5">
                <a:hueOff val="-6391956"/>
                <a:satOff val="7619"/>
                <a:lumOff val="6176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6391956"/>
                <a:satOff val="7619"/>
                <a:lumOff val="6176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6391956"/>
                <a:satOff val="7619"/>
                <a:lumOff val="6176"/>
                <a:alphaOff val="0"/>
                <a:shade val="57000"/>
                <a:satMod val="120000"/>
              </a:schemeClr>
            </a:gs>
            <a:gs pos="80000">
              <a:schemeClr val="accent5">
                <a:hueOff val="-6391956"/>
                <a:satOff val="7619"/>
                <a:lumOff val="6176"/>
                <a:alphaOff val="0"/>
                <a:shade val="56000"/>
                <a:satMod val="145000"/>
              </a:schemeClr>
            </a:gs>
            <a:gs pos="88000">
              <a:schemeClr val="accent5">
                <a:hueOff val="-6391956"/>
                <a:satOff val="7619"/>
                <a:lumOff val="6176"/>
                <a:alphaOff val="0"/>
                <a:shade val="63000"/>
                <a:satMod val="160000"/>
              </a:schemeClr>
            </a:gs>
            <a:gs pos="100000">
              <a:schemeClr val="accent5">
                <a:hueOff val="-6391956"/>
                <a:satOff val="7619"/>
                <a:lumOff val="6176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-6391956"/>
              <a:satOff val="7619"/>
              <a:lumOff val="6176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Verification</a:t>
          </a:r>
        </a:p>
      </dsp:txBody>
      <dsp:txXfrm>
        <a:off x="4219951" y="3178943"/>
        <a:ext cx="1539878" cy="1043969"/>
      </dsp:txXfrm>
    </dsp:sp>
    <dsp:sp modelId="{76C85C20-709D-472C-9018-B52A4E4416A2}">
      <dsp:nvSpPr>
        <dsp:cNvPr id="0" name=""/>
        <dsp:cNvSpPr/>
      </dsp:nvSpPr>
      <dsp:spPr>
        <a:xfrm>
          <a:off x="5816316" y="3232796"/>
          <a:ext cx="1202127" cy="935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A2733-934D-4F49-AA01-FBCBCC3BD5E6}">
      <dsp:nvSpPr>
        <dsp:cNvPr id="0" name=""/>
        <dsp:cNvSpPr/>
      </dsp:nvSpPr>
      <dsp:spPr>
        <a:xfrm>
          <a:off x="5533854" y="4164821"/>
          <a:ext cx="1652852" cy="115694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8522608"/>
                <a:satOff val="10158"/>
                <a:lumOff val="8235"/>
                <a:alphaOff val="0"/>
                <a:tint val="73000"/>
                <a:satMod val="150000"/>
              </a:schemeClr>
            </a:gs>
            <a:gs pos="25000">
              <a:schemeClr val="accent5">
                <a:hueOff val="-8522608"/>
                <a:satOff val="10158"/>
                <a:lumOff val="8235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-8522608"/>
                <a:satOff val="10158"/>
                <a:lumOff val="8235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-8522608"/>
                <a:satOff val="10158"/>
                <a:lumOff val="8235"/>
                <a:alphaOff val="0"/>
                <a:shade val="57000"/>
                <a:satMod val="120000"/>
              </a:schemeClr>
            </a:gs>
            <a:gs pos="80000">
              <a:schemeClr val="accent5">
                <a:hueOff val="-8522608"/>
                <a:satOff val="10158"/>
                <a:lumOff val="8235"/>
                <a:alphaOff val="0"/>
                <a:shade val="56000"/>
                <a:satMod val="145000"/>
              </a:schemeClr>
            </a:gs>
            <a:gs pos="88000">
              <a:schemeClr val="accent5">
                <a:hueOff val="-8522608"/>
                <a:satOff val="10158"/>
                <a:lumOff val="8235"/>
                <a:alphaOff val="0"/>
                <a:shade val="63000"/>
                <a:satMod val="160000"/>
              </a:schemeClr>
            </a:gs>
            <a:gs pos="100000">
              <a:schemeClr val="accent5">
                <a:hueOff val="-8522608"/>
                <a:satOff val="10158"/>
                <a:lumOff val="823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5">
              <a:hueOff val="-8522608"/>
              <a:satOff val="10158"/>
              <a:lumOff val="8235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Deploy</a:t>
          </a:r>
        </a:p>
      </dsp:txBody>
      <dsp:txXfrm>
        <a:off x="5590341" y="4221308"/>
        <a:ext cx="1539878" cy="1043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B020F-473B-4518-971F-C706124B2355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C2986-C1F2-4974-B00D-9AC3236D8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3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29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25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[note: will cover stress testing in next slide deck]</a:t>
            </a:r>
          </a:p>
          <a:p>
            <a:r>
              <a:rPr lang="en-US" dirty="0"/>
              <a:t>Smoke testing: is a build stable enough to warrant further testing?</a:t>
            </a:r>
          </a:p>
          <a:p>
            <a:r>
              <a:rPr lang="en-US" dirty="0"/>
              <a:t>See http://</a:t>
            </a:r>
            <a:r>
              <a:rPr lang="en-US" dirty="0" err="1"/>
              <a:t>softwaretestingfundamentals.com</a:t>
            </a:r>
            <a:r>
              <a:rPr lang="en-US" dirty="0"/>
              <a:t>/smoke-testing/ for a discussion of </a:t>
            </a:r>
            <a:r>
              <a:rPr lang="en-US"/>
              <a:t>smoke testing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2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45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</a:t>
            </a:r>
            <a:r>
              <a:rPr lang="en-US" baseline="0" dirty="0"/>
              <a:t> want build snapshots so can reproduce bugs reported by users.</a:t>
            </a:r>
          </a:p>
          <a:p>
            <a:r>
              <a:rPr lang="en-US" baseline="0" dirty="0"/>
              <a:t>Professional projects: capture the build tools as well!</a:t>
            </a:r>
          </a:p>
          <a:p>
            <a:r>
              <a:rPr lang="en-US" baseline="0" dirty="0"/>
              <a:t>Team owns code – don’t need extensive ceremonies to change &amp; refactor code if have strong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</a:t>
            </a:r>
            <a:r>
              <a:rPr lang="en-US" baseline="0" dirty="0"/>
              <a:t> students label boxes (planning, </a:t>
            </a:r>
            <a:r>
              <a:rPr lang="en-US" baseline="0" dirty="0" err="1"/>
              <a:t>reqs</a:t>
            </a:r>
            <a:r>
              <a:rPr lang="en-US" baseline="0" dirty="0"/>
              <a:t>, design, implementation, test)</a:t>
            </a:r>
          </a:p>
          <a:p>
            <a:r>
              <a:rPr lang="en-US" baseline="0" dirty="0"/>
              <a:t>Point out curriculum goes backwards through this list</a:t>
            </a:r>
          </a:p>
          <a:p>
            <a:r>
              <a:rPr lang="en-US" baseline="0" dirty="0"/>
              <a:t>Discuss problem with testing at end (why was it there? To convince people to test, but it was frequently dropped when schedule slipped)</a:t>
            </a:r>
          </a:p>
          <a:p>
            <a:r>
              <a:rPr lang="en-US" baseline="0" dirty="0"/>
              <a:t>Move testing throughout; testing </a:t>
            </a:r>
            <a:r>
              <a:rPr lang="en-US" baseline="0" dirty="0" err="1"/>
              <a:t>reqs</a:t>
            </a:r>
            <a:r>
              <a:rPr lang="en-US" baseline="0" dirty="0"/>
              <a:t>: validation, functional; testing design: prototypes (with discussion of what this means – not just UI prototypes)</a:t>
            </a:r>
          </a:p>
          <a:p>
            <a:r>
              <a:rPr lang="en-US" baseline="0" dirty="0"/>
              <a:t>Relabel last box “maintenance” – this leads to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6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Goal: discuss how “bug” may not be appropriate, but acceptable as long as you take responsibility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87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a</a:t>
            </a:r>
            <a:r>
              <a:rPr lang="en-US" baseline="0" dirty="0"/>
              <a:t> universal distinction, but the difference in fault types is useful to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27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Agile principle</a:t>
            </a:r>
            <a:r>
              <a:rPr lang="en-US" baseline="0" dirty="0"/>
              <a:t> at work</a:t>
            </a:r>
            <a:r>
              <a:rPr lang="en-US" dirty="0"/>
              <a:t>: “working software over comprehensive documentation”</a:t>
            </a:r>
          </a:p>
          <a:p>
            <a:r>
              <a:rPr lang="en-US" dirty="0"/>
              <a:t>Importance: developers</a:t>
            </a:r>
            <a:r>
              <a:rPr lang="en-US" baseline="0" dirty="0"/>
              <a:t> reluctant to use scrum can use the threat of 10-page documents for each bug as a way to keep organizations from moving to scrum; author’s point is that while Scrum can be read as “create a </a:t>
            </a:r>
            <a:r>
              <a:rPr lang="en-US" baseline="0" dirty="0" err="1"/>
              <a:t>pbi</a:t>
            </a:r>
            <a:r>
              <a:rPr lang="en-US" baseline="0" dirty="0"/>
              <a:t> for every fault”, that is NOT the intent.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03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Motivation:</a:t>
            </a:r>
            <a:r>
              <a:rPr lang="en-US" baseline="0" dirty="0"/>
              <a:t> through the 90s, popular to have separate testing team; if scrum requires firing testers (since all must be able to code), that can be used to keep scrum from being adopted. My goal: to discuss what is going on with testing and testers in more detail.</a:t>
            </a:r>
          </a:p>
          <a:p>
            <a:r>
              <a:rPr lang="en-US" baseline="0" dirty="0"/>
              <a:t>Don’t shoot the puppy: how would you full test this (</a:t>
            </a:r>
            <a:r>
              <a:rPr lang="en-US" baseline="0"/>
              <a:t>very simple) game?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81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 model: all must</a:t>
            </a:r>
            <a:r>
              <a:rPr lang="en-US" baseline="0" dirty="0"/>
              <a:t> be able to contribute as a developer, but some people can specialize in an aspect of the project (while continuing to contribute to the overall work); it’s ok to have specialists and testers are great specialists to have around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7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reference to  Breaking Bad,</a:t>
            </a:r>
            <a:r>
              <a:rPr lang="en-US" baseline="0" dirty="0"/>
              <a:t> episode 7 of season 4 (https://en.wikipedia.org/wiki/Problem_Dog) in which Walt blows up a new Challenger out of frustration.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9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arwale.com/news/16980-watching-a-lamborghini-gallardo-getting-ripped-on-a-dirt-road-is-oddly-satisfying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otalfratmove.com/20-ways-breaking-bad-is-like-greek-lif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oftware_bu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dictinggames.com/funny/dont-shoot-the-pupp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 3800</a:t>
            </a:r>
            <a:br>
              <a:rPr lang="en-US" dirty="0"/>
            </a:br>
            <a:r>
              <a:rPr lang="en-US" dirty="0"/>
              <a:t>Note 4</a:t>
            </a:r>
            <a:br>
              <a:rPr lang="en-US" dirty="0"/>
            </a:br>
            <a:r>
              <a:rPr lang="en-US" dirty="0"/>
              <a:t>Ch.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372460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17: Tester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Testers as consultant</a:t>
            </a:r>
          </a:p>
          <a:p>
            <a:pPr lvl="1"/>
            <a:r>
              <a:rPr lang="en-US" dirty="0"/>
              <a:t>Improve quality of tests written by developers</a:t>
            </a:r>
          </a:p>
          <a:p>
            <a:pPr lvl="1"/>
            <a:r>
              <a:rPr lang="en-US" dirty="0"/>
              <a:t>Pair testing: write tests in pairs</a:t>
            </a:r>
          </a:p>
          <a:p>
            <a:pPr lvl="2"/>
            <a:r>
              <a:rPr lang="en-US" dirty="0"/>
              <a:t>More useful than pair programming?</a:t>
            </a:r>
          </a:p>
          <a:p>
            <a:pPr lvl="1"/>
            <a:r>
              <a:rPr lang="en-US" dirty="0"/>
              <a:t>PO: use tester to strengthen acceptance criteria</a:t>
            </a:r>
          </a:p>
          <a:p>
            <a:r>
              <a:rPr lang="en-US" dirty="0"/>
              <a:t>Tester as designer</a:t>
            </a:r>
          </a:p>
          <a:p>
            <a:pPr lvl="1"/>
            <a:r>
              <a:rPr lang="en-US" dirty="0"/>
              <a:t>Tester well positioned to ensure design testable, stable</a:t>
            </a:r>
          </a:p>
          <a:p>
            <a:r>
              <a:rPr lang="en-US" dirty="0"/>
              <a:t>Tester as explorer</a:t>
            </a:r>
          </a:p>
          <a:p>
            <a:pPr lvl="1"/>
            <a:r>
              <a:rPr lang="en-US" dirty="0"/>
              <a:t>Give them time to find bugs and they will!</a:t>
            </a:r>
          </a:p>
        </p:txBody>
      </p:sp>
      <p:sp>
        <p:nvSpPr>
          <p:cNvPr id="5" name="TextBox 4"/>
          <p:cNvSpPr txBox="1"/>
          <p:nvPr/>
        </p:nvSpPr>
        <p:spPr>
          <a:xfrm rot="19672827">
            <a:off x="5181600" y="5105400"/>
            <a:ext cx="3276600" cy="5847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Note: T model</a:t>
            </a:r>
          </a:p>
        </p:txBody>
      </p:sp>
    </p:spTree>
    <p:extLst>
      <p:ext uri="{BB962C8B-B14F-4D97-AF65-F5344CB8AC3E}">
        <p14:creationId xmlns:p14="http://schemas.microsoft.com/office/powerpoint/2010/main" val="87298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18: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Classic model: hand-executed tests</a:t>
            </a:r>
          </a:p>
          <a:p>
            <a:r>
              <a:rPr lang="en-US" dirty="0"/>
              <a:t>Goldstein: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Won’t reach full potential</a:t>
            </a:r>
          </a:p>
          <a:p>
            <a:pPr lvl="1"/>
            <a:r>
              <a:rPr lang="en-US" dirty="0"/>
              <a:t>Car just might be damaged</a:t>
            </a:r>
          </a:p>
          <a:p>
            <a:pPr marL="448056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2895600"/>
            <a:ext cx="7620000" cy="1219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Trying to implement Scrum without automation is like trying to drive a sports car on a beaten-up dirt track.</a:t>
            </a:r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4576554"/>
            <a:ext cx="3133725" cy="203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18: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Classic model: hand-executed tests</a:t>
            </a:r>
          </a:p>
          <a:p>
            <a:r>
              <a:rPr lang="en-US" dirty="0"/>
              <a:t>Goldstein: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Won’t reach full potential</a:t>
            </a:r>
          </a:p>
          <a:p>
            <a:pPr lvl="1"/>
            <a:r>
              <a:rPr lang="en-US" dirty="0"/>
              <a:t>Car just might be damaged</a:t>
            </a:r>
          </a:p>
          <a:p>
            <a:pPr lvl="1"/>
            <a:r>
              <a:rPr lang="en-US" dirty="0"/>
              <a:t>Result:</a:t>
            </a:r>
          </a:p>
          <a:p>
            <a:pPr marL="448056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2895600"/>
            <a:ext cx="7620000" cy="1219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Trying to implement Scrum without automation is like trying to drive a sports car on a beaten-up dirt track.</a:t>
            </a:r>
          </a:p>
        </p:txBody>
      </p:sp>
      <p:pic>
        <p:nvPicPr>
          <p:cNvPr id="1026" name="Picture 2" descr="breaking-bad-car-explosion-problem-dog-walter-white-bryan-cranston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89" y="4553346"/>
            <a:ext cx="3289235" cy="184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441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467600" cy="1143000"/>
          </a:xfrm>
        </p:spPr>
        <p:txBody>
          <a:bodyPr/>
          <a:lstStyle/>
          <a:p>
            <a:r>
              <a:rPr lang="en-US" dirty="0"/>
              <a:t>Integration Hell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42592970"/>
              </p:ext>
            </p:extLst>
          </p:nvPr>
        </p:nvGraphicFramePr>
        <p:xfrm>
          <a:off x="381000" y="1143000"/>
          <a:ext cx="7239000" cy="536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724400" y="762000"/>
            <a:ext cx="4191000" cy="301704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you did after others tested their bit</a:t>
            </a:r>
          </a:p>
          <a:p>
            <a:r>
              <a:rPr lang="en-US" dirty="0"/>
              <a:t>Often as much work as implementation</a:t>
            </a:r>
          </a:p>
          <a:p>
            <a:r>
              <a:rPr lang="en-US" dirty="0"/>
              <a:t>Results of waiting: increased expense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3968887"/>
            <a:ext cx="1295400" cy="38230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Integration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5101777"/>
            <a:ext cx="4114800" cy="1402560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2600" dirty="0"/>
              <a:t>Integration: combining subsystems (databases, clients, etc.)</a:t>
            </a:r>
          </a:p>
        </p:txBody>
      </p:sp>
    </p:spTree>
    <p:extLst>
      <p:ext uri="{BB962C8B-B14F-4D97-AF65-F5344CB8AC3E}">
        <p14:creationId xmlns:p14="http://schemas.microsoft.com/office/powerpoint/2010/main" val="392868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18: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/>
              <a:t>Solution: Continuous Integration</a:t>
            </a:r>
          </a:p>
          <a:p>
            <a:pPr lvl="1"/>
            <a:r>
              <a:rPr lang="en-US" dirty="0"/>
              <a:t>All developers build their software against baseline at least daily</a:t>
            </a:r>
          </a:p>
          <a:p>
            <a:pPr lvl="1"/>
            <a:r>
              <a:rPr lang="en-US" dirty="0"/>
              <a:t>Integration verified by automated build, including executable tests</a:t>
            </a:r>
          </a:p>
          <a:p>
            <a:pPr lvl="1"/>
            <a:r>
              <a:rPr lang="en-US" dirty="0"/>
              <a:t>Goal: identify errors as soon as possible</a:t>
            </a:r>
          </a:p>
          <a:p>
            <a:r>
              <a:rPr lang="en-US" dirty="0"/>
              <a:t>Benefits:</a:t>
            </a:r>
          </a:p>
          <a:p>
            <a:pPr lvl="1"/>
            <a:r>
              <a:rPr lang="en-US" dirty="0"/>
              <a:t>Avoid integration hell</a:t>
            </a:r>
          </a:p>
          <a:p>
            <a:pPr lvl="1"/>
            <a:r>
              <a:rPr lang="en-US" dirty="0"/>
              <a:t>Development team first to know about problems!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2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CI Works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39272" y="1750322"/>
            <a:ext cx="1579969" cy="84638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CC=g++</a:t>
            </a:r>
          </a:p>
          <a:p>
            <a:r>
              <a:rPr lang="en-US" sz="700" dirty="0">
                <a:solidFill>
                  <a:schemeClr val="bg1"/>
                </a:solidFill>
              </a:rPr>
              <a:t>lookup: </a:t>
            </a:r>
            <a:r>
              <a:rPr lang="en-US" sz="700" dirty="0" err="1">
                <a:solidFill>
                  <a:schemeClr val="bg1"/>
                </a:solidFill>
              </a:rPr>
              <a:t>util.o</a:t>
            </a:r>
            <a:r>
              <a:rPr lang="en-US" sz="700" dirty="0">
                <a:solidFill>
                  <a:schemeClr val="bg1"/>
                </a:solidFill>
              </a:rPr>
              <a:t> </a:t>
            </a:r>
            <a:r>
              <a:rPr lang="en-US" sz="700" dirty="0" err="1">
                <a:solidFill>
                  <a:schemeClr val="bg1"/>
                </a:solidFill>
              </a:rPr>
              <a:t>Section.o</a:t>
            </a:r>
            <a:r>
              <a:rPr lang="en-US" sz="700" dirty="0">
                <a:solidFill>
                  <a:schemeClr val="bg1"/>
                </a:solidFill>
              </a:rPr>
              <a:t> </a:t>
            </a:r>
            <a:r>
              <a:rPr lang="en-US" sz="700" dirty="0" err="1">
                <a:solidFill>
                  <a:schemeClr val="bg1"/>
                </a:solidFill>
              </a:rPr>
              <a:t>lookup.o</a:t>
            </a:r>
            <a:endParaRPr lang="en-US" sz="700" dirty="0">
              <a:solidFill>
                <a:schemeClr val="bg1"/>
              </a:solidFill>
            </a:endParaRPr>
          </a:p>
          <a:p>
            <a:r>
              <a:rPr lang="en-US" sz="700" dirty="0">
                <a:solidFill>
                  <a:schemeClr val="bg1"/>
                </a:solidFill>
              </a:rPr>
              <a:t>         $(CC) -o lookup </a:t>
            </a:r>
            <a:r>
              <a:rPr lang="en-US" sz="700" dirty="0" err="1">
                <a:solidFill>
                  <a:schemeClr val="bg1"/>
                </a:solidFill>
              </a:rPr>
              <a:t>util.o</a:t>
            </a:r>
            <a:r>
              <a:rPr lang="en-US" sz="700" dirty="0">
                <a:solidFill>
                  <a:schemeClr val="bg1"/>
                </a:solidFill>
              </a:rPr>
              <a:t> </a:t>
            </a:r>
            <a:r>
              <a:rPr lang="en-US" sz="700" dirty="0" err="1">
                <a:solidFill>
                  <a:schemeClr val="bg1"/>
                </a:solidFill>
              </a:rPr>
              <a:t>Section.o</a:t>
            </a:r>
            <a:r>
              <a:rPr lang="en-US" sz="700" dirty="0">
                <a:solidFill>
                  <a:schemeClr val="bg1"/>
                </a:solidFill>
              </a:rPr>
              <a:t> </a:t>
            </a:r>
          </a:p>
          <a:p>
            <a:r>
              <a:rPr lang="en-US" sz="700" dirty="0" err="1">
                <a:solidFill>
                  <a:schemeClr val="bg1"/>
                </a:solidFill>
              </a:rPr>
              <a:t>lookup.o</a:t>
            </a:r>
            <a:r>
              <a:rPr lang="en-US" sz="700" dirty="0">
                <a:solidFill>
                  <a:schemeClr val="bg1"/>
                </a:solidFill>
              </a:rPr>
              <a:t>: ookup.cpp</a:t>
            </a:r>
          </a:p>
          <a:p>
            <a:r>
              <a:rPr lang="en-US" sz="700" dirty="0">
                <a:solidFill>
                  <a:schemeClr val="bg1"/>
                </a:solidFill>
              </a:rPr>
              <a:t>         $(CC) -c lookup.cpp</a:t>
            </a:r>
          </a:p>
          <a:p>
            <a:r>
              <a:rPr lang="en-US" sz="700" dirty="0" err="1">
                <a:solidFill>
                  <a:schemeClr val="bg1"/>
                </a:solidFill>
              </a:rPr>
              <a:t>Section.o</a:t>
            </a:r>
            <a:r>
              <a:rPr lang="en-US" sz="700" dirty="0">
                <a:solidFill>
                  <a:schemeClr val="bg1"/>
                </a:solidFill>
              </a:rPr>
              <a:t>:  Section.cpp</a:t>
            </a:r>
          </a:p>
          <a:p>
            <a:r>
              <a:rPr lang="en-US" sz="700" dirty="0">
                <a:solidFill>
                  <a:schemeClr val="bg1"/>
                </a:solidFill>
              </a:rPr>
              <a:t>        $(CC) -c Section.cpp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4426" y="1817340"/>
            <a:ext cx="1371600" cy="332114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dirty="0"/>
              <a:t> </a:t>
            </a:r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695084" y="2757034"/>
            <a:ext cx="1295400" cy="647699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mainfrm"/>
          <p:cNvSpPr>
            <a:spLocks noEditPoints="1" noChangeArrowheads="1"/>
          </p:cNvSpPr>
          <p:nvPr/>
        </p:nvSpPr>
        <p:spPr bwMode="auto">
          <a:xfrm>
            <a:off x="6035718" y="2243807"/>
            <a:ext cx="762000" cy="705802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0603 w 21600"/>
              <a:gd name="T9" fmla="*/ 21600 h 21600"/>
              <a:gd name="T10" fmla="*/ 10800 w 21600"/>
              <a:gd name="T11" fmla="*/ 21600 h 21600"/>
              <a:gd name="T12" fmla="*/ 1163 w 21600"/>
              <a:gd name="T13" fmla="*/ 21600 h 21600"/>
              <a:gd name="T14" fmla="*/ 0 w 21600"/>
              <a:gd name="T15" fmla="*/ 10800 h 21600"/>
              <a:gd name="T16" fmla="*/ 332 w 21600"/>
              <a:gd name="T17" fmla="*/ 22174 h 21600"/>
              <a:gd name="T18" fmla="*/ 21579 w 21600"/>
              <a:gd name="T19" fmla="*/ 279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21600" y="10885"/>
                </a:moveTo>
                <a:lnTo>
                  <a:pt x="21600" y="0"/>
                </a:lnTo>
                <a:lnTo>
                  <a:pt x="10634" y="0"/>
                </a:lnTo>
                <a:lnTo>
                  <a:pt x="0" y="0"/>
                </a:lnTo>
                <a:lnTo>
                  <a:pt x="0" y="10885"/>
                </a:lnTo>
                <a:lnTo>
                  <a:pt x="0" y="19729"/>
                </a:lnTo>
                <a:lnTo>
                  <a:pt x="1163" y="19729"/>
                </a:lnTo>
                <a:lnTo>
                  <a:pt x="1163" y="21600"/>
                </a:lnTo>
                <a:lnTo>
                  <a:pt x="10800" y="21600"/>
                </a:lnTo>
                <a:lnTo>
                  <a:pt x="20603" y="21600"/>
                </a:lnTo>
                <a:lnTo>
                  <a:pt x="20603" y="19729"/>
                </a:lnTo>
                <a:lnTo>
                  <a:pt x="21600" y="19729"/>
                </a:lnTo>
                <a:lnTo>
                  <a:pt x="21600" y="10885"/>
                </a:lnTo>
                <a:close/>
              </a:path>
              <a:path w="21600" h="21600" extrusionOk="0">
                <a:moveTo>
                  <a:pt x="1163" y="19729"/>
                </a:moveTo>
                <a:lnTo>
                  <a:pt x="4320" y="19729"/>
                </a:lnTo>
                <a:lnTo>
                  <a:pt x="16449" y="19729"/>
                </a:lnTo>
                <a:lnTo>
                  <a:pt x="20603" y="19729"/>
                </a:lnTo>
                <a:lnTo>
                  <a:pt x="1163" y="19729"/>
                </a:lnTo>
                <a:moveTo>
                  <a:pt x="1495" y="2381"/>
                </a:moveTo>
                <a:lnTo>
                  <a:pt x="2160" y="2381"/>
                </a:lnTo>
                <a:lnTo>
                  <a:pt x="4985" y="2381"/>
                </a:lnTo>
                <a:lnTo>
                  <a:pt x="5982" y="2381"/>
                </a:lnTo>
                <a:lnTo>
                  <a:pt x="1495" y="2381"/>
                </a:lnTo>
                <a:lnTo>
                  <a:pt x="1495" y="3402"/>
                </a:lnTo>
                <a:lnTo>
                  <a:pt x="2160" y="3402"/>
                </a:lnTo>
                <a:lnTo>
                  <a:pt x="4985" y="3402"/>
                </a:lnTo>
                <a:lnTo>
                  <a:pt x="5982" y="3402"/>
                </a:lnTo>
                <a:lnTo>
                  <a:pt x="1495" y="3402"/>
                </a:lnTo>
                <a:lnTo>
                  <a:pt x="1495" y="4422"/>
                </a:lnTo>
                <a:lnTo>
                  <a:pt x="2160" y="4422"/>
                </a:lnTo>
                <a:lnTo>
                  <a:pt x="4985" y="4422"/>
                </a:lnTo>
                <a:lnTo>
                  <a:pt x="5982" y="4422"/>
                </a:lnTo>
                <a:lnTo>
                  <a:pt x="1495" y="4422"/>
                </a:lnTo>
                <a:lnTo>
                  <a:pt x="1495" y="5443"/>
                </a:lnTo>
                <a:lnTo>
                  <a:pt x="2160" y="5443"/>
                </a:lnTo>
                <a:lnTo>
                  <a:pt x="4985" y="5443"/>
                </a:lnTo>
                <a:lnTo>
                  <a:pt x="5982" y="5443"/>
                </a:lnTo>
                <a:lnTo>
                  <a:pt x="1495" y="5443"/>
                </a:lnTo>
                <a:lnTo>
                  <a:pt x="1495" y="6463"/>
                </a:lnTo>
                <a:lnTo>
                  <a:pt x="2160" y="6463"/>
                </a:lnTo>
                <a:lnTo>
                  <a:pt x="4985" y="6463"/>
                </a:lnTo>
                <a:lnTo>
                  <a:pt x="5982" y="6463"/>
                </a:lnTo>
                <a:lnTo>
                  <a:pt x="1495" y="6463"/>
                </a:lnTo>
                <a:lnTo>
                  <a:pt x="1495" y="7483"/>
                </a:lnTo>
                <a:lnTo>
                  <a:pt x="2160" y="7483"/>
                </a:lnTo>
                <a:lnTo>
                  <a:pt x="4985" y="7483"/>
                </a:lnTo>
                <a:lnTo>
                  <a:pt x="5982" y="7483"/>
                </a:lnTo>
                <a:lnTo>
                  <a:pt x="1495" y="7483"/>
                </a:lnTo>
                <a:lnTo>
                  <a:pt x="1495" y="8504"/>
                </a:lnTo>
                <a:lnTo>
                  <a:pt x="2160" y="8504"/>
                </a:lnTo>
                <a:lnTo>
                  <a:pt x="4985" y="8504"/>
                </a:lnTo>
                <a:lnTo>
                  <a:pt x="5982" y="8504"/>
                </a:lnTo>
                <a:lnTo>
                  <a:pt x="1495" y="8504"/>
                </a:lnTo>
                <a:lnTo>
                  <a:pt x="1495" y="9524"/>
                </a:lnTo>
                <a:lnTo>
                  <a:pt x="2160" y="9524"/>
                </a:lnTo>
                <a:lnTo>
                  <a:pt x="4985" y="9524"/>
                </a:lnTo>
                <a:lnTo>
                  <a:pt x="5982" y="9524"/>
                </a:lnTo>
                <a:lnTo>
                  <a:pt x="1495" y="9524"/>
                </a:lnTo>
                <a:lnTo>
                  <a:pt x="1495" y="10545"/>
                </a:lnTo>
                <a:lnTo>
                  <a:pt x="2160" y="10545"/>
                </a:lnTo>
                <a:lnTo>
                  <a:pt x="4985" y="10545"/>
                </a:lnTo>
                <a:lnTo>
                  <a:pt x="5982" y="10545"/>
                </a:lnTo>
                <a:lnTo>
                  <a:pt x="1495" y="10545"/>
                </a:lnTo>
                <a:lnTo>
                  <a:pt x="1495" y="11565"/>
                </a:lnTo>
                <a:lnTo>
                  <a:pt x="2160" y="11565"/>
                </a:lnTo>
                <a:lnTo>
                  <a:pt x="4985" y="11565"/>
                </a:lnTo>
                <a:lnTo>
                  <a:pt x="5982" y="11565"/>
                </a:lnTo>
                <a:lnTo>
                  <a:pt x="1495" y="11565"/>
                </a:lnTo>
                <a:lnTo>
                  <a:pt x="1495" y="12586"/>
                </a:lnTo>
                <a:lnTo>
                  <a:pt x="2160" y="12586"/>
                </a:lnTo>
                <a:lnTo>
                  <a:pt x="4985" y="12586"/>
                </a:lnTo>
                <a:lnTo>
                  <a:pt x="5982" y="12586"/>
                </a:lnTo>
                <a:lnTo>
                  <a:pt x="1495" y="12586"/>
                </a:lnTo>
                <a:lnTo>
                  <a:pt x="1495" y="13606"/>
                </a:lnTo>
                <a:lnTo>
                  <a:pt x="2160" y="13606"/>
                </a:lnTo>
                <a:lnTo>
                  <a:pt x="4985" y="13606"/>
                </a:lnTo>
                <a:lnTo>
                  <a:pt x="5982" y="13606"/>
                </a:lnTo>
                <a:lnTo>
                  <a:pt x="1495" y="13606"/>
                </a:lnTo>
                <a:lnTo>
                  <a:pt x="1495" y="14627"/>
                </a:lnTo>
                <a:lnTo>
                  <a:pt x="2160" y="14627"/>
                </a:lnTo>
                <a:lnTo>
                  <a:pt x="4985" y="14627"/>
                </a:lnTo>
                <a:lnTo>
                  <a:pt x="5982" y="14627"/>
                </a:lnTo>
                <a:lnTo>
                  <a:pt x="1495" y="14627"/>
                </a:lnTo>
                <a:lnTo>
                  <a:pt x="1495" y="15647"/>
                </a:lnTo>
                <a:lnTo>
                  <a:pt x="2160" y="15647"/>
                </a:lnTo>
                <a:lnTo>
                  <a:pt x="4985" y="15647"/>
                </a:lnTo>
                <a:lnTo>
                  <a:pt x="5982" y="15647"/>
                </a:lnTo>
                <a:lnTo>
                  <a:pt x="1495" y="15647"/>
                </a:lnTo>
                <a:lnTo>
                  <a:pt x="1495" y="16668"/>
                </a:lnTo>
                <a:lnTo>
                  <a:pt x="2160" y="16668"/>
                </a:lnTo>
                <a:lnTo>
                  <a:pt x="4985" y="16668"/>
                </a:lnTo>
                <a:lnTo>
                  <a:pt x="5982" y="16668"/>
                </a:lnTo>
                <a:lnTo>
                  <a:pt x="1495" y="16668"/>
                </a:lnTo>
                <a:lnTo>
                  <a:pt x="1495" y="17688"/>
                </a:lnTo>
                <a:lnTo>
                  <a:pt x="2160" y="17688"/>
                </a:lnTo>
                <a:lnTo>
                  <a:pt x="4985" y="17688"/>
                </a:lnTo>
                <a:lnTo>
                  <a:pt x="5982" y="17688"/>
                </a:lnTo>
                <a:lnTo>
                  <a:pt x="1495" y="17688"/>
                </a:lnTo>
                <a:moveTo>
                  <a:pt x="1994" y="19729"/>
                </a:moveTo>
                <a:lnTo>
                  <a:pt x="1994" y="20069"/>
                </a:lnTo>
                <a:lnTo>
                  <a:pt x="1994" y="21260"/>
                </a:lnTo>
                <a:lnTo>
                  <a:pt x="1994" y="21600"/>
                </a:lnTo>
                <a:lnTo>
                  <a:pt x="1994" y="19729"/>
                </a:lnTo>
                <a:lnTo>
                  <a:pt x="2658" y="19729"/>
                </a:lnTo>
                <a:lnTo>
                  <a:pt x="2658" y="20069"/>
                </a:lnTo>
                <a:lnTo>
                  <a:pt x="2658" y="21260"/>
                </a:lnTo>
                <a:lnTo>
                  <a:pt x="2658" y="21600"/>
                </a:lnTo>
                <a:lnTo>
                  <a:pt x="2658" y="19729"/>
                </a:lnTo>
                <a:lnTo>
                  <a:pt x="3489" y="19729"/>
                </a:lnTo>
                <a:lnTo>
                  <a:pt x="3489" y="20069"/>
                </a:lnTo>
                <a:lnTo>
                  <a:pt x="3489" y="21260"/>
                </a:lnTo>
                <a:lnTo>
                  <a:pt x="3489" y="21600"/>
                </a:lnTo>
                <a:lnTo>
                  <a:pt x="3489" y="19729"/>
                </a:lnTo>
                <a:lnTo>
                  <a:pt x="4320" y="19729"/>
                </a:lnTo>
                <a:lnTo>
                  <a:pt x="4320" y="20069"/>
                </a:lnTo>
                <a:lnTo>
                  <a:pt x="4320" y="21260"/>
                </a:lnTo>
                <a:lnTo>
                  <a:pt x="4320" y="21600"/>
                </a:lnTo>
                <a:lnTo>
                  <a:pt x="4320" y="19729"/>
                </a:lnTo>
                <a:lnTo>
                  <a:pt x="5151" y="19729"/>
                </a:lnTo>
                <a:lnTo>
                  <a:pt x="5151" y="20069"/>
                </a:lnTo>
                <a:lnTo>
                  <a:pt x="5151" y="21260"/>
                </a:lnTo>
                <a:lnTo>
                  <a:pt x="5151" y="21600"/>
                </a:lnTo>
                <a:lnTo>
                  <a:pt x="5151" y="19729"/>
                </a:lnTo>
                <a:lnTo>
                  <a:pt x="5982" y="19729"/>
                </a:lnTo>
                <a:lnTo>
                  <a:pt x="5982" y="20069"/>
                </a:lnTo>
                <a:lnTo>
                  <a:pt x="5982" y="21260"/>
                </a:lnTo>
                <a:lnTo>
                  <a:pt x="5982" y="21600"/>
                </a:lnTo>
                <a:lnTo>
                  <a:pt x="5982" y="19729"/>
                </a:lnTo>
                <a:lnTo>
                  <a:pt x="6812" y="19729"/>
                </a:lnTo>
                <a:lnTo>
                  <a:pt x="6812" y="20069"/>
                </a:lnTo>
                <a:lnTo>
                  <a:pt x="6812" y="21260"/>
                </a:lnTo>
                <a:lnTo>
                  <a:pt x="6812" y="21600"/>
                </a:lnTo>
                <a:lnTo>
                  <a:pt x="6812" y="19729"/>
                </a:lnTo>
                <a:lnTo>
                  <a:pt x="7643" y="19729"/>
                </a:lnTo>
                <a:lnTo>
                  <a:pt x="7643" y="20069"/>
                </a:lnTo>
                <a:lnTo>
                  <a:pt x="7643" y="21260"/>
                </a:lnTo>
                <a:lnTo>
                  <a:pt x="7643" y="21600"/>
                </a:lnTo>
                <a:lnTo>
                  <a:pt x="7643" y="19729"/>
                </a:lnTo>
                <a:lnTo>
                  <a:pt x="8474" y="19729"/>
                </a:lnTo>
                <a:lnTo>
                  <a:pt x="8474" y="20069"/>
                </a:lnTo>
                <a:lnTo>
                  <a:pt x="8474" y="21260"/>
                </a:lnTo>
                <a:lnTo>
                  <a:pt x="8474" y="21600"/>
                </a:lnTo>
                <a:lnTo>
                  <a:pt x="8474" y="19729"/>
                </a:lnTo>
                <a:lnTo>
                  <a:pt x="9305" y="19729"/>
                </a:lnTo>
                <a:lnTo>
                  <a:pt x="9305" y="20069"/>
                </a:lnTo>
                <a:lnTo>
                  <a:pt x="9305" y="21260"/>
                </a:lnTo>
                <a:lnTo>
                  <a:pt x="9305" y="21600"/>
                </a:lnTo>
                <a:lnTo>
                  <a:pt x="9305" y="19729"/>
                </a:lnTo>
                <a:lnTo>
                  <a:pt x="10135" y="19729"/>
                </a:lnTo>
                <a:lnTo>
                  <a:pt x="10135" y="20069"/>
                </a:lnTo>
                <a:lnTo>
                  <a:pt x="10135" y="21260"/>
                </a:lnTo>
                <a:lnTo>
                  <a:pt x="10135" y="21600"/>
                </a:lnTo>
                <a:lnTo>
                  <a:pt x="10135" y="19729"/>
                </a:lnTo>
                <a:lnTo>
                  <a:pt x="10966" y="19729"/>
                </a:lnTo>
                <a:lnTo>
                  <a:pt x="10966" y="20069"/>
                </a:lnTo>
                <a:lnTo>
                  <a:pt x="10966" y="21260"/>
                </a:lnTo>
                <a:lnTo>
                  <a:pt x="10966" y="21600"/>
                </a:lnTo>
                <a:lnTo>
                  <a:pt x="10966" y="19729"/>
                </a:lnTo>
                <a:lnTo>
                  <a:pt x="11797" y="19729"/>
                </a:lnTo>
                <a:lnTo>
                  <a:pt x="11797" y="20069"/>
                </a:lnTo>
                <a:lnTo>
                  <a:pt x="11797" y="21260"/>
                </a:lnTo>
                <a:lnTo>
                  <a:pt x="11797" y="21600"/>
                </a:lnTo>
                <a:lnTo>
                  <a:pt x="11797" y="19729"/>
                </a:lnTo>
                <a:lnTo>
                  <a:pt x="12462" y="19729"/>
                </a:lnTo>
                <a:lnTo>
                  <a:pt x="12462" y="20069"/>
                </a:lnTo>
                <a:lnTo>
                  <a:pt x="12462" y="21260"/>
                </a:lnTo>
                <a:lnTo>
                  <a:pt x="12462" y="21600"/>
                </a:lnTo>
                <a:lnTo>
                  <a:pt x="12462" y="19729"/>
                </a:lnTo>
                <a:lnTo>
                  <a:pt x="13292" y="19729"/>
                </a:lnTo>
                <a:lnTo>
                  <a:pt x="13292" y="20069"/>
                </a:lnTo>
                <a:lnTo>
                  <a:pt x="13292" y="21260"/>
                </a:lnTo>
                <a:lnTo>
                  <a:pt x="13292" y="21600"/>
                </a:lnTo>
                <a:lnTo>
                  <a:pt x="13292" y="19729"/>
                </a:lnTo>
                <a:lnTo>
                  <a:pt x="14123" y="19729"/>
                </a:lnTo>
                <a:lnTo>
                  <a:pt x="14123" y="20069"/>
                </a:lnTo>
                <a:lnTo>
                  <a:pt x="14123" y="21260"/>
                </a:lnTo>
                <a:lnTo>
                  <a:pt x="14123" y="21600"/>
                </a:lnTo>
                <a:lnTo>
                  <a:pt x="14123" y="19729"/>
                </a:lnTo>
                <a:lnTo>
                  <a:pt x="14954" y="19729"/>
                </a:lnTo>
                <a:lnTo>
                  <a:pt x="14954" y="20069"/>
                </a:lnTo>
                <a:lnTo>
                  <a:pt x="14954" y="21260"/>
                </a:lnTo>
                <a:lnTo>
                  <a:pt x="14954" y="21600"/>
                </a:lnTo>
                <a:lnTo>
                  <a:pt x="14954" y="19729"/>
                </a:lnTo>
                <a:lnTo>
                  <a:pt x="15785" y="19729"/>
                </a:lnTo>
                <a:lnTo>
                  <a:pt x="15785" y="20069"/>
                </a:lnTo>
                <a:lnTo>
                  <a:pt x="15785" y="21260"/>
                </a:lnTo>
                <a:lnTo>
                  <a:pt x="15785" y="21600"/>
                </a:lnTo>
                <a:lnTo>
                  <a:pt x="15785" y="19729"/>
                </a:lnTo>
                <a:lnTo>
                  <a:pt x="16615" y="19729"/>
                </a:lnTo>
                <a:lnTo>
                  <a:pt x="16615" y="20069"/>
                </a:lnTo>
                <a:lnTo>
                  <a:pt x="16615" y="21260"/>
                </a:lnTo>
                <a:lnTo>
                  <a:pt x="16615" y="21600"/>
                </a:lnTo>
                <a:lnTo>
                  <a:pt x="16615" y="19729"/>
                </a:lnTo>
                <a:lnTo>
                  <a:pt x="17446" y="19729"/>
                </a:lnTo>
                <a:lnTo>
                  <a:pt x="17446" y="20069"/>
                </a:lnTo>
                <a:lnTo>
                  <a:pt x="17446" y="21260"/>
                </a:lnTo>
                <a:lnTo>
                  <a:pt x="17446" y="21600"/>
                </a:lnTo>
                <a:lnTo>
                  <a:pt x="17446" y="19729"/>
                </a:lnTo>
                <a:lnTo>
                  <a:pt x="18277" y="19729"/>
                </a:lnTo>
                <a:lnTo>
                  <a:pt x="18277" y="20069"/>
                </a:lnTo>
                <a:lnTo>
                  <a:pt x="18277" y="21260"/>
                </a:lnTo>
                <a:lnTo>
                  <a:pt x="18277" y="21600"/>
                </a:lnTo>
                <a:lnTo>
                  <a:pt x="18277" y="19729"/>
                </a:lnTo>
                <a:lnTo>
                  <a:pt x="19108" y="19729"/>
                </a:lnTo>
                <a:lnTo>
                  <a:pt x="19108" y="20069"/>
                </a:lnTo>
                <a:lnTo>
                  <a:pt x="19108" y="21260"/>
                </a:lnTo>
                <a:lnTo>
                  <a:pt x="19108" y="21600"/>
                </a:lnTo>
                <a:lnTo>
                  <a:pt x="19108" y="19729"/>
                </a:lnTo>
                <a:lnTo>
                  <a:pt x="19938" y="19729"/>
                </a:lnTo>
                <a:lnTo>
                  <a:pt x="19938" y="20069"/>
                </a:lnTo>
                <a:lnTo>
                  <a:pt x="19938" y="21260"/>
                </a:lnTo>
                <a:lnTo>
                  <a:pt x="19938" y="21600"/>
                </a:lnTo>
                <a:lnTo>
                  <a:pt x="19938" y="19729"/>
                </a:lnTo>
                <a:moveTo>
                  <a:pt x="1495" y="1531"/>
                </a:moveTo>
                <a:lnTo>
                  <a:pt x="5982" y="1531"/>
                </a:lnTo>
                <a:lnTo>
                  <a:pt x="5982" y="18539"/>
                </a:lnTo>
                <a:lnTo>
                  <a:pt x="1495" y="18539"/>
                </a:lnTo>
                <a:lnTo>
                  <a:pt x="1495" y="1531"/>
                </a:lnTo>
                <a:moveTo>
                  <a:pt x="7311" y="1531"/>
                </a:moveTo>
                <a:lnTo>
                  <a:pt x="7975" y="1531"/>
                </a:lnTo>
                <a:lnTo>
                  <a:pt x="7975" y="8334"/>
                </a:lnTo>
                <a:lnTo>
                  <a:pt x="7311" y="8334"/>
                </a:lnTo>
                <a:lnTo>
                  <a:pt x="7311" y="1531"/>
                </a:lnTo>
                <a:moveTo>
                  <a:pt x="7145" y="9865"/>
                </a:moveTo>
                <a:lnTo>
                  <a:pt x="8142" y="9865"/>
                </a:lnTo>
                <a:lnTo>
                  <a:pt x="8142" y="10715"/>
                </a:lnTo>
                <a:lnTo>
                  <a:pt x="7145" y="10715"/>
                </a:lnTo>
                <a:lnTo>
                  <a:pt x="7145" y="9865"/>
                </a:lnTo>
                <a:moveTo>
                  <a:pt x="8972" y="1531"/>
                </a:moveTo>
                <a:lnTo>
                  <a:pt x="12462" y="1531"/>
                </a:lnTo>
                <a:lnTo>
                  <a:pt x="12462" y="5443"/>
                </a:lnTo>
                <a:lnTo>
                  <a:pt x="8972" y="5443"/>
                </a:lnTo>
                <a:lnTo>
                  <a:pt x="8972" y="1531"/>
                </a:lnTo>
                <a:moveTo>
                  <a:pt x="13625" y="1531"/>
                </a:moveTo>
                <a:lnTo>
                  <a:pt x="20271" y="1531"/>
                </a:lnTo>
                <a:lnTo>
                  <a:pt x="20271" y="5443"/>
                </a:lnTo>
                <a:lnTo>
                  <a:pt x="13625" y="5443"/>
                </a:lnTo>
                <a:lnTo>
                  <a:pt x="13625" y="1531"/>
                </a:lnTo>
                <a:moveTo>
                  <a:pt x="18609" y="6463"/>
                </a:moveTo>
                <a:lnTo>
                  <a:pt x="20437" y="6463"/>
                </a:lnTo>
                <a:lnTo>
                  <a:pt x="20437" y="10885"/>
                </a:lnTo>
                <a:lnTo>
                  <a:pt x="18609" y="10885"/>
                </a:lnTo>
                <a:lnTo>
                  <a:pt x="18609" y="6463"/>
                </a:lnTo>
              </a:path>
            </a:pathLst>
          </a:cu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modem"/>
          <p:cNvSpPr>
            <a:spLocks noEditPoints="1" noChangeArrowheads="1"/>
          </p:cNvSpPr>
          <p:nvPr/>
        </p:nvSpPr>
        <p:spPr bwMode="auto">
          <a:xfrm>
            <a:off x="3419512" y="3709533"/>
            <a:ext cx="990600" cy="495301"/>
          </a:xfrm>
          <a:custGeom>
            <a:avLst/>
            <a:gdLst>
              <a:gd name="T0" fmla="*/ 0 w 21600"/>
              <a:gd name="T1" fmla="*/ 5152 h 21600"/>
              <a:gd name="T2" fmla="*/ 2941 w 21600"/>
              <a:gd name="T3" fmla="*/ 0 h 21600"/>
              <a:gd name="T4" fmla="*/ 18625 w 21600"/>
              <a:gd name="T5" fmla="*/ 0 h 21600"/>
              <a:gd name="T6" fmla="*/ 21600 w 21600"/>
              <a:gd name="T7" fmla="*/ 5152 h 21600"/>
              <a:gd name="T8" fmla="*/ 21600 w 21600"/>
              <a:gd name="T9" fmla="*/ 21600 h 21600"/>
              <a:gd name="T10" fmla="*/ 0 w 21600"/>
              <a:gd name="T11" fmla="*/ 21600 h 21600"/>
              <a:gd name="T12" fmla="*/ 10800 w 21600"/>
              <a:gd name="T13" fmla="*/ 0 h 21600"/>
              <a:gd name="T14" fmla="*/ 10800 w 21600"/>
              <a:gd name="T15" fmla="*/ 21600 h 21600"/>
              <a:gd name="T16" fmla="*/ 0 w 21600"/>
              <a:gd name="T17" fmla="*/ 13376 h 21600"/>
              <a:gd name="T18" fmla="*/ 21600 w 21600"/>
              <a:gd name="T19" fmla="*/ 13376 h 21600"/>
              <a:gd name="T20" fmla="*/ 400 w 21600"/>
              <a:gd name="T21" fmla="*/ 22400 h 21600"/>
              <a:gd name="T22" fmla="*/ 21200 w 21600"/>
              <a:gd name="T23" fmla="*/ 30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aptop"/>
          <p:cNvSpPr>
            <a:spLocks noEditPoints="1" noChangeArrowheads="1"/>
          </p:cNvSpPr>
          <p:nvPr/>
        </p:nvSpPr>
        <p:spPr bwMode="auto">
          <a:xfrm>
            <a:off x="695084" y="4700133"/>
            <a:ext cx="1295400" cy="647699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aptop"/>
          <p:cNvSpPr>
            <a:spLocks noEditPoints="1" noChangeArrowheads="1"/>
          </p:cNvSpPr>
          <p:nvPr/>
        </p:nvSpPr>
        <p:spPr bwMode="auto">
          <a:xfrm>
            <a:off x="695084" y="3709533"/>
            <a:ext cx="1295400" cy="647699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8165" y="5081465"/>
            <a:ext cx="461963" cy="457200"/>
          </a:xfrm>
          <a:prstGeom prst="ellipse">
            <a:avLst/>
          </a:prstGeom>
          <a:gradFill>
            <a:gsLst>
              <a:gs pos="26000">
                <a:srgbClr val="25FB25"/>
              </a:gs>
              <a:gs pos="100000">
                <a:srgbClr val="92D050"/>
              </a:gs>
            </a:gsLst>
            <a:lin ang="5400000" scaled="1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7603" y="5614533"/>
            <a:ext cx="10903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Developers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00184" y="4332527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Git Server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99273" y="2972124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CI Server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0165" y="4497552"/>
            <a:ext cx="1828800" cy="9144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solidFill>
              <a:schemeClr val="tx1">
                <a:lumMod val="7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HeroicExtremeLeftFacing"/>
            <a:lightRig rig="threePt" dir="t"/>
          </a:scene3d>
          <a:sp3d contourW="63500">
            <a:bevelT prst="relaxedInset"/>
            <a:contourClr>
              <a:schemeClr val="bg1">
                <a:lumMod val="95000"/>
                <a:lumOff val="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urved Connector 16"/>
          <p:cNvCxnSpPr>
            <a:stCxn id="7" idx="3"/>
          </p:cNvCxnSpPr>
          <p:nvPr/>
        </p:nvCxnSpPr>
        <p:spPr>
          <a:xfrm>
            <a:off x="1794195" y="2972124"/>
            <a:ext cx="1547109" cy="88980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8" name="Curved Connector 17"/>
          <p:cNvCxnSpPr/>
          <p:nvPr/>
        </p:nvCxnSpPr>
        <p:spPr>
          <a:xfrm flipV="1">
            <a:off x="1808050" y="4065942"/>
            <a:ext cx="1533254" cy="84928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9" name="Curved Connector 18"/>
          <p:cNvCxnSpPr>
            <a:stCxn id="11" idx="3"/>
          </p:cNvCxnSpPr>
          <p:nvPr/>
        </p:nvCxnSpPr>
        <p:spPr>
          <a:xfrm>
            <a:off x="1794195" y="3924623"/>
            <a:ext cx="1547109" cy="3256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0" name="TextBox 19"/>
          <p:cNvSpPr txBox="1"/>
          <p:nvPr/>
        </p:nvSpPr>
        <p:spPr>
          <a:xfrm>
            <a:off x="2408416" y="323236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Push</a:t>
            </a:r>
          </a:p>
        </p:txBody>
      </p:sp>
      <p:cxnSp>
        <p:nvCxnSpPr>
          <p:cNvPr id="21" name="Curved Connector 20"/>
          <p:cNvCxnSpPr>
            <a:stCxn id="9" idx="3"/>
          </p:cNvCxnSpPr>
          <p:nvPr/>
        </p:nvCxnSpPr>
        <p:spPr>
          <a:xfrm flipV="1">
            <a:off x="4410112" y="2358473"/>
            <a:ext cx="1611751" cy="1469198"/>
          </a:xfrm>
          <a:prstGeom prst="curvedConnector3">
            <a:avLst>
              <a:gd name="adj1" fmla="val 50000"/>
            </a:avLst>
          </a:prstGeom>
          <a:ln>
            <a:headEnd type="none"/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2" name="TextBox 21"/>
          <p:cNvSpPr txBox="1"/>
          <p:nvPr/>
        </p:nvSpPr>
        <p:spPr>
          <a:xfrm>
            <a:off x="4963142" y="5538665"/>
            <a:ext cx="13356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Feedback</a:t>
            </a:r>
          </a:p>
          <a:p>
            <a:pPr algn="ctr"/>
            <a:r>
              <a: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mechanisms</a:t>
            </a:r>
          </a:p>
        </p:txBody>
      </p:sp>
      <p:sp>
        <p:nvSpPr>
          <p:cNvPr id="23" name="Curved Left Arrow 22"/>
          <p:cNvSpPr/>
          <p:nvPr/>
        </p:nvSpPr>
        <p:spPr>
          <a:xfrm>
            <a:off x="6934200" y="2667000"/>
            <a:ext cx="1073434" cy="2680831"/>
          </a:xfrm>
          <a:prstGeom prst="curvedLeft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49176" y="3542764"/>
            <a:ext cx="1096775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95000"/>
                  </a:schemeClr>
                </a:solidFill>
              </a:rPr>
              <a:t>4. Results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10579" y="2853762"/>
            <a:ext cx="1095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pc="-150" dirty="0"/>
              <a:t>2. Change</a:t>
            </a:r>
          </a:p>
          <a:p>
            <a:pPr algn="r"/>
            <a:r>
              <a:rPr lang="en-US" spc="-150" dirty="0"/>
              <a:t>Notification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11510" y="346869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Pull</a:t>
            </a:r>
          </a:p>
        </p:txBody>
      </p:sp>
      <p:cxnSp>
        <p:nvCxnSpPr>
          <p:cNvPr id="27" name="Curved Connector 26"/>
          <p:cNvCxnSpPr>
            <a:stCxn id="9" idx="9"/>
          </p:cNvCxnSpPr>
          <p:nvPr/>
        </p:nvCxnSpPr>
        <p:spPr>
          <a:xfrm flipV="1">
            <a:off x="4410112" y="2757035"/>
            <a:ext cx="1611751" cy="1259218"/>
          </a:xfrm>
          <a:prstGeom prst="curvedConnector3">
            <a:avLst>
              <a:gd name="adj1" fmla="val 59456"/>
            </a:avLst>
          </a:prstGeom>
          <a:ln>
            <a:headEnd type="arrow"/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8" name="TextBox 27"/>
          <p:cNvSpPr txBox="1"/>
          <p:nvPr/>
        </p:nvSpPr>
        <p:spPr>
          <a:xfrm>
            <a:off x="7795350" y="1951419"/>
            <a:ext cx="696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Build </a:t>
            </a:r>
          </a:p>
          <a:p>
            <a:r>
              <a:rPr lang="en-US" sz="1600" dirty="0"/>
              <a:t>script</a:t>
            </a:r>
          </a:p>
        </p:txBody>
      </p:sp>
    </p:spTree>
    <p:extLst>
      <p:ext uri="{BB962C8B-B14F-4D97-AF65-F5344CB8AC3E}">
        <p14:creationId xmlns:p14="http://schemas.microsoft.com/office/powerpoint/2010/main" val="3885904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18: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52117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Opportunities</a:t>
            </a:r>
          </a:p>
          <a:p>
            <a:pPr lvl="1"/>
            <a:r>
              <a:rPr lang="en-US" dirty="0"/>
              <a:t>Auto-generate documentation/Javadoc check</a:t>
            </a:r>
          </a:p>
          <a:p>
            <a:pPr lvl="1"/>
            <a:r>
              <a:rPr lang="en-US" dirty="0"/>
              <a:t>Auto-format code to standard</a:t>
            </a:r>
          </a:p>
          <a:p>
            <a:pPr lvl="1"/>
            <a:r>
              <a:rPr lang="en-US" dirty="0"/>
              <a:t>Auto-generate UML diagrams</a:t>
            </a:r>
          </a:p>
          <a:p>
            <a:pPr lvl="1"/>
            <a:r>
              <a:rPr lang="en-US" dirty="0"/>
              <a:t>Static analysis tools</a:t>
            </a:r>
          </a:p>
          <a:p>
            <a:pPr lvl="2"/>
            <a:r>
              <a:rPr lang="en-US" dirty="0"/>
              <a:t>Common coding errors</a:t>
            </a:r>
          </a:p>
          <a:p>
            <a:pPr lvl="2"/>
            <a:r>
              <a:rPr lang="en-US" dirty="0"/>
              <a:t>Evaluate race conditions</a:t>
            </a:r>
          </a:p>
          <a:p>
            <a:pPr lvl="2"/>
            <a:r>
              <a:rPr lang="en-US" dirty="0"/>
              <a:t>UI checkers</a:t>
            </a:r>
          </a:p>
          <a:p>
            <a:pPr lvl="1"/>
            <a:r>
              <a:rPr lang="en-US" dirty="0"/>
              <a:t>Daily: expensive tests</a:t>
            </a:r>
          </a:p>
          <a:p>
            <a:pPr lvl="2"/>
            <a:r>
              <a:rPr lang="en-US" dirty="0"/>
              <a:t>Performance</a:t>
            </a:r>
          </a:p>
          <a:p>
            <a:pPr lvl="2"/>
            <a:r>
              <a:rPr lang="en-US" dirty="0"/>
              <a:t>Build from scratch</a:t>
            </a:r>
          </a:p>
          <a:p>
            <a:r>
              <a:rPr lang="en-US" dirty="0"/>
              <a:t>Note: CI is about more than just “integration”</a:t>
            </a:r>
          </a:p>
          <a:p>
            <a:pPr lvl="1"/>
            <a:r>
              <a:rPr lang="en-US" dirty="0"/>
              <a:t>Building, running tests, mechanical checks for quality</a:t>
            </a:r>
          </a:p>
          <a:p>
            <a:pPr lvl="1"/>
            <a:r>
              <a:rPr lang="en-US" dirty="0"/>
              <a:t>Can also include deployment</a:t>
            </a:r>
          </a:p>
        </p:txBody>
      </p:sp>
    </p:spTree>
    <p:extLst>
      <p:ext uri="{BB962C8B-B14F-4D97-AF65-F5344CB8AC3E}">
        <p14:creationId xmlns:p14="http://schemas.microsoft.com/office/powerpoint/2010/main" val="345742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for test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Negatives: takes time, maintenance</a:t>
            </a:r>
          </a:p>
          <a:p>
            <a:r>
              <a:rPr lang="en-US" dirty="0"/>
              <a:t>Positives</a:t>
            </a:r>
          </a:p>
          <a:p>
            <a:pPr lvl="1"/>
            <a:r>
              <a:rPr lang="en-US" dirty="0"/>
              <a:t>Executing tests by hand is tedious, error prone</a:t>
            </a:r>
          </a:p>
          <a:p>
            <a:pPr lvl="2"/>
            <a:r>
              <a:rPr lang="en-US" dirty="0"/>
              <a:t>Can end up with test sprints – all we do is test!</a:t>
            </a:r>
          </a:p>
          <a:p>
            <a:pPr lvl="1"/>
            <a:r>
              <a:rPr lang="en-US" dirty="0"/>
              <a:t>Developers can focus on constructive work</a:t>
            </a:r>
          </a:p>
          <a:p>
            <a:pPr lvl="1"/>
            <a:r>
              <a:rPr lang="en-US" dirty="0"/>
              <a:t>Automation gives a safety net</a:t>
            </a:r>
          </a:p>
          <a:p>
            <a:pPr lvl="2"/>
            <a:r>
              <a:rPr lang="en-US" dirty="0"/>
              <a:t>Repeated mistakes never look good…</a:t>
            </a:r>
          </a:p>
          <a:p>
            <a:pPr lvl="1"/>
            <a:r>
              <a:rPr lang="en-US" dirty="0"/>
              <a:t>Tests document what the system does!</a:t>
            </a:r>
          </a:p>
          <a:p>
            <a:r>
              <a:rPr lang="en-US" dirty="0"/>
              <a:t>A great return on investment</a:t>
            </a:r>
          </a:p>
        </p:txBody>
      </p:sp>
      <p:sp>
        <p:nvSpPr>
          <p:cNvPr id="4" name="TextBox 3"/>
          <p:cNvSpPr txBox="1"/>
          <p:nvPr/>
        </p:nvSpPr>
        <p:spPr>
          <a:xfrm rot="20328492">
            <a:off x="5700156" y="1303382"/>
            <a:ext cx="3285642" cy="954107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atin typeface="Futura Medium" charset="0"/>
                <a:ea typeface="Futura Medium" charset="0"/>
                <a:cs typeface="Futura Medium" charset="0"/>
              </a:rPr>
              <a:t>Automation beats documentation?</a:t>
            </a:r>
          </a:p>
        </p:txBody>
      </p:sp>
    </p:spTree>
    <p:extLst>
      <p:ext uri="{BB962C8B-B14F-4D97-AF65-F5344CB8AC3E}">
        <p14:creationId xmlns:p14="http://schemas.microsoft.com/office/powerpoint/2010/main" val="395118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440362"/>
          </a:xfrm>
        </p:spPr>
        <p:txBody>
          <a:bodyPr>
            <a:normAutofit/>
          </a:bodyPr>
          <a:lstStyle/>
          <a:p>
            <a:r>
              <a:rPr lang="en-US" dirty="0"/>
              <a:t>What is</a:t>
            </a:r>
          </a:p>
          <a:p>
            <a:pPr lvl="1"/>
            <a:r>
              <a:rPr lang="en-US" dirty="0"/>
              <a:t>unit testing?</a:t>
            </a:r>
          </a:p>
          <a:p>
            <a:pPr lvl="2"/>
            <a:r>
              <a:rPr lang="en-US" dirty="0"/>
              <a:t>FIRST for unit tests: Fast, Independent, Repeatable, Self-validating, Thorough</a:t>
            </a:r>
          </a:p>
          <a:p>
            <a:pPr lvl="1"/>
            <a:r>
              <a:rPr lang="en-US" dirty="0"/>
              <a:t>functional testing?</a:t>
            </a:r>
          </a:p>
          <a:p>
            <a:pPr lvl="1"/>
            <a:r>
              <a:rPr lang="en-US" dirty="0"/>
              <a:t>integration testing?</a:t>
            </a:r>
          </a:p>
          <a:p>
            <a:pPr lvl="1"/>
            <a:r>
              <a:rPr lang="en-US" dirty="0"/>
              <a:t>performance testing?</a:t>
            </a:r>
          </a:p>
          <a:p>
            <a:pPr lvl="1"/>
            <a:r>
              <a:rPr lang="en-US" dirty="0"/>
              <a:t>smoke testing?</a:t>
            </a:r>
          </a:p>
          <a:p>
            <a:pPr lvl="2"/>
            <a:r>
              <a:rPr lang="en-US" dirty="0"/>
              <a:t>preliminary testing: is build stable, ready for full tests?</a:t>
            </a:r>
          </a:p>
          <a:p>
            <a:r>
              <a:rPr lang="en-US" dirty="0"/>
              <a:t>Who does each? When?</a:t>
            </a:r>
          </a:p>
          <a:p>
            <a:r>
              <a:rPr lang="en-US" dirty="0"/>
              <a:t>How does test-driven development work?</a:t>
            </a:r>
          </a:p>
        </p:txBody>
      </p:sp>
      <p:pic>
        <p:nvPicPr>
          <p:cNvPr id="1028" name="Picture 4" descr="Smoke Testing">
            <a:extLst>
              <a:ext uri="{FF2B5EF4-FFF2-40B4-BE49-F238E27FC236}">
                <a16:creationId xmlns:a16="http://schemas.microsoft.com/office/drawing/2014/main" id="{2F9D800F-8C18-874D-A234-1864524FF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81325"/>
            <a:ext cx="192405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6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in 3800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/>
              <a:t>Pipelines</a:t>
            </a:r>
          </a:p>
          <a:p>
            <a:pPr lvl="1"/>
            <a:r>
              <a:rPr lang="en-US" dirty="0"/>
              <a:t>Image + build/test/deploy commands</a:t>
            </a:r>
          </a:p>
          <a:p>
            <a:pPr lvl="1"/>
            <a:r>
              <a:rPr lang="en-US" dirty="0"/>
              <a:t>Test, deploy: optional</a:t>
            </a:r>
          </a:p>
          <a:p>
            <a:r>
              <a:rPr lang="en-US" dirty="0"/>
              <a:t>Formerly used in SDL: Jenkins, TeamCity</a:t>
            </a:r>
          </a:p>
          <a:p>
            <a:pPr lvl="1"/>
            <a:r>
              <a:rPr lang="en-US" dirty="0"/>
              <a:t>Both integrate well with </a:t>
            </a:r>
            <a:r>
              <a:rPr lang="en-US" dirty="0" err="1"/>
              <a:t>Bitbucket</a:t>
            </a:r>
            <a:endParaRPr lang="en-US" dirty="0"/>
          </a:p>
          <a:p>
            <a:r>
              <a:rPr lang="en-US" dirty="0"/>
              <a:t>In 3800: GitLab</a:t>
            </a:r>
          </a:p>
          <a:p>
            <a:pPr lvl="1"/>
            <a:r>
              <a:rPr lang="en-US" dirty="0"/>
              <a:t>Donated license</a:t>
            </a:r>
          </a:p>
          <a:p>
            <a:pPr lvl="1"/>
            <a:r>
              <a:rPr lang="en-US" dirty="0"/>
              <a:t>Easy setup</a:t>
            </a:r>
          </a:p>
          <a:p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DEMOSTRATE: Pipelines in GitLab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283285"/>
            <a:ext cx="2282566" cy="73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46524"/>
            <a:ext cx="2667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70924A-B5DF-B441-B130-DCDA512AFD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836392"/>
            <a:ext cx="22479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67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Waterfall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pPr lvl="1"/>
            <a:r>
              <a:rPr lang="en-US" dirty="0"/>
              <a:t>Draw a picture!</a:t>
            </a:r>
          </a:p>
          <a:p>
            <a:r>
              <a:rPr lang="en-US" dirty="0"/>
              <a:t>What are the problems?</a:t>
            </a:r>
          </a:p>
        </p:txBody>
      </p:sp>
    </p:spTree>
    <p:extLst>
      <p:ext uri="{BB962C8B-B14F-4D97-AF65-F5344CB8AC3E}">
        <p14:creationId xmlns:p14="http://schemas.microsoft.com/office/powerpoint/2010/main" val="399195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stable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possible, you should develop in an environment that is similar to production.</a:t>
            </a:r>
          </a:p>
          <a:p>
            <a:pPr lvl="1"/>
            <a:r>
              <a:rPr lang="en-US" dirty="0"/>
              <a:t>Environment </a:t>
            </a:r>
            <a:r>
              <a:rPr lang="en-US" b="1" i="1" dirty="0">
                <a:solidFill>
                  <a:srgbClr val="FF0000"/>
                </a:solidFill>
              </a:rPr>
              <a:t>must</a:t>
            </a:r>
            <a:r>
              <a:rPr lang="en-US" dirty="0"/>
              <a:t> be clearly documented.</a:t>
            </a:r>
          </a:p>
          <a:p>
            <a:pPr lvl="1"/>
            <a:r>
              <a:rPr lang="en-US" dirty="0"/>
              <a:t>Setup needs to be automated as much as possible.</a:t>
            </a:r>
          </a:p>
          <a:p>
            <a:pPr lvl="1"/>
            <a:r>
              <a:rPr lang="en-US" dirty="0"/>
              <a:t>Ensure setup is reusable by entire team.</a:t>
            </a:r>
          </a:p>
          <a:p>
            <a:r>
              <a:rPr lang="en-US" dirty="0"/>
              <a:t>Docker!</a:t>
            </a:r>
          </a:p>
        </p:txBody>
      </p:sp>
    </p:spTree>
    <p:extLst>
      <p:ext uri="{BB962C8B-B14F-4D97-AF65-F5344CB8AC3E}">
        <p14:creationId xmlns:p14="http://schemas.microsoft.com/office/powerpoint/2010/main" val="2116566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Developers: flexible, but mimic deployment</a:t>
            </a:r>
          </a:p>
          <a:p>
            <a:pPr lvl="1"/>
            <a:r>
              <a:rPr lang="en-US" dirty="0"/>
              <a:t>At least ensure data meets integrity constraints</a:t>
            </a:r>
          </a:p>
          <a:p>
            <a:pPr lvl="1"/>
            <a:r>
              <a:rPr lang="en-US" dirty="0"/>
              <a:t>If no CI, </a:t>
            </a:r>
            <a:r>
              <a:rPr lang="en-US" i="1" dirty="0"/>
              <a:t>must</a:t>
            </a:r>
            <a:r>
              <a:rPr lang="en-US" dirty="0"/>
              <a:t> match deployment!</a:t>
            </a:r>
          </a:p>
          <a:p>
            <a:r>
              <a:rPr lang="en-US" dirty="0"/>
              <a:t>CI environment</a:t>
            </a:r>
          </a:p>
          <a:p>
            <a:pPr lvl="1"/>
            <a:r>
              <a:rPr lang="en-US" dirty="0"/>
              <a:t>Match deployment</a:t>
            </a:r>
          </a:p>
          <a:p>
            <a:r>
              <a:rPr lang="en-US" dirty="0"/>
              <a:t>Staging environment: identical to deployment</a:t>
            </a:r>
          </a:p>
          <a:p>
            <a:r>
              <a:rPr lang="en-US" dirty="0"/>
              <a:t>Continuous delivery</a:t>
            </a:r>
          </a:p>
          <a:p>
            <a:pPr lvl="1"/>
            <a:r>
              <a:rPr lang="en-US" dirty="0"/>
              <a:t>Always deployable </a:t>
            </a:r>
            <a:r>
              <a:rPr lang="en-US" i="1" dirty="0"/>
              <a:t>and</a:t>
            </a:r>
            <a:r>
              <a:rPr lang="en-US" dirty="0"/>
              <a:t> releases are frequent with small functionality changes</a:t>
            </a:r>
          </a:p>
          <a:p>
            <a:pPr lvl="1"/>
            <a:r>
              <a:rPr lang="en-US" dirty="0"/>
              <a:t>Can release in seconds or minutes</a:t>
            </a:r>
          </a:p>
          <a:p>
            <a:pPr lvl="1"/>
            <a:r>
              <a:rPr lang="en-US" dirty="0"/>
              <a:t>Attitude: every pull request must be shippable!</a:t>
            </a:r>
          </a:p>
          <a:p>
            <a:pPr lvl="1"/>
            <a:r>
              <a:rPr lang="en-US" dirty="0"/>
              <a:t>Business decides when to deploy, not IT</a:t>
            </a:r>
          </a:p>
        </p:txBody>
      </p:sp>
    </p:spTree>
    <p:extLst>
      <p:ext uri="{BB962C8B-B14F-4D97-AF65-F5344CB8AC3E}">
        <p14:creationId xmlns:p14="http://schemas.microsoft.com/office/powerpoint/2010/main" val="4109148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691"/>
            <a:ext cx="8229600" cy="51456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Issue: minimizing multi-person problems during implementation</a:t>
            </a:r>
          </a:p>
          <a:p>
            <a:r>
              <a:rPr lang="en-US" dirty="0"/>
              <a:t>What are the rules for repositories?</a:t>
            </a:r>
          </a:p>
          <a:p>
            <a:pPr lvl="1"/>
            <a:r>
              <a:rPr lang="en-US" dirty="0"/>
              <a:t>Never check in binaries?</a:t>
            </a:r>
          </a:p>
          <a:p>
            <a:pPr lvl="1"/>
            <a:r>
              <a:rPr lang="en-US" dirty="0"/>
              <a:t>What about documentation in .</a:t>
            </a:r>
            <a:r>
              <a:rPr lang="en-US" dirty="0" err="1"/>
              <a:t>docx</a:t>
            </a:r>
            <a:r>
              <a:rPr lang="en-US" dirty="0"/>
              <a:t> files? EA files?</a:t>
            </a:r>
          </a:p>
          <a:p>
            <a:pPr lvl="1"/>
            <a:r>
              <a:rPr lang="en-US" dirty="0"/>
              <a:t>Better: never check in build products! Why?</a:t>
            </a:r>
          </a:p>
          <a:p>
            <a:pPr lvl="1"/>
            <a:r>
              <a:rPr lang="en-US" dirty="0"/>
              <a:t>How to use branches?</a:t>
            </a:r>
          </a:p>
          <a:p>
            <a:r>
              <a:rPr lang="en-US" dirty="0"/>
              <a:t>Minimize maintenance</a:t>
            </a:r>
          </a:p>
          <a:p>
            <a:pPr lvl="1"/>
            <a:r>
              <a:rPr lang="en-US" dirty="0"/>
              <a:t>Lower case filenames, IDE formatting</a:t>
            </a:r>
          </a:p>
          <a:p>
            <a:r>
              <a:rPr lang="en-US" dirty="0"/>
              <a:t>Tests are friends!</a:t>
            </a:r>
          </a:p>
          <a:p>
            <a:r>
              <a:rPr lang="en-US" dirty="0"/>
              <a:t>Who owns the code?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8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0544-94EE-45A7-A537-0DB509AB1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Should there be a testing team?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2CE9E-77DA-432A-B2DE-2799C6A91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83162"/>
          </a:xfrm>
        </p:spPr>
        <p:txBody>
          <a:bodyPr/>
          <a:lstStyle/>
          <a:p>
            <a:r>
              <a:rPr lang="en-US" i="1" dirty="0"/>
              <a:t>IKEA effect</a:t>
            </a:r>
            <a:r>
              <a:rPr lang="en-US" dirty="0"/>
              <a:t> 			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(NPR’ s TED Radio Hour, Oct. 3, 2017)</a:t>
            </a:r>
          </a:p>
          <a:p>
            <a:pPr lvl="1"/>
            <a:r>
              <a:rPr lang="en-US" dirty="0"/>
              <a:t>Building an object makes you believe it’s better</a:t>
            </a:r>
          </a:p>
          <a:p>
            <a:pPr lvl="1"/>
            <a:r>
              <a:rPr lang="en-US" dirty="0"/>
              <a:t>Study: people valued origami creations they built five times higher than those built by others</a:t>
            </a:r>
          </a:p>
          <a:p>
            <a:pPr lvl="2"/>
            <a:r>
              <a:rPr lang="en-US" dirty="0"/>
              <a:t>Especially true if built without instructions!</a:t>
            </a:r>
          </a:p>
          <a:p>
            <a:r>
              <a:rPr lang="en-US" dirty="0"/>
              <a:t>Application: we believe our software works</a:t>
            </a:r>
          </a:p>
          <a:p>
            <a:r>
              <a:rPr lang="en-US" dirty="0"/>
              <a:t>Independent testing team</a:t>
            </a:r>
          </a:p>
          <a:p>
            <a:pPr lvl="1"/>
            <a:r>
              <a:rPr lang="en-US" dirty="0"/>
              <a:t>Review existing tests, perform system tests</a:t>
            </a:r>
          </a:p>
          <a:p>
            <a:pPr lvl="1"/>
            <a:r>
              <a:rPr lang="en-US" dirty="0"/>
              <a:t>Could Scrum have this wrong??</a:t>
            </a:r>
          </a:p>
        </p:txBody>
      </p:sp>
    </p:spTree>
    <p:extLst>
      <p:ext uri="{BB962C8B-B14F-4D97-AF65-F5344CB8AC3E}">
        <p14:creationId xmlns:p14="http://schemas.microsoft.com/office/powerpoint/2010/main" val="237669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6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029200"/>
          </a:xfrm>
        </p:spPr>
        <p:txBody>
          <a:bodyPr>
            <a:normAutofit/>
          </a:bodyPr>
          <a:lstStyle/>
          <a:p>
            <a:r>
              <a:rPr lang="en-US" dirty="0"/>
              <a:t>Bugs vs. issues</a:t>
            </a:r>
          </a:p>
          <a:p>
            <a:pPr lvl="1"/>
            <a:r>
              <a:rPr lang="en-US" dirty="0"/>
              <a:t>Issues: revised acceptance criteria</a:t>
            </a:r>
          </a:p>
          <a:p>
            <a:pPr lvl="1"/>
            <a:r>
              <a:rPr lang="en-US" dirty="0"/>
              <a:t>Bugs: new PBIs</a:t>
            </a:r>
          </a:p>
          <a:p>
            <a:r>
              <a:rPr lang="en-US" dirty="0"/>
              <a:t>What it takes to be a tester</a:t>
            </a:r>
          </a:p>
          <a:p>
            <a:pPr lvl="1"/>
            <a:r>
              <a:rPr lang="en-US" dirty="0"/>
              <a:t>The need for experts, their skills &amp; contributions</a:t>
            </a:r>
          </a:p>
          <a:p>
            <a:r>
              <a:rPr lang="en-US" dirty="0"/>
              <a:t>Automated testing with CI</a:t>
            </a:r>
          </a:p>
          <a:p>
            <a:pPr lvl="1"/>
            <a:r>
              <a:rPr lang="en-US" dirty="0"/>
              <a:t>Tightening the loop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3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61492726"/>
              </p:ext>
            </p:extLst>
          </p:nvPr>
        </p:nvGraphicFramePr>
        <p:xfrm>
          <a:off x="464736" y="6096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Shortcut 16: Creeping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150"/>
            <a:ext cx="8077200" cy="4904450"/>
          </a:xfrm>
        </p:spPr>
        <p:txBody>
          <a:bodyPr>
            <a:normAutofit/>
          </a:bodyPr>
          <a:lstStyle/>
          <a:p>
            <a:r>
              <a:rPr lang="en-US" sz="3200" dirty="0"/>
              <a:t>Squishing bugs in the waterfall model:</a:t>
            </a:r>
          </a:p>
          <a:p>
            <a:endParaRPr lang="en-US" sz="2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17696833"/>
              </p:ext>
            </p:extLst>
          </p:nvPr>
        </p:nvGraphicFramePr>
        <p:xfrm>
          <a:off x="3810000" y="2971800"/>
          <a:ext cx="6023149" cy="3671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5713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85330"/>
            <a:ext cx="8046983" cy="4944070"/>
          </a:xfrm>
        </p:spPr>
        <p:txBody>
          <a:bodyPr>
            <a:normAutofit/>
          </a:bodyPr>
          <a:lstStyle/>
          <a:p>
            <a:r>
              <a:rPr lang="en-US" dirty="0"/>
              <a:t>A history of bugs</a:t>
            </a:r>
          </a:p>
          <a:p>
            <a:pPr lvl="1"/>
            <a:r>
              <a:rPr lang="en-US" dirty="0"/>
              <a:t>Early use of “bug” in modern computing: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Term implies they creep in to software</a:t>
            </a:r>
          </a:p>
          <a:p>
            <a:pPr lvl="2"/>
            <a:r>
              <a:rPr lang="en-US" dirty="0"/>
              <a:t>Recommended: “fault” or “error”</a:t>
            </a:r>
          </a:p>
          <a:p>
            <a:pPr lvl="1"/>
            <a:r>
              <a:rPr lang="en-US" dirty="0"/>
              <a:t>But “bug” works if you accept responsibility!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797" t="35003" r="7246" b="13412"/>
          <a:stretch/>
        </p:blipFill>
        <p:spPr>
          <a:xfrm>
            <a:off x="639817" y="2881511"/>
            <a:ext cx="45720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8816" y="2881511"/>
            <a:ext cx="335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Harvard Mark II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Story popularized by Admiral Grace Hopper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https://en.wikipedia.org/wiki/Software_bug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499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Textbook: issues vs. bugs</a:t>
            </a:r>
          </a:p>
          <a:p>
            <a:r>
              <a:rPr lang="en-US" dirty="0"/>
              <a:t>Issue</a:t>
            </a:r>
          </a:p>
          <a:p>
            <a:pPr lvl="1"/>
            <a:r>
              <a:rPr lang="en-US" dirty="0"/>
              <a:t>Problem found during story development</a:t>
            </a:r>
          </a:p>
          <a:p>
            <a:pPr lvl="1"/>
            <a:r>
              <a:rPr lang="en-US" dirty="0"/>
              <a:t>Generally, just fix it - don’t create PBI!</a:t>
            </a:r>
          </a:p>
          <a:p>
            <a:pPr lvl="1"/>
            <a:r>
              <a:rPr lang="en-US" dirty="0"/>
              <a:t>If need documentation, extend acceptance criteria – until fixed, story is not done</a:t>
            </a:r>
          </a:p>
          <a:p>
            <a:r>
              <a:rPr lang="en-US" dirty="0"/>
              <a:t>Bugs</a:t>
            </a:r>
          </a:p>
          <a:p>
            <a:pPr lvl="1"/>
            <a:r>
              <a:rPr lang="en-US" dirty="0"/>
              <a:t>Fault identified after story delivered</a:t>
            </a:r>
          </a:p>
          <a:p>
            <a:pPr lvl="2"/>
            <a:r>
              <a:rPr lang="en-US" dirty="0"/>
              <a:t>Usually found by users</a:t>
            </a:r>
          </a:p>
          <a:p>
            <a:pPr lvl="1"/>
            <a:r>
              <a:rPr lang="en-US" dirty="0"/>
              <a:t>Create a PBI to track</a:t>
            </a:r>
          </a:p>
          <a:p>
            <a:pPr lvl="2"/>
            <a:r>
              <a:rPr lang="en-US" dirty="0"/>
              <a:t>OK to not follow story format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5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Scrum principles &amp; Bugs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Remove red tape</a:t>
            </a:r>
          </a:p>
          <a:p>
            <a:pPr lvl="1"/>
            <a:r>
              <a:rPr lang="en-US" dirty="0"/>
              <a:t>Don’t spend longer documenting bugs than fixing them!</a:t>
            </a:r>
          </a:p>
          <a:p>
            <a:r>
              <a:rPr lang="en-US" dirty="0"/>
              <a:t>Address issues “immediately”</a:t>
            </a:r>
          </a:p>
          <a:p>
            <a:pPr lvl="1"/>
            <a:r>
              <a:rPr lang="en-US" dirty="0"/>
              <a:t>The longer you wait, the harder it is to work out the logic</a:t>
            </a:r>
          </a:p>
          <a:p>
            <a:r>
              <a:rPr lang="en-US" dirty="0"/>
              <a:t>It </a:t>
            </a:r>
            <a:r>
              <a:rPr lang="en-US" dirty="0" err="1"/>
              <a:t>ain’t</a:t>
            </a:r>
            <a:r>
              <a:rPr lang="en-US" dirty="0"/>
              <a:t> over ‘till it’s over</a:t>
            </a:r>
          </a:p>
          <a:p>
            <a:pPr lvl="1"/>
            <a:r>
              <a:rPr lang="en-US" dirty="0"/>
              <a:t>Issues mean story not deliverable</a:t>
            </a:r>
          </a:p>
          <a:p>
            <a:pPr lvl="1"/>
            <a:r>
              <a:rPr lang="en-US" dirty="0"/>
              <a:t>Undeliverable stories are not done</a:t>
            </a:r>
          </a:p>
          <a:p>
            <a:pPr lvl="1"/>
            <a:r>
              <a:rPr lang="en-US" dirty="0"/>
              <a:t>If you don’t have a test, you can’t know if done!</a:t>
            </a:r>
          </a:p>
        </p:txBody>
      </p:sp>
    </p:spTree>
    <p:extLst>
      <p:ext uri="{BB962C8B-B14F-4D97-AF65-F5344CB8AC3E}">
        <p14:creationId xmlns:p14="http://schemas.microsoft.com/office/powerpoint/2010/main" val="332628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about it?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977397"/>
              </p:ext>
            </p:extLst>
          </p:nvPr>
        </p:nvGraphicFramePr>
        <p:xfrm>
          <a:off x="381000" y="1417638"/>
          <a:ext cx="8458200" cy="513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571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17: Love for Testers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Goal?</a:t>
            </a:r>
          </a:p>
          <a:p>
            <a:pPr lvl="1"/>
            <a:r>
              <a:rPr lang="en-US" dirty="0"/>
              <a:t>What’s success for testing?</a:t>
            </a:r>
          </a:p>
          <a:p>
            <a:pPr lvl="1"/>
            <a:r>
              <a:rPr lang="en-US" dirty="0"/>
              <a:t>CANNOT test all cases: see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dont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-shoot-the-puppy</a:t>
            </a:r>
            <a:endParaRPr lang="en-US" dirty="0"/>
          </a:p>
          <a:p>
            <a:r>
              <a:rPr lang="en-US" dirty="0"/>
              <a:t>What makes a good tester?</a:t>
            </a:r>
          </a:p>
          <a:p>
            <a:pPr lvl="1"/>
            <a:r>
              <a:rPr lang="en-US" dirty="0"/>
              <a:t>Systematic, but pursues “smells”</a:t>
            </a:r>
          </a:p>
          <a:p>
            <a:pPr lvl="1"/>
            <a:r>
              <a:rPr lang="en-US" dirty="0"/>
              <a:t>Learns to apply principles to find problems</a:t>
            </a:r>
          </a:p>
          <a:p>
            <a:pPr lvl="1"/>
            <a:r>
              <a:rPr lang="en-US" dirty="0"/>
              <a:t>Focuses testing around a theme, mission statement</a:t>
            </a:r>
          </a:p>
          <a:p>
            <a:pPr lvl="1"/>
            <a:r>
              <a:rPr lang="en-US" dirty="0"/>
              <a:t>Time boxes sessions, side trips</a:t>
            </a:r>
          </a:p>
          <a:p>
            <a:pPr lvl="1"/>
            <a:r>
              <a:rPr lang="en-US" dirty="0"/>
              <a:t>Thinks about what experts, novices will do</a:t>
            </a:r>
          </a:p>
          <a:p>
            <a:pPr lvl="1"/>
            <a:r>
              <a:rPr lang="en-US" dirty="0"/>
              <a:t>Checks out similar, competitive applications</a:t>
            </a:r>
          </a:p>
          <a:p>
            <a:r>
              <a:rPr lang="en-US" dirty="0"/>
              <a:t>Concern: no room for testing experts in Scrum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2819400"/>
            <a:ext cx="2642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Crispin &amp; Gregory, 2009</a:t>
            </a:r>
          </a:p>
        </p:txBody>
      </p:sp>
    </p:spTree>
    <p:extLst>
      <p:ext uri="{BB962C8B-B14F-4D97-AF65-F5344CB8AC3E}">
        <p14:creationId xmlns:p14="http://schemas.microsoft.com/office/powerpoint/2010/main" val="13941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Testers in waterfall model: </a:t>
            </a:r>
          </a:p>
          <a:p>
            <a:pPr lvl="1"/>
            <a:r>
              <a:rPr lang="en-US" dirty="0"/>
              <a:t>Independent, high-value</a:t>
            </a:r>
          </a:p>
          <a:p>
            <a:pPr lvl="1"/>
            <a:r>
              <a:rPr lang="en-US" dirty="0"/>
              <a:t>Scrum: tester in team – loss of prestige</a:t>
            </a:r>
          </a:p>
          <a:p>
            <a:r>
              <a:rPr lang="en-US" dirty="0"/>
              <a:t>Fears</a:t>
            </a:r>
          </a:p>
          <a:p>
            <a:pPr lvl="1"/>
            <a:r>
              <a:rPr lang="en-US" dirty="0"/>
              <a:t>Loss of </a:t>
            </a:r>
            <a:r>
              <a:rPr lang="en-US"/>
              <a:t>QA identity</a:t>
            </a:r>
            <a:endParaRPr lang="en-US" dirty="0"/>
          </a:p>
          <a:p>
            <a:pPr lvl="1"/>
            <a:r>
              <a:rPr lang="en-US" dirty="0"/>
              <a:t>Concern can’t become developers</a:t>
            </a:r>
          </a:p>
          <a:p>
            <a:pPr lvl="1"/>
            <a:r>
              <a:rPr lang="en-US" dirty="0"/>
              <a:t>Loss of support &amp; community</a:t>
            </a:r>
          </a:p>
          <a:p>
            <a:r>
              <a:rPr lang="en-US" dirty="0"/>
              <a:t>Cause: different mindset</a:t>
            </a:r>
          </a:p>
          <a:p>
            <a:pPr lvl="1"/>
            <a:r>
              <a:rPr lang="en-US" dirty="0"/>
              <a:t>A successful test is one that fails!</a:t>
            </a:r>
          </a:p>
          <a:p>
            <a:pPr lvl="1"/>
            <a:r>
              <a:rPr lang="en-US" dirty="0"/>
              <a:t>Development is constructive, testing destructive</a:t>
            </a:r>
          </a:p>
          <a:p>
            <a:pPr marL="448056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4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4844</TotalTime>
  <Words>1787</Words>
  <Application>Microsoft Office PowerPoint</Application>
  <PresentationFormat>On-screen Show (4:3)</PresentationFormat>
  <Paragraphs>284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Franklin Gothic Book</vt:lpstr>
      <vt:lpstr>Futura Medium</vt:lpstr>
      <vt:lpstr>Wingdings 2</vt:lpstr>
      <vt:lpstr>Technic</vt:lpstr>
      <vt:lpstr>SE 3800 Note 4 Ch. 6</vt:lpstr>
      <vt:lpstr>Waterfall model</vt:lpstr>
      <vt:lpstr>Shortcut 16: Creeping bugs</vt:lpstr>
      <vt:lpstr>Terminology</vt:lpstr>
      <vt:lpstr>Terminology</vt:lpstr>
      <vt:lpstr>Scrum principles &amp; Bugs</vt:lpstr>
      <vt:lpstr>What to do about it?</vt:lpstr>
      <vt:lpstr>Shortcut 17: Love for Testers</vt:lpstr>
      <vt:lpstr>Shortcut 17</vt:lpstr>
      <vt:lpstr>Shortcut 17: Tester Roles</vt:lpstr>
      <vt:lpstr>Shortcut 18: Automation</vt:lpstr>
      <vt:lpstr>Shortcut 18: Automation</vt:lpstr>
      <vt:lpstr>Integration Hell</vt:lpstr>
      <vt:lpstr>Shortcut 18: Automation</vt:lpstr>
      <vt:lpstr>How CI Works</vt:lpstr>
      <vt:lpstr>Shortcut 18: Automation</vt:lpstr>
      <vt:lpstr>The case for test automation</vt:lpstr>
      <vt:lpstr>Types of testing</vt:lpstr>
      <vt:lpstr>CI in 3800</vt:lpstr>
      <vt:lpstr>Keys to stable products</vt:lpstr>
      <vt:lpstr>Environments</vt:lpstr>
      <vt:lpstr>Stable development</vt:lpstr>
      <vt:lpstr>Should there be a testing team?</vt:lpstr>
      <vt:lpstr>Ch. 6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3800 Software Engineering Process II</dc:title>
  <dc:creator>Rob Hasker</dc:creator>
  <cp:lastModifiedBy>Hasker, Robert</cp:lastModifiedBy>
  <cp:revision>186</cp:revision>
  <dcterms:created xsi:type="dcterms:W3CDTF">2006-08-16T00:00:00Z</dcterms:created>
  <dcterms:modified xsi:type="dcterms:W3CDTF">2022-09-29T19:36:49Z</dcterms:modified>
</cp:coreProperties>
</file>